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E4F"/>
    <a:srgbClr val="00D461"/>
    <a:srgbClr val="8AFAA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/>
    <p:restoredTop sz="94694"/>
  </p:normalViewPr>
  <p:slideViewPr>
    <p:cSldViewPr snapToGrid="0">
      <p:cViewPr>
        <p:scale>
          <a:sx n="151" d="100"/>
          <a:sy n="151" d="100"/>
        </p:scale>
        <p:origin x="92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7F31-BF5F-7F40-A56D-7CEE75C730A9}" type="datetimeFigureOut">
              <a:t>20/09/2022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2C0B-05F7-244E-A051-6BCDEE712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2C0B-05F7-244E-A051-6BCDEE712B6E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20/09/2022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84" y="5036881"/>
            <a:ext cx="839013" cy="5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2551982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2383042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92608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42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930759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44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1554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60848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2356005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2356005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2356005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229359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2293591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229093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1367573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016037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1930809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1987569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1377721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1320961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1625885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1320960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1625885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3" y="623993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6099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0" y="625457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6064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52" y="621956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372436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11451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2816924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0366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2897196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350704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381196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3868728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3258880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3202120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3507044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325888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3202119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356380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3499708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349970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3251544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3251544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3556468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128981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8" y="4339963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167281" y="3846885"/>
            <a:ext cx="146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and phylogenetic data 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2897196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3868728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1168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3869001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648" y="5693613"/>
            <a:ext cx="839013" cy="57570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E99500-D202-8760-C000-DED69569A24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675954" y="2074424"/>
            <a:ext cx="1129" cy="27002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34D7C1-8074-7D90-40F5-BFB45A16DD21}"/>
              </a:ext>
            </a:extLst>
          </p:cNvPr>
          <p:cNvCxnSpPr>
            <a:cxnSpLocks/>
          </p:cNvCxnSpPr>
          <p:nvPr/>
        </p:nvCxnSpPr>
        <p:spPr>
          <a:xfrm>
            <a:off x="8031862" y="3504636"/>
            <a:ext cx="329171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23CFADE-FECA-24BA-54EA-10F73971F389}"/>
              </a:ext>
            </a:extLst>
          </p:cNvPr>
          <p:cNvSpPr txBox="1"/>
          <p:nvPr/>
        </p:nvSpPr>
        <p:spPr>
          <a:xfrm>
            <a:off x="7971174" y="1920535"/>
            <a:ext cx="17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✓</a:t>
            </a:r>
            <a:r>
              <a:rPr lang="fr-FR" sz="1400">
                <a:latin typeface="Avenir Book" panose="02000503020000020003" pitchFamily="2" charset="0"/>
              </a:rPr>
              <a:t> Pros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D54A36-8860-B9C8-5A59-068659BFA42A}"/>
              </a:ext>
            </a:extLst>
          </p:cNvPr>
          <p:cNvSpPr txBox="1"/>
          <p:nvPr/>
        </p:nvSpPr>
        <p:spPr>
          <a:xfrm>
            <a:off x="9677083" y="1920535"/>
            <a:ext cx="171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FF0000"/>
                </a:solidFill>
                <a:latin typeface="Avenir Book" panose="02000503020000020003" pitchFamily="2" charset="0"/>
              </a:rPr>
              <a:t>⨯</a:t>
            </a:r>
            <a:r>
              <a:rPr lang="fr-FR" sz="1400">
                <a:latin typeface="Avenir Book" panose="02000503020000020003" pitchFamily="2" charset="0"/>
              </a:rPr>
              <a:t> Cons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A51EF5B-7ED7-F77F-5E50-8C25A606E29D}"/>
              </a:ext>
            </a:extLst>
          </p:cNvPr>
          <p:cNvSpPr txBox="1"/>
          <p:nvPr/>
        </p:nvSpPr>
        <p:spPr>
          <a:xfrm>
            <a:off x="8146204" y="2549118"/>
            <a:ext cx="1531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Easy to implement</a:t>
            </a:r>
          </a:p>
          <a:p>
            <a:r>
              <a:rPr lang="fr-FR" sz="1100">
                <a:latin typeface="Avenir Book" panose="02000503020000020003" pitchFamily="2" charset="0"/>
              </a:rPr>
              <a:t>• Does not increase computational load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71DC83-C42C-5A2D-BDD7-B3449B99D62B}"/>
              </a:ext>
            </a:extLst>
          </p:cNvPr>
          <p:cNvSpPr txBox="1"/>
          <p:nvPr/>
        </p:nvSpPr>
        <p:spPr>
          <a:xfrm>
            <a:off x="9681911" y="2238591"/>
            <a:ext cx="1528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Requires an important storage space (usually several Gb)</a:t>
            </a:r>
          </a:p>
          <a:p>
            <a:r>
              <a:rPr lang="fr-FR" sz="1100">
                <a:latin typeface="Avenir Book" panose="02000503020000020003" pitchFamily="2" charset="0"/>
              </a:rPr>
              <a:t>• Information is only recovered in post-treatment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D03BA8-0CEA-1947-9654-09B593A1DA71}"/>
              </a:ext>
            </a:extLst>
          </p:cNvPr>
          <p:cNvSpPr txBox="1"/>
          <p:nvPr/>
        </p:nvSpPr>
        <p:spPr>
          <a:xfrm>
            <a:off x="8146204" y="3663072"/>
            <a:ext cx="1528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Strongly reduces storage space requirements</a:t>
            </a:r>
          </a:p>
          <a:p>
            <a:r>
              <a:rPr lang="fr-FR" sz="1100">
                <a:latin typeface="Avenir Book" panose="02000503020000020003" pitchFamily="2" charset="0"/>
              </a:rPr>
              <a:t>• Provides live access to information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E85B4-916A-2985-3B71-351EB90CA847}"/>
              </a:ext>
            </a:extLst>
          </p:cNvPr>
          <p:cNvSpPr txBox="1"/>
          <p:nvPr/>
        </p:nvSpPr>
        <p:spPr>
          <a:xfrm>
            <a:off x="9681910" y="3519124"/>
            <a:ext cx="1713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Increases computational load (tree’s pruning and shortening)</a:t>
            </a:r>
          </a:p>
          <a:p>
            <a:r>
              <a:rPr lang="fr-FR" sz="1100">
                <a:latin typeface="Avenir Book" panose="02000503020000020003" pitchFamily="2" charset="0"/>
              </a:rPr>
              <a:t>• Increases live memory load (tree’s nodes must be stored in memory)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45FF8-65B7-5B13-C20C-6686272A3BE6}"/>
              </a:ext>
            </a:extLst>
          </p:cNvPr>
          <p:cNvSpPr/>
          <p:nvPr/>
        </p:nvSpPr>
        <p:spPr>
          <a:xfrm>
            <a:off x="7971174" y="1876291"/>
            <a:ext cx="3424054" cy="3045522"/>
          </a:xfrm>
          <a:prstGeom prst="rect">
            <a:avLst/>
          </a:prstGeom>
          <a:noFill/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5483E6D9-F30B-B49F-67D0-838EF3A14C50}"/>
              </a:ext>
            </a:extLst>
          </p:cNvPr>
          <p:cNvSpPr/>
          <p:nvPr/>
        </p:nvSpPr>
        <p:spPr>
          <a:xfrm>
            <a:off x="636016" y="506226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448BDEC-BC37-4338-1828-EF8F60CF3EC1}"/>
              </a:ext>
            </a:extLst>
          </p:cNvPr>
          <p:cNvSpPr/>
          <p:nvPr/>
        </p:nvSpPr>
        <p:spPr>
          <a:xfrm>
            <a:off x="4783953" y="506774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2D4AFBF9-4532-EE0F-5ECE-B218A6FF7DC1}"/>
              </a:ext>
            </a:extLst>
          </p:cNvPr>
          <p:cNvSpPr/>
          <p:nvPr/>
        </p:nvSpPr>
        <p:spPr>
          <a:xfrm>
            <a:off x="5097428" y="528529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6BBDDDFB-B1EC-1A66-E8AE-A7D71EEE9AA1}"/>
              </a:ext>
            </a:extLst>
          </p:cNvPr>
          <p:cNvSpPr/>
          <p:nvPr/>
        </p:nvSpPr>
        <p:spPr>
          <a:xfrm>
            <a:off x="5407480" y="4610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081CD96B-D613-0F47-4A6A-DB564A4EA207}"/>
              </a:ext>
            </a:extLst>
          </p:cNvPr>
          <p:cNvSpPr/>
          <p:nvPr/>
        </p:nvSpPr>
        <p:spPr>
          <a:xfrm>
            <a:off x="5410371" y="5513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31B05A79-313D-AB76-10E4-D9DD8C692072}"/>
              </a:ext>
            </a:extLst>
          </p:cNvPr>
          <p:cNvSpPr/>
          <p:nvPr/>
        </p:nvSpPr>
        <p:spPr>
          <a:xfrm>
            <a:off x="5723316" y="445232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A7E3C457-EB11-DBB0-EE84-36399FEEBE38}"/>
              </a:ext>
            </a:extLst>
          </p:cNvPr>
          <p:cNvSpPr/>
          <p:nvPr/>
        </p:nvSpPr>
        <p:spPr>
          <a:xfrm>
            <a:off x="5723316" y="475724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EA4780A2-F439-3A99-F120-23E91DCB4D6B}"/>
              </a:ext>
            </a:extLst>
          </p:cNvPr>
          <p:cNvSpPr/>
          <p:nvPr/>
        </p:nvSpPr>
        <p:spPr>
          <a:xfrm>
            <a:off x="5723315" y="506217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AB3EFB2C-A13F-B963-DACD-6C736CDCD603}"/>
              </a:ext>
            </a:extLst>
          </p:cNvPr>
          <p:cNvSpPr/>
          <p:nvPr/>
        </p:nvSpPr>
        <p:spPr>
          <a:xfrm>
            <a:off x="5723315" y="536709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A0B32100-A79E-2137-7645-F168DC561084}"/>
              </a:ext>
            </a:extLst>
          </p:cNvPr>
          <p:cNvSpPr/>
          <p:nvPr/>
        </p:nvSpPr>
        <p:spPr>
          <a:xfrm>
            <a:off x="5723315" y="567201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7205A3A2-6A69-2824-42A4-1F7DD1B3868E}"/>
              </a:ext>
            </a:extLst>
          </p:cNvPr>
          <p:cNvCxnSpPr>
            <a:cxnSpLocks/>
            <a:stCxn id="191" idx="6"/>
            <a:endCxn id="204" idx="2"/>
          </p:cNvCxnSpPr>
          <p:nvPr/>
        </p:nvCxnSpPr>
        <p:spPr>
          <a:xfrm>
            <a:off x="796559" y="5142538"/>
            <a:ext cx="3987394" cy="547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en angle 328">
            <a:extLst>
              <a:ext uri="{FF2B5EF4-FFF2-40B4-BE49-F238E27FC236}">
                <a16:creationId xmlns:a16="http://schemas.microsoft.com/office/drawing/2014/main" id="{D9E8A79C-BB15-B0ED-EDE7-6B35342CBAFB}"/>
              </a:ext>
            </a:extLst>
          </p:cNvPr>
          <p:cNvCxnSpPr>
            <a:stCxn id="220" idx="2"/>
            <a:endCxn id="214" idx="4"/>
          </p:cNvCxnSpPr>
          <p:nvPr/>
        </p:nvCxnSpPr>
        <p:spPr>
          <a:xfrm rot="10800000">
            <a:off x="5487752" y="4771240"/>
            <a:ext cx="235564" cy="6627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en angle 329">
            <a:extLst>
              <a:ext uri="{FF2B5EF4-FFF2-40B4-BE49-F238E27FC236}">
                <a16:creationId xmlns:a16="http://schemas.microsoft.com/office/drawing/2014/main" id="{BBF3C9C4-50C4-0A4F-C3A0-30D1F72586B2}"/>
              </a:ext>
            </a:extLst>
          </p:cNvPr>
          <p:cNvCxnSpPr>
            <a:cxnSpLocks/>
            <a:stCxn id="219" idx="2"/>
            <a:endCxn id="214" idx="0"/>
          </p:cNvCxnSpPr>
          <p:nvPr/>
        </p:nvCxnSpPr>
        <p:spPr>
          <a:xfrm rot="10800000" flipV="1">
            <a:off x="5487752" y="4532594"/>
            <a:ext cx="235564" cy="78102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en angle 332">
            <a:extLst>
              <a:ext uri="{FF2B5EF4-FFF2-40B4-BE49-F238E27FC236}">
                <a16:creationId xmlns:a16="http://schemas.microsoft.com/office/drawing/2014/main" id="{621D0DFA-0D0F-0992-C76D-EA18E4B1FF02}"/>
              </a:ext>
            </a:extLst>
          </p:cNvPr>
          <p:cNvCxnSpPr>
            <a:cxnSpLocks/>
            <a:stCxn id="214" idx="2"/>
            <a:endCxn id="204" idx="0"/>
          </p:cNvCxnSpPr>
          <p:nvPr/>
        </p:nvCxnSpPr>
        <p:spPr>
          <a:xfrm rot="10800000" flipV="1">
            <a:off x="4864226" y="4690968"/>
            <a:ext cx="543255" cy="37677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en angle 335">
            <a:extLst>
              <a:ext uri="{FF2B5EF4-FFF2-40B4-BE49-F238E27FC236}">
                <a16:creationId xmlns:a16="http://schemas.microsoft.com/office/drawing/2014/main" id="{32007D66-02CE-78CB-659B-3ABBFAF89C4B}"/>
              </a:ext>
            </a:extLst>
          </p:cNvPr>
          <p:cNvCxnSpPr>
            <a:cxnSpLocks/>
            <a:stCxn id="222" idx="2"/>
            <a:endCxn id="208" idx="0"/>
          </p:cNvCxnSpPr>
          <p:nvPr/>
        </p:nvCxnSpPr>
        <p:spPr>
          <a:xfrm rot="10800000" flipV="1">
            <a:off x="5177701" y="5142441"/>
            <a:ext cx="545615" cy="14285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en angle 338">
            <a:extLst>
              <a:ext uri="{FF2B5EF4-FFF2-40B4-BE49-F238E27FC236}">
                <a16:creationId xmlns:a16="http://schemas.microsoft.com/office/drawing/2014/main" id="{4D3FC688-87E0-0F2E-F960-582CAC3AA663}"/>
              </a:ext>
            </a:extLst>
          </p:cNvPr>
          <p:cNvCxnSpPr>
            <a:cxnSpLocks/>
            <a:stCxn id="216" idx="2"/>
            <a:endCxn id="208" idx="4"/>
          </p:cNvCxnSpPr>
          <p:nvPr/>
        </p:nvCxnSpPr>
        <p:spPr>
          <a:xfrm rot="10800000">
            <a:off x="5177701" y="5445843"/>
            <a:ext cx="232671" cy="14811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>
            <a:extLst>
              <a:ext uri="{FF2B5EF4-FFF2-40B4-BE49-F238E27FC236}">
                <a16:creationId xmlns:a16="http://schemas.microsoft.com/office/drawing/2014/main" id="{327ABBD3-92D1-A8CC-0DC9-A5DF9C84018E}"/>
              </a:ext>
            </a:extLst>
          </p:cNvPr>
          <p:cNvCxnSpPr>
            <a:cxnSpLocks/>
            <a:stCxn id="208" idx="2"/>
            <a:endCxn id="204" idx="4"/>
          </p:cNvCxnSpPr>
          <p:nvPr/>
        </p:nvCxnSpPr>
        <p:spPr>
          <a:xfrm rot="10800000">
            <a:off x="4864226" y="5228285"/>
            <a:ext cx="233203" cy="137286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en angle 344">
            <a:extLst>
              <a:ext uri="{FF2B5EF4-FFF2-40B4-BE49-F238E27FC236}">
                <a16:creationId xmlns:a16="http://schemas.microsoft.com/office/drawing/2014/main" id="{F42696B4-8421-C02C-953B-6BE27931DC09}"/>
              </a:ext>
            </a:extLst>
          </p:cNvPr>
          <p:cNvCxnSpPr>
            <a:cxnSpLocks/>
            <a:stCxn id="223" idx="2"/>
            <a:endCxn id="216" idx="0"/>
          </p:cNvCxnSpPr>
          <p:nvPr/>
        </p:nvCxnSpPr>
        <p:spPr>
          <a:xfrm rot="10800000" flipV="1">
            <a:off x="5490643" y="5447365"/>
            <a:ext cx="232672" cy="66323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en angle 347">
            <a:extLst>
              <a:ext uri="{FF2B5EF4-FFF2-40B4-BE49-F238E27FC236}">
                <a16:creationId xmlns:a16="http://schemas.microsoft.com/office/drawing/2014/main" id="{DA9E4C37-F312-E4BE-7456-1BC1429BD904}"/>
              </a:ext>
            </a:extLst>
          </p:cNvPr>
          <p:cNvCxnSpPr>
            <a:cxnSpLocks/>
            <a:stCxn id="224" idx="2"/>
            <a:endCxn id="216" idx="4"/>
          </p:cNvCxnSpPr>
          <p:nvPr/>
        </p:nvCxnSpPr>
        <p:spPr>
          <a:xfrm rot="10800000">
            <a:off x="5490643" y="5674232"/>
            <a:ext cx="232672" cy="78058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Bulle rectangulaire 350">
            <a:extLst>
              <a:ext uri="{FF2B5EF4-FFF2-40B4-BE49-F238E27FC236}">
                <a16:creationId xmlns:a16="http://schemas.microsoft.com/office/drawing/2014/main" id="{AA77B21C-8A07-6DD2-6105-D27C9877C080}"/>
              </a:ext>
            </a:extLst>
          </p:cNvPr>
          <p:cNvSpPr/>
          <p:nvPr/>
        </p:nvSpPr>
        <p:spPr>
          <a:xfrm>
            <a:off x="3300048" y="4437443"/>
            <a:ext cx="1274450" cy="429593"/>
          </a:xfrm>
          <a:prstGeom prst="wedgeRectCallout">
            <a:avLst>
              <a:gd name="adj1" fmla="val -59084"/>
              <a:gd name="adj2" fmla="val 103645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Branches are shortened.</a:t>
            </a:r>
          </a:p>
        </p:txBody>
      </p:sp>
    </p:spTree>
    <p:extLst>
      <p:ext uri="{BB962C8B-B14F-4D97-AF65-F5344CB8AC3E}">
        <p14:creationId xmlns:p14="http://schemas.microsoft.com/office/powerpoint/2010/main" val="3929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159</Words>
  <Application>Microsoft Macintosh PowerPoint</Application>
  <PresentationFormat>Grand écran</PresentationFormat>
  <Paragraphs>45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90</cp:revision>
  <dcterms:created xsi:type="dcterms:W3CDTF">2022-09-02T11:25:21Z</dcterms:created>
  <dcterms:modified xsi:type="dcterms:W3CDTF">2022-09-20T11:53:40Z</dcterms:modified>
</cp:coreProperties>
</file>