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2" r:id="rId16"/>
    <p:sldId id="283" r:id="rId17"/>
    <p:sldId id="270" r:id="rId18"/>
    <p:sldId id="286" r:id="rId19"/>
    <p:sldId id="271" r:id="rId20"/>
    <p:sldId id="272" r:id="rId21"/>
    <p:sldId id="281" r:id="rId22"/>
    <p:sldId id="273" r:id="rId23"/>
    <p:sldId id="274" r:id="rId24"/>
    <p:sldId id="278" r:id="rId25"/>
    <p:sldId id="284" r:id="rId26"/>
    <p:sldId id="285" r:id="rId27"/>
    <p:sldId id="275" r:id="rId28"/>
    <p:sldId id="276" r:id="rId29"/>
    <p:sldId id="279" r:id="rId30"/>
    <p:sldId id="280" r:id="rId31"/>
  </p:sldIdLst>
  <p:sldSz cx="12192000" cy="6858000"/>
  <p:notesSz cx="6858000" cy="9144000"/>
  <p:embeddedFontLst>
    <p:embeddedFont>
      <p:font typeface="Consolas" panose="020B0609020204030204" pitchFamily="49" charset="0"/>
      <p:regular r:id="rId33"/>
      <p:bold r:id="rId34"/>
      <p:italic r:id="rId35"/>
      <p:boldItalic r:id="rId36"/>
    </p:embeddedFont>
    <p:embeddedFont>
      <p:font typeface="Prestige Elite Std" panose="02060509020206020304" pitchFamily="49" charset="0"/>
      <p:bold r:id="rId37"/>
    </p:embeddedFont>
    <p:embeddedFont>
      <p:font typeface="Roboto Mono" panose="00000009000000000000" pitchFamily="49"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355E83-9CCF-4FE9-90D3-7181519CF238}">
  <a:tblStyle styleId="{E0355E83-9CCF-4FE9-90D3-7181519CF238}"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Arial"/>
          <a:ea typeface="Arial"/>
          <a:cs typeface="Arial"/>
        </a:font>
        <a:schemeClr val="lt1"/>
      </a:tcTxStyle>
      <a:tcStyle>
        <a:tcBdr/>
        <a:fill>
          <a:solidFill>
            <a:schemeClr val="accent4"/>
          </a:solidFill>
        </a:fill>
      </a:tcStyle>
    </a:lastCol>
    <a:firstCol>
      <a:tcTxStyle b="on" i="off">
        <a:font>
          <a:latin typeface="Arial"/>
          <a:ea typeface="Arial"/>
          <a:cs typeface="Arial"/>
        </a:font>
        <a:schemeClr val="lt1"/>
      </a:tcTxStyle>
      <a:tcStyle>
        <a:tcBdr/>
        <a:fill>
          <a:solidFill>
            <a:schemeClr val="accent4"/>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Arial"/>
          <a:ea typeface="Arial"/>
          <a:cs typeface="Arial"/>
        </a:font>
        <a:schemeClr val="dk1"/>
      </a:tcTxStyle>
      <a:tcStyle>
        <a:tcBdr/>
      </a:tcStyle>
    </a:seCell>
    <a:swCell>
      <a:tcTxStyle b="on" i="off">
        <a:font>
          <a:latin typeface="Arial"/>
          <a:ea typeface="Arial"/>
          <a:cs typeface="Arial"/>
        </a:font>
        <a:schemeClr val="dk1"/>
      </a:tcTxStyle>
      <a:tcStyle>
        <a:tcBdr/>
      </a:tcStyle>
    </a:swCell>
    <a:firstRow>
      <a:tcTxStyle b="on" i="off">
        <a:font>
          <a:latin typeface="Arial"/>
          <a:ea typeface="Arial"/>
          <a:cs typeface="Arial"/>
        </a:font>
        <a:schemeClr val="lt1"/>
      </a:tcTxStyle>
      <a:tcStyle>
        <a:tcBdr>
          <a:bottom>
            <a:ln w="25400" cap="flat" cmpd="sng">
              <a:solidFill>
                <a:schemeClr val="dk1"/>
              </a:solidFill>
              <a:prstDash val="solid"/>
              <a:round/>
              <a:headEnd type="none" w="sm" len="sm"/>
              <a:tailEnd type="none" w="sm" len="sm"/>
            </a:ln>
          </a:bottom>
        </a:tcBdr>
        <a:fill>
          <a:solidFill>
            <a:schemeClr val="accent4"/>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a:extLst>
            <a:ext uri="{FF2B5EF4-FFF2-40B4-BE49-F238E27FC236}">
              <a16:creationId xmlns:a16="http://schemas.microsoft.com/office/drawing/2014/main" id="{3D520753-B7A0-59DA-9442-8EFB0CF71726}"/>
            </a:ext>
          </a:extLst>
        </p:cNvPr>
        <p:cNvGrpSpPr/>
        <p:nvPr/>
      </p:nvGrpSpPr>
      <p:grpSpPr>
        <a:xfrm>
          <a:off x="0" y="0"/>
          <a:ext cx="0" cy="0"/>
          <a:chOff x="0" y="0"/>
          <a:chExt cx="0" cy="0"/>
        </a:xfrm>
      </p:grpSpPr>
      <p:sp>
        <p:nvSpPr>
          <p:cNvPr id="207" name="Google Shape;207;p14:notes">
            <a:extLst>
              <a:ext uri="{FF2B5EF4-FFF2-40B4-BE49-F238E27FC236}">
                <a16:creationId xmlns:a16="http://schemas.microsoft.com/office/drawing/2014/main" id="{4B1EB8D0-4A25-2F62-5184-D3B5FD04B2C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4:notes">
            <a:extLst>
              <a:ext uri="{FF2B5EF4-FFF2-40B4-BE49-F238E27FC236}">
                <a16:creationId xmlns:a16="http://schemas.microsoft.com/office/drawing/2014/main" id="{DD6A4F6D-FB18-62DF-BACF-E609B213443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6851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a:extLst>
            <a:ext uri="{FF2B5EF4-FFF2-40B4-BE49-F238E27FC236}">
              <a16:creationId xmlns:a16="http://schemas.microsoft.com/office/drawing/2014/main" id="{0FE0128A-BE25-CDAD-B334-6BB83FE670F2}"/>
            </a:ext>
          </a:extLst>
        </p:cNvPr>
        <p:cNvGrpSpPr/>
        <p:nvPr/>
      </p:nvGrpSpPr>
      <p:grpSpPr>
        <a:xfrm>
          <a:off x="0" y="0"/>
          <a:ext cx="0" cy="0"/>
          <a:chOff x="0" y="0"/>
          <a:chExt cx="0" cy="0"/>
        </a:xfrm>
      </p:grpSpPr>
      <p:sp>
        <p:nvSpPr>
          <p:cNvPr id="207" name="Google Shape;207;p14:notes">
            <a:extLst>
              <a:ext uri="{FF2B5EF4-FFF2-40B4-BE49-F238E27FC236}">
                <a16:creationId xmlns:a16="http://schemas.microsoft.com/office/drawing/2014/main" id="{EFF1C3DB-2CF6-227C-3A55-67BE3389B5A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4:notes">
            <a:extLst>
              <a:ext uri="{FF2B5EF4-FFF2-40B4-BE49-F238E27FC236}">
                <a16:creationId xmlns:a16="http://schemas.microsoft.com/office/drawing/2014/main" id="{FC6E7F00-8177-48B1-5AAA-A5EE19FB8F0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8645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a:extLst>
            <a:ext uri="{FF2B5EF4-FFF2-40B4-BE49-F238E27FC236}">
              <a16:creationId xmlns:a16="http://schemas.microsoft.com/office/drawing/2014/main" id="{0F957D30-198E-51DA-3753-45FEC092E0B7}"/>
            </a:ext>
          </a:extLst>
        </p:cNvPr>
        <p:cNvGrpSpPr/>
        <p:nvPr/>
      </p:nvGrpSpPr>
      <p:grpSpPr>
        <a:xfrm>
          <a:off x="0" y="0"/>
          <a:ext cx="0" cy="0"/>
          <a:chOff x="0" y="0"/>
          <a:chExt cx="0" cy="0"/>
        </a:xfrm>
      </p:grpSpPr>
      <p:sp>
        <p:nvSpPr>
          <p:cNvPr id="229" name="Google Shape;229;p15:notes">
            <a:extLst>
              <a:ext uri="{FF2B5EF4-FFF2-40B4-BE49-F238E27FC236}">
                <a16:creationId xmlns:a16="http://schemas.microsoft.com/office/drawing/2014/main" id="{6059C445-7B4E-2492-6D77-A19F6BAAB4C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0" name="Google Shape;230;p15:notes">
            <a:extLst>
              <a:ext uri="{FF2B5EF4-FFF2-40B4-BE49-F238E27FC236}">
                <a16:creationId xmlns:a16="http://schemas.microsoft.com/office/drawing/2014/main" id="{6736201A-0529-1031-FEE3-79EC11C84CA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181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9962CFC4-9BC9-3506-030F-4F3C93D744F4}"/>
            </a:ext>
          </a:extLst>
        </p:cNvPr>
        <p:cNvGrpSpPr/>
        <p:nvPr/>
      </p:nvGrpSpPr>
      <p:grpSpPr>
        <a:xfrm>
          <a:off x="0" y="0"/>
          <a:ext cx="0" cy="0"/>
          <a:chOff x="0" y="0"/>
          <a:chExt cx="0" cy="0"/>
        </a:xfrm>
      </p:grpSpPr>
      <p:sp>
        <p:nvSpPr>
          <p:cNvPr id="264" name="Google Shape;264;p17:notes">
            <a:extLst>
              <a:ext uri="{FF2B5EF4-FFF2-40B4-BE49-F238E27FC236}">
                <a16:creationId xmlns:a16="http://schemas.microsoft.com/office/drawing/2014/main" id="{D1DF841D-B451-B9E7-5149-9EB148C149D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7:notes">
            <a:extLst>
              <a:ext uri="{FF2B5EF4-FFF2-40B4-BE49-F238E27FC236}">
                <a16:creationId xmlns:a16="http://schemas.microsoft.com/office/drawing/2014/main" id="{3FCE4E8F-5A4B-FD1A-F809-0FF2735D2A5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7704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18ee38077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18ee38077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g318ee38077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18ee38077e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18ee38077e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318ee38077e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a:extLst>
            <a:ext uri="{FF2B5EF4-FFF2-40B4-BE49-F238E27FC236}">
              <a16:creationId xmlns:a16="http://schemas.microsoft.com/office/drawing/2014/main" id="{1661B526-9595-2040-DC53-719F90FD3B8B}"/>
            </a:ext>
          </a:extLst>
        </p:cNvPr>
        <p:cNvGrpSpPr/>
        <p:nvPr/>
      </p:nvGrpSpPr>
      <p:grpSpPr>
        <a:xfrm>
          <a:off x="0" y="0"/>
          <a:ext cx="0" cy="0"/>
          <a:chOff x="0" y="0"/>
          <a:chExt cx="0" cy="0"/>
        </a:xfrm>
      </p:grpSpPr>
      <p:sp>
        <p:nvSpPr>
          <p:cNvPr id="332" name="Google Shape;332;g318ee38077e_0_21:notes">
            <a:extLst>
              <a:ext uri="{FF2B5EF4-FFF2-40B4-BE49-F238E27FC236}">
                <a16:creationId xmlns:a16="http://schemas.microsoft.com/office/drawing/2014/main" id="{1792B090-6D0D-B8F0-5E49-BC9E5134226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18ee38077e_0_21:notes">
            <a:extLst>
              <a:ext uri="{FF2B5EF4-FFF2-40B4-BE49-F238E27FC236}">
                <a16:creationId xmlns:a16="http://schemas.microsoft.com/office/drawing/2014/main" id="{6135CE3B-3569-147A-5F0E-3C4FABA15F25}"/>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318ee38077e_0_21:notes">
            <a:extLst>
              <a:ext uri="{FF2B5EF4-FFF2-40B4-BE49-F238E27FC236}">
                <a16:creationId xmlns:a16="http://schemas.microsoft.com/office/drawing/2014/main" id="{207E57CB-4A08-F3B5-6278-DBE2299B70A4}"/>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25</a:t>
            </a:fld>
            <a:endParaRPr/>
          </a:p>
        </p:txBody>
      </p:sp>
    </p:spTree>
    <p:extLst>
      <p:ext uri="{BB962C8B-B14F-4D97-AF65-F5344CB8AC3E}">
        <p14:creationId xmlns:p14="http://schemas.microsoft.com/office/powerpoint/2010/main" val="109473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a:extLst>
            <a:ext uri="{FF2B5EF4-FFF2-40B4-BE49-F238E27FC236}">
              <a16:creationId xmlns:a16="http://schemas.microsoft.com/office/drawing/2014/main" id="{A4DE27B1-74DD-C26E-2E72-B7543831BAD4}"/>
            </a:ext>
          </a:extLst>
        </p:cNvPr>
        <p:cNvGrpSpPr/>
        <p:nvPr/>
      </p:nvGrpSpPr>
      <p:grpSpPr>
        <a:xfrm>
          <a:off x="0" y="0"/>
          <a:ext cx="0" cy="0"/>
          <a:chOff x="0" y="0"/>
          <a:chExt cx="0" cy="0"/>
        </a:xfrm>
      </p:grpSpPr>
      <p:sp>
        <p:nvSpPr>
          <p:cNvPr id="332" name="Google Shape;332;g318ee38077e_0_21:notes">
            <a:extLst>
              <a:ext uri="{FF2B5EF4-FFF2-40B4-BE49-F238E27FC236}">
                <a16:creationId xmlns:a16="http://schemas.microsoft.com/office/drawing/2014/main" id="{F227A37B-53A0-1735-6903-795DAB25B6B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18ee38077e_0_21:notes">
            <a:extLst>
              <a:ext uri="{FF2B5EF4-FFF2-40B4-BE49-F238E27FC236}">
                <a16:creationId xmlns:a16="http://schemas.microsoft.com/office/drawing/2014/main" id="{0EB82081-6A31-B2AE-78BC-6650894DC9A7}"/>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318ee38077e_0_21:notes">
            <a:extLst>
              <a:ext uri="{FF2B5EF4-FFF2-40B4-BE49-F238E27FC236}">
                <a16:creationId xmlns:a16="http://schemas.microsoft.com/office/drawing/2014/main" id="{EFEE7E2D-2CBB-A69D-BD04-CC88BFA8D245}"/>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26</a:t>
            </a:fld>
            <a:endParaRPr/>
          </a:p>
        </p:txBody>
      </p:sp>
    </p:spTree>
    <p:extLst>
      <p:ext uri="{BB962C8B-B14F-4D97-AF65-F5344CB8AC3E}">
        <p14:creationId xmlns:p14="http://schemas.microsoft.com/office/powerpoint/2010/main" val="3911594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18ee38077e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18ee38077e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g318ee38077e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18ee38077e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18ee38077e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g318ee38077e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341" name="Google Shape;34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350" name="Google Shape;35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9" name="Google Shape;19;p2"/>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560"/>
              </a:spcBef>
              <a:spcAft>
                <a:spcPts val="0"/>
              </a:spcAft>
              <a:buSzPts val="2800"/>
              <a:buFont typeface="Noto Sans Symbols"/>
              <a:buNone/>
              <a:defRPr sz="2800"/>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0"/>
              </a:spcAft>
              <a:buSzPts val="1800"/>
              <a:buChar char="▪"/>
              <a:defRPr/>
            </a:lvl9pPr>
          </a:lstStyle>
          <a:p>
            <a:endParaRPr/>
          </a:p>
        </p:txBody>
      </p:sp>
      <p:sp>
        <p:nvSpPr>
          <p:cNvPr id="21" name="Google Shape;21;p2"/>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78" name="Google Shape;78;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84" name="Google Shape;84;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27" name="Google Shape;27;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None/>
              <a:defRPr sz="1600"/>
            </a:lvl3pPr>
            <a:lvl4pPr marL="1828800" lvl="3" indent="-228600" algn="l">
              <a:lnSpc>
                <a:spcPct val="100000"/>
              </a:lnSpc>
              <a:spcBef>
                <a:spcPts val="280"/>
              </a:spcBef>
              <a:spcAft>
                <a:spcPts val="0"/>
              </a:spcAft>
              <a:buSzPts val="1400"/>
              <a:buNone/>
              <a:defRPr sz="1400"/>
            </a:lvl4pPr>
            <a:lvl5pPr marL="2286000" lvl="4" indent="-228600" algn="l">
              <a:lnSpc>
                <a:spcPct val="100000"/>
              </a:lnSpc>
              <a:spcBef>
                <a:spcPts val="350"/>
              </a:spcBef>
              <a:spcAft>
                <a:spcPts val="0"/>
              </a:spcAft>
              <a:buSzPts val="1400"/>
              <a:buNone/>
              <a:defRPr sz="1400"/>
            </a:lvl5pPr>
            <a:lvl6pPr marL="2743200" lvl="5" indent="-228600" algn="l">
              <a:lnSpc>
                <a:spcPct val="100000"/>
              </a:lnSpc>
              <a:spcBef>
                <a:spcPts val="350"/>
              </a:spcBef>
              <a:spcAft>
                <a:spcPts val="0"/>
              </a:spcAft>
              <a:buSzPts val="1400"/>
              <a:buNone/>
              <a:defRPr sz="1400"/>
            </a:lvl6pPr>
            <a:lvl7pPr marL="3200400" lvl="6" indent="-228600" algn="l">
              <a:lnSpc>
                <a:spcPct val="100000"/>
              </a:lnSpc>
              <a:spcBef>
                <a:spcPts val="350"/>
              </a:spcBef>
              <a:spcAft>
                <a:spcPts val="0"/>
              </a:spcAft>
              <a:buSzPts val="1400"/>
              <a:buNone/>
              <a:defRPr sz="1400"/>
            </a:lvl7pPr>
            <a:lvl8pPr marL="3657600" lvl="7" indent="-228600" algn="l">
              <a:lnSpc>
                <a:spcPct val="100000"/>
              </a:lnSpc>
              <a:spcBef>
                <a:spcPts val="350"/>
              </a:spcBef>
              <a:spcAft>
                <a:spcPts val="0"/>
              </a:spcAft>
              <a:buSzPts val="1400"/>
              <a:buNone/>
              <a:defRPr sz="1400"/>
            </a:lvl8pPr>
            <a:lvl9pPr marL="4114800" lvl="8" indent="-228600" algn="l">
              <a:lnSpc>
                <a:spcPct val="100000"/>
              </a:lnSpc>
              <a:spcBef>
                <a:spcPts val="350"/>
              </a:spcBef>
              <a:spcAft>
                <a:spcPts val="0"/>
              </a:spcAft>
              <a:buSzPts val="1400"/>
              <a:buNone/>
              <a:defRPr sz="1400"/>
            </a:lvl9pPr>
          </a:lstStyle>
          <a:p>
            <a:endParaRPr/>
          </a:p>
        </p:txBody>
      </p:sp>
      <p:sp>
        <p:nvSpPr>
          <p:cNvPr id="38" name="Google Shape;38;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44" name="Google Shape;44;p6"/>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45" name="Google Shape;45;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51" name="Google Shape;51;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52" name="Google Shape;52;p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53" name="Google Shape;53;p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54" name="Google Shape;54;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500"/>
              </a:spcBef>
              <a:spcAft>
                <a:spcPts val="0"/>
              </a:spcAft>
              <a:buSzPts val="2000"/>
              <a:buChar char="▪"/>
              <a:defRPr sz="2000"/>
            </a:lvl5pPr>
            <a:lvl6pPr marL="2743200" lvl="5" indent="-355600" algn="l">
              <a:lnSpc>
                <a:spcPct val="100000"/>
              </a:lnSpc>
              <a:spcBef>
                <a:spcPts val="500"/>
              </a:spcBef>
              <a:spcAft>
                <a:spcPts val="0"/>
              </a:spcAft>
              <a:buSzPts val="2000"/>
              <a:buChar char="▪"/>
              <a:defRPr sz="2000"/>
            </a:lvl6pPr>
            <a:lvl7pPr marL="3200400" lvl="6" indent="-355600" algn="l">
              <a:lnSpc>
                <a:spcPct val="100000"/>
              </a:lnSpc>
              <a:spcBef>
                <a:spcPts val="500"/>
              </a:spcBef>
              <a:spcAft>
                <a:spcPts val="0"/>
              </a:spcAft>
              <a:buSzPts val="2000"/>
              <a:buChar char="▪"/>
              <a:defRPr sz="2000"/>
            </a:lvl7pPr>
            <a:lvl8pPr marL="3657600" lvl="7" indent="-355600" algn="l">
              <a:lnSpc>
                <a:spcPct val="100000"/>
              </a:lnSpc>
              <a:spcBef>
                <a:spcPts val="500"/>
              </a:spcBef>
              <a:spcAft>
                <a:spcPts val="0"/>
              </a:spcAft>
              <a:buSzPts val="2000"/>
              <a:buChar char="▪"/>
              <a:defRPr sz="2000"/>
            </a:lvl8pPr>
            <a:lvl9pPr marL="4114800" lvl="8" indent="-355600" algn="l">
              <a:lnSpc>
                <a:spcPct val="100000"/>
              </a:lnSpc>
              <a:spcBef>
                <a:spcPts val="500"/>
              </a:spcBef>
              <a:spcAft>
                <a:spcPts val="0"/>
              </a:spcAft>
              <a:buSzPts val="2000"/>
              <a:buChar char="▪"/>
              <a:defRPr sz="2000"/>
            </a:lvl9pPr>
          </a:lstStyle>
          <a:p>
            <a:endParaRPr/>
          </a:p>
        </p:txBody>
      </p:sp>
      <p:sp>
        <p:nvSpPr>
          <p:cNvPr id="64" name="Google Shape;64;p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65" name="Google Shape;65;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a:spLocks noGrp="1"/>
          </p:cNvSpPr>
          <p:nvPr>
            <p:ph type="pic" idx="2"/>
          </p:nvPr>
        </p:nvSpPr>
        <p:spPr>
          <a:xfrm>
            <a:off x="2389717" y="612775"/>
            <a:ext cx="7315200" cy="4114800"/>
          </a:xfrm>
          <a:prstGeom prst="rect">
            <a:avLst/>
          </a:prstGeom>
          <a:noFill/>
          <a:ln>
            <a:noFill/>
          </a:ln>
        </p:spPr>
      </p:sp>
      <p:sp>
        <p:nvSpPr>
          <p:cNvPr id="71" name="Google Shape;71;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72" name="Google Shape;72;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00000"/>
              </a:lnSpc>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lnSpc>
                <a:spcPct val="100000"/>
              </a:lnSpc>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lnSpc>
                <a:spcPct val="100000"/>
              </a:lnSpc>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cxnSp>
        <p:nvCxnSpPr>
          <p:cNvPr id="13" name="Google Shape;13;p1"/>
          <p:cNvCxnSpPr/>
          <p:nvPr/>
        </p:nvCxnSpPr>
        <p:spPr>
          <a:xfrm>
            <a:off x="812800" y="6172200"/>
            <a:ext cx="105664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3"/>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3"/>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3"/>
          <p:cNvSpPr txBox="1"/>
          <p:nvPr/>
        </p:nvSpPr>
        <p:spPr>
          <a:xfrm>
            <a:off x="511277" y="2704593"/>
            <a:ext cx="11238271" cy="1325700"/>
          </a:xfrm>
          <a:prstGeom prst="rect">
            <a:avLst/>
          </a:prstGeom>
          <a:noFill/>
          <a:ln>
            <a:noFill/>
          </a:ln>
        </p:spPr>
        <p:txBody>
          <a:bodyPr spcFirstLastPara="1" wrap="square" lIns="91425" tIns="45700" rIns="91425" bIns="45700" anchor="ctr" anchorCtr="0">
            <a:normAutofit fontScale="87500"/>
          </a:bodyPr>
          <a:lstStyle/>
          <a:p>
            <a:pPr marL="0" marR="0" lvl="0" indent="0" algn="ctr" rtl="0">
              <a:lnSpc>
                <a:spcPct val="90000"/>
              </a:lnSpc>
              <a:spcBef>
                <a:spcPts val="0"/>
              </a:spcBef>
              <a:spcAft>
                <a:spcPts val="0"/>
              </a:spcAft>
              <a:buClr>
                <a:srgbClr val="7030A0"/>
              </a:buClr>
              <a:buSzPct val="100000"/>
              <a:buFont typeface="Verdana"/>
              <a:buNone/>
            </a:pPr>
            <a:r>
              <a:rPr lang="en-US" sz="4000" b="1" i="0" u="none" strike="noStrike" cap="none" dirty="0" err="1">
                <a:solidFill>
                  <a:srgbClr val="7030A0"/>
                </a:solidFill>
                <a:latin typeface="Verdana"/>
                <a:ea typeface="Verdana"/>
                <a:cs typeface="Verdana"/>
                <a:sym typeface="Verdana"/>
              </a:rPr>
              <a:t>CardioAI</a:t>
            </a:r>
            <a:r>
              <a:rPr lang="en-US" sz="4000" b="1" i="0" u="none" strike="noStrike" cap="none" dirty="0">
                <a:solidFill>
                  <a:srgbClr val="7030A0"/>
                </a:solidFill>
                <a:latin typeface="Verdana"/>
                <a:ea typeface="Verdana"/>
                <a:cs typeface="Verdana"/>
                <a:sym typeface="Verdana"/>
              </a:rPr>
              <a:t>: Enhancing Heart Attack Detection in Diabetic Patients Through ECG Analysis</a:t>
            </a:r>
            <a:endParaRPr dirty="0"/>
          </a:p>
        </p:txBody>
      </p:sp>
      <p:sp>
        <p:nvSpPr>
          <p:cNvPr id="94" name="Google Shape;94;p13"/>
          <p:cNvSpPr txBox="1"/>
          <p:nvPr/>
        </p:nvSpPr>
        <p:spPr>
          <a:xfrm>
            <a:off x="593090" y="5184140"/>
            <a:ext cx="4804410" cy="828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err="1">
                <a:solidFill>
                  <a:srgbClr val="FF0000"/>
                </a:solidFill>
                <a:latin typeface="Verdana"/>
                <a:ea typeface="Verdana"/>
                <a:cs typeface="Verdana"/>
                <a:sym typeface="Verdana"/>
              </a:rPr>
              <a:t>Mrs</a:t>
            </a:r>
            <a:r>
              <a:rPr lang="en-US" sz="2400" b="1" i="0" u="none" strike="noStrike" cap="none" dirty="0">
                <a:solidFill>
                  <a:srgbClr val="FF0000"/>
                </a:solidFill>
                <a:latin typeface="Verdana"/>
                <a:ea typeface="Verdana"/>
                <a:cs typeface="Verdana"/>
                <a:sym typeface="Verdana"/>
              </a:rPr>
              <a:t> </a:t>
            </a:r>
            <a:r>
              <a:rPr lang="en-US" sz="2400" b="1" i="0" u="none" strike="noStrike" cap="none" dirty="0" err="1">
                <a:solidFill>
                  <a:srgbClr val="FF0000"/>
                </a:solidFill>
                <a:latin typeface="Verdana"/>
                <a:ea typeface="Verdana"/>
                <a:cs typeface="Verdana"/>
                <a:sym typeface="Verdana"/>
              </a:rPr>
              <a:t>Y.Nirmala</a:t>
            </a:r>
            <a:r>
              <a:rPr lang="en-US" sz="2400" b="1" i="0" u="none" strike="noStrike" cap="none" dirty="0">
                <a:solidFill>
                  <a:srgbClr val="FF0000"/>
                </a:solidFill>
                <a:latin typeface="Verdana"/>
                <a:ea typeface="Verdana"/>
                <a:cs typeface="Verdana"/>
                <a:sym typeface="Verdana"/>
              </a:rPr>
              <a:t> </a:t>
            </a:r>
            <a:r>
              <a:rPr lang="en-US" sz="2400" b="1" i="0" u="none" strike="noStrike" cap="none" dirty="0" err="1">
                <a:solidFill>
                  <a:srgbClr val="FF0000"/>
                </a:solidFill>
                <a:latin typeface="Verdana"/>
                <a:ea typeface="Verdana"/>
                <a:cs typeface="Verdana"/>
                <a:sym typeface="Verdana"/>
              </a:rPr>
              <a:t>Anandhi</a:t>
            </a:r>
            <a:r>
              <a:rPr lang="en-US" sz="2400" b="1" i="0" u="none" strike="noStrike" cap="none" dirty="0">
                <a:solidFill>
                  <a:srgbClr val="FF0000"/>
                </a:solidFill>
                <a:latin typeface="Verdana"/>
                <a:ea typeface="Verdana"/>
                <a:cs typeface="Verdana"/>
                <a:sym typeface="Verdana"/>
              </a:rPr>
              <a:t> AP</a:t>
            </a:r>
            <a:endParaRPr sz="2400" b="1" i="0" u="none" strike="noStrike" cap="none" dirty="0">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AI&amp;DS DEPT</a:t>
            </a:r>
            <a:endParaRPr sz="2400" b="1" i="0" u="none" strike="noStrike" cap="none" dirty="0">
              <a:solidFill>
                <a:srgbClr val="FF0000"/>
              </a:solidFill>
              <a:latin typeface="Verdana"/>
              <a:ea typeface="Verdana"/>
              <a:cs typeface="Verdana"/>
              <a:sym typeface="Verdana"/>
            </a:endParaRPr>
          </a:p>
        </p:txBody>
      </p:sp>
      <p:sp>
        <p:nvSpPr>
          <p:cNvPr id="95" name="Google Shape;95;p13"/>
          <p:cNvSpPr txBox="1"/>
          <p:nvPr/>
        </p:nvSpPr>
        <p:spPr>
          <a:xfrm>
            <a:off x="7353875" y="5183900"/>
            <a:ext cx="4175700" cy="1567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BENJAMIN NICOLAS S</a:t>
            </a:r>
            <a:endParaRPr sz="2400" b="1" i="0" u="none" strike="noStrike" cap="none" dirty="0">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(221801005)</a:t>
            </a:r>
            <a:endParaRPr sz="2400" b="1" i="0" u="none" strike="noStrike" cap="none" dirty="0">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CHARLESS BINNY K</a:t>
            </a:r>
            <a:endParaRPr sz="2400" b="1" i="0" u="none" strike="noStrike" cap="none" dirty="0">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(221801007)</a:t>
            </a:r>
            <a:endParaRPr sz="2400" b="1" i="0" u="none" strike="noStrike" cap="none" dirty="0">
              <a:solidFill>
                <a:srgbClr val="FF0000"/>
              </a:solidFill>
              <a:latin typeface="Verdana"/>
              <a:ea typeface="Verdana"/>
              <a:cs typeface="Verdana"/>
              <a:sym typeface="Verdana"/>
            </a:endParaRPr>
          </a:p>
        </p:txBody>
      </p:sp>
      <p:sp>
        <p:nvSpPr>
          <p:cNvPr id="96" name="Google Shape;96;p13"/>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ctr" rtl="0">
              <a:lnSpc>
                <a:spcPct val="90000"/>
              </a:lnSpc>
              <a:spcBef>
                <a:spcPts val="0"/>
              </a:spcBef>
              <a:spcAft>
                <a:spcPts val="0"/>
              </a:spcAft>
              <a:buClr>
                <a:srgbClr val="002060"/>
              </a:buClr>
              <a:buSzPct val="108108"/>
              <a:buFont typeface="Verdana"/>
              <a:buNone/>
            </a:pPr>
            <a:r>
              <a:rPr lang="en-US" sz="2800" b="1" i="0" u="none" strike="noStrike" cap="none" dirty="0">
                <a:solidFill>
                  <a:srgbClr val="002060"/>
                </a:solidFill>
                <a:latin typeface="Verdana"/>
                <a:ea typeface="Verdana"/>
                <a:cs typeface="Verdana"/>
                <a:sym typeface="Verdana"/>
              </a:rPr>
              <a:t>Department of Artificial Intelligence and Data </a:t>
            </a:r>
            <a:endParaRPr sz="2800" b="1" i="0" u="none" strike="noStrike" cap="none" dirty="0">
              <a:solidFill>
                <a:srgbClr val="002060"/>
              </a:solidFill>
              <a:latin typeface="Verdana"/>
              <a:ea typeface="Verdana"/>
              <a:cs typeface="Verdana"/>
              <a:sym typeface="Verdana"/>
            </a:endParaRPr>
          </a:p>
          <a:p>
            <a:pPr marL="0" marR="0" lvl="0" indent="0" algn="ctr" rtl="0">
              <a:lnSpc>
                <a:spcPct val="90000"/>
              </a:lnSpc>
              <a:spcBef>
                <a:spcPts val="0"/>
              </a:spcBef>
              <a:spcAft>
                <a:spcPts val="0"/>
              </a:spcAft>
              <a:buClr>
                <a:srgbClr val="002060"/>
              </a:buClr>
              <a:buSzPct val="108108"/>
              <a:buFont typeface="Verdana"/>
              <a:buNone/>
            </a:pPr>
            <a:r>
              <a:rPr lang="en-US" sz="2800" b="1" i="0" u="none" strike="noStrike" cap="none" dirty="0">
                <a:solidFill>
                  <a:srgbClr val="002060"/>
                </a:solidFill>
                <a:latin typeface="Verdana"/>
                <a:ea typeface="Verdana"/>
                <a:cs typeface="Verdana"/>
                <a:sym typeface="Verdana"/>
              </a:rPr>
              <a:t>Science</a:t>
            </a:r>
            <a:endParaRPr sz="2800" b="1" i="0" u="none" strike="noStrike" cap="none" dirty="0">
              <a:solidFill>
                <a:srgbClr val="00206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Drawback of Existing System</a:t>
            </a:r>
            <a:endParaRPr/>
          </a:p>
        </p:txBody>
      </p:sp>
      <p:sp>
        <p:nvSpPr>
          <p:cNvPr id="175" name="Google Shape;175;p22"/>
          <p:cNvSpPr txBox="1">
            <a:spLocks noGrp="1"/>
          </p:cNvSpPr>
          <p:nvPr>
            <p:ph type="body" idx="1"/>
          </p:nvPr>
        </p:nvSpPr>
        <p:spPr>
          <a:xfrm>
            <a:off x="755650" y="1645250"/>
            <a:ext cx="11365800" cy="45297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1200"/>
              </a:spcBef>
              <a:spcAft>
                <a:spcPts val="0"/>
              </a:spcAft>
              <a:buSzPts val="2400"/>
              <a:buFont typeface="Times New Roman"/>
              <a:buChar char="□"/>
            </a:pPr>
            <a:r>
              <a:rPr lang="en-US" sz="2000" b="1" dirty="0">
                <a:latin typeface="Times New Roman"/>
                <a:ea typeface="Times New Roman"/>
                <a:cs typeface="Times New Roman"/>
                <a:sym typeface="Times New Roman"/>
              </a:rPr>
              <a:t>Dependency on Expert Interpretation: </a:t>
            </a:r>
            <a:r>
              <a:rPr lang="en-US" sz="2000" dirty="0">
                <a:latin typeface="Times New Roman"/>
                <a:ea typeface="Times New Roman"/>
                <a:cs typeface="Times New Roman"/>
                <a:sym typeface="Times New Roman"/>
              </a:rPr>
              <a:t>The current system relies heavily on the expertise of cardiologists for analyzing ECG signals, which can lead to delays in diagnosis, especially in resource-limited settings. Variability in skill and experience may also affect the accuracy of interpretation.</a:t>
            </a:r>
            <a:endParaRPr dirty="0"/>
          </a:p>
          <a:p>
            <a:pPr marL="457200" lvl="0" indent="-381000" algn="l" rtl="0">
              <a:lnSpc>
                <a:spcPct val="100000"/>
              </a:lnSpc>
              <a:spcBef>
                <a:spcPts val="1200"/>
              </a:spcBef>
              <a:spcAft>
                <a:spcPts val="0"/>
              </a:spcAft>
              <a:buSzPts val="2400"/>
              <a:buFont typeface="Times New Roman"/>
              <a:buChar char="□"/>
            </a:pPr>
            <a:r>
              <a:rPr lang="en-US" sz="2000" b="1" dirty="0">
                <a:latin typeface="Times New Roman"/>
                <a:ea typeface="Times New Roman"/>
                <a:cs typeface="Times New Roman"/>
                <a:sym typeface="Times New Roman"/>
              </a:rPr>
              <a:t>Potential for Human Error: </a:t>
            </a:r>
            <a:r>
              <a:rPr lang="en-US" sz="2000" dirty="0">
                <a:latin typeface="Times New Roman"/>
                <a:ea typeface="Times New Roman"/>
                <a:cs typeface="Times New Roman"/>
                <a:sym typeface="Times New Roman"/>
              </a:rPr>
              <a:t>Manual analysis of ECG signals is prone to human error, which can result in misinterpretation of critical heart conditions, especially subtle or atypical signs of MI, leading to delayed or incorrect diagnoses.</a:t>
            </a:r>
            <a:endParaRPr dirty="0"/>
          </a:p>
          <a:p>
            <a:pPr marL="457200" lvl="0" indent="-381000" algn="l" rtl="0">
              <a:lnSpc>
                <a:spcPct val="115000"/>
              </a:lnSpc>
              <a:spcBef>
                <a:spcPts val="1200"/>
              </a:spcBef>
              <a:spcAft>
                <a:spcPts val="0"/>
              </a:spcAft>
              <a:buSzPts val="2400"/>
              <a:buFont typeface="Times New Roman"/>
              <a:buChar char="□"/>
            </a:pPr>
            <a:r>
              <a:rPr lang="en-US" sz="2000" b="1" dirty="0">
                <a:latin typeface="Times New Roman"/>
                <a:ea typeface="Times New Roman"/>
                <a:cs typeface="Times New Roman"/>
                <a:sym typeface="Times New Roman"/>
              </a:rPr>
              <a:t>Limited Scalability: </a:t>
            </a:r>
            <a:r>
              <a:rPr lang="en-US" sz="2000" dirty="0">
                <a:latin typeface="Times New Roman"/>
                <a:ea typeface="Times New Roman"/>
                <a:cs typeface="Times New Roman"/>
                <a:sym typeface="Times New Roman"/>
              </a:rPr>
              <a:t>The manual approach is not easily scalable, as each ECG needs to be individually reviewed by healthcare professionals. This can create bottlenecks, particularly in emergency situations or when dealing with a large volume of patients.</a:t>
            </a:r>
            <a:r>
              <a:rPr lang="en-US" sz="2400" dirty="0">
                <a:latin typeface="Times New Roman"/>
                <a:ea typeface="Times New Roman"/>
                <a:cs typeface="Times New Roman"/>
                <a:sym typeface="Times New Roman"/>
              </a:rPr>
              <a:t>.</a:t>
            </a:r>
            <a:endParaRPr sz="3700" dirty="0">
              <a:latin typeface="Times New Roman"/>
              <a:ea typeface="Times New Roman"/>
              <a:cs typeface="Times New Roman"/>
              <a:sym typeface="Times New Roman"/>
            </a:endParaRPr>
          </a:p>
          <a:p>
            <a:pPr marL="469900" lvl="0" indent="-279400" algn="l" rtl="0">
              <a:lnSpc>
                <a:spcPct val="100000"/>
              </a:lnSpc>
              <a:spcBef>
                <a:spcPts val="1200"/>
              </a:spcBef>
              <a:spcAft>
                <a:spcPts val="0"/>
              </a:spcAft>
              <a:buSzPts val="3000"/>
              <a:buNone/>
            </a:pPr>
            <a:endParaRPr sz="2400" dirty="0">
              <a:latin typeface="Times New Roman"/>
              <a:ea typeface="Times New Roman"/>
              <a:cs typeface="Times New Roman"/>
              <a:sym typeface="Times New Roman"/>
            </a:endParaRPr>
          </a:p>
        </p:txBody>
      </p:sp>
      <p:sp>
        <p:nvSpPr>
          <p:cNvPr id="176" name="Google Shape;176;p2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Final Review</a:t>
            </a:r>
            <a:endParaRPr dirty="0"/>
          </a:p>
        </p:txBody>
      </p:sp>
      <p:sp>
        <p:nvSpPr>
          <p:cNvPr id="177" name="Google Shape;177;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78" name="Google Shape;178;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Proposed System</a:t>
            </a:r>
            <a:endParaRPr/>
          </a:p>
        </p:txBody>
      </p:sp>
      <p:sp>
        <p:nvSpPr>
          <p:cNvPr id="184" name="Google Shape;184;p23"/>
          <p:cNvSpPr txBox="1">
            <a:spLocks noGrp="1"/>
          </p:cNvSpPr>
          <p:nvPr>
            <p:ph type="body" idx="1"/>
          </p:nvPr>
        </p:nvSpPr>
        <p:spPr>
          <a:xfrm>
            <a:off x="465676" y="1720645"/>
            <a:ext cx="10668000" cy="4236986"/>
          </a:xfrm>
          <a:prstGeom prst="rect">
            <a:avLst/>
          </a:prstGeom>
          <a:noFill/>
          <a:ln>
            <a:noFill/>
          </a:ln>
        </p:spPr>
        <p:txBody>
          <a:bodyPr spcFirstLastPara="1" wrap="square" lIns="91425" tIns="45700" rIns="91425" bIns="45700" anchor="t" anchorCtr="0">
            <a:noAutofit/>
          </a:bodyPr>
          <a:lstStyle/>
          <a:p>
            <a:pPr marL="457200" lvl="0" indent="-361950" algn="l" rtl="0">
              <a:lnSpc>
                <a:spcPct val="115000"/>
              </a:lnSpc>
              <a:spcBef>
                <a:spcPts val="1200"/>
              </a:spcBef>
              <a:spcAft>
                <a:spcPts val="0"/>
              </a:spcAft>
              <a:buSzPts val="2100"/>
              <a:buChar char="□"/>
            </a:pPr>
            <a:r>
              <a:rPr lang="en-US" sz="1800" b="1"/>
              <a:t>Automated ECG Analysis:</a:t>
            </a:r>
            <a:r>
              <a:rPr lang="en-US" sz="1800"/>
              <a:t>The system uses a CNN-based architecture to automatically process ECG images, eliminating the need for manual feature extraction. This allows the model to identify complex patterns and anomalies in ECG waveforms that may be indicative of myocardial infarction.</a:t>
            </a:r>
            <a:endParaRPr/>
          </a:p>
          <a:p>
            <a:pPr marL="457200" lvl="0" indent="-361950" algn="l" rtl="0">
              <a:lnSpc>
                <a:spcPct val="115000"/>
              </a:lnSpc>
              <a:spcBef>
                <a:spcPts val="1200"/>
              </a:spcBef>
              <a:spcAft>
                <a:spcPts val="0"/>
              </a:spcAft>
              <a:buSzPts val="2100"/>
              <a:buChar char="□"/>
            </a:pPr>
            <a:r>
              <a:rPr lang="en-US" sz="1800" b="1"/>
              <a:t>Specialization for Diabetic Patients:</a:t>
            </a:r>
            <a:r>
              <a:rPr lang="en-US" sz="1800"/>
              <a:t>The model is designed to handle the unique ECG characteristics of diabetic patients, who are at higher risk for cardiovascular complications. By incorporating data from diabetic patients, the system aims to improve diagnostic accuracy for this high-risk group.</a:t>
            </a:r>
            <a:endParaRPr/>
          </a:p>
          <a:p>
            <a:pPr marL="457200" lvl="0" indent="-361950" algn="l" rtl="0">
              <a:lnSpc>
                <a:spcPct val="115000"/>
              </a:lnSpc>
              <a:spcBef>
                <a:spcPts val="1200"/>
              </a:spcBef>
              <a:spcAft>
                <a:spcPts val="0"/>
              </a:spcAft>
              <a:buSzPts val="2100"/>
              <a:buChar char="□"/>
            </a:pPr>
            <a:r>
              <a:rPr lang="en-US" sz="1800" b="1"/>
              <a:t>Improved Accuracy and Consistency</a:t>
            </a:r>
            <a:r>
              <a:rPr lang="en-US" sz="1800"/>
              <a:t>:The CNN can learn from large datasets of ECG images, allowing it to detect subtle abnormalities with high precision and consistency. This reduces the variability and potential for human error present in traditional manual interpretation.</a:t>
            </a:r>
            <a:endParaRPr/>
          </a:p>
        </p:txBody>
      </p:sp>
      <p:sp>
        <p:nvSpPr>
          <p:cNvPr id="185" name="Google Shape;185;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Final Review</a:t>
            </a:r>
            <a:endParaRPr dirty="0"/>
          </a:p>
        </p:txBody>
      </p:sp>
      <p:sp>
        <p:nvSpPr>
          <p:cNvPr id="186" name="Google Shape;186;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87" name="Google Shape;187;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762000" y="103210"/>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System Architecture</a:t>
            </a:r>
            <a:endParaRPr dirty="0"/>
          </a:p>
        </p:txBody>
      </p:sp>
      <p:sp>
        <p:nvSpPr>
          <p:cNvPr id="194" name="Google Shape;194;p2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Final Review</a:t>
            </a:r>
            <a:endParaRPr dirty="0"/>
          </a:p>
        </p:txBody>
      </p:sp>
      <p:sp>
        <p:nvSpPr>
          <p:cNvPr id="195" name="Google Shape;195;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96" name="Google Shape;196;p2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pic>
        <p:nvPicPr>
          <p:cNvPr id="2" name="Picture 1">
            <a:extLst>
              <a:ext uri="{FF2B5EF4-FFF2-40B4-BE49-F238E27FC236}">
                <a16:creationId xmlns:a16="http://schemas.microsoft.com/office/drawing/2014/main" id="{C5BEF8EB-C929-94CB-4822-430C9022E3DB}"/>
              </a:ext>
            </a:extLst>
          </p:cNvPr>
          <p:cNvPicPr>
            <a:picLocks noChangeAspect="1"/>
          </p:cNvPicPr>
          <p:nvPr/>
        </p:nvPicPr>
        <p:blipFill>
          <a:blip r:embed="rId3"/>
          <a:stretch>
            <a:fillRect/>
          </a:stretch>
        </p:blipFill>
        <p:spPr>
          <a:xfrm>
            <a:off x="1956619" y="1703439"/>
            <a:ext cx="9085006" cy="40091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List of modules</a:t>
            </a:r>
            <a:endParaRPr/>
          </a:p>
        </p:txBody>
      </p:sp>
      <p:sp>
        <p:nvSpPr>
          <p:cNvPr id="202" name="Google Shape;202;p2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360"/>
              </a:spcBef>
              <a:spcAft>
                <a:spcPts val="0"/>
              </a:spcAft>
              <a:buSzPts val="1800"/>
              <a:buChar char="❖"/>
            </a:pPr>
            <a:r>
              <a:rPr lang="en-US"/>
              <a:t>Image Preprocessing and Data Augmentation.</a:t>
            </a:r>
            <a:endParaRPr/>
          </a:p>
          <a:p>
            <a:pPr marL="457200" lvl="0" indent="-342900" algn="l" rtl="0">
              <a:lnSpc>
                <a:spcPct val="115000"/>
              </a:lnSpc>
              <a:spcBef>
                <a:spcPts val="0"/>
              </a:spcBef>
              <a:spcAft>
                <a:spcPts val="0"/>
              </a:spcAft>
              <a:buSzPts val="1800"/>
              <a:buChar char="❖"/>
            </a:pPr>
            <a:r>
              <a:rPr lang="en-US"/>
              <a:t>Feature Extraction with Pre-trained VGG16Gradient Boost based Model Training .</a:t>
            </a:r>
            <a:endParaRPr/>
          </a:p>
          <a:p>
            <a:pPr marL="457200" lvl="0" indent="-342900" algn="l" rtl="0">
              <a:lnSpc>
                <a:spcPct val="115000"/>
              </a:lnSpc>
              <a:spcBef>
                <a:spcPts val="0"/>
              </a:spcBef>
              <a:spcAft>
                <a:spcPts val="0"/>
              </a:spcAft>
              <a:buSzPts val="1800"/>
              <a:buChar char="❖"/>
            </a:pPr>
            <a:r>
              <a:rPr lang="en-US"/>
              <a:t>Custom Model Layers and Binary Classification.</a:t>
            </a:r>
            <a:endParaRPr/>
          </a:p>
          <a:p>
            <a:pPr marL="457200" lvl="0" indent="-342900" algn="l" rtl="0">
              <a:lnSpc>
                <a:spcPct val="115000"/>
              </a:lnSpc>
              <a:spcBef>
                <a:spcPts val="0"/>
              </a:spcBef>
              <a:spcAft>
                <a:spcPts val="0"/>
              </a:spcAft>
              <a:buSzPts val="1800"/>
              <a:buChar char="❖"/>
            </a:pPr>
            <a:r>
              <a:rPr lang="en-US"/>
              <a:t>Model Compilation, Training, and Evaluation.</a:t>
            </a:r>
            <a:endParaRPr/>
          </a:p>
          <a:p>
            <a:pPr marL="457200" lvl="0" indent="-342900" algn="l" rtl="0">
              <a:lnSpc>
                <a:spcPct val="115000"/>
              </a:lnSpc>
              <a:spcBef>
                <a:spcPts val="0"/>
              </a:spcBef>
              <a:spcAft>
                <a:spcPts val="0"/>
              </a:spcAft>
              <a:buSzPts val="1800"/>
              <a:buChar char="❖"/>
            </a:pPr>
            <a:r>
              <a:rPr lang="en-US"/>
              <a:t>Model Saving and Deployment.</a:t>
            </a:r>
            <a:endParaRPr/>
          </a:p>
        </p:txBody>
      </p:sp>
      <p:sp>
        <p:nvSpPr>
          <p:cNvPr id="203" name="Google Shape;203;p2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Final Review</a:t>
            </a:r>
            <a:endParaRPr dirty="0"/>
          </a:p>
        </p:txBody>
      </p:sp>
      <p:sp>
        <p:nvSpPr>
          <p:cNvPr id="204" name="Google Shape;204;p2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205" name="Google Shape;205;p2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766232" y="304801"/>
            <a:ext cx="1142576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Image Preprocessing and Data Augmentation</a:t>
            </a:r>
            <a:endParaRPr/>
          </a:p>
        </p:txBody>
      </p:sp>
      <p:sp>
        <p:nvSpPr>
          <p:cNvPr id="211" name="Google Shape;211;p2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212" name="Google Shape;212;p26"/>
          <p:cNvSpPr txBox="1"/>
          <p:nvPr/>
        </p:nvSpPr>
        <p:spPr>
          <a:xfrm>
            <a:off x="556421" y="1691660"/>
            <a:ext cx="5957700" cy="4222654"/>
          </a:xfrm>
          <a:prstGeom prst="rect">
            <a:avLst/>
          </a:prstGeom>
          <a:noFill/>
          <a:ln>
            <a:noFill/>
          </a:ln>
        </p:spPr>
        <p:txBody>
          <a:bodyPr spcFirstLastPara="1" wrap="square" lIns="91425" tIns="45700" rIns="91425" bIns="45700" anchor="t" anchorCtr="0">
            <a:spAutoFit/>
          </a:bodyPr>
          <a:lstStyle/>
          <a:p>
            <a:pPr marL="457200" lvl="0" indent="-311150" algn="just" rtl="0">
              <a:lnSpc>
                <a:spcPct val="115000"/>
              </a:lnSpc>
              <a:spcBef>
                <a:spcPts val="1200"/>
              </a:spcBef>
              <a:spcAft>
                <a:spcPts val="0"/>
              </a:spcAft>
              <a:buClr>
                <a:schemeClr val="dk1"/>
              </a:buClr>
              <a:buSzPts val="1300"/>
              <a:buAutoNum type="arabicPeriod"/>
            </a:pPr>
            <a:r>
              <a:rPr lang="en-US" sz="1800" b="1" dirty="0">
                <a:solidFill>
                  <a:schemeClr val="dk1"/>
                </a:solidFill>
              </a:rPr>
              <a:t>Input</a:t>
            </a:r>
            <a:r>
              <a:rPr lang="en-US" sz="1800" dirty="0">
                <a:solidFill>
                  <a:schemeClr val="dk1"/>
                </a:solidFill>
              </a:rPr>
              <a:t>: Paths to image folders (MI and Normal), target image size </a:t>
            </a:r>
            <a:r>
              <a:rPr lang="en-US" sz="1800" dirty="0">
                <a:solidFill>
                  <a:srgbClr val="188038"/>
                </a:solidFill>
                <a:latin typeface="Prestige Elite Std" panose="02060509020206020304" pitchFamily="49" charset="0"/>
                <a:ea typeface="Roboto Mono"/>
                <a:cs typeface="Roboto Mono"/>
                <a:sym typeface="Roboto Mono"/>
              </a:rPr>
              <a:t>(128, 128)</a:t>
            </a:r>
            <a:r>
              <a:rPr lang="en-US" sz="1800" dirty="0">
                <a:solidFill>
                  <a:schemeClr val="dk1"/>
                </a:solidFill>
                <a:latin typeface="Prestige Elite Std" panose="02060509020206020304" pitchFamily="49" charset="0"/>
              </a:rPr>
              <a:t>.</a:t>
            </a:r>
          </a:p>
          <a:p>
            <a:pPr marL="457200" lvl="0" indent="-311150" algn="just" rtl="0">
              <a:lnSpc>
                <a:spcPct val="115000"/>
              </a:lnSpc>
              <a:spcBef>
                <a:spcPts val="1200"/>
              </a:spcBef>
              <a:spcAft>
                <a:spcPts val="0"/>
              </a:spcAft>
              <a:buClr>
                <a:schemeClr val="dk1"/>
              </a:buClr>
              <a:buSzPts val="1300"/>
              <a:buAutoNum type="arabicPeriod"/>
            </a:pPr>
            <a:endParaRPr sz="1800" dirty="0">
              <a:solidFill>
                <a:schemeClr val="dk1"/>
              </a:solidFill>
              <a:latin typeface="Prestige Elite Std" panose="02060509020206020304" pitchFamily="49" charset="0"/>
            </a:endParaRPr>
          </a:p>
          <a:p>
            <a:pPr marL="457200" lvl="0" indent="-311150" algn="just" rtl="0">
              <a:lnSpc>
                <a:spcPct val="115000"/>
              </a:lnSpc>
              <a:spcBef>
                <a:spcPts val="0"/>
              </a:spcBef>
              <a:spcAft>
                <a:spcPts val="0"/>
              </a:spcAft>
              <a:buClr>
                <a:schemeClr val="dk1"/>
              </a:buClr>
              <a:buSzPts val="1300"/>
              <a:buAutoNum type="arabicPeriod"/>
            </a:pPr>
            <a:r>
              <a:rPr lang="en-US" sz="1800" b="1" dirty="0">
                <a:solidFill>
                  <a:schemeClr val="dk1"/>
                </a:solidFill>
              </a:rPr>
              <a:t>For each image</a:t>
            </a:r>
            <a:r>
              <a:rPr lang="en-US" sz="1800" dirty="0">
                <a:solidFill>
                  <a:schemeClr val="dk1"/>
                </a:solidFill>
              </a:rPr>
              <a:t>:</a:t>
            </a:r>
            <a:endParaRPr sz="1800" dirty="0">
              <a:solidFill>
                <a:schemeClr val="dk1"/>
              </a:solidFill>
            </a:endParaRPr>
          </a:p>
          <a:p>
            <a:pPr marL="914400" lvl="1" indent="-311150" algn="just" rtl="0">
              <a:lnSpc>
                <a:spcPct val="115000"/>
              </a:lnSpc>
              <a:spcBef>
                <a:spcPts val="0"/>
              </a:spcBef>
              <a:spcAft>
                <a:spcPts val="0"/>
              </a:spcAft>
              <a:buClr>
                <a:schemeClr val="dk1"/>
              </a:buClr>
              <a:buSzPts val="1300"/>
              <a:buChar char="○"/>
            </a:pPr>
            <a:r>
              <a:rPr lang="en-US" sz="1800" dirty="0">
                <a:solidFill>
                  <a:schemeClr val="dk1"/>
                </a:solidFill>
              </a:rPr>
              <a:t>Open the image.</a:t>
            </a:r>
            <a:endParaRPr sz="1800" dirty="0">
              <a:solidFill>
                <a:schemeClr val="dk1"/>
              </a:solidFill>
            </a:endParaRPr>
          </a:p>
          <a:p>
            <a:pPr marL="914400" lvl="1" indent="-311150" algn="just" rtl="0">
              <a:lnSpc>
                <a:spcPct val="115000"/>
              </a:lnSpc>
              <a:spcBef>
                <a:spcPts val="0"/>
              </a:spcBef>
              <a:spcAft>
                <a:spcPts val="0"/>
              </a:spcAft>
              <a:buClr>
                <a:schemeClr val="dk1"/>
              </a:buClr>
              <a:buSzPts val="1300"/>
              <a:buChar char="○"/>
            </a:pPr>
            <a:r>
              <a:rPr lang="en-US" sz="1800" dirty="0">
                <a:solidFill>
                  <a:schemeClr val="dk1"/>
                </a:solidFill>
              </a:rPr>
              <a:t>Convert it to RGB format.</a:t>
            </a:r>
            <a:endParaRPr sz="1800" dirty="0">
              <a:solidFill>
                <a:schemeClr val="dk1"/>
              </a:solidFill>
            </a:endParaRPr>
          </a:p>
          <a:p>
            <a:pPr marL="914400" lvl="1" indent="-311150" algn="just" rtl="0">
              <a:lnSpc>
                <a:spcPct val="115000"/>
              </a:lnSpc>
              <a:spcBef>
                <a:spcPts val="0"/>
              </a:spcBef>
              <a:spcAft>
                <a:spcPts val="0"/>
              </a:spcAft>
              <a:buClr>
                <a:schemeClr val="dk1"/>
              </a:buClr>
              <a:buSzPts val="1300"/>
              <a:buChar char="○"/>
            </a:pPr>
            <a:r>
              <a:rPr lang="en-US" sz="1800" dirty="0">
                <a:solidFill>
                  <a:schemeClr val="dk1"/>
                </a:solidFill>
              </a:rPr>
              <a:t>Resize it to the target dimensions.</a:t>
            </a:r>
            <a:endParaRPr sz="1800" dirty="0">
              <a:solidFill>
                <a:schemeClr val="dk1"/>
              </a:solidFill>
            </a:endParaRPr>
          </a:p>
          <a:p>
            <a:pPr marL="914400" lvl="1" indent="-311150" algn="just" rtl="0">
              <a:lnSpc>
                <a:spcPct val="115000"/>
              </a:lnSpc>
              <a:spcBef>
                <a:spcPts val="0"/>
              </a:spcBef>
              <a:spcAft>
                <a:spcPts val="0"/>
              </a:spcAft>
              <a:buClr>
                <a:schemeClr val="dk1"/>
              </a:buClr>
              <a:buSzPts val="1300"/>
              <a:buChar char="○"/>
            </a:pPr>
            <a:r>
              <a:rPr lang="en-US" sz="1800" dirty="0">
                <a:solidFill>
                  <a:schemeClr val="dk1"/>
                </a:solidFill>
              </a:rPr>
              <a:t>Normalize pixel values to the range [0, 1].</a:t>
            </a:r>
            <a:endParaRPr sz="1800" dirty="0">
              <a:solidFill>
                <a:schemeClr val="dk1"/>
              </a:solidFill>
            </a:endParaRPr>
          </a:p>
          <a:p>
            <a:pPr marL="914400" lvl="1" indent="-311150" algn="just" rtl="0">
              <a:lnSpc>
                <a:spcPct val="115000"/>
              </a:lnSpc>
              <a:spcBef>
                <a:spcPts val="0"/>
              </a:spcBef>
              <a:spcAft>
                <a:spcPts val="0"/>
              </a:spcAft>
              <a:buClr>
                <a:schemeClr val="dk1"/>
              </a:buClr>
              <a:buSzPts val="1300"/>
              <a:buChar char="○"/>
            </a:pPr>
            <a:r>
              <a:rPr lang="en-US" sz="1800" dirty="0">
                <a:solidFill>
                  <a:schemeClr val="dk1"/>
                </a:solidFill>
              </a:rPr>
              <a:t>Assign label </a:t>
            </a:r>
            <a:r>
              <a:rPr lang="en-US" sz="1800" dirty="0">
                <a:solidFill>
                  <a:srgbClr val="188038"/>
                </a:solidFill>
                <a:latin typeface="Prestige Elite Std" panose="02060509020206020304" pitchFamily="49" charset="0"/>
                <a:ea typeface="Roboto Mono"/>
                <a:cs typeface="Roboto Mono"/>
                <a:sym typeface="Roboto Mono"/>
              </a:rPr>
              <a:t>1</a:t>
            </a:r>
            <a:r>
              <a:rPr lang="en-US" sz="1800" dirty="0">
                <a:solidFill>
                  <a:schemeClr val="dk1"/>
                </a:solidFill>
              </a:rPr>
              <a:t> for MI and </a:t>
            </a:r>
            <a:r>
              <a:rPr lang="en-US" sz="1800" dirty="0">
                <a:solidFill>
                  <a:srgbClr val="188038"/>
                </a:solidFill>
                <a:latin typeface="Prestige Elite Std" panose="02060509020206020304" pitchFamily="49" charset="0"/>
                <a:ea typeface="Roboto Mono"/>
                <a:cs typeface="Roboto Mono"/>
                <a:sym typeface="Roboto Mono"/>
              </a:rPr>
              <a:t>0</a:t>
            </a:r>
            <a:r>
              <a:rPr lang="en-US" sz="1800" dirty="0">
                <a:solidFill>
                  <a:schemeClr val="dk1"/>
                </a:solidFill>
              </a:rPr>
              <a:t> for Normal.</a:t>
            </a:r>
          </a:p>
          <a:p>
            <a:pPr marL="603250" lvl="1" algn="just" rtl="0">
              <a:lnSpc>
                <a:spcPct val="115000"/>
              </a:lnSpc>
              <a:spcBef>
                <a:spcPts val="0"/>
              </a:spcBef>
              <a:spcAft>
                <a:spcPts val="0"/>
              </a:spcAft>
              <a:buClr>
                <a:schemeClr val="dk1"/>
              </a:buClr>
              <a:buSzPts val="1300"/>
            </a:pPr>
            <a:endParaRPr sz="1800" dirty="0">
              <a:solidFill>
                <a:schemeClr val="dk1"/>
              </a:solidFill>
            </a:endParaRPr>
          </a:p>
          <a:p>
            <a:pPr marL="457200" lvl="0" indent="-311150" algn="just" rtl="0">
              <a:lnSpc>
                <a:spcPct val="115000"/>
              </a:lnSpc>
              <a:spcBef>
                <a:spcPts val="0"/>
              </a:spcBef>
              <a:spcAft>
                <a:spcPts val="0"/>
              </a:spcAft>
              <a:buClr>
                <a:schemeClr val="dk1"/>
              </a:buClr>
              <a:buSzPts val="1300"/>
              <a:buAutoNum type="arabicPeriod"/>
            </a:pPr>
            <a:r>
              <a:rPr lang="en-US" sz="1800" b="1" dirty="0">
                <a:solidFill>
                  <a:schemeClr val="dk1"/>
                </a:solidFill>
              </a:rPr>
              <a:t>Combine all preprocessed images</a:t>
            </a:r>
            <a:r>
              <a:rPr lang="en-US" sz="1800" dirty="0">
                <a:solidFill>
                  <a:schemeClr val="dk1"/>
                </a:solidFill>
              </a:rPr>
              <a:t> into a single dataset </a:t>
            </a:r>
            <a:r>
              <a:rPr lang="en-US" sz="1800" dirty="0">
                <a:solidFill>
                  <a:srgbClr val="188038"/>
                </a:solidFill>
                <a:latin typeface="Prestige Elite Std" panose="02060509020206020304" pitchFamily="49" charset="0"/>
                <a:ea typeface="Roboto Mono"/>
                <a:cs typeface="Roboto Mono"/>
                <a:sym typeface="Roboto Mono"/>
              </a:rPr>
              <a:t>X</a:t>
            </a:r>
            <a:r>
              <a:rPr lang="en-US" sz="1800" dirty="0">
                <a:solidFill>
                  <a:schemeClr val="dk1"/>
                </a:solidFill>
              </a:rPr>
              <a:t>, with corresponding labels </a:t>
            </a:r>
            <a:r>
              <a:rPr lang="en-US" sz="1800" dirty="0">
                <a:solidFill>
                  <a:srgbClr val="188038"/>
                </a:solidFill>
                <a:latin typeface="Roboto Mono"/>
                <a:ea typeface="Roboto Mono"/>
                <a:cs typeface="Roboto Mono"/>
                <a:sym typeface="Roboto Mono"/>
              </a:rPr>
              <a:t>y</a:t>
            </a:r>
            <a:r>
              <a:rPr lang="en-US" sz="1800" dirty="0">
                <a:solidFill>
                  <a:schemeClr val="dk1"/>
                </a:solidFill>
              </a:rPr>
              <a:t>.</a:t>
            </a:r>
            <a:endParaRPr sz="1800" dirty="0">
              <a:solidFill>
                <a:schemeClr val="dk1"/>
              </a:solidFill>
            </a:endParaRPr>
          </a:p>
        </p:txBody>
      </p:sp>
      <p:pic>
        <p:nvPicPr>
          <p:cNvPr id="3" name="Picture 2">
            <a:extLst>
              <a:ext uri="{FF2B5EF4-FFF2-40B4-BE49-F238E27FC236}">
                <a16:creationId xmlns:a16="http://schemas.microsoft.com/office/drawing/2014/main" id="{072B3A2F-B9F5-A7D5-151C-0AB12F2DA157}"/>
              </a:ext>
            </a:extLst>
          </p:cNvPr>
          <p:cNvPicPr>
            <a:picLocks noChangeAspect="1"/>
          </p:cNvPicPr>
          <p:nvPr/>
        </p:nvPicPr>
        <p:blipFill>
          <a:blip r:embed="rId3"/>
          <a:stretch>
            <a:fillRect/>
          </a:stretch>
        </p:blipFill>
        <p:spPr>
          <a:xfrm>
            <a:off x="8026448" y="4273957"/>
            <a:ext cx="2906964" cy="1061674"/>
          </a:xfrm>
          <a:prstGeom prst="rect">
            <a:avLst/>
          </a:prstGeom>
        </p:spPr>
      </p:pic>
      <p:pic>
        <p:nvPicPr>
          <p:cNvPr id="5" name="Picture 4">
            <a:extLst>
              <a:ext uri="{FF2B5EF4-FFF2-40B4-BE49-F238E27FC236}">
                <a16:creationId xmlns:a16="http://schemas.microsoft.com/office/drawing/2014/main" id="{F1BBAD40-0777-13D7-69E9-34AF1A56B4DD}"/>
              </a:ext>
            </a:extLst>
          </p:cNvPr>
          <p:cNvPicPr>
            <a:picLocks noChangeAspect="1"/>
          </p:cNvPicPr>
          <p:nvPr/>
        </p:nvPicPr>
        <p:blipFill>
          <a:blip r:embed="rId4"/>
          <a:stretch>
            <a:fillRect/>
          </a:stretch>
        </p:blipFill>
        <p:spPr>
          <a:xfrm>
            <a:off x="6479115" y="2279651"/>
            <a:ext cx="5456794" cy="475170"/>
          </a:xfrm>
          <a:prstGeom prst="rect">
            <a:avLst/>
          </a:prstGeom>
        </p:spPr>
      </p:pic>
      <p:pic>
        <p:nvPicPr>
          <p:cNvPr id="7" name="Picture 6">
            <a:extLst>
              <a:ext uri="{FF2B5EF4-FFF2-40B4-BE49-F238E27FC236}">
                <a16:creationId xmlns:a16="http://schemas.microsoft.com/office/drawing/2014/main" id="{603AC594-4499-F0F5-034E-24AE5F415141}"/>
              </a:ext>
            </a:extLst>
          </p:cNvPr>
          <p:cNvPicPr>
            <a:picLocks noChangeAspect="1"/>
          </p:cNvPicPr>
          <p:nvPr/>
        </p:nvPicPr>
        <p:blipFill>
          <a:blip r:embed="rId5"/>
          <a:stretch>
            <a:fillRect/>
          </a:stretch>
        </p:blipFill>
        <p:spPr>
          <a:xfrm>
            <a:off x="5479121" y="3113540"/>
            <a:ext cx="6712878" cy="8002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a:extLst>
            <a:ext uri="{FF2B5EF4-FFF2-40B4-BE49-F238E27FC236}">
              <a16:creationId xmlns:a16="http://schemas.microsoft.com/office/drawing/2014/main" id="{0C30DF3F-6826-A8BC-BC5A-0DFC72127B49}"/>
            </a:ext>
          </a:extLst>
        </p:cNvPr>
        <p:cNvGrpSpPr/>
        <p:nvPr/>
      </p:nvGrpSpPr>
      <p:grpSpPr>
        <a:xfrm>
          <a:off x="0" y="0"/>
          <a:ext cx="0" cy="0"/>
          <a:chOff x="0" y="0"/>
          <a:chExt cx="0" cy="0"/>
        </a:xfrm>
      </p:grpSpPr>
      <p:sp>
        <p:nvSpPr>
          <p:cNvPr id="210" name="Google Shape;210;p26">
            <a:extLst>
              <a:ext uri="{FF2B5EF4-FFF2-40B4-BE49-F238E27FC236}">
                <a16:creationId xmlns:a16="http://schemas.microsoft.com/office/drawing/2014/main" id="{D63431CC-A25F-885A-1642-D19313F8EF70}"/>
              </a:ext>
            </a:extLst>
          </p:cNvPr>
          <p:cNvSpPr txBox="1">
            <a:spLocks noGrp="1"/>
          </p:cNvSpPr>
          <p:nvPr>
            <p:ph type="title"/>
          </p:nvPr>
        </p:nvSpPr>
        <p:spPr>
          <a:xfrm>
            <a:off x="766232" y="304801"/>
            <a:ext cx="1142576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Image Preprocessing and Data Augmentation</a:t>
            </a:r>
            <a:endParaRPr/>
          </a:p>
        </p:txBody>
      </p:sp>
      <p:sp>
        <p:nvSpPr>
          <p:cNvPr id="211" name="Google Shape;211;p26">
            <a:extLst>
              <a:ext uri="{FF2B5EF4-FFF2-40B4-BE49-F238E27FC236}">
                <a16:creationId xmlns:a16="http://schemas.microsoft.com/office/drawing/2014/main" id="{95467451-6EFE-4BBB-7C2D-097748E88DA3}"/>
              </a:ext>
            </a:extLst>
          </p:cNvPr>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212" name="Google Shape;212;p26">
            <a:extLst>
              <a:ext uri="{FF2B5EF4-FFF2-40B4-BE49-F238E27FC236}">
                <a16:creationId xmlns:a16="http://schemas.microsoft.com/office/drawing/2014/main" id="{A5BB0171-F127-60D5-81FD-8BC14F285297}"/>
              </a:ext>
            </a:extLst>
          </p:cNvPr>
          <p:cNvSpPr txBox="1"/>
          <p:nvPr/>
        </p:nvSpPr>
        <p:spPr>
          <a:xfrm>
            <a:off x="725799" y="1677592"/>
            <a:ext cx="5957700" cy="4127243"/>
          </a:xfrm>
          <a:prstGeom prst="rect">
            <a:avLst/>
          </a:prstGeom>
          <a:noFill/>
          <a:ln>
            <a:noFill/>
          </a:ln>
        </p:spPr>
        <p:txBody>
          <a:bodyPr spcFirstLastPara="1" wrap="square" lIns="91425" tIns="45700" rIns="91425" bIns="45700" anchor="t" anchorCtr="0">
            <a:spAutoFit/>
          </a:bodyPr>
          <a:lstStyle/>
          <a:p>
            <a:pPr marL="146050" lvl="0" algn="just" rtl="0">
              <a:lnSpc>
                <a:spcPct val="115000"/>
              </a:lnSpc>
              <a:spcBef>
                <a:spcPts val="0"/>
              </a:spcBef>
              <a:spcAft>
                <a:spcPts val="0"/>
              </a:spcAft>
              <a:buClr>
                <a:schemeClr val="dk1"/>
              </a:buClr>
              <a:buSzPts val="1300"/>
            </a:pPr>
            <a:r>
              <a:rPr lang="en-US" sz="1900" b="1" dirty="0">
                <a:solidFill>
                  <a:schemeClr val="dk1"/>
                </a:solidFill>
              </a:rPr>
              <a:t>3. Combine all preprocessed images</a:t>
            </a:r>
            <a:r>
              <a:rPr lang="en-US" sz="1900" dirty="0">
                <a:solidFill>
                  <a:schemeClr val="dk1"/>
                </a:solidFill>
              </a:rPr>
              <a:t> into a single dataset </a:t>
            </a:r>
            <a:r>
              <a:rPr lang="en-US" sz="1900" dirty="0">
                <a:solidFill>
                  <a:srgbClr val="188038"/>
                </a:solidFill>
                <a:latin typeface="Roboto Mono"/>
                <a:ea typeface="Roboto Mono"/>
                <a:cs typeface="Roboto Mono"/>
                <a:sym typeface="Roboto Mono"/>
              </a:rPr>
              <a:t>X</a:t>
            </a:r>
            <a:r>
              <a:rPr lang="en-US" sz="1900" dirty="0">
                <a:solidFill>
                  <a:schemeClr val="dk1"/>
                </a:solidFill>
              </a:rPr>
              <a:t>, with corresponding labels </a:t>
            </a:r>
            <a:r>
              <a:rPr lang="en-US" sz="1900" dirty="0">
                <a:solidFill>
                  <a:srgbClr val="188038"/>
                </a:solidFill>
                <a:latin typeface="Roboto Mono"/>
                <a:ea typeface="Roboto Mono"/>
                <a:cs typeface="Roboto Mono"/>
                <a:sym typeface="Roboto Mono"/>
              </a:rPr>
              <a:t>y</a:t>
            </a:r>
            <a:r>
              <a:rPr lang="en-US" sz="1900" dirty="0">
                <a:solidFill>
                  <a:schemeClr val="dk1"/>
                </a:solidFill>
              </a:rPr>
              <a:t>.</a:t>
            </a:r>
          </a:p>
          <a:p>
            <a:pPr marL="146050" lvl="0" algn="just" rtl="0">
              <a:lnSpc>
                <a:spcPct val="115000"/>
              </a:lnSpc>
              <a:spcBef>
                <a:spcPts val="0"/>
              </a:spcBef>
              <a:spcAft>
                <a:spcPts val="0"/>
              </a:spcAft>
              <a:buClr>
                <a:schemeClr val="dk1"/>
              </a:buClr>
              <a:buSzPts val="1300"/>
            </a:pPr>
            <a:endParaRPr lang="en-US" sz="1900" dirty="0">
              <a:solidFill>
                <a:schemeClr val="dk1"/>
              </a:solidFill>
            </a:endParaRPr>
          </a:p>
          <a:p>
            <a:pPr marL="146050" lvl="0" algn="just" rtl="0">
              <a:lnSpc>
                <a:spcPct val="115000"/>
              </a:lnSpc>
              <a:spcBef>
                <a:spcPts val="0"/>
              </a:spcBef>
              <a:spcAft>
                <a:spcPts val="0"/>
              </a:spcAft>
              <a:buClr>
                <a:schemeClr val="dk1"/>
              </a:buClr>
              <a:buSzPts val="1300"/>
            </a:pPr>
            <a:r>
              <a:rPr lang="en-US" sz="1900" b="1" dirty="0">
                <a:solidFill>
                  <a:schemeClr val="dk1"/>
                </a:solidFill>
              </a:rPr>
              <a:t>4. Split</a:t>
            </a:r>
            <a:r>
              <a:rPr lang="en-US" sz="1900" dirty="0">
                <a:solidFill>
                  <a:schemeClr val="dk1"/>
                </a:solidFill>
              </a:rPr>
              <a:t> the dataset into training (80%) and testing (20%) using </a:t>
            </a:r>
            <a:r>
              <a:rPr lang="en-US" sz="1900" dirty="0" err="1">
                <a:solidFill>
                  <a:srgbClr val="188038"/>
                </a:solidFill>
                <a:latin typeface="Prestige Elite Std" panose="02060509020206020304" pitchFamily="49" charset="0"/>
                <a:ea typeface="Roboto Mono"/>
                <a:cs typeface="Roboto Mono"/>
                <a:sym typeface="Roboto Mono"/>
              </a:rPr>
              <a:t>train_test_split</a:t>
            </a:r>
            <a:r>
              <a:rPr lang="en-US" sz="1900" dirty="0">
                <a:solidFill>
                  <a:schemeClr val="dk1"/>
                </a:solidFill>
              </a:rPr>
              <a:t>.</a:t>
            </a:r>
          </a:p>
          <a:p>
            <a:pPr marL="146050" lvl="0" algn="just" rtl="0">
              <a:lnSpc>
                <a:spcPct val="115000"/>
              </a:lnSpc>
              <a:spcBef>
                <a:spcPts val="0"/>
              </a:spcBef>
              <a:spcAft>
                <a:spcPts val="0"/>
              </a:spcAft>
              <a:buClr>
                <a:schemeClr val="dk1"/>
              </a:buClr>
              <a:buSzPts val="1300"/>
            </a:pPr>
            <a:endParaRPr lang="en-US" sz="1900" dirty="0">
              <a:solidFill>
                <a:schemeClr val="dk1"/>
              </a:solidFill>
            </a:endParaRPr>
          </a:p>
          <a:p>
            <a:pPr marL="146050" lvl="0" algn="just" rtl="0">
              <a:lnSpc>
                <a:spcPct val="115000"/>
              </a:lnSpc>
              <a:spcBef>
                <a:spcPts val="0"/>
              </a:spcBef>
              <a:spcAft>
                <a:spcPts val="0"/>
              </a:spcAft>
              <a:buClr>
                <a:schemeClr val="dk1"/>
              </a:buClr>
              <a:buSzPts val="1300"/>
            </a:pPr>
            <a:r>
              <a:rPr lang="en-US" sz="1900" b="1" dirty="0">
                <a:solidFill>
                  <a:schemeClr val="dk1"/>
                </a:solidFill>
              </a:rPr>
              <a:t>5. Augment training data</a:t>
            </a:r>
            <a:r>
              <a:rPr lang="en-US" sz="1900" dirty="0">
                <a:solidFill>
                  <a:schemeClr val="dk1"/>
                </a:solidFill>
              </a:rPr>
              <a:t> using </a:t>
            </a:r>
            <a:r>
              <a:rPr lang="en-US" sz="1900" dirty="0" err="1">
                <a:solidFill>
                  <a:srgbClr val="188038"/>
                </a:solidFill>
                <a:latin typeface="Prestige Elite Std" panose="02060509020206020304" pitchFamily="49" charset="0"/>
                <a:ea typeface="Roboto Mono"/>
                <a:cs typeface="Roboto Mono"/>
                <a:sym typeface="Roboto Mono"/>
              </a:rPr>
              <a:t>ImageDataGenerator</a:t>
            </a:r>
            <a:r>
              <a:rPr lang="en-US" sz="1900" dirty="0">
                <a:solidFill>
                  <a:schemeClr val="dk1"/>
                </a:solidFill>
              </a:rPr>
              <a:t> with transformations:</a:t>
            </a:r>
          </a:p>
          <a:p>
            <a:pPr marL="914400" lvl="1" indent="-311150" algn="just" rtl="0">
              <a:lnSpc>
                <a:spcPct val="115000"/>
              </a:lnSpc>
              <a:spcBef>
                <a:spcPts val="0"/>
              </a:spcBef>
              <a:spcAft>
                <a:spcPts val="0"/>
              </a:spcAft>
              <a:buClr>
                <a:schemeClr val="dk1"/>
              </a:buClr>
              <a:buSzPts val="1300"/>
              <a:buChar char="○"/>
            </a:pPr>
            <a:r>
              <a:rPr lang="en-US" sz="1900" dirty="0">
                <a:solidFill>
                  <a:schemeClr val="dk1"/>
                </a:solidFill>
              </a:rPr>
              <a:t>Rotate up to 10°.</a:t>
            </a:r>
          </a:p>
          <a:p>
            <a:pPr marL="914400" lvl="1" indent="-311150" algn="just" rtl="0">
              <a:lnSpc>
                <a:spcPct val="115000"/>
              </a:lnSpc>
              <a:spcBef>
                <a:spcPts val="0"/>
              </a:spcBef>
              <a:spcAft>
                <a:spcPts val="0"/>
              </a:spcAft>
              <a:buClr>
                <a:schemeClr val="dk1"/>
              </a:buClr>
              <a:buSzPts val="1300"/>
              <a:buChar char="○"/>
            </a:pPr>
            <a:r>
              <a:rPr lang="en-US" sz="1900" dirty="0">
                <a:solidFill>
                  <a:schemeClr val="dk1"/>
                </a:solidFill>
              </a:rPr>
              <a:t>Zoom in/out up to 10%.</a:t>
            </a:r>
          </a:p>
          <a:p>
            <a:pPr marL="914400" lvl="1" indent="-311150" algn="just" rtl="0">
              <a:lnSpc>
                <a:spcPct val="115000"/>
              </a:lnSpc>
              <a:spcBef>
                <a:spcPts val="0"/>
              </a:spcBef>
              <a:spcAft>
                <a:spcPts val="0"/>
              </a:spcAft>
              <a:buClr>
                <a:schemeClr val="dk1"/>
              </a:buClr>
              <a:buSzPts val="1300"/>
              <a:buChar char="○"/>
            </a:pPr>
            <a:r>
              <a:rPr lang="en-US" sz="1900" dirty="0">
                <a:solidFill>
                  <a:schemeClr val="dk1"/>
                </a:solidFill>
              </a:rPr>
              <a:t>Shift width/height up to 10%.</a:t>
            </a:r>
          </a:p>
          <a:p>
            <a:pPr marL="914400" lvl="1" indent="-311150" algn="just" rtl="0">
              <a:lnSpc>
                <a:spcPct val="115000"/>
              </a:lnSpc>
              <a:spcBef>
                <a:spcPts val="0"/>
              </a:spcBef>
              <a:spcAft>
                <a:spcPts val="0"/>
              </a:spcAft>
              <a:buClr>
                <a:schemeClr val="dk1"/>
              </a:buClr>
              <a:buSzPts val="1300"/>
              <a:buChar char="○"/>
            </a:pPr>
            <a:r>
              <a:rPr lang="en-US" sz="1900" dirty="0">
                <a:solidFill>
                  <a:schemeClr val="dk1"/>
                </a:solidFill>
              </a:rPr>
              <a:t>Horizontally flip the image.</a:t>
            </a:r>
            <a:endParaRPr lang="en-US" sz="1900" dirty="0"/>
          </a:p>
        </p:txBody>
      </p:sp>
      <p:grpSp>
        <p:nvGrpSpPr>
          <p:cNvPr id="213" name="Google Shape;213;p26">
            <a:extLst>
              <a:ext uri="{FF2B5EF4-FFF2-40B4-BE49-F238E27FC236}">
                <a16:creationId xmlns:a16="http://schemas.microsoft.com/office/drawing/2014/main" id="{5271517B-B4CE-C42A-34CB-E8C64AC144BE}"/>
              </a:ext>
            </a:extLst>
          </p:cNvPr>
          <p:cNvGrpSpPr/>
          <p:nvPr/>
        </p:nvGrpSpPr>
        <p:grpSpPr>
          <a:xfrm>
            <a:off x="7199888" y="1791864"/>
            <a:ext cx="4339445" cy="4217163"/>
            <a:chOff x="7199888" y="1791864"/>
            <a:chExt cx="4339445" cy="4217163"/>
          </a:xfrm>
        </p:grpSpPr>
        <p:sp>
          <p:nvSpPr>
            <p:cNvPr id="214" name="Google Shape;214;p26">
              <a:extLst>
                <a:ext uri="{FF2B5EF4-FFF2-40B4-BE49-F238E27FC236}">
                  <a16:creationId xmlns:a16="http://schemas.microsoft.com/office/drawing/2014/main" id="{2D19E41B-B846-6FD3-D7D9-54E9DA191C22}"/>
                </a:ext>
              </a:extLst>
            </p:cNvPr>
            <p:cNvSpPr/>
            <p:nvPr/>
          </p:nvSpPr>
          <p:spPr>
            <a:xfrm>
              <a:off x="7480848" y="1791864"/>
              <a:ext cx="1484700" cy="776700"/>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a:solidFill>
                    <a:schemeClr val="lt1"/>
                  </a:solidFill>
                  <a:latin typeface="Consolas"/>
                  <a:ea typeface="Consolas"/>
                  <a:cs typeface="Consolas"/>
                  <a:sym typeface="Consolas"/>
                </a:rPr>
                <a:t>Raw ECG</a:t>
              </a:r>
              <a:endParaRPr>
                <a:solidFill>
                  <a:schemeClr val="lt1"/>
                </a:solidFill>
                <a:latin typeface="Consolas"/>
                <a:ea typeface="Consolas"/>
                <a:cs typeface="Consolas"/>
                <a:sym typeface="Consolas"/>
              </a:endParaRPr>
            </a:p>
            <a:p>
              <a:pPr marL="0" marR="0" lvl="0" indent="0" algn="ctr" rtl="0">
                <a:lnSpc>
                  <a:spcPct val="100000"/>
                </a:lnSpc>
                <a:spcBef>
                  <a:spcPts val="0"/>
                </a:spcBef>
                <a:spcAft>
                  <a:spcPts val="0"/>
                </a:spcAft>
                <a:buNone/>
              </a:pPr>
              <a:r>
                <a:rPr lang="en-US">
                  <a:solidFill>
                    <a:schemeClr val="lt1"/>
                  </a:solidFill>
                  <a:latin typeface="Consolas"/>
                  <a:ea typeface="Consolas"/>
                  <a:cs typeface="Consolas"/>
                  <a:sym typeface="Consolas"/>
                </a:rPr>
                <a:t>images</a:t>
              </a:r>
              <a:endParaRPr>
                <a:solidFill>
                  <a:schemeClr val="lt1"/>
                </a:solidFill>
                <a:latin typeface="Consolas"/>
                <a:ea typeface="Consolas"/>
                <a:cs typeface="Consolas"/>
                <a:sym typeface="Consolas"/>
              </a:endParaRPr>
            </a:p>
          </p:txBody>
        </p:sp>
        <p:sp>
          <p:nvSpPr>
            <p:cNvPr id="215" name="Google Shape;215;p26">
              <a:extLst>
                <a:ext uri="{FF2B5EF4-FFF2-40B4-BE49-F238E27FC236}">
                  <a16:creationId xmlns:a16="http://schemas.microsoft.com/office/drawing/2014/main" id="{1DB1187E-A32B-F55B-84A7-BB9939CF8F71}"/>
                </a:ext>
              </a:extLst>
            </p:cNvPr>
            <p:cNvSpPr/>
            <p:nvPr/>
          </p:nvSpPr>
          <p:spPr>
            <a:xfrm>
              <a:off x="10088853" y="1799921"/>
              <a:ext cx="1345500" cy="776700"/>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a:solidFill>
                    <a:schemeClr val="lt1"/>
                  </a:solidFill>
                  <a:latin typeface="Consolas"/>
                  <a:ea typeface="Consolas"/>
                  <a:cs typeface="Consolas"/>
                  <a:sym typeface="Consolas"/>
                </a:rPr>
                <a:t>Load </a:t>
              </a:r>
              <a:endParaRPr>
                <a:solidFill>
                  <a:schemeClr val="lt1"/>
                </a:solidFill>
                <a:latin typeface="Consolas"/>
                <a:ea typeface="Consolas"/>
                <a:cs typeface="Consolas"/>
                <a:sym typeface="Consolas"/>
              </a:endParaRPr>
            </a:p>
            <a:p>
              <a:pPr marL="0" marR="0" lvl="0" indent="0" algn="ctr" rtl="0">
                <a:lnSpc>
                  <a:spcPct val="100000"/>
                </a:lnSpc>
                <a:spcBef>
                  <a:spcPts val="0"/>
                </a:spcBef>
                <a:spcAft>
                  <a:spcPts val="0"/>
                </a:spcAft>
                <a:buNone/>
              </a:pPr>
              <a:r>
                <a:rPr lang="en-US">
                  <a:solidFill>
                    <a:schemeClr val="lt1"/>
                  </a:solidFill>
                  <a:latin typeface="Consolas"/>
                  <a:ea typeface="Consolas"/>
                  <a:cs typeface="Consolas"/>
                  <a:sym typeface="Consolas"/>
                </a:rPr>
                <a:t>Images</a:t>
              </a:r>
              <a:endParaRPr sz="1400" b="0" i="0" u="none" strike="noStrike" cap="none">
                <a:solidFill>
                  <a:schemeClr val="lt1"/>
                </a:solidFill>
                <a:latin typeface="Arial"/>
                <a:ea typeface="Arial"/>
                <a:cs typeface="Arial"/>
                <a:sym typeface="Arial"/>
              </a:endParaRPr>
            </a:p>
          </p:txBody>
        </p:sp>
        <p:sp>
          <p:nvSpPr>
            <p:cNvPr id="216" name="Google Shape;216;p26">
              <a:extLst>
                <a:ext uri="{FF2B5EF4-FFF2-40B4-BE49-F238E27FC236}">
                  <a16:creationId xmlns:a16="http://schemas.microsoft.com/office/drawing/2014/main" id="{97108B1E-23B1-96C7-6623-CF6D77184208}"/>
                </a:ext>
              </a:extLst>
            </p:cNvPr>
            <p:cNvSpPr/>
            <p:nvPr/>
          </p:nvSpPr>
          <p:spPr>
            <a:xfrm>
              <a:off x="9976932" y="2847766"/>
              <a:ext cx="1562400" cy="1009200"/>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a:solidFill>
                    <a:schemeClr val="lt1"/>
                  </a:solidFill>
                  <a:latin typeface="Consolas"/>
                  <a:ea typeface="Consolas"/>
                  <a:cs typeface="Consolas"/>
                  <a:sym typeface="Consolas"/>
                </a:rPr>
                <a:t>Resize to </a:t>
              </a:r>
              <a:endParaRPr>
                <a:solidFill>
                  <a:schemeClr val="lt1"/>
                </a:solidFill>
                <a:latin typeface="Consolas"/>
                <a:ea typeface="Consolas"/>
                <a:cs typeface="Consolas"/>
                <a:sym typeface="Consolas"/>
              </a:endParaRPr>
            </a:p>
            <a:p>
              <a:pPr marL="0" lvl="0" indent="0" algn="ctr" rtl="0">
                <a:spcBef>
                  <a:spcPts val="0"/>
                </a:spcBef>
                <a:spcAft>
                  <a:spcPts val="0"/>
                </a:spcAft>
                <a:buClr>
                  <a:schemeClr val="dk1"/>
                </a:buClr>
                <a:buFont typeface="Arial"/>
                <a:buNone/>
              </a:pPr>
              <a:r>
                <a:rPr lang="en-US">
                  <a:solidFill>
                    <a:schemeClr val="lt1"/>
                  </a:solidFill>
                  <a:latin typeface="Consolas"/>
                  <a:ea typeface="Consolas"/>
                  <a:cs typeface="Consolas"/>
                  <a:sym typeface="Consolas"/>
                </a:rPr>
                <a:t>128*128</a:t>
              </a:r>
              <a:endParaRPr>
                <a:solidFill>
                  <a:schemeClr val="lt1"/>
                </a:solidFill>
                <a:latin typeface="Consolas"/>
                <a:ea typeface="Consolas"/>
                <a:cs typeface="Consolas"/>
                <a:sym typeface="Consolas"/>
              </a:endParaRPr>
            </a:p>
          </p:txBody>
        </p:sp>
        <p:sp>
          <p:nvSpPr>
            <p:cNvPr id="217" name="Google Shape;217;p26">
              <a:extLst>
                <a:ext uri="{FF2B5EF4-FFF2-40B4-BE49-F238E27FC236}">
                  <a16:creationId xmlns:a16="http://schemas.microsoft.com/office/drawing/2014/main" id="{E32A4597-68F7-FEF2-550B-51BFA78AF4D3}"/>
                </a:ext>
              </a:extLst>
            </p:cNvPr>
            <p:cNvSpPr/>
            <p:nvPr/>
          </p:nvSpPr>
          <p:spPr>
            <a:xfrm>
              <a:off x="7199888" y="2919200"/>
              <a:ext cx="2046600" cy="776700"/>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dirty="0">
                  <a:solidFill>
                    <a:srgbClr val="AA8500"/>
                  </a:solidFill>
                  <a:latin typeface="Consolas"/>
                  <a:sym typeface="Consolas"/>
                </a:rPr>
                <a:t>   </a:t>
              </a:r>
              <a:r>
                <a:rPr lang="en-US" dirty="0">
                  <a:solidFill>
                    <a:schemeClr val="lt1"/>
                  </a:solidFill>
                </a:rPr>
                <a:t>Cover to RGB</a:t>
              </a:r>
              <a:endParaRPr sz="1400" b="0" i="0" u="none" strike="noStrike" cap="none" dirty="0">
                <a:solidFill>
                  <a:schemeClr val="lt1"/>
                </a:solidFill>
                <a:latin typeface="Arial"/>
                <a:ea typeface="Arial"/>
                <a:cs typeface="Arial"/>
                <a:sym typeface="Arial"/>
              </a:endParaRPr>
            </a:p>
          </p:txBody>
        </p:sp>
        <p:sp>
          <p:nvSpPr>
            <p:cNvPr id="218" name="Google Shape;218;p26">
              <a:extLst>
                <a:ext uri="{FF2B5EF4-FFF2-40B4-BE49-F238E27FC236}">
                  <a16:creationId xmlns:a16="http://schemas.microsoft.com/office/drawing/2014/main" id="{63D95442-DE79-6230-1C85-11CD79CE77A1}"/>
                </a:ext>
              </a:extLst>
            </p:cNvPr>
            <p:cNvSpPr/>
            <p:nvPr/>
          </p:nvSpPr>
          <p:spPr>
            <a:xfrm>
              <a:off x="7357999" y="4046502"/>
              <a:ext cx="1704000" cy="778500"/>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dirty="0">
                  <a:solidFill>
                    <a:schemeClr val="lt1"/>
                  </a:solidFill>
                  <a:latin typeface="Consolas"/>
                  <a:ea typeface="Consolas"/>
                  <a:cs typeface="Consolas"/>
                  <a:sym typeface="Consolas"/>
                </a:rPr>
                <a:t>Normalize</a:t>
              </a:r>
              <a:endParaRPr sz="1400" b="0" i="0" u="none" strike="noStrike" cap="none" dirty="0">
                <a:solidFill>
                  <a:schemeClr val="lt1"/>
                </a:solidFill>
                <a:latin typeface="Arial"/>
                <a:ea typeface="Arial"/>
                <a:cs typeface="Arial"/>
                <a:sym typeface="Arial"/>
              </a:endParaRPr>
            </a:p>
          </p:txBody>
        </p:sp>
        <p:cxnSp>
          <p:nvCxnSpPr>
            <p:cNvPr id="219" name="Google Shape;219;p26">
              <a:extLst>
                <a:ext uri="{FF2B5EF4-FFF2-40B4-BE49-F238E27FC236}">
                  <a16:creationId xmlns:a16="http://schemas.microsoft.com/office/drawing/2014/main" id="{5BE95A05-3DF3-AE32-1903-2ABC21D812FA}"/>
                </a:ext>
              </a:extLst>
            </p:cNvPr>
            <p:cNvCxnSpPr>
              <a:cxnSpLocks/>
              <a:stCxn id="214" idx="3"/>
              <a:endCxn id="215" idx="1"/>
            </p:cNvCxnSpPr>
            <p:nvPr/>
          </p:nvCxnSpPr>
          <p:spPr>
            <a:xfrm>
              <a:off x="8965548" y="2180214"/>
              <a:ext cx="1123200" cy="8100"/>
            </a:xfrm>
            <a:prstGeom prst="straightConnector1">
              <a:avLst/>
            </a:prstGeom>
            <a:noFill/>
            <a:ln w="9525" cap="flat" cmpd="sng">
              <a:solidFill>
                <a:schemeClr val="dk1"/>
              </a:solidFill>
              <a:prstDash val="solid"/>
              <a:round/>
              <a:headEnd type="none" w="sm" len="sm"/>
              <a:tailEnd type="triangle" w="med" len="med"/>
            </a:ln>
          </p:spPr>
        </p:cxnSp>
        <p:cxnSp>
          <p:nvCxnSpPr>
            <p:cNvPr id="220" name="Google Shape;220;p26">
              <a:extLst>
                <a:ext uri="{FF2B5EF4-FFF2-40B4-BE49-F238E27FC236}">
                  <a16:creationId xmlns:a16="http://schemas.microsoft.com/office/drawing/2014/main" id="{0A199FA5-8670-9C3D-4C25-7AD923A5FE16}"/>
                </a:ext>
              </a:extLst>
            </p:cNvPr>
            <p:cNvCxnSpPr>
              <a:cxnSpLocks/>
              <a:stCxn id="215" idx="2"/>
              <a:endCxn id="216" idx="0"/>
            </p:cNvCxnSpPr>
            <p:nvPr/>
          </p:nvCxnSpPr>
          <p:spPr>
            <a:xfrm flipH="1">
              <a:off x="10758003" y="2576621"/>
              <a:ext cx="3600" cy="271200"/>
            </a:xfrm>
            <a:prstGeom prst="straightConnector1">
              <a:avLst/>
            </a:prstGeom>
            <a:noFill/>
            <a:ln w="9525" cap="flat" cmpd="sng">
              <a:solidFill>
                <a:schemeClr val="dk1"/>
              </a:solidFill>
              <a:prstDash val="solid"/>
              <a:round/>
              <a:headEnd type="none" w="sm" len="sm"/>
              <a:tailEnd type="triangle" w="med" len="med"/>
            </a:ln>
          </p:spPr>
        </p:cxnSp>
        <p:cxnSp>
          <p:nvCxnSpPr>
            <p:cNvPr id="221" name="Google Shape;221;p26">
              <a:extLst>
                <a:ext uri="{FF2B5EF4-FFF2-40B4-BE49-F238E27FC236}">
                  <a16:creationId xmlns:a16="http://schemas.microsoft.com/office/drawing/2014/main" id="{2578BD30-4953-E8D0-305D-D60E9CBCBC02}"/>
                </a:ext>
              </a:extLst>
            </p:cNvPr>
            <p:cNvCxnSpPr>
              <a:cxnSpLocks/>
              <a:stCxn id="216" idx="1"/>
              <a:endCxn id="217" idx="3"/>
            </p:cNvCxnSpPr>
            <p:nvPr/>
          </p:nvCxnSpPr>
          <p:spPr>
            <a:xfrm rot="10800000">
              <a:off x="9246432" y="3307666"/>
              <a:ext cx="730500" cy="44700"/>
            </a:xfrm>
            <a:prstGeom prst="straightConnector1">
              <a:avLst/>
            </a:prstGeom>
            <a:noFill/>
            <a:ln w="9525" cap="flat" cmpd="sng">
              <a:solidFill>
                <a:schemeClr val="dk1"/>
              </a:solidFill>
              <a:prstDash val="solid"/>
              <a:round/>
              <a:headEnd type="none" w="sm" len="sm"/>
              <a:tailEnd type="triangle" w="med" len="med"/>
            </a:ln>
          </p:spPr>
        </p:cxnSp>
        <p:cxnSp>
          <p:nvCxnSpPr>
            <p:cNvPr id="222" name="Google Shape;222;p26">
              <a:extLst>
                <a:ext uri="{FF2B5EF4-FFF2-40B4-BE49-F238E27FC236}">
                  <a16:creationId xmlns:a16="http://schemas.microsoft.com/office/drawing/2014/main" id="{59830FC9-4E32-D825-494C-ED7CD835277D}"/>
                </a:ext>
              </a:extLst>
            </p:cNvPr>
            <p:cNvCxnSpPr>
              <a:cxnSpLocks/>
              <a:stCxn id="217" idx="2"/>
              <a:endCxn id="218" idx="0"/>
            </p:cNvCxnSpPr>
            <p:nvPr/>
          </p:nvCxnSpPr>
          <p:spPr>
            <a:xfrm flipH="1">
              <a:off x="8209988" y="3695900"/>
              <a:ext cx="13200" cy="350700"/>
            </a:xfrm>
            <a:prstGeom prst="straightConnector1">
              <a:avLst/>
            </a:prstGeom>
            <a:noFill/>
            <a:ln w="9525" cap="flat" cmpd="sng">
              <a:solidFill>
                <a:schemeClr val="dk1"/>
              </a:solidFill>
              <a:prstDash val="solid"/>
              <a:round/>
              <a:headEnd type="none" w="sm" len="sm"/>
              <a:tailEnd type="triangle" w="med" len="med"/>
            </a:ln>
          </p:spPr>
        </p:cxnSp>
        <p:sp>
          <p:nvSpPr>
            <p:cNvPr id="223" name="Google Shape;223;p26">
              <a:extLst>
                <a:ext uri="{FF2B5EF4-FFF2-40B4-BE49-F238E27FC236}">
                  <a16:creationId xmlns:a16="http://schemas.microsoft.com/office/drawing/2014/main" id="{CD915999-6F99-1DEE-3579-6C9654FA1EEF}"/>
                </a:ext>
              </a:extLst>
            </p:cNvPr>
            <p:cNvSpPr/>
            <p:nvPr/>
          </p:nvSpPr>
          <p:spPr>
            <a:xfrm>
              <a:off x="9547299" y="4295602"/>
              <a:ext cx="1704000" cy="778500"/>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a:solidFill>
                    <a:schemeClr val="lt1"/>
                  </a:solidFill>
                  <a:latin typeface="Consolas"/>
                  <a:ea typeface="Consolas"/>
                  <a:cs typeface="Consolas"/>
                  <a:sym typeface="Consolas"/>
                </a:rPr>
                <a:t>Augment Data</a:t>
              </a:r>
              <a:endParaRPr sz="1400" b="0" i="0" u="none" strike="noStrike" cap="none">
                <a:solidFill>
                  <a:schemeClr val="lt1"/>
                </a:solidFill>
                <a:latin typeface="Arial"/>
                <a:ea typeface="Arial"/>
                <a:cs typeface="Arial"/>
                <a:sym typeface="Arial"/>
              </a:endParaRPr>
            </a:p>
          </p:txBody>
        </p:sp>
        <p:cxnSp>
          <p:nvCxnSpPr>
            <p:cNvPr id="224" name="Google Shape;224;p26">
              <a:extLst>
                <a:ext uri="{FF2B5EF4-FFF2-40B4-BE49-F238E27FC236}">
                  <a16:creationId xmlns:a16="http://schemas.microsoft.com/office/drawing/2014/main" id="{88687B35-90CD-39ED-B876-760E0443242F}"/>
                </a:ext>
              </a:extLst>
            </p:cNvPr>
            <p:cNvCxnSpPr>
              <a:cxnSpLocks/>
              <a:stCxn id="223" idx="1"/>
            </p:cNvCxnSpPr>
            <p:nvPr/>
          </p:nvCxnSpPr>
          <p:spPr>
            <a:xfrm>
              <a:off x="9547299" y="4684852"/>
              <a:ext cx="0" cy="0"/>
            </a:xfrm>
            <a:prstGeom prst="straightConnector1">
              <a:avLst/>
            </a:prstGeom>
            <a:noFill/>
            <a:ln w="9525" cap="flat" cmpd="sng">
              <a:solidFill>
                <a:schemeClr val="dk2"/>
              </a:solidFill>
              <a:prstDash val="solid"/>
              <a:round/>
              <a:headEnd type="none" w="med" len="med"/>
              <a:tailEnd type="none" w="med" len="med"/>
            </a:ln>
          </p:spPr>
        </p:cxnSp>
        <p:cxnSp>
          <p:nvCxnSpPr>
            <p:cNvPr id="225" name="Google Shape;225;p26">
              <a:extLst>
                <a:ext uri="{FF2B5EF4-FFF2-40B4-BE49-F238E27FC236}">
                  <a16:creationId xmlns:a16="http://schemas.microsoft.com/office/drawing/2014/main" id="{FD012D7E-3017-9A18-E358-3D0F8DB6A2CB}"/>
                </a:ext>
              </a:extLst>
            </p:cNvPr>
            <p:cNvCxnSpPr>
              <a:cxnSpLocks/>
              <a:stCxn id="218" idx="3"/>
              <a:endCxn id="223" idx="1"/>
            </p:cNvCxnSpPr>
            <p:nvPr/>
          </p:nvCxnSpPr>
          <p:spPr>
            <a:xfrm>
              <a:off x="9061999" y="4435752"/>
              <a:ext cx="485400" cy="249000"/>
            </a:xfrm>
            <a:prstGeom prst="straightConnector1">
              <a:avLst/>
            </a:prstGeom>
            <a:noFill/>
            <a:ln w="9525" cap="flat" cmpd="sng">
              <a:solidFill>
                <a:schemeClr val="dk2"/>
              </a:solidFill>
              <a:prstDash val="solid"/>
              <a:round/>
              <a:headEnd type="none" w="med" len="med"/>
              <a:tailEnd type="none" w="med" len="med"/>
            </a:ln>
          </p:spPr>
        </p:cxnSp>
        <p:sp>
          <p:nvSpPr>
            <p:cNvPr id="226" name="Google Shape;226;p26">
              <a:extLst>
                <a:ext uri="{FF2B5EF4-FFF2-40B4-BE49-F238E27FC236}">
                  <a16:creationId xmlns:a16="http://schemas.microsoft.com/office/drawing/2014/main" id="{34C27667-404A-9136-A337-182B7746B0E1}"/>
                </a:ext>
              </a:extLst>
            </p:cNvPr>
            <p:cNvSpPr/>
            <p:nvPr/>
          </p:nvSpPr>
          <p:spPr>
            <a:xfrm>
              <a:off x="8292924" y="5230527"/>
              <a:ext cx="1704000" cy="778500"/>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a:solidFill>
                    <a:schemeClr val="lt1"/>
                  </a:solidFill>
                  <a:latin typeface="Consolas"/>
                  <a:ea typeface="Consolas"/>
                  <a:cs typeface="Consolas"/>
                  <a:sym typeface="Consolas"/>
                </a:rPr>
                <a:t>Preprocessed &amp;</a:t>
              </a:r>
              <a:endParaRPr>
                <a:solidFill>
                  <a:schemeClr val="lt1"/>
                </a:solidFill>
                <a:latin typeface="Consolas"/>
                <a:ea typeface="Consolas"/>
                <a:cs typeface="Consolas"/>
                <a:sym typeface="Consolas"/>
              </a:endParaRPr>
            </a:p>
            <a:p>
              <a:pPr marL="0" marR="0" lvl="0" indent="0" algn="ctr" rtl="0">
                <a:lnSpc>
                  <a:spcPct val="100000"/>
                </a:lnSpc>
                <a:spcBef>
                  <a:spcPts val="0"/>
                </a:spcBef>
                <a:spcAft>
                  <a:spcPts val="0"/>
                </a:spcAft>
                <a:buNone/>
              </a:pPr>
              <a:r>
                <a:rPr lang="en-US">
                  <a:solidFill>
                    <a:schemeClr val="lt1"/>
                  </a:solidFill>
                  <a:latin typeface="Consolas"/>
                  <a:ea typeface="Consolas"/>
                  <a:cs typeface="Consolas"/>
                  <a:sym typeface="Consolas"/>
                </a:rPr>
                <a:t>Augmented Dataset</a:t>
              </a:r>
              <a:endParaRPr>
                <a:solidFill>
                  <a:schemeClr val="lt1"/>
                </a:solidFill>
                <a:latin typeface="Consolas"/>
                <a:ea typeface="Consolas"/>
                <a:cs typeface="Consolas"/>
                <a:sym typeface="Consolas"/>
              </a:endParaRPr>
            </a:p>
          </p:txBody>
        </p:sp>
      </p:grpSp>
      <p:cxnSp>
        <p:nvCxnSpPr>
          <p:cNvPr id="227" name="Google Shape;227;p26">
            <a:extLst>
              <a:ext uri="{FF2B5EF4-FFF2-40B4-BE49-F238E27FC236}">
                <a16:creationId xmlns:a16="http://schemas.microsoft.com/office/drawing/2014/main" id="{69410CAE-9A36-F2D9-1084-857876DC2460}"/>
              </a:ext>
            </a:extLst>
          </p:cNvPr>
          <p:cNvCxnSpPr>
            <a:cxnSpLocks/>
            <a:endCxn id="226" idx="3"/>
          </p:cNvCxnSpPr>
          <p:nvPr/>
        </p:nvCxnSpPr>
        <p:spPr>
          <a:xfrm flipH="1">
            <a:off x="9996924" y="5087877"/>
            <a:ext cx="369300" cy="5319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3267549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a:extLst>
            <a:ext uri="{FF2B5EF4-FFF2-40B4-BE49-F238E27FC236}">
              <a16:creationId xmlns:a16="http://schemas.microsoft.com/office/drawing/2014/main" id="{AA24C98E-504D-11E2-583B-7691155679D0}"/>
            </a:ext>
          </a:extLst>
        </p:cNvPr>
        <p:cNvGrpSpPr/>
        <p:nvPr/>
      </p:nvGrpSpPr>
      <p:grpSpPr>
        <a:xfrm>
          <a:off x="0" y="0"/>
          <a:ext cx="0" cy="0"/>
          <a:chOff x="0" y="0"/>
          <a:chExt cx="0" cy="0"/>
        </a:xfrm>
      </p:grpSpPr>
      <p:sp>
        <p:nvSpPr>
          <p:cNvPr id="210" name="Google Shape;210;p26">
            <a:extLst>
              <a:ext uri="{FF2B5EF4-FFF2-40B4-BE49-F238E27FC236}">
                <a16:creationId xmlns:a16="http://schemas.microsoft.com/office/drawing/2014/main" id="{28BF4C16-D60D-F9C2-ACB2-D96F9C3EED7A}"/>
              </a:ext>
            </a:extLst>
          </p:cNvPr>
          <p:cNvSpPr txBox="1">
            <a:spLocks noGrp="1"/>
          </p:cNvSpPr>
          <p:nvPr>
            <p:ph type="title"/>
          </p:nvPr>
        </p:nvSpPr>
        <p:spPr>
          <a:xfrm>
            <a:off x="766232" y="304801"/>
            <a:ext cx="11425767"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Image Preprocessing and Data Augmentation</a:t>
            </a:r>
            <a:endParaRPr/>
          </a:p>
        </p:txBody>
      </p:sp>
      <p:sp>
        <p:nvSpPr>
          <p:cNvPr id="211" name="Google Shape;211;p26">
            <a:extLst>
              <a:ext uri="{FF2B5EF4-FFF2-40B4-BE49-F238E27FC236}">
                <a16:creationId xmlns:a16="http://schemas.microsoft.com/office/drawing/2014/main" id="{511E0907-274E-4CCE-AC6F-C790C0CFB51A}"/>
              </a:ext>
            </a:extLst>
          </p:cNvPr>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pic>
        <p:nvPicPr>
          <p:cNvPr id="2" name="Picture 1" descr="IMG_256">
            <a:extLst>
              <a:ext uri="{FF2B5EF4-FFF2-40B4-BE49-F238E27FC236}">
                <a16:creationId xmlns:a16="http://schemas.microsoft.com/office/drawing/2014/main" id="{FF7A6611-3678-DE67-99DF-E2DB07E46612}"/>
              </a:ext>
            </a:extLst>
          </p:cNvPr>
          <p:cNvPicPr>
            <a:picLocks noChangeAspect="1"/>
          </p:cNvPicPr>
          <p:nvPr/>
        </p:nvPicPr>
        <p:blipFill>
          <a:blip r:embed="rId3"/>
          <a:srcRect l="5040" t="8784" r="9353" b="9843"/>
          <a:stretch>
            <a:fillRect/>
          </a:stretch>
        </p:blipFill>
        <p:spPr>
          <a:xfrm>
            <a:off x="2349910" y="1900555"/>
            <a:ext cx="7708490" cy="3861148"/>
          </a:xfrm>
          <a:prstGeom prst="rect">
            <a:avLst/>
          </a:prstGeom>
          <a:noFill/>
          <a:ln w="9525">
            <a:noFill/>
          </a:ln>
        </p:spPr>
      </p:pic>
    </p:spTree>
    <p:extLst>
      <p:ext uri="{BB962C8B-B14F-4D97-AF65-F5344CB8AC3E}">
        <p14:creationId xmlns:p14="http://schemas.microsoft.com/office/powerpoint/2010/main" val="963868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Feature Extraction with Pre-trained VGG16</a:t>
            </a:r>
            <a:endParaRPr dirty="0"/>
          </a:p>
        </p:txBody>
      </p:sp>
      <p:sp>
        <p:nvSpPr>
          <p:cNvPr id="233" name="Google Shape;233;p2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234" name="Google Shape;234;p27"/>
          <p:cNvSpPr txBox="1"/>
          <p:nvPr/>
        </p:nvSpPr>
        <p:spPr>
          <a:xfrm>
            <a:off x="757775" y="1881751"/>
            <a:ext cx="5957700" cy="41097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US" sz="2000" b="1" dirty="0">
                <a:solidFill>
                  <a:schemeClr val="dk1"/>
                </a:solidFill>
              </a:rPr>
              <a:t>Input</a:t>
            </a:r>
            <a:r>
              <a:rPr lang="en-US" sz="2000" dirty="0">
                <a:solidFill>
                  <a:schemeClr val="dk1"/>
                </a:solidFill>
              </a:rPr>
              <a:t>: Preprocessed image dataset and labels.</a:t>
            </a:r>
            <a:endParaRPr sz="2000" dirty="0">
              <a:solidFill>
                <a:schemeClr val="dk1"/>
              </a:solidFill>
            </a:endParaRPr>
          </a:p>
          <a:p>
            <a:pPr marL="0" lvl="0" indent="0" algn="l" rtl="0">
              <a:spcBef>
                <a:spcPts val="0"/>
              </a:spcBef>
              <a:spcAft>
                <a:spcPts val="0"/>
              </a:spcAft>
              <a:buClr>
                <a:schemeClr val="dk1"/>
              </a:buClr>
              <a:buSzPts val="1100"/>
              <a:buFont typeface="Arial"/>
              <a:buNone/>
            </a:pPr>
            <a:r>
              <a:rPr lang="en-US" sz="2000" b="1" dirty="0">
                <a:solidFill>
                  <a:schemeClr val="dk1"/>
                </a:solidFill>
              </a:rPr>
              <a:t>Load the VGG16 model</a:t>
            </a:r>
            <a:r>
              <a:rPr lang="en-US" sz="2000" dirty="0">
                <a:solidFill>
                  <a:schemeClr val="dk1"/>
                </a:solidFill>
              </a:rPr>
              <a:t>:</a:t>
            </a:r>
            <a:endParaRPr sz="2000" dirty="0">
              <a:solidFill>
                <a:schemeClr val="dk1"/>
              </a:solidFill>
            </a:endParaRPr>
          </a:p>
          <a:p>
            <a:pPr marL="457200" lvl="0" indent="-355600" algn="l" rtl="0">
              <a:lnSpc>
                <a:spcPct val="115000"/>
              </a:lnSpc>
              <a:spcBef>
                <a:spcPts val="1200"/>
              </a:spcBef>
              <a:spcAft>
                <a:spcPts val="0"/>
              </a:spcAft>
              <a:buClr>
                <a:schemeClr val="dk1"/>
              </a:buClr>
              <a:buSzPts val="2000"/>
              <a:buChar char="●"/>
            </a:pPr>
            <a:r>
              <a:rPr lang="en-US" sz="2000" dirty="0">
                <a:solidFill>
                  <a:schemeClr val="dk1"/>
                </a:solidFill>
              </a:rPr>
              <a:t>Use pre-trained weights from ImageNet.</a:t>
            </a:r>
            <a:endParaRPr sz="2000" dirty="0">
              <a:solidFill>
                <a:schemeClr val="dk1"/>
              </a:solidFill>
            </a:endParaRPr>
          </a:p>
          <a:p>
            <a:pPr marL="457200" lvl="0" indent="-355600" algn="l" rtl="0">
              <a:lnSpc>
                <a:spcPct val="115000"/>
              </a:lnSpc>
              <a:spcBef>
                <a:spcPts val="0"/>
              </a:spcBef>
              <a:spcAft>
                <a:spcPts val="0"/>
              </a:spcAft>
              <a:buClr>
                <a:schemeClr val="dk1"/>
              </a:buClr>
              <a:buSzPts val="2000"/>
              <a:buChar char="●"/>
            </a:pPr>
            <a:r>
              <a:rPr lang="en-US" sz="2000" dirty="0">
                <a:solidFill>
                  <a:schemeClr val="dk1"/>
                </a:solidFill>
              </a:rPr>
              <a:t>Exclude the top (classification) layers (</a:t>
            </a:r>
            <a:r>
              <a:rPr lang="en-US" sz="2000" dirty="0" err="1">
                <a:solidFill>
                  <a:srgbClr val="188038"/>
                </a:solidFill>
                <a:latin typeface="Prestige Elite Std" panose="02060509020206020304" pitchFamily="49" charset="0"/>
                <a:ea typeface="Roboto Mono"/>
                <a:cs typeface="Roboto Mono"/>
                <a:sym typeface="Roboto Mono"/>
              </a:rPr>
              <a:t>include_top</a:t>
            </a:r>
            <a:r>
              <a:rPr lang="en-US" sz="2000" dirty="0">
                <a:solidFill>
                  <a:srgbClr val="188038"/>
                </a:solidFill>
                <a:latin typeface="Prestige Elite Std" panose="02060509020206020304" pitchFamily="49" charset="0"/>
                <a:ea typeface="Roboto Mono"/>
                <a:cs typeface="Roboto Mono"/>
                <a:sym typeface="Roboto Mono"/>
              </a:rPr>
              <a:t>=False</a:t>
            </a:r>
            <a:r>
              <a:rPr lang="en-US" sz="2000" dirty="0">
                <a:solidFill>
                  <a:schemeClr val="dk1"/>
                </a:solidFill>
              </a:rPr>
              <a:t>).</a:t>
            </a:r>
            <a:endParaRPr sz="2000" dirty="0">
              <a:solidFill>
                <a:schemeClr val="dk1"/>
              </a:solidFill>
            </a:endParaRPr>
          </a:p>
          <a:p>
            <a:pPr marL="457200" lvl="0" indent="-355600" algn="l" rtl="0">
              <a:lnSpc>
                <a:spcPct val="115000"/>
              </a:lnSpc>
              <a:spcBef>
                <a:spcPts val="0"/>
              </a:spcBef>
              <a:spcAft>
                <a:spcPts val="0"/>
              </a:spcAft>
              <a:buClr>
                <a:schemeClr val="dk1"/>
              </a:buClr>
              <a:buSzPts val="2000"/>
              <a:buChar char="●"/>
            </a:pPr>
            <a:r>
              <a:rPr lang="en-US" sz="2000" dirty="0">
                <a:solidFill>
                  <a:schemeClr val="dk1"/>
                </a:solidFill>
              </a:rPr>
              <a:t>Set the input shape </a:t>
            </a:r>
            <a:r>
              <a:rPr lang="en-US" sz="2000" dirty="0">
                <a:solidFill>
                  <a:srgbClr val="188038"/>
                </a:solidFill>
                <a:latin typeface="Prestige Elite Std" panose="02060509020206020304" pitchFamily="49" charset="0"/>
                <a:ea typeface="Roboto Mono"/>
                <a:cs typeface="Roboto Mono"/>
                <a:sym typeface="Roboto Mono"/>
              </a:rPr>
              <a:t>(128, 128, 3)</a:t>
            </a:r>
            <a:r>
              <a:rPr lang="en-US" sz="2000" dirty="0">
                <a:solidFill>
                  <a:schemeClr val="dk1"/>
                </a:solidFill>
                <a:latin typeface="Prestige Elite Std" panose="02060509020206020304" pitchFamily="49" charset="0"/>
              </a:rPr>
              <a:t>.</a:t>
            </a:r>
            <a:endParaRPr sz="2000" dirty="0">
              <a:solidFill>
                <a:schemeClr val="dk1"/>
              </a:solidFill>
              <a:latin typeface="Prestige Elite Std" panose="02060509020206020304" pitchFamily="49" charset="0"/>
            </a:endParaRPr>
          </a:p>
          <a:p>
            <a:pPr marL="0" lvl="0" indent="0" algn="l" rtl="0">
              <a:lnSpc>
                <a:spcPct val="115000"/>
              </a:lnSpc>
              <a:spcBef>
                <a:spcPts val="1200"/>
              </a:spcBef>
              <a:spcAft>
                <a:spcPts val="0"/>
              </a:spcAft>
              <a:buClr>
                <a:schemeClr val="dk1"/>
              </a:buClr>
              <a:buSzPts val="1100"/>
              <a:buFont typeface="Arial"/>
              <a:buNone/>
            </a:pPr>
            <a:r>
              <a:rPr lang="en-US" sz="2000" b="1" dirty="0">
                <a:solidFill>
                  <a:schemeClr val="dk1"/>
                </a:solidFill>
              </a:rPr>
              <a:t>Freeze all layers</a:t>
            </a:r>
            <a:r>
              <a:rPr lang="en-US" sz="2000" dirty="0">
                <a:solidFill>
                  <a:schemeClr val="dk1"/>
                </a:solidFill>
              </a:rPr>
              <a:t> in the VGG16 model to retain pre-trained features.</a:t>
            </a:r>
            <a:endParaRPr sz="2000" dirty="0">
              <a:solidFill>
                <a:schemeClr val="dk1"/>
              </a:solidFill>
            </a:endParaRPr>
          </a:p>
          <a:p>
            <a:pPr marL="0" lvl="0" indent="0" algn="l" rtl="0">
              <a:spcBef>
                <a:spcPts val="0"/>
              </a:spcBef>
              <a:spcAft>
                <a:spcPts val="0"/>
              </a:spcAft>
              <a:buClr>
                <a:schemeClr val="dk1"/>
              </a:buClr>
              <a:buSzPts val="1100"/>
              <a:buFont typeface="Arial"/>
              <a:buNone/>
            </a:pPr>
            <a:r>
              <a:rPr lang="en-US" sz="2000" b="1" dirty="0">
                <a:solidFill>
                  <a:schemeClr val="dk1"/>
                </a:solidFill>
              </a:rPr>
              <a:t>Add a </a:t>
            </a:r>
            <a:r>
              <a:rPr lang="en-US" sz="2000" b="1" dirty="0">
                <a:solidFill>
                  <a:srgbClr val="188038"/>
                </a:solidFill>
                <a:latin typeface="Prestige Elite Std" panose="02060509020206020304" pitchFamily="49" charset="0"/>
                <a:ea typeface="Roboto Mono"/>
                <a:cs typeface="Roboto Mono"/>
                <a:sym typeface="Roboto Mono"/>
              </a:rPr>
              <a:t>GlobalAveragePooling2D</a:t>
            </a:r>
            <a:r>
              <a:rPr lang="en-US" sz="2000" b="1" dirty="0">
                <a:solidFill>
                  <a:schemeClr val="dk1"/>
                </a:solidFill>
              </a:rPr>
              <a:t> layer</a:t>
            </a:r>
            <a:r>
              <a:rPr lang="en-US" sz="2000" dirty="0">
                <a:solidFill>
                  <a:schemeClr val="dk1"/>
                </a:solidFill>
              </a:rPr>
              <a:t> to reduce the dimensionality of the feature maps.</a:t>
            </a:r>
            <a:endParaRPr sz="2000" dirty="0">
              <a:solidFill>
                <a:schemeClr val="dk1"/>
              </a:solidFill>
            </a:endParaRPr>
          </a:p>
          <a:p>
            <a:pPr marL="0" marR="0" lvl="0" indent="0" algn="l" rtl="0">
              <a:lnSpc>
                <a:spcPct val="100000"/>
              </a:lnSpc>
              <a:spcBef>
                <a:spcPts val="0"/>
              </a:spcBef>
              <a:spcAft>
                <a:spcPts val="0"/>
              </a:spcAft>
              <a:buNone/>
            </a:pPr>
            <a:endParaRPr sz="2300" dirty="0"/>
          </a:p>
        </p:txBody>
      </p:sp>
      <p:grpSp>
        <p:nvGrpSpPr>
          <p:cNvPr id="235" name="Google Shape;235;p27"/>
          <p:cNvGrpSpPr/>
          <p:nvPr/>
        </p:nvGrpSpPr>
        <p:grpSpPr>
          <a:xfrm>
            <a:off x="7199808" y="1791864"/>
            <a:ext cx="4342921" cy="3971181"/>
            <a:chOff x="6496665" y="1892208"/>
            <a:chExt cx="4342921" cy="3971181"/>
          </a:xfrm>
        </p:grpSpPr>
        <p:sp>
          <p:nvSpPr>
            <p:cNvPr id="236" name="Google Shape;236;p27"/>
            <p:cNvSpPr/>
            <p:nvPr/>
          </p:nvSpPr>
          <p:spPr>
            <a:xfrm>
              <a:off x="6777705" y="1892208"/>
              <a:ext cx="1484670" cy="776748"/>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Consolas"/>
                  <a:ea typeface="Consolas"/>
                  <a:cs typeface="Consolas"/>
                  <a:sym typeface="Consolas"/>
                </a:rPr>
                <a:t>Preprocessed image</a:t>
              </a:r>
              <a:endParaRPr sz="1400" b="0" i="0" u="none" strike="noStrike" cap="none">
                <a:solidFill>
                  <a:schemeClr val="lt1"/>
                </a:solidFill>
                <a:latin typeface="Arial"/>
                <a:ea typeface="Arial"/>
                <a:cs typeface="Arial"/>
                <a:sym typeface="Arial"/>
              </a:endParaRPr>
            </a:p>
          </p:txBody>
        </p:sp>
        <p:sp>
          <p:nvSpPr>
            <p:cNvPr id="237" name="Google Shape;237;p27"/>
            <p:cNvSpPr/>
            <p:nvPr/>
          </p:nvSpPr>
          <p:spPr>
            <a:xfrm>
              <a:off x="9385710" y="1900265"/>
              <a:ext cx="1345380" cy="776748"/>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onsolas"/>
                <a:ea typeface="Consolas"/>
                <a:cs typeface="Consolas"/>
                <a:sym typeface="Consolas"/>
              </a:endParaRPr>
            </a:p>
            <a:p>
              <a:pPr marL="0" marR="0" lvl="0" indent="0" algn="ctr" rtl="0">
                <a:lnSpc>
                  <a:spcPct val="100000"/>
                </a:lnSpc>
                <a:spcBef>
                  <a:spcPts val="0"/>
                </a:spcBef>
                <a:spcAft>
                  <a:spcPts val="0"/>
                </a:spcAft>
                <a:buNone/>
              </a:pPr>
              <a:r>
                <a:rPr lang="en-US" sz="1400" b="0" i="0" u="none" strike="noStrike" cap="none">
                  <a:solidFill>
                    <a:schemeClr val="lt1"/>
                  </a:solidFill>
                  <a:latin typeface="Consolas"/>
                  <a:ea typeface="Consolas"/>
                  <a:cs typeface="Consolas"/>
                  <a:sym typeface="Consolas"/>
                </a:rPr>
                <a:t>Load </a:t>
              </a:r>
              <a:endParaRPr/>
            </a:p>
            <a:p>
              <a:pPr marL="0" marR="0" lvl="0" indent="0" algn="ctr" rtl="0">
                <a:lnSpc>
                  <a:spcPct val="100000"/>
                </a:lnSpc>
                <a:spcBef>
                  <a:spcPts val="0"/>
                </a:spcBef>
                <a:spcAft>
                  <a:spcPts val="0"/>
                </a:spcAft>
                <a:buNone/>
              </a:pPr>
              <a:r>
                <a:rPr lang="en-US" sz="1400" b="0" i="0" u="none" strike="noStrike" cap="none">
                  <a:solidFill>
                    <a:schemeClr val="lt1"/>
                  </a:solidFill>
                  <a:latin typeface="Consolas"/>
                  <a:ea typeface="Consolas"/>
                  <a:cs typeface="Consolas"/>
                  <a:sym typeface="Consolas"/>
                </a:rPr>
                <a:t>Pre-trained VGG16</a:t>
              </a:r>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8" name="Google Shape;238;p27"/>
            <p:cNvSpPr/>
            <p:nvPr/>
          </p:nvSpPr>
          <p:spPr>
            <a:xfrm>
              <a:off x="9277214" y="3184085"/>
              <a:ext cx="1562372" cy="1009188"/>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AA8500"/>
                </a:solidFill>
                <a:latin typeface="Consolas"/>
                <a:ea typeface="Consolas"/>
                <a:cs typeface="Consolas"/>
                <a:sym typeface="Consolas"/>
              </a:endParaRPr>
            </a:p>
            <a:p>
              <a:pPr marL="0" marR="0" lvl="0" indent="0" algn="ctr" rtl="0">
                <a:lnSpc>
                  <a:spcPct val="100000"/>
                </a:lnSpc>
                <a:spcBef>
                  <a:spcPts val="0"/>
                </a:spcBef>
                <a:spcAft>
                  <a:spcPts val="0"/>
                </a:spcAft>
                <a:buNone/>
              </a:pPr>
              <a:r>
                <a:rPr lang="en-US" sz="1400" b="0" i="0" u="none" strike="noStrike" cap="none">
                  <a:solidFill>
                    <a:schemeClr val="lt1"/>
                  </a:solidFill>
                  <a:latin typeface="Consolas"/>
                  <a:ea typeface="Consolas"/>
                  <a:cs typeface="Consolas"/>
                  <a:sym typeface="Consolas"/>
                </a:rPr>
                <a:t>Freeze </a:t>
              </a:r>
              <a:endParaRPr/>
            </a:p>
            <a:p>
              <a:pPr marL="0" marR="0" lvl="0" indent="0" algn="ctr" rtl="0">
                <a:lnSpc>
                  <a:spcPct val="100000"/>
                </a:lnSpc>
                <a:spcBef>
                  <a:spcPts val="0"/>
                </a:spcBef>
                <a:spcAft>
                  <a:spcPts val="0"/>
                </a:spcAft>
                <a:buNone/>
              </a:pPr>
              <a:r>
                <a:rPr lang="en-US" sz="1400" b="0" i="0" u="none" strike="noStrike" cap="none">
                  <a:solidFill>
                    <a:schemeClr val="lt1"/>
                  </a:solidFill>
                  <a:latin typeface="Consolas"/>
                  <a:ea typeface="Consolas"/>
                  <a:cs typeface="Consolas"/>
                  <a:sym typeface="Consolas"/>
                </a:rPr>
                <a:t>Pre-trained Layers</a:t>
              </a:r>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9" name="Google Shape;239;p27"/>
            <p:cNvSpPr/>
            <p:nvPr/>
          </p:nvSpPr>
          <p:spPr>
            <a:xfrm>
              <a:off x="6496665" y="3195384"/>
              <a:ext cx="2046749" cy="1009189"/>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AA8500"/>
                </a:solidFill>
                <a:latin typeface="Consolas"/>
                <a:ea typeface="Consolas"/>
                <a:cs typeface="Consolas"/>
                <a:sym typeface="Consolas"/>
              </a:endParaRPr>
            </a:p>
            <a:p>
              <a:pPr marL="0" marR="0" lvl="0" indent="0" algn="ctr" rtl="0">
                <a:lnSpc>
                  <a:spcPct val="100000"/>
                </a:lnSpc>
                <a:spcBef>
                  <a:spcPts val="0"/>
                </a:spcBef>
                <a:spcAft>
                  <a:spcPts val="0"/>
                </a:spcAft>
                <a:buNone/>
              </a:pPr>
              <a:r>
                <a:rPr lang="en-US" sz="1400" b="0" i="0" u="none" strike="noStrike" cap="none">
                  <a:solidFill>
                    <a:schemeClr val="lt1"/>
                  </a:solidFill>
                  <a:latin typeface="Consolas"/>
                  <a:ea typeface="Consolas"/>
                  <a:cs typeface="Consolas"/>
                  <a:sym typeface="Consolas"/>
                </a:rPr>
                <a:t>Pass Images through Convolutional Layers</a:t>
              </a:r>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0" name="Google Shape;240;p27"/>
            <p:cNvSpPr/>
            <p:nvPr/>
          </p:nvSpPr>
          <p:spPr>
            <a:xfrm>
              <a:off x="8262375" y="4860742"/>
              <a:ext cx="1976283" cy="1002647"/>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AA8500"/>
                </a:solidFill>
                <a:latin typeface="Consolas"/>
                <a:ea typeface="Consolas"/>
                <a:cs typeface="Consolas"/>
                <a:sym typeface="Consolas"/>
              </a:endParaRPr>
            </a:p>
            <a:p>
              <a:pPr marL="0" marR="0" lvl="0" indent="0" algn="ctr" rtl="0">
                <a:lnSpc>
                  <a:spcPct val="100000"/>
                </a:lnSpc>
                <a:spcBef>
                  <a:spcPts val="0"/>
                </a:spcBef>
                <a:spcAft>
                  <a:spcPts val="0"/>
                </a:spcAft>
                <a:buNone/>
              </a:pPr>
              <a:r>
                <a:rPr lang="en-US" sz="1400" b="0" i="0" u="none" strike="noStrike" cap="none">
                  <a:solidFill>
                    <a:srgbClr val="F2F2F2"/>
                  </a:solidFill>
                  <a:latin typeface="Consolas"/>
                  <a:ea typeface="Consolas"/>
                  <a:cs typeface="Consolas"/>
                  <a:sym typeface="Consolas"/>
                </a:rPr>
                <a:t>Extracted Features from VGG16</a:t>
              </a:r>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41" name="Google Shape;241;p27"/>
            <p:cNvCxnSpPr>
              <a:stCxn id="236" idx="3"/>
              <a:endCxn id="237" idx="1"/>
            </p:cNvCxnSpPr>
            <p:nvPr/>
          </p:nvCxnSpPr>
          <p:spPr>
            <a:xfrm>
              <a:off x="8262375" y="2280582"/>
              <a:ext cx="1123200" cy="8100"/>
            </a:xfrm>
            <a:prstGeom prst="straightConnector1">
              <a:avLst/>
            </a:prstGeom>
            <a:noFill/>
            <a:ln w="9525" cap="flat" cmpd="sng">
              <a:solidFill>
                <a:schemeClr val="dk1"/>
              </a:solidFill>
              <a:prstDash val="solid"/>
              <a:round/>
              <a:headEnd type="none" w="sm" len="sm"/>
              <a:tailEnd type="triangle" w="med" len="med"/>
            </a:ln>
          </p:spPr>
        </p:cxnSp>
        <p:cxnSp>
          <p:nvCxnSpPr>
            <p:cNvPr id="242" name="Google Shape;242;p27"/>
            <p:cNvCxnSpPr>
              <a:stCxn id="237" idx="2"/>
              <a:endCxn id="238" idx="0"/>
            </p:cNvCxnSpPr>
            <p:nvPr/>
          </p:nvCxnSpPr>
          <p:spPr>
            <a:xfrm>
              <a:off x="10058400" y="2677013"/>
              <a:ext cx="0" cy="507000"/>
            </a:xfrm>
            <a:prstGeom prst="straightConnector1">
              <a:avLst/>
            </a:prstGeom>
            <a:noFill/>
            <a:ln w="9525" cap="flat" cmpd="sng">
              <a:solidFill>
                <a:schemeClr val="dk1"/>
              </a:solidFill>
              <a:prstDash val="solid"/>
              <a:round/>
              <a:headEnd type="none" w="sm" len="sm"/>
              <a:tailEnd type="triangle" w="med" len="med"/>
            </a:ln>
          </p:spPr>
        </p:cxnSp>
        <p:cxnSp>
          <p:nvCxnSpPr>
            <p:cNvPr id="243" name="Google Shape;243;p27"/>
            <p:cNvCxnSpPr>
              <a:stCxn id="238" idx="1"/>
              <a:endCxn id="239" idx="3"/>
            </p:cNvCxnSpPr>
            <p:nvPr/>
          </p:nvCxnSpPr>
          <p:spPr>
            <a:xfrm flipH="1">
              <a:off x="8543414" y="3688679"/>
              <a:ext cx="733800" cy="11400"/>
            </a:xfrm>
            <a:prstGeom prst="straightConnector1">
              <a:avLst/>
            </a:prstGeom>
            <a:noFill/>
            <a:ln w="9525" cap="flat" cmpd="sng">
              <a:solidFill>
                <a:schemeClr val="dk1"/>
              </a:solidFill>
              <a:prstDash val="solid"/>
              <a:round/>
              <a:headEnd type="none" w="sm" len="sm"/>
              <a:tailEnd type="triangle" w="med" len="med"/>
            </a:ln>
          </p:spPr>
        </p:cxnSp>
        <p:cxnSp>
          <p:nvCxnSpPr>
            <p:cNvPr id="244" name="Google Shape;244;p27"/>
            <p:cNvCxnSpPr>
              <a:stCxn id="239" idx="2"/>
              <a:endCxn id="240" idx="0"/>
            </p:cNvCxnSpPr>
            <p:nvPr/>
          </p:nvCxnSpPr>
          <p:spPr>
            <a:xfrm>
              <a:off x="7520040" y="4204573"/>
              <a:ext cx="1730400" cy="656100"/>
            </a:xfrm>
            <a:prstGeom prst="straightConnector1">
              <a:avLst/>
            </a:prstGeom>
            <a:noFill/>
            <a:ln w="9525" cap="flat" cmpd="sng">
              <a:solidFill>
                <a:schemeClr val="dk1"/>
              </a:solidFill>
              <a:prstDash val="solid"/>
              <a:round/>
              <a:headEnd type="none" w="sm" len="sm"/>
              <a:tailEnd type="triangle" w="med" len="med"/>
            </a:ln>
          </p:spPr>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a:extLst>
            <a:ext uri="{FF2B5EF4-FFF2-40B4-BE49-F238E27FC236}">
              <a16:creationId xmlns:a16="http://schemas.microsoft.com/office/drawing/2014/main" id="{3C7627FE-EFC8-451D-E759-D0445D5B20DD}"/>
            </a:ext>
          </a:extLst>
        </p:cNvPr>
        <p:cNvGrpSpPr/>
        <p:nvPr/>
      </p:nvGrpSpPr>
      <p:grpSpPr>
        <a:xfrm>
          <a:off x="0" y="0"/>
          <a:ext cx="0" cy="0"/>
          <a:chOff x="0" y="0"/>
          <a:chExt cx="0" cy="0"/>
        </a:xfrm>
      </p:grpSpPr>
      <p:sp>
        <p:nvSpPr>
          <p:cNvPr id="232" name="Google Shape;232;p27">
            <a:extLst>
              <a:ext uri="{FF2B5EF4-FFF2-40B4-BE49-F238E27FC236}">
                <a16:creationId xmlns:a16="http://schemas.microsoft.com/office/drawing/2014/main" id="{08F1001F-0389-1788-6080-899D6E752159}"/>
              </a:ext>
            </a:extLst>
          </p:cNvPr>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Feature Extraction with Pre-trained VGG16</a:t>
            </a:r>
            <a:endParaRPr dirty="0"/>
          </a:p>
        </p:txBody>
      </p:sp>
      <p:sp>
        <p:nvSpPr>
          <p:cNvPr id="233" name="Google Shape;233;p27">
            <a:extLst>
              <a:ext uri="{FF2B5EF4-FFF2-40B4-BE49-F238E27FC236}">
                <a16:creationId xmlns:a16="http://schemas.microsoft.com/office/drawing/2014/main" id="{9C43E2B2-D44C-F99B-1704-2C0A95D878FB}"/>
              </a:ext>
            </a:extLst>
          </p:cNvPr>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pic>
        <p:nvPicPr>
          <p:cNvPr id="2" name="Picture 1" descr="IMG_256">
            <a:extLst>
              <a:ext uri="{FF2B5EF4-FFF2-40B4-BE49-F238E27FC236}">
                <a16:creationId xmlns:a16="http://schemas.microsoft.com/office/drawing/2014/main" id="{607653B1-9334-3EF5-4C3C-6E23FBF3C030}"/>
              </a:ext>
            </a:extLst>
          </p:cNvPr>
          <p:cNvPicPr>
            <a:picLocks noChangeAspect="1"/>
          </p:cNvPicPr>
          <p:nvPr/>
        </p:nvPicPr>
        <p:blipFill>
          <a:blip r:embed="rId3"/>
          <a:srcRect b="9731"/>
          <a:stretch>
            <a:fillRect/>
          </a:stretch>
        </p:blipFill>
        <p:spPr>
          <a:xfrm>
            <a:off x="1848465" y="1871027"/>
            <a:ext cx="8799869" cy="4018496"/>
          </a:xfrm>
          <a:prstGeom prst="rect">
            <a:avLst/>
          </a:prstGeom>
          <a:noFill/>
          <a:ln w="9525">
            <a:noFill/>
          </a:ln>
        </p:spPr>
      </p:pic>
    </p:spTree>
    <p:extLst>
      <p:ext uri="{BB962C8B-B14F-4D97-AF65-F5344CB8AC3E}">
        <p14:creationId xmlns:p14="http://schemas.microsoft.com/office/powerpoint/2010/main" val="2092218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8"/>
          <p:cNvSpPr txBox="1">
            <a:spLocks noGrp="1"/>
          </p:cNvSpPr>
          <p:nvPr>
            <p:ph type="title"/>
          </p:nvPr>
        </p:nvSpPr>
        <p:spPr>
          <a:xfrm>
            <a:off x="521110" y="307037"/>
            <a:ext cx="1167089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Custom Model Layers and Binary Classification</a:t>
            </a:r>
            <a:endParaRPr/>
          </a:p>
        </p:txBody>
      </p:sp>
      <p:sp>
        <p:nvSpPr>
          <p:cNvPr id="250" name="Google Shape;250;p2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grpSp>
        <p:nvGrpSpPr>
          <p:cNvPr id="251" name="Google Shape;251;p28"/>
          <p:cNvGrpSpPr/>
          <p:nvPr/>
        </p:nvGrpSpPr>
        <p:grpSpPr>
          <a:xfrm>
            <a:off x="7354597" y="1911938"/>
            <a:ext cx="4023032" cy="3971181"/>
            <a:chOff x="6777704" y="1892208"/>
            <a:chExt cx="4023032" cy="3971181"/>
          </a:xfrm>
        </p:grpSpPr>
        <p:sp>
          <p:nvSpPr>
            <p:cNvPr id="252" name="Google Shape;252;p28"/>
            <p:cNvSpPr/>
            <p:nvPr/>
          </p:nvSpPr>
          <p:spPr>
            <a:xfrm>
              <a:off x="6777704" y="1892208"/>
              <a:ext cx="1554997" cy="829092"/>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Extracted Features from VGG16</a:t>
              </a:r>
              <a:endParaRPr sz="1400" b="0" i="0" u="none" strike="noStrike" cap="none">
                <a:solidFill>
                  <a:schemeClr val="lt1"/>
                </a:solidFill>
                <a:latin typeface="Arial"/>
                <a:ea typeface="Arial"/>
                <a:cs typeface="Arial"/>
                <a:sym typeface="Arial"/>
              </a:endParaRPr>
            </a:p>
          </p:txBody>
        </p:sp>
        <p:sp>
          <p:nvSpPr>
            <p:cNvPr id="253" name="Google Shape;253;p28"/>
            <p:cNvSpPr/>
            <p:nvPr/>
          </p:nvSpPr>
          <p:spPr>
            <a:xfrm>
              <a:off x="9316066" y="1913662"/>
              <a:ext cx="1484670" cy="776748"/>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Custom Fully Connected Layers</a:t>
              </a:r>
              <a:endParaRPr sz="1400" b="0" i="0" u="none" strike="noStrike" cap="none">
                <a:solidFill>
                  <a:schemeClr val="lt1"/>
                </a:solidFill>
                <a:latin typeface="Arial"/>
                <a:ea typeface="Arial"/>
                <a:cs typeface="Arial"/>
                <a:sym typeface="Arial"/>
              </a:endParaRPr>
            </a:p>
          </p:txBody>
        </p:sp>
        <p:sp>
          <p:nvSpPr>
            <p:cNvPr id="254" name="Google Shape;254;p28"/>
            <p:cNvSpPr/>
            <p:nvPr/>
          </p:nvSpPr>
          <p:spPr>
            <a:xfrm>
              <a:off x="9246420" y="3195385"/>
              <a:ext cx="1554315" cy="1009188"/>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Final Dense Layer with Sigmoid</a:t>
              </a:r>
              <a:endParaRPr sz="1400" b="0" i="0" u="none" strike="noStrike" cap="none">
                <a:solidFill>
                  <a:schemeClr val="lt1"/>
                </a:solidFill>
                <a:latin typeface="Arial"/>
                <a:ea typeface="Arial"/>
                <a:cs typeface="Arial"/>
                <a:sym typeface="Arial"/>
              </a:endParaRPr>
            </a:p>
          </p:txBody>
        </p:sp>
        <p:sp>
          <p:nvSpPr>
            <p:cNvPr id="255" name="Google Shape;255;p28"/>
            <p:cNvSpPr/>
            <p:nvPr/>
          </p:nvSpPr>
          <p:spPr>
            <a:xfrm>
              <a:off x="6777704" y="3265411"/>
              <a:ext cx="1484671" cy="869136"/>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Dropout Layer</a:t>
              </a:r>
              <a:endParaRPr/>
            </a:p>
          </p:txBody>
        </p:sp>
        <p:sp>
          <p:nvSpPr>
            <p:cNvPr id="256" name="Google Shape;256;p28"/>
            <p:cNvSpPr/>
            <p:nvPr/>
          </p:nvSpPr>
          <p:spPr>
            <a:xfrm>
              <a:off x="8262375" y="4860742"/>
              <a:ext cx="1976283" cy="1002647"/>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Binary Output (</a:t>
              </a:r>
              <a:r>
                <a:rPr lang="en-US" sz="1400" b="0" i="0" u="none" strike="noStrike" cap="none">
                  <a:solidFill>
                    <a:srgbClr val="FF0000"/>
                  </a:solidFill>
                  <a:latin typeface="Arial"/>
                  <a:ea typeface="Arial"/>
                  <a:cs typeface="Arial"/>
                  <a:sym typeface="Arial"/>
                </a:rPr>
                <a:t>Myocardial Infarction: Yes/No</a:t>
              </a:r>
              <a:r>
                <a:rPr lang="en-US" sz="1400" b="0" i="0" u="none" strike="noStrike" cap="none">
                  <a:solidFill>
                    <a:schemeClr val="lt1"/>
                  </a:solidFill>
                  <a:latin typeface="Arial"/>
                  <a:ea typeface="Arial"/>
                  <a:cs typeface="Arial"/>
                  <a:sym typeface="Arial"/>
                </a:rPr>
                <a:t>)</a:t>
              </a:r>
              <a:endParaRPr sz="1400" b="0" i="0" u="none" strike="noStrike" cap="none">
                <a:solidFill>
                  <a:schemeClr val="lt1"/>
                </a:solidFill>
                <a:latin typeface="Arial"/>
                <a:ea typeface="Arial"/>
                <a:cs typeface="Arial"/>
                <a:sym typeface="Arial"/>
              </a:endParaRPr>
            </a:p>
          </p:txBody>
        </p:sp>
        <p:cxnSp>
          <p:nvCxnSpPr>
            <p:cNvPr id="257" name="Google Shape;257;p28"/>
            <p:cNvCxnSpPr>
              <a:stCxn id="252" idx="3"/>
              <a:endCxn id="253" idx="1"/>
            </p:cNvCxnSpPr>
            <p:nvPr/>
          </p:nvCxnSpPr>
          <p:spPr>
            <a:xfrm rot="10800000" flipH="1">
              <a:off x="8332701" y="2301954"/>
              <a:ext cx="983400" cy="4800"/>
            </a:xfrm>
            <a:prstGeom prst="straightConnector1">
              <a:avLst/>
            </a:prstGeom>
            <a:noFill/>
            <a:ln w="9525" cap="flat" cmpd="sng">
              <a:solidFill>
                <a:schemeClr val="dk1"/>
              </a:solidFill>
              <a:prstDash val="solid"/>
              <a:round/>
              <a:headEnd type="none" w="sm" len="sm"/>
              <a:tailEnd type="triangle" w="med" len="med"/>
            </a:ln>
          </p:spPr>
        </p:cxnSp>
        <p:cxnSp>
          <p:nvCxnSpPr>
            <p:cNvPr id="258" name="Google Shape;258;p28"/>
            <p:cNvCxnSpPr>
              <a:stCxn id="253" idx="2"/>
              <a:endCxn id="254" idx="0"/>
            </p:cNvCxnSpPr>
            <p:nvPr/>
          </p:nvCxnSpPr>
          <p:spPr>
            <a:xfrm flipH="1">
              <a:off x="10023601" y="2690410"/>
              <a:ext cx="34800" cy="504900"/>
            </a:xfrm>
            <a:prstGeom prst="straightConnector1">
              <a:avLst/>
            </a:prstGeom>
            <a:noFill/>
            <a:ln w="9525" cap="flat" cmpd="sng">
              <a:solidFill>
                <a:schemeClr val="dk1"/>
              </a:solidFill>
              <a:prstDash val="solid"/>
              <a:round/>
              <a:headEnd type="none" w="sm" len="sm"/>
              <a:tailEnd type="triangle" w="med" len="med"/>
            </a:ln>
          </p:spPr>
        </p:cxnSp>
        <p:cxnSp>
          <p:nvCxnSpPr>
            <p:cNvPr id="259" name="Google Shape;259;p28"/>
            <p:cNvCxnSpPr>
              <a:stCxn id="254" idx="1"/>
              <a:endCxn id="255" idx="3"/>
            </p:cNvCxnSpPr>
            <p:nvPr/>
          </p:nvCxnSpPr>
          <p:spPr>
            <a:xfrm rot="10800000">
              <a:off x="8262420" y="3699979"/>
              <a:ext cx="984000" cy="0"/>
            </a:xfrm>
            <a:prstGeom prst="straightConnector1">
              <a:avLst/>
            </a:prstGeom>
            <a:noFill/>
            <a:ln w="9525" cap="flat" cmpd="sng">
              <a:solidFill>
                <a:schemeClr val="dk1"/>
              </a:solidFill>
              <a:prstDash val="solid"/>
              <a:round/>
              <a:headEnd type="none" w="sm" len="sm"/>
              <a:tailEnd type="triangle" w="med" len="med"/>
            </a:ln>
          </p:spPr>
        </p:cxnSp>
        <p:cxnSp>
          <p:nvCxnSpPr>
            <p:cNvPr id="260" name="Google Shape;260;p28"/>
            <p:cNvCxnSpPr>
              <a:stCxn id="255" idx="2"/>
              <a:endCxn id="256" idx="0"/>
            </p:cNvCxnSpPr>
            <p:nvPr/>
          </p:nvCxnSpPr>
          <p:spPr>
            <a:xfrm>
              <a:off x="7520040" y="4134547"/>
              <a:ext cx="1730400" cy="726300"/>
            </a:xfrm>
            <a:prstGeom prst="straightConnector1">
              <a:avLst/>
            </a:prstGeom>
            <a:noFill/>
            <a:ln w="9525" cap="flat" cmpd="sng">
              <a:solidFill>
                <a:schemeClr val="dk1"/>
              </a:solidFill>
              <a:prstDash val="solid"/>
              <a:round/>
              <a:headEnd type="none" w="sm" len="sm"/>
              <a:tailEnd type="triangle" w="med" len="med"/>
            </a:ln>
          </p:spPr>
        </p:cxnSp>
      </p:grpSp>
      <p:sp>
        <p:nvSpPr>
          <p:cNvPr id="261" name="Google Shape;261;p28"/>
          <p:cNvSpPr txBox="1"/>
          <p:nvPr/>
        </p:nvSpPr>
        <p:spPr>
          <a:xfrm>
            <a:off x="554511" y="1796125"/>
            <a:ext cx="6473100" cy="4154943"/>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000" b="1" dirty="0">
                <a:solidFill>
                  <a:schemeClr val="dk1"/>
                </a:solidFill>
              </a:rPr>
              <a:t>Input</a:t>
            </a:r>
            <a:r>
              <a:rPr lang="en-US" sz="2000" dirty="0">
                <a:solidFill>
                  <a:schemeClr val="dk1"/>
                </a:solidFill>
              </a:rPr>
              <a:t>: Feature maps from VGG16.</a:t>
            </a:r>
          </a:p>
          <a:p>
            <a:pPr marL="0" lvl="0" indent="0" algn="l" rtl="0">
              <a:spcBef>
                <a:spcPts val="0"/>
              </a:spcBef>
              <a:spcAft>
                <a:spcPts val="0"/>
              </a:spcAft>
              <a:buNone/>
            </a:pPr>
            <a:endParaRPr sz="2000" dirty="0">
              <a:solidFill>
                <a:schemeClr val="dk1"/>
              </a:solidFill>
            </a:endParaRPr>
          </a:p>
          <a:p>
            <a:pPr marL="0" lvl="0" indent="0" algn="l" rtl="0">
              <a:spcBef>
                <a:spcPts val="0"/>
              </a:spcBef>
              <a:spcAft>
                <a:spcPts val="0"/>
              </a:spcAft>
              <a:buNone/>
            </a:pPr>
            <a:r>
              <a:rPr lang="en-US" sz="2000" b="1" dirty="0">
                <a:solidFill>
                  <a:schemeClr val="dk1"/>
                </a:solidFill>
              </a:rPr>
              <a:t>Add layers</a:t>
            </a:r>
            <a:r>
              <a:rPr lang="en-US" sz="2000" dirty="0">
                <a:solidFill>
                  <a:schemeClr val="dk1"/>
                </a:solidFill>
              </a:rPr>
              <a:t>:</a:t>
            </a:r>
            <a:endParaRPr sz="2000" dirty="0">
              <a:solidFill>
                <a:schemeClr val="dk1"/>
              </a:solidFill>
            </a:endParaRPr>
          </a:p>
          <a:p>
            <a:pPr marL="457200" lvl="0" indent="-355600" algn="l" rtl="0">
              <a:lnSpc>
                <a:spcPct val="115000"/>
              </a:lnSpc>
              <a:spcBef>
                <a:spcPts val="1200"/>
              </a:spcBef>
              <a:spcAft>
                <a:spcPts val="0"/>
              </a:spcAft>
              <a:buClr>
                <a:schemeClr val="dk1"/>
              </a:buClr>
              <a:buSzPts val="2000"/>
              <a:buChar char="●"/>
            </a:pPr>
            <a:r>
              <a:rPr lang="en-US" sz="2000" dirty="0">
                <a:solidFill>
                  <a:schemeClr val="dk1"/>
                </a:solidFill>
              </a:rPr>
              <a:t>Add a </a:t>
            </a:r>
            <a:r>
              <a:rPr lang="en-US" sz="2000" dirty="0">
                <a:solidFill>
                  <a:srgbClr val="188038"/>
                </a:solidFill>
                <a:latin typeface="Prestige Elite Std" panose="02060509020206020304" pitchFamily="49" charset="0"/>
                <a:ea typeface="Roboto Mono"/>
                <a:cs typeface="Roboto Mono"/>
                <a:sym typeface="Roboto Mono"/>
              </a:rPr>
              <a:t>Dropout</a:t>
            </a:r>
            <a:r>
              <a:rPr lang="en-US" sz="2000" dirty="0">
                <a:solidFill>
                  <a:schemeClr val="dk1"/>
                </a:solidFill>
              </a:rPr>
              <a:t> layer with a rate of 0.5 to reduce overfitting.</a:t>
            </a:r>
            <a:endParaRPr sz="2000" dirty="0">
              <a:solidFill>
                <a:schemeClr val="dk1"/>
              </a:solidFill>
            </a:endParaRPr>
          </a:p>
          <a:p>
            <a:pPr marL="457200" lvl="0" indent="-355600" algn="l" rtl="0">
              <a:lnSpc>
                <a:spcPct val="115000"/>
              </a:lnSpc>
              <a:spcBef>
                <a:spcPts val="0"/>
              </a:spcBef>
              <a:spcAft>
                <a:spcPts val="0"/>
              </a:spcAft>
              <a:buClr>
                <a:schemeClr val="dk1"/>
              </a:buClr>
              <a:buSzPts val="2000"/>
              <a:buChar char="●"/>
            </a:pPr>
            <a:r>
              <a:rPr lang="en-US" sz="2000" dirty="0">
                <a:solidFill>
                  <a:schemeClr val="dk1"/>
                </a:solidFill>
              </a:rPr>
              <a:t>Add a </a:t>
            </a:r>
            <a:r>
              <a:rPr lang="en-US" sz="2000" dirty="0">
                <a:solidFill>
                  <a:srgbClr val="188038"/>
                </a:solidFill>
                <a:latin typeface="Prestige Elite Std" panose="02060509020206020304" pitchFamily="49" charset="0"/>
                <a:ea typeface="Roboto Mono"/>
                <a:cs typeface="Roboto Mono"/>
                <a:sym typeface="Roboto Mono"/>
              </a:rPr>
              <a:t>Dense</a:t>
            </a:r>
            <a:r>
              <a:rPr lang="en-US" sz="2000" dirty="0">
                <a:solidFill>
                  <a:schemeClr val="dk1"/>
                </a:solidFill>
              </a:rPr>
              <a:t> layer with 128 neurons and </a:t>
            </a:r>
            <a:r>
              <a:rPr lang="en-US" sz="2000" dirty="0" err="1">
                <a:solidFill>
                  <a:schemeClr val="dk1"/>
                </a:solidFill>
              </a:rPr>
              <a:t>ReLU</a:t>
            </a:r>
            <a:r>
              <a:rPr lang="en-US" sz="2000" dirty="0">
                <a:solidFill>
                  <a:schemeClr val="dk1"/>
                </a:solidFill>
              </a:rPr>
              <a:t> activation.</a:t>
            </a:r>
            <a:endParaRPr sz="2000" dirty="0">
              <a:solidFill>
                <a:schemeClr val="dk1"/>
              </a:solidFill>
            </a:endParaRPr>
          </a:p>
          <a:p>
            <a:pPr marL="457200" lvl="0" indent="-355600" algn="l" rtl="0">
              <a:lnSpc>
                <a:spcPct val="115000"/>
              </a:lnSpc>
              <a:spcBef>
                <a:spcPts val="0"/>
              </a:spcBef>
              <a:spcAft>
                <a:spcPts val="0"/>
              </a:spcAft>
              <a:buClr>
                <a:schemeClr val="dk1"/>
              </a:buClr>
              <a:buSzPts val="2000"/>
              <a:buChar char="●"/>
            </a:pPr>
            <a:r>
              <a:rPr lang="en-US" sz="2000" dirty="0">
                <a:solidFill>
                  <a:schemeClr val="dk1"/>
                </a:solidFill>
              </a:rPr>
              <a:t>Add another </a:t>
            </a:r>
            <a:r>
              <a:rPr lang="en-US" sz="2000" dirty="0">
                <a:solidFill>
                  <a:srgbClr val="188038"/>
                </a:solidFill>
                <a:latin typeface="Prestige Elite Std" panose="02060509020206020304" pitchFamily="49" charset="0"/>
                <a:ea typeface="Roboto Mono"/>
                <a:cs typeface="Roboto Mono"/>
                <a:sym typeface="Roboto Mono"/>
              </a:rPr>
              <a:t>Dropout</a:t>
            </a:r>
            <a:r>
              <a:rPr lang="en-US" sz="2000" dirty="0">
                <a:solidFill>
                  <a:schemeClr val="dk1"/>
                </a:solidFill>
              </a:rPr>
              <a:t> layer with a rate of 0.5.</a:t>
            </a:r>
            <a:endParaRPr sz="2000" dirty="0">
              <a:solidFill>
                <a:schemeClr val="dk1"/>
              </a:solidFill>
            </a:endParaRPr>
          </a:p>
          <a:p>
            <a:pPr marL="457200" lvl="0" indent="-355600" algn="l" rtl="0">
              <a:lnSpc>
                <a:spcPct val="115000"/>
              </a:lnSpc>
              <a:spcBef>
                <a:spcPts val="0"/>
              </a:spcBef>
              <a:spcAft>
                <a:spcPts val="0"/>
              </a:spcAft>
              <a:buClr>
                <a:schemeClr val="dk1"/>
              </a:buClr>
              <a:buSzPts val="2000"/>
              <a:buChar char="●"/>
            </a:pPr>
            <a:r>
              <a:rPr lang="en-US" sz="2000" dirty="0">
                <a:solidFill>
                  <a:schemeClr val="dk1"/>
                </a:solidFill>
              </a:rPr>
              <a:t>Add a </a:t>
            </a:r>
            <a:r>
              <a:rPr lang="en-US" sz="2000" dirty="0">
                <a:solidFill>
                  <a:srgbClr val="188038"/>
                </a:solidFill>
                <a:latin typeface="Prestige Elite Std" panose="02060509020206020304" pitchFamily="49" charset="0"/>
                <a:ea typeface="Roboto Mono"/>
                <a:cs typeface="Roboto Mono"/>
                <a:sym typeface="Roboto Mono"/>
              </a:rPr>
              <a:t>Dense</a:t>
            </a:r>
            <a:r>
              <a:rPr lang="en-US" sz="2000" dirty="0">
                <a:solidFill>
                  <a:schemeClr val="dk1"/>
                </a:solidFill>
              </a:rPr>
              <a:t> layer with 1 neuron and a sigmoid activation for binary classification.</a:t>
            </a:r>
            <a:endParaRPr sz="2100" dirty="0">
              <a:solidFill>
                <a:schemeClr val="dk1"/>
              </a:solidFill>
            </a:endParaRPr>
          </a:p>
          <a:p>
            <a:pPr marL="0" lvl="0" indent="0" algn="l" rtl="0">
              <a:lnSpc>
                <a:spcPct val="115000"/>
              </a:lnSpc>
              <a:spcBef>
                <a:spcPts val="1200"/>
              </a:spcBef>
              <a:spcAft>
                <a:spcPts val="0"/>
              </a:spcAft>
              <a:buNone/>
            </a:pPr>
            <a:r>
              <a:rPr lang="en-US" sz="2000" b="1" dirty="0">
                <a:solidFill>
                  <a:schemeClr val="dk1"/>
                </a:solidFill>
              </a:rPr>
              <a:t>Output</a:t>
            </a:r>
            <a:r>
              <a:rPr lang="en-US" sz="2000" dirty="0">
                <a:solidFill>
                  <a:schemeClr val="dk1"/>
                </a:solidFill>
              </a:rPr>
              <a:t>: Final model architecture.</a:t>
            </a:r>
            <a:endParaRPr sz="2500" b="1"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Problem Statement and Motivation</a:t>
            </a:r>
            <a:endParaRPr sz="2800"/>
          </a:p>
        </p:txBody>
      </p:sp>
      <p:sp>
        <p:nvSpPr>
          <p:cNvPr id="102" name="Google Shape;102;p1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419100" algn="l" rtl="0">
              <a:lnSpc>
                <a:spcPct val="100000"/>
              </a:lnSpc>
              <a:spcBef>
                <a:spcPts val="0"/>
              </a:spcBef>
              <a:spcAft>
                <a:spcPts val="0"/>
              </a:spcAft>
              <a:buClr>
                <a:srgbClr val="CC0000"/>
              </a:buClr>
              <a:buSzPts val="2400"/>
              <a:buFont typeface="Noto Sans Symbols"/>
              <a:buChar char="□"/>
            </a:pPr>
            <a:r>
              <a:rPr lang="en-US" sz="2000" dirty="0">
                <a:solidFill>
                  <a:srgbClr val="000000"/>
                </a:solidFill>
                <a:latin typeface="Times New Roman"/>
                <a:ea typeface="Times New Roman"/>
                <a:cs typeface="Times New Roman"/>
                <a:sym typeface="Times New Roman"/>
              </a:rPr>
              <a:t>The goal of this project is to automate the detection of myocardial infarction from ECG images by leveraging deep learning techniques. The proposed model will take ECG images as input and classify whether the patient is suffering from myocardial infarction or not. By focusing on both diabetic and non-diabetic individuals, the model will aim to provide an effective diagnostic tool that is sensitive to the unique cardiovascular characteristics of diabetic patients.</a:t>
            </a:r>
            <a:endParaRPr dirty="0"/>
          </a:p>
          <a:p>
            <a:pPr marL="50800" marR="0" lvl="0" indent="0" algn="l" rtl="0">
              <a:lnSpc>
                <a:spcPct val="100000"/>
              </a:lnSpc>
              <a:spcBef>
                <a:spcPts val="0"/>
              </a:spcBef>
              <a:spcAft>
                <a:spcPts val="0"/>
              </a:spcAft>
              <a:buClr>
                <a:srgbClr val="CC0000"/>
              </a:buClr>
              <a:buSzPts val="2400"/>
              <a:buNone/>
            </a:pPr>
            <a:endParaRPr sz="2000" dirty="0">
              <a:solidFill>
                <a:srgbClr val="000000"/>
              </a:solidFill>
              <a:latin typeface="Times New Roman"/>
              <a:ea typeface="Times New Roman"/>
              <a:cs typeface="Times New Roman"/>
              <a:sym typeface="Times New Roman"/>
            </a:endParaRPr>
          </a:p>
          <a:p>
            <a:pPr marL="469900" marR="0" lvl="0" indent="0" algn="l" rtl="0">
              <a:lnSpc>
                <a:spcPct val="100000"/>
              </a:lnSpc>
              <a:spcBef>
                <a:spcPts val="0"/>
              </a:spcBef>
              <a:spcAft>
                <a:spcPts val="0"/>
              </a:spcAft>
              <a:buSzPts val="1800"/>
              <a:buNone/>
            </a:pPr>
            <a:r>
              <a:rPr lang="en-US" sz="2400" dirty="0">
                <a:solidFill>
                  <a:schemeClr val="accent2"/>
                </a:solidFill>
                <a:latin typeface="Times New Roman"/>
                <a:ea typeface="Times New Roman"/>
                <a:cs typeface="Times New Roman"/>
                <a:sym typeface="Times New Roman"/>
              </a:rPr>
              <a:t>MOTIVATION:</a:t>
            </a:r>
            <a:endParaRPr sz="2400" dirty="0">
              <a:solidFill>
                <a:schemeClr val="accent2"/>
              </a:solidFill>
              <a:latin typeface="Times New Roman"/>
              <a:ea typeface="Times New Roman"/>
              <a:cs typeface="Times New Roman"/>
              <a:sym typeface="Times New Roman"/>
            </a:endParaRPr>
          </a:p>
          <a:p>
            <a:pPr marL="469900" marR="0" lvl="0" indent="-419100" algn="l" rtl="0">
              <a:lnSpc>
                <a:spcPct val="100000"/>
              </a:lnSpc>
              <a:spcBef>
                <a:spcPts val="0"/>
              </a:spcBef>
              <a:spcAft>
                <a:spcPts val="0"/>
              </a:spcAft>
              <a:buClr>
                <a:srgbClr val="000000"/>
              </a:buClr>
              <a:buSzPts val="2400"/>
              <a:buFont typeface="Times New Roman"/>
              <a:buChar char="□"/>
            </a:pPr>
            <a:r>
              <a:rPr lang="en-US" sz="2200" dirty="0">
                <a:solidFill>
                  <a:srgbClr val="000000"/>
                </a:solidFill>
                <a:latin typeface="Times New Roman"/>
                <a:ea typeface="Times New Roman"/>
                <a:cs typeface="Times New Roman"/>
                <a:sym typeface="Times New Roman"/>
              </a:rPr>
              <a:t>To predict cardiovascular risk faced by patients with diabetes, there's a critical need for more accurate prediction tools. By leveraging deep learning, this project seeks to enhance risk prediction, enabling better clinical decisions and personalized care for improved patient outcomes.</a:t>
            </a:r>
            <a:endParaRPr sz="2200" dirty="0">
              <a:solidFill>
                <a:srgbClr val="000000"/>
              </a:solidFill>
              <a:latin typeface="Times New Roman"/>
              <a:ea typeface="Times New Roman"/>
              <a:cs typeface="Times New Roman"/>
              <a:sym typeface="Times New Roman"/>
            </a:endParaRPr>
          </a:p>
        </p:txBody>
      </p:sp>
      <p:sp>
        <p:nvSpPr>
          <p:cNvPr id="103" name="Google Shape;103;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Final Review</a:t>
            </a:r>
            <a:endParaRPr dirty="0"/>
          </a:p>
        </p:txBody>
      </p:sp>
      <p:sp>
        <p:nvSpPr>
          <p:cNvPr id="104" name="Google Shape;104;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05" name="Google Shape;105;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9"/>
          <p:cNvSpPr txBox="1">
            <a:spLocks noGrp="1"/>
          </p:cNvSpPr>
          <p:nvPr>
            <p:ph type="title"/>
          </p:nvPr>
        </p:nvSpPr>
        <p:spPr>
          <a:xfrm>
            <a:off x="678426" y="307037"/>
            <a:ext cx="11513574"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Model Compilation, Training, and Evaluation</a:t>
            </a:r>
            <a:endParaRPr dirty="0"/>
          </a:p>
        </p:txBody>
      </p:sp>
      <p:sp>
        <p:nvSpPr>
          <p:cNvPr id="268" name="Google Shape;268;p2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269" name="Google Shape;269;p29"/>
          <p:cNvSpPr txBox="1"/>
          <p:nvPr/>
        </p:nvSpPr>
        <p:spPr>
          <a:xfrm>
            <a:off x="477513" y="2029665"/>
            <a:ext cx="5957700" cy="2725321"/>
          </a:xfrm>
          <a:prstGeom prst="rect">
            <a:avLst/>
          </a:prstGeom>
          <a:noFill/>
          <a:ln>
            <a:noFill/>
          </a:ln>
        </p:spPr>
        <p:txBody>
          <a:bodyPr spcFirstLastPara="1" wrap="square" lIns="91425" tIns="45700" rIns="91425" bIns="45700" anchor="t" anchorCtr="0">
            <a:spAutoFit/>
          </a:bodyPr>
          <a:lstStyle/>
          <a:p>
            <a:pPr marL="457200" lvl="0" indent="-228600" algn="just" rtl="0">
              <a:lnSpc>
                <a:spcPct val="115000"/>
              </a:lnSpc>
              <a:spcBef>
                <a:spcPts val="1200"/>
              </a:spcBef>
              <a:spcAft>
                <a:spcPts val="0"/>
              </a:spcAft>
              <a:buNone/>
            </a:pPr>
            <a:r>
              <a:rPr lang="en-US" sz="1900" b="1" dirty="0">
                <a:solidFill>
                  <a:schemeClr val="dk1"/>
                </a:solidFill>
              </a:rPr>
              <a:t>Input</a:t>
            </a:r>
            <a:r>
              <a:rPr lang="en-US" sz="1900" dirty="0">
                <a:solidFill>
                  <a:schemeClr val="dk1"/>
                </a:solidFill>
              </a:rPr>
              <a:t>: Custom model, training data, </a:t>
            </a:r>
          </a:p>
          <a:p>
            <a:pPr marL="457200" lvl="0" indent="-228600" algn="just" rtl="0">
              <a:lnSpc>
                <a:spcPct val="115000"/>
              </a:lnSpc>
              <a:spcBef>
                <a:spcPts val="1200"/>
              </a:spcBef>
              <a:spcAft>
                <a:spcPts val="0"/>
              </a:spcAft>
              <a:buNone/>
            </a:pPr>
            <a:r>
              <a:rPr lang="en-US" sz="1900" dirty="0">
                <a:solidFill>
                  <a:schemeClr val="dk1"/>
                </a:solidFill>
              </a:rPr>
              <a:t>and validation data.</a:t>
            </a:r>
            <a:endParaRPr sz="1900" dirty="0">
              <a:solidFill>
                <a:schemeClr val="dk1"/>
              </a:solidFill>
            </a:endParaRPr>
          </a:p>
          <a:p>
            <a:pPr marL="457200" lvl="0" indent="-228600" algn="just" rtl="0">
              <a:lnSpc>
                <a:spcPct val="115000"/>
              </a:lnSpc>
              <a:spcBef>
                <a:spcPts val="1200"/>
              </a:spcBef>
              <a:spcAft>
                <a:spcPts val="0"/>
              </a:spcAft>
              <a:buNone/>
            </a:pPr>
            <a:r>
              <a:rPr lang="en-US" sz="1900" b="1" dirty="0">
                <a:solidFill>
                  <a:schemeClr val="dk1"/>
                </a:solidFill>
              </a:rPr>
              <a:t>Compile the model</a:t>
            </a:r>
            <a:r>
              <a:rPr lang="en-US" sz="1900" dirty="0">
                <a:solidFill>
                  <a:schemeClr val="dk1"/>
                </a:solidFill>
              </a:rPr>
              <a:t>:</a:t>
            </a:r>
            <a:endParaRPr sz="1900" dirty="0">
              <a:solidFill>
                <a:schemeClr val="dk1"/>
              </a:solidFill>
            </a:endParaRPr>
          </a:p>
          <a:p>
            <a:pPr marL="457200" lvl="0" indent="-304800" algn="just" rtl="0">
              <a:lnSpc>
                <a:spcPct val="115000"/>
              </a:lnSpc>
              <a:spcBef>
                <a:spcPts val="1200"/>
              </a:spcBef>
              <a:spcAft>
                <a:spcPts val="0"/>
              </a:spcAft>
              <a:buClr>
                <a:schemeClr val="dk1"/>
              </a:buClr>
              <a:buSzPts val="1200"/>
              <a:buChar char="●"/>
            </a:pPr>
            <a:r>
              <a:rPr lang="en-US" sz="1900" dirty="0">
                <a:solidFill>
                  <a:schemeClr val="dk1"/>
                </a:solidFill>
              </a:rPr>
              <a:t>Optimizer: Adam with a learning rate of 0.0001.</a:t>
            </a:r>
            <a:endParaRPr sz="19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US" sz="1900" dirty="0">
                <a:solidFill>
                  <a:schemeClr val="dk1"/>
                </a:solidFill>
              </a:rPr>
              <a:t>Loss function: Binary cross-entropy.</a:t>
            </a:r>
            <a:endParaRPr sz="19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US" sz="1900" dirty="0">
                <a:solidFill>
                  <a:schemeClr val="dk1"/>
                </a:solidFill>
              </a:rPr>
              <a:t>Metric: Accuracy.</a:t>
            </a:r>
            <a:endParaRPr sz="1900" dirty="0">
              <a:solidFill>
                <a:schemeClr val="dk1"/>
              </a:solidFill>
            </a:endParaRPr>
          </a:p>
        </p:txBody>
      </p:sp>
      <p:cxnSp>
        <p:nvCxnSpPr>
          <p:cNvPr id="281" name="Google Shape;281;p29"/>
          <p:cNvCxnSpPr>
            <a:cxnSpLocks/>
          </p:cNvCxnSpPr>
          <p:nvPr/>
        </p:nvCxnSpPr>
        <p:spPr>
          <a:xfrm>
            <a:off x="9350545" y="5292965"/>
            <a:ext cx="562200" cy="0"/>
          </a:xfrm>
          <a:prstGeom prst="straightConnector1">
            <a:avLst/>
          </a:prstGeom>
          <a:noFill/>
          <a:ln w="9525" cap="flat" cmpd="sng">
            <a:solidFill>
              <a:schemeClr val="dk1"/>
            </a:solidFill>
            <a:prstDash val="solid"/>
            <a:round/>
            <a:headEnd type="none" w="sm" len="sm"/>
            <a:tailEnd type="triangle" w="med" len="med"/>
          </a:ln>
        </p:spPr>
      </p:cxnSp>
      <p:pic>
        <p:nvPicPr>
          <p:cNvPr id="7" name="Picture 6">
            <a:extLst>
              <a:ext uri="{FF2B5EF4-FFF2-40B4-BE49-F238E27FC236}">
                <a16:creationId xmlns:a16="http://schemas.microsoft.com/office/drawing/2014/main" id="{385DAE87-176C-2192-5768-48EA61C739FA}"/>
              </a:ext>
            </a:extLst>
          </p:cNvPr>
          <p:cNvPicPr>
            <a:picLocks noChangeAspect="1"/>
          </p:cNvPicPr>
          <p:nvPr/>
        </p:nvPicPr>
        <p:blipFill>
          <a:blip r:embed="rId3"/>
          <a:stretch>
            <a:fillRect/>
          </a:stretch>
        </p:blipFill>
        <p:spPr>
          <a:xfrm>
            <a:off x="5850635" y="2029665"/>
            <a:ext cx="5773930" cy="1216025"/>
          </a:xfrm>
          <a:prstGeom prst="rect">
            <a:avLst/>
          </a:prstGeom>
        </p:spPr>
      </p:pic>
      <p:pic>
        <p:nvPicPr>
          <p:cNvPr id="9" name="Picture 8">
            <a:extLst>
              <a:ext uri="{FF2B5EF4-FFF2-40B4-BE49-F238E27FC236}">
                <a16:creationId xmlns:a16="http://schemas.microsoft.com/office/drawing/2014/main" id="{D74630A3-A057-70DF-293A-8A8D73EDF6B6}"/>
              </a:ext>
            </a:extLst>
          </p:cNvPr>
          <p:cNvPicPr>
            <a:picLocks noChangeAspect="1"/>
          </p:cNvPicPr>
          <p:nvPr/>
        </p:nvPicPr>
        <p:blipFill>
          <a:blip r:embed="rId4"/>
          <a:stretch>
            <a:fillRect/>
          </a:stretch>
        </p:blipFill>
        <p:spPr>
          <a:xfrm>
            <a:off x="5959406" y="4335756"/>
            <a:ext cx="4658375" cy="96215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a:extLst>
            <a:ext uri="{FF2B5EF4-FFF2-40B4-BE49-F238E27FC236}">
              <a16:creationId xmlns:a16="http://schemas.microsoft.com/office/drawing/2014/main" id="{2D6C5F34-BC0F-E32E-62CB-744EB2EA711D}"/>
            </a:ext>
          </a:extLst>
        </p:cNvPr>
        <p:cNvGrpSpPr/>
        <p:nvPr/>
      </p:nvGrpSpPr>
      <p:grpSpPr>
        <a:xfrm>
          <a:off x="0" y="0"/>
          <a:ext cx="0" cy="0"/>
          <a:chOff x="0" y="0"/>
          <a:chExt cx="0" cy="0"/>
        </a:xfrm>
      </p:grpSpPr>
      <p:sp>
        <p:nvSpPr>
          <p:cNvPr id="267" name="Google Shape;267;p29">
            <a:extLst>
              <a:ext uri="{FF2B5EF4-FFF2-40B4-BE49-F238E27FC236}">
                <a16:creationId xmlns:a16="http://schemas.microsoft.com/office/drawing/2014/main" id="{D2583A42-E779-863C-D88D-225E08867DB6}"/>
              </a:ext>
            </a:extLst>
          </p:cNvPr>
          <p:cNvSpPr txBox="1">
            <a:spLocks noGrp="1"/>
          </p:cNvSpPr>
          <p:nvPr>
            <p:ph type="title"/>
          </p:nvPr>
        </p:nvSpPr>
        <p:spPr>
          <a:xfrm>
            <a:off x="678426" y="307037"/>
            <a:ext cx="11513574"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Model Compilation, Training, and Evaluation</a:t>
            </a:r>
            <a:endParaRPr dirty="0"/>
          </a:p>
        </p:txBody>
      </p:sp>
      <p:sp>
        <p:nvSpPr>
          <p:cNvPr id="268" name="Google Shape;268;p29">
            <a:extLst>
              <a:ext uri="{FF2B5EF4-FFF2-40B4-BE49-F238E27FC236}">
                <a16:creationId xmlns:a16="http://schemas.microsoft.com/office/drawing/2014/main" id="{D8B711F3-CE79-CDF6-9726-1BF32FD1CFDA}"/>
              </a:ext>
            </a:extLst>
          </p:cNvPr>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
        <p:nvSpPr>
          <p:cNvPr id="269" name="Google Shape;269;p29">
            <a:extLst>
              <a:ext uri="{FF2B5EF4-FFF2-40B4-BE49-F238E27FC236}">
                <a16:creationId xmlns:a16="http://schemas.microsoft.com/office/drawing/2014/main" id="{D810FA06-A21C-4DE0-20CC-8AD7E72E16D3}"/>
              </a:ext>
            </a:extLst>
          </p:cNvPr>
          <p:cNvSpPr txBox="1"/>
          <p:nvPr/>
        </p:nvSpPr>
        <p:spPr>
          <a:xfrm>
            <a:off x="908112" y="1790333"/>
            <a:ext cx="5957700" cy="420111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None/>
            </a:pPr>
            <a:r>
              <a:rPr lang="en-US" sz="1800" b="1" dirty="0">
                <a:solidFill>
                  <a:schemeClr val="dk1"/>
                </a:solidFill>
              </a:rPr>
              <a:t>Set up callbacks</a:t>
            </a:r>
            <a:r>
              <a:rPr lang="en-US" sz="1800" dirty="0">
                <a:solidFill>
                  <a:schemeClr val="dk1"/>
                </a:solidFill>
              </a:rPr>
              <a:t>:</a:t>
            </a:r>
            <a:endParaRPr sz="1800" dirty="0">
              <a:solidFill>
                <a:schemeClr val="dk1"/>
              </a:solidFill>
            </a:endParaRPr>
          </a:p>
          <a:p>
            <a:pPr marL="457200" lvl="0" indent="-304800" algn="l" rtl="0">
              <a:lnSpc>
                <a:spcPct val="115000"/>
              </a:lnSpc>
              <a:spcBef>
                <a:spcPts val="1200"/>
              </a:spcBef>
              <a:spcAft>
                <a:spcPts val="0"/>
              </a:spcAft>
              <a:buClr>
                <a:schemeClr val="dk1"/>
              </a:buClr>
              <a:buSzPts val="1200"/>
              <a:buChar char="●"/>
            </a:pPr>
            <a:r>
              <a:rPr lang="en-US" sz="1800" dirty="0">
                <a:solidFill>
                  <a:schemeClr val="dk1"/>
                </a:solidFill>
              </a:rPr>
              <a:t>Use </a:t>
            </a:r>
            <a:r>
              <a:rPr lang="en-US" sz="1800" dirty="0" err="1">
                <a:solidFill>
                  <a:srgbClr val="188038"/>
                </a:solidFill>
                <a:latin typeface="Prestige Elite Std" panose="02060509020206020304" pitchFamily="49" charset="0"/>
                <a:ea typeface="Roboto Mono"/>
                <a:cs typeface="Roboto Mono"/>
                <a:sym typeface="Roboto Mono"/>
              </a:rPr>
              <a:t>ReduceLROnPlateau</a:t>
            </a:r>
            <a:r>
              <a:rPr lang="en-US" sz="1800" dirty="0">
                <a:solidFill>
                  <a:schemeClr val="dk1"/>
                </a:solidFill>
              </a:rPr>
              <a:t> to reduce the learning rate if validation loss does not improve for 5 epochs.</a:t>
            </a:r>
          </a:p>
          <a:p>
            <a:pPr marL="0" lvl="0" indent="0" algn="l" rtl="0">
              <a:lnSpc>
                <a:spcPct val="115000"/>
              </a:lnSpc>
              <a:spcBef>
                <a:spcPts val="1200"/>
              </a:spcBef>
              <a:spcAft>
                <a:spcPts val="0"/>
              </a:spcAft>
              <a:buNone/>
            </a:pPr>
            <a:r>
              <a:rPr lang="en-US" sz="1800" b="1" dirty="0">
                <a:solidFill>
                  <a:schemeClr val="dk1"/>
                </a:solidFill>
              </a:rPr>
              <a:t>Train the model</a:t>
            </a:r>
            <a:r>
              <a:rPr lang="en-US" sz="1800" dirty="0">
                <a:solidFill>
                  <a:schemeClr val="dk1"/>
                </a:solidFill>
              </a:rPr>
              <a:t>:</a:t>
            </a:r>
          </a:p>
          <a:p>
            <a:pPr marL="457200" lvl="0" indent="-304800" algn="l" rtl="0">
              <a:lnSpc>
                <a:spcPct val="115000"/>
              </a:lnSpc>
              <a:spcBef>
                <a:spcPts val="1200"/>
              </a:spcBef>
              <a:spcAft>
                <a:spcPts val="0"/>
              </a:spcAft>
              <a:buClr>
                <a:schemeClr val="dk1"/>
              </a:buClr>
              <a:buSzPts val="1200"/>
              <a:buChar char="●"/>
            </a:pPr>
            <a:r>
              <a:rPr lang="en-US" sz="1800" dirty="0">
                <a:solidFill>
                  <a:schemeClr val="dk1"/>
                </a:solidFill>
              </a:rPr>
              <a:t>Use augmented training data with </a:t>
            </a:r>
            <a:r>
              <a:rPr lang="en-US" sz="1800" dirty="0" err="1">
                <a:solidFill>
                  <a:srgbClr val="188038"/>
                </a:solidFill>
                <a:latin typeface="Prestige Elite Std" panose="02060509020206020304" pitchFamily="49" charset="0"/>
                <a:ea typeface="Roboto Mono"/>
                <a:cs typeface="Roboto Mono"/>
                <a:sym typeface="Roboto Mono"/>
              </a:rPr>
              <a:t>datagen.flow</a:t>
            </a:r>
            <a:r>
              <a:rPr lang="en-US" sz="1800" dirty="0">
                <a:solidFill>
                  <a:schemeClr val="dk1"/>
                </a:solidFill>
              </a:rPr>
              <a:t>.</a:t>
            </a:r>
          </a:p>
          <a:p>
            <a:pPr marL="457200" lvl="0" indent="-304800" algn="l" rtl="0">
              <a:lnSpc>
                <a:spcPct val="115000"/>
              </a:lnSpc>
              <a:spcBef>
                <a:spcPts val="0"/>
              </a:spcBef>
              <a:spcAft>
                <a:spcPts val="0"/>
              </a:spcAft>
              <a:buClr>
                <a:schemeClr val="dk1"/>
              </a:buClr>
              <a:buSzPts val="1200"/>
              <a:buChar char="●"/>
            </a:pPr>
            <a:r>
              <a:rPr lang="en-US" sz="1800" dirty="0">
                <a:solidFill>
                  <a:schemeClr val="dk1"/>
                </a:solidFill>
              </a:rPr>
              <a:t>Train for 50 epochs with a batch size of 32.</a:t>
            </a:r>
          </a:p>
          <a:p>
            <a:pPr marL="457200" lvl="0" indent="-304800" algn="l" rtl="0">
              <a:lnSpc>
                <a:spcPct val="115000"/>
              </a:lnSpc>
              <a:spcBef>
                <a:spcPts val="0"/>
              </a:spcBef>
              <a:spcAft>
                <a:spcPts val="0"/>
              </a:spcAft>
              <a:buClr>
                <a:schemeClr val="dk1"/>
              </a:buClr>
              <a:buSzPts val="1200"/>
              <a:buChar char="●"/>
            </a:pPr>
            <a:r>
              <a:rPr lang="en-US" sz="1800" dirty="0">
                <a:solidFill>
                  <a:schemeClr val="dk1"/>
                </a:solidFill>
              </a:rPr>
              <a:t>Validate the model on the test set after each epoch.</a:t>
            </a:r>
          </a:p>
          <a:p>
            <a:pPr marL="0" lvl="0" indent="0" algn="l" rtl="0">
              <a:lnSpc>
                <a:spcPct val="115000"/>
              </a:lnSpc>
              <a:spcBef>
                <a:spcPts val="1200"/>
              </a:spcBef>
              <a:spcAft>
                <a:spcPts val="0"/>
              </a:spcAft>
              <a:buNone/>
            </a:pPr>
            <a:r>
              <a:rPr lang="en-US" sz="1800" b="1" dirty="0">
                <a:solidFill>
                  <a:schemeClr val="dk1"/>
                </a:solidFill>
              </a:rPr>
              <a:t>Evaluate the model</a:t>
            </a:r>
            <a:r>
              <a:rPr lang="en-US" sz="1800" dirty="0">
                <a:solidFill>
                  <a:schemeClr val="dk1"/>
                </a:solidFill>
              </a:rPr>
              <a:t>:</a:t>
            </a:r>
          </a:p>
          <a:p>
            <a:pPr marL="457200" lvl="0" indent="-304800" algn="l" rtl="0">
              <a:lnSpc>
                <a:spcPct val="115000"/>
              </a:lnSpc>
              <a:spcBef>
                <a:spcPts val="1200"/>
              </a:spcBef>
              <a:spcAft>
                <a:spcPts val="0"/>
              </a:spcAft>
              <a:buClr>
                <a:schemeClr val="dk1"/>
              </a:buClr>
              <a:buSzPts val="1200"/>
              <a:buChar char="●"/>
            </a:pPr>
            <a:r>
              <a:rPr lang="en-US" sz="1800" dirty="0">
                <a:solidFill>
                  <a:schemeClr val="dk1"/>
                </a:solidFill>
              </a:rPr>
              <a:t>Calculate the loss and accuracy on the test set.</a:t>
            </a:r>
          </a:p>
          <a:p>
            <a:pPr marL="457200" lvl="0" indent="-304800" algn="l" rtl="0">
              <a:lnSpc>
                <a:spcPct val="115000"/>
              </a:lnSpc>
              <a:spcBef>
                <a:spcPts val="0"/>
              </a:spcBef>
              <a:spcAft>
                <a:spcPts val="0"/>
              </a:spcAft>
              <a:buClr>
                <a:schemeClr val="dk1"/>
              </a:buClr>
              <a:buSzPts val="1200"/>
              <a:buChar char="●"/>
            </a:pPr>
            <a:r>
              <a:rPr lang="en-US" sz="1800" dirty="0">
                <a:solidFill>
                  <a:schemeClr val="dk1"/>
                </a:solidFill>
              </a:rPr>
              <a:t>Display the test accuracy.</a:t>
            </a:r>
            <a:endParaRPr lang="en-US" sz="1800" b="1" dirty="0">
              <a:solidFill>
                <a:schemeClr val="dk1"/>
              </a:solidFill>
            </a:endParaRPr>
          </a:p>
        </p:txBody>
      </p:sp>
      <p:grpSp>
        <p:nvGrpSpPr>
          <p:cNvPr id="270" name="Google Shape;270;p29">
            <a:extLst>
              <a:ext uri="{FF2B5EF4-FFF2-40B4-BE49-F238E27FC236}">
                <a16:creationId xmlns:a16="http://schemas.microsoft.com/office/drawing/2014/main" id="{143C5E7F-C74A-BFFC-83F4-53FD726D6E5C}"/>
              </a:ext>
            </a:extLst>
          </p:cNvPr>
          <p:cNvGrpSpPr/>
          <p:nvPr/>
        </p:nvGrpSpPr>
        <p:grpSpPr>
          <a:xfrm>
            <a:off x="7374262" y="1871682"/>
            <a:ext cx="3851720" cy="3922606"/>
            <a:chOff x="6777704" y="1892208"/>
            <a:chExt cx="3851720" cy="3922606"/>
          </a:xfrm>
        </p:grpSpPr>
        <p:sp>
          <p:nvSpPr>
            <p:cNvPr id="271" name="Google Shape;271;p29">
              <a:extLst>
                <a:ext uri="{FF2B5EF4-FFF2-40B4-BE49-F238E27FC236}">
                  <a16:creationId xmlns:a16="http://schemas.microsoft.com/office/drawing/2014/main" id="{BFCB9B86-E40A-92BA-C963-8A63F6337473}"/>
                </a:ext>
              </a:extLst>
            </p:cNvPr>
            <p:cNvSpPr/>
            <p:nvPr/>
          </p:nvSpPr>
          <p:spPr>
            <a:xfrm>
              <a:off x="6777705" y="1892208"/>
              <a:ext cx="1313358" cy="829092"/>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Custom Model</a:t>
              </a:r>
              <a:endParaRPr sz="1400" b="0" i="0" u="none" strike="noStrike" cap="none" dirty="0">
                <a:solidFill>
                  <a:schemeClr val="lt1"/>
                </a:solidFill>
                <a:latin typeface="Arial"/>
                <a:ea typeface="Arial"/>
                <a:cs typeface="Arial"/>
                <a:sym typeface="Arial"/>
              </a:endParaRPr>
            </a:p>
          </p:txBody>
        </p:sp>
        <p:sp>
          <p:nvSpPr>
            <p:cNvPr id="272" name="Google Shape;272;p29">
              <a:extLst>
                <a:ext uri="{FF2B5EF4-FFF2-40B4-BE49-F238E27FC236}">
                  <a16:creationId xmlns:a16="http://schemas.microsoft.com/office/drawing/2014/main" id="{2B49CDD0-3C8F-6BCB-E092-52BD2C1D41A5}"/>
                </a:ext>
              </a:extLst>
            </p:cNvPr>
            <p:cNvSpPr/>
            <p:nvPr/>
          </p:nvSpPr>
          <p:spPr>
            <a:xfrm>
              <a:off x="9316066" y="1913662"/>
              <a:ext cx="1313358" cy="776748"/>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Train-Test Split</a:t>
              </a:r>
              <a:endParaRPr sz="1400" b="0" i="0" u="none" strike="noStrike" cap="none">
                <a:solidFill>
                  <a:schemeClr val="lt1"/>
                </a:solidFill>
                <a:latin typeface="Arial"/>
                <a:ea typeface="Arial"/>
                <a:cs typeface="Arial"/>
                <a:sym typeface="Arial"/>
              </a:endParaRPr>
            </a:p>
          </p:txBody>
        </p:sp>
        <p:sp>
          <p:nvSpPr>
            <p:cNvPr id="273" name="Google Shape;273;p29">
              <a:extLst>
                <a:ext uri="{FF2B5EF4-FFF2-40B4-BE49-F238E27FC236}">
                  <a16:creationId xmlns:a16="http://schemas.microsoft.com/office/drawing/2014/main" id="{8333884F-8DC5-17F8-4F95-DCE2B2DFEE1F}"/>
                </a:ext>
              </a:extLst>
            </p:cNvPr>
            <p:cNvSpPr/>
            <p:nvPr/>
          </p:nvSpPr>
          <p:spPr>
            <a:xfrm>
              <a:off x="9316066" y="3283095"/>
              <a:ext cx="1313358" cy="984962"/>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Model Training</a:t>
              </a:r>
              <a:endParaRPr/>
            </a:p>
          </p:txBody>
        </p:sp>
        <p:sp>
          <p:nvSpPr>
            <p:cNvPr id="274" name="Google Shape;274;p29">
              <a:extLst>
                <a:ext uri="{FF2B5EF4-FFF2-40B4-BE49-F238E27FC236}">
                  <a16:creationId xmlns:a16="http://schemas.microsoft.com/office/drawing/2014/main" id="{08C36C07-B2C6-0F1A-8FC4-029DC29A9B8C}"/>
                </a:ext>
              </a:extLst>
            </p:cNvPr>
            <p:cNvSpPr/>
            <p:nvPr/>
          </p:nvSpPr>
          <p:spPr>
            <a:xfrm>
              <a:off x="6777704" y="3233120"/>
              <a:ext cx="1818900" cy="1002647"/>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Model Compilation (</a:t>
              </a:r>
              <a:r>
                <a:rPr lang="en-US" sz="1400" b="0" i="0" u="none" strike="noStrike" cap="none" dirty="0">
                  <a:solidFill>
                    <a:srgbClr val="FF0000"/>
                  </a:solidFill>
                  <a:latin typeface="Arial"/>
                  <a:ea typeface="Arial"/>
                  <a:cs typeface="Arial"/>
                  <a:sym typeface="Arial"/>
                </a:rPr>
                <a:t>Adam, Binary Cross-Entropy</a:t>
              </a:r>
              <a:r>
                <a:rPr lang="en-US" sz="1400" b="0" i="0" u="none" strike="noStrike" cap="none" dirty="0">
                  <a:solidFill>
                    <a:schemeClr val="lt1"/>
                  </a:solidFill>
                  <a:latin typeface="Arial"/>
                  <a:ea typeface="Arial"/>
                  <a:cs typeface="Arial"/>
                  <a:sym typeface="Arial"/>
                </a:rPr>
                <a:t>)</a:t>
              </a:r>
              <a:endParaRPr sz="1400" b="0" i="0" u="none" strike="noStrike" cap="none" dirty="0">
                <a:solidFill>
                  <a:schemeClr val="lt1"/>
                </a:solidFill>
                <a:latin typeface="Arial"/>
                <a:ea typeface="Arial"/>
                <a:cs typeface="Arial"/>
                <a:sym typeface="Arial"/>
              </a:endParaRPr>
            </a:p>
          </p:txBody>
        </p:sp>
        <p:sp>
          <p:nvSpPr>
            <p:cNvPr id="275" name="Google Shape;275;p29">
              <a:extLst>
                <a:ext uri="{FF2B5EF4-FFF2-40B4-BE49-F238E27FC236}">
                  <a16:creationId xmlns:a16="http://schemas.microsoft.com/office/drawing/2014/main" id="{BB3D8AA4-3EF1-922F-3F2F-D4C1923A79F3}"/>
                </a:ext>
              </a:extLst>
            </p:cNvPr>
            <p:cNvSpPr/>
            <p:nvPr/>
          </p:nvSpPr>
          <p:spPr>
            <a:xfrm>
              <a:off x="6777704" y="4812167"/>
              <a:ext cx="1976283" cy="1002647"/>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Model Evaluation on Test Data</a:t>
              </a:r>
              <a:endParaRPr sz="1400" b="0" i="0" u="none" strike="noStrike" cap="none">
                <a:solidFill>
                  <a:schemeClr val="lt1"/>
                </a:solidFill>
                <a:latin typeface="Arial"/>
                <a:ea typeface="Arial"/>
                <a:cs typeface="Arial"/>
                <a:sym typeface="Arial"/>
              </a:endParaRPr>
            </a:p>
          </p:txBody>
        </p:sp>
        <p:cxnSp>
          <p:nvCxnSpPr>
            <p:cNvPr id="276" name="Google Shape;276;p29">
              <a:extLst>
                <a:ext uri="{FF2B5EF4-FFF2-40B4-BE49-F238E27FC236}">
                  <a16:creationId xmlns:a16="http://schemas.microsoft.com/office/drawing/2014/main" id="{2616B31B-A3D7-C818-D4A9-FCA060F3A501}"/>
                </a:ext>
              </a:extLst>
            </p:cNvPr>
            <p:cNvCxnSpPr>
              <a:stCxn id="271" idx="3"/>
              <a:endCxn id="272" idx="1"/>
            </p:cNvCxnSpPr>
            <p:nvPr/>
          </p:nvCxnSpPr>
          <p:spPr>
            <a:xfrm rot="10800000" flipH="1">
              <a:off x="8091063" y="2301954"/>
              <a:ext cx="1224900" cy="4800"/>
            </a:xfrm>
            <a:prstGeom prst="straightConnector1">
              <a:avLst/>
            </a:prstGeom>
            <a:noFill/>
            <a:ln w="9525" cap="flat" cmpd="sng">
              <a:solidFill>
                <a:schemeClr val="dk1"/>
              </a:solidFill>
              <a:prstDash val="solid"/>
              <a:round/>
              <a:headEnd type="none" w="sm" len="sm"/>
              <a:tailEnd type="triangle" w="med" len="med"/>
            </a:ln>
          </p:spPr>
        </p:cxnSp>
        <p:cxnSp>
          <p:nvCxnSpPr>
            <p:cNvPr id="277" name="Google Shape;277;p29">
              <a:extLst>
                <a:ext uri="{FF2B5EF4-FFF2-40B4-BE49-F238E27FC236}">
                  <a16:creationId xmlns:a16="http://schemas.microsoft.com/office/drawing/2014/main" id="{38407C31-D1C7-03AC-98D9-EFE97E6C7F6F}"/>
                </a:ext>
              </a:extLst>
            </p:cNvPr>
            <p:cNvCxnSpPr>
              <a:stCxn id="272" idx="2"/>
              <a:endCxn id="273" idx="0"/>
            </p:cNvCxnSpPr>
            <p:nvPr/>
          </p:nvCxnSpPr>
          <p:spPr>
            <a:xfrm>
              <a:off x="9972745" y="2690410"/>
              <a:ext cx="0" cy="592800"/>
            </a:xfrm>
            <a:prstGeom prst="straightConnector1">
              <a:avLst/>
            </a:prstGeom>
            <a:noFill/>
            <a:ln w="9525" cap="flat" cmpd="sng">
              <a:solidFill>
                <a:schemeClr val="dk1"/>
              </a:solidFill>
              <a:prstDash val="solid"/>
              <a:round/>
              <a:headEnd type="none" w="sm" len="sm"/>
              <a:tailEnd type="triangle" w="med" len="med"/>
            </a:ln>
          </p:spPr>
        </p:cxnSp>
        <p:cxnSp>
          <p:nvCxnSpPr>
            <p:cNvPr id="278" name="Google Shape;278;p29">
              <a:extLst>
                <a:ext uri="{FF2B5EF4-FFF2-40B4-BE49-F238E27FC236}">
                  <a16:creationId xmlns:a16="http://schemas.microsoft.com/office/drawing/2014/main" id="{E31ADC22-B7CA-A353-9EEC-5C7C1BCCB619}"/>
                </a:ext>
              </a:extLst>
            </p:cNvPr>
            <p:cNvCxnSpPr>
              <a:stCxn id="273" idx="1"/>
              <a:endCxn id="274" idx="3"/>
            </p:cNvCxnSpPr>
            <p:nvPr/>
          </p:nvCxnSpPr>
          <p:spPr>
            <a:xfrm rot="10800000">
              <a:off x="8596666" y="3734476"/>
              <a:ext cx="719400" cy="41100"/>
            </a:xfrm>
            <a:prstGeom prst="straightConnector1">
              <a:avLst/>
            </a:prstGeom>
            <a:noFill/>
            <a:ln w="9525" cap="flat" cmpd="sng">
              <a:solidFill>
                <a:schemeClr val="dk1"/>
              </a:solidFill>
              <a:prstDash val="solid"/>
              <a:round/>
              <a:headEnd type="none" w="sm" len="sm"/>
              <a:tailEnd type="triangle" w="med" len="med"/>
            </a:ln>
          </p:spPr>
        </p:cxnSp>
        <p:cxnSp>
          <p:nvCxnSpPr>
            <p:cNvPr id="279" name="Google Shape;279;p29">
              <a:extLst>
                <a:ext uri="{FF2B5EF4-FFF2-40B4-BE49-F238E27FC236}">
                  <a16:creationId xmlns:a16="http://schemas.microsoft.com/office/drawing/2014/main" id="{695DE27E-281D-6B7B-DFEB-9B7DD361939B}"/>
                </a:ext>
              </a:extLst>
            </p:cNvPr>
            <p:cNvCxnSpPr>
              <a:stCxn id="274" idx="2"/>
              <a:endCxn id="275" idx="0"/>
            </p:cNvCxnSpPr>
            <p:nvPr/>
          </p:nvCxnSpPr>
          <p:spPr>
            <a:xfrm>
              <a:off x="7687154" y="4235767"/>
              <a:ext cx="78600" cy="576300"/>
            </a:xfrm>
            <a:prstGeom prst="straightConnector1">
              <a:avLst/>
            </a:prstGeom>
            <a:noFill/>
            <a:ln w="9525" cap="flat" cmpd="sng">
              <a:solidFill>
                <a:schemeClr val="dk1"/>
              </a:solidFill>
              <a:prstDash val="solid"/>
              <a:round/>
              <a:headEnd type="none" w="sm" len="sm"/>
              <a:tailEnd type="triangle" w="med" len="med"/>
            </a:ln>
          </p:spPr>
        </p:cxnSp>
        <p:sp>
          <p:nvSpPr>
            <p:cNvPr id="280" name="Google Shape;280;p29">
              <a:extLst>
                <a:ext uri="{FF2B5EF4-FFF2-40B4-BE49-F238E27FC236}">
                  <a16:creationId xmlns:a16="http://schemas.microsoft.com/office/drawing/2014/main" id="{2275B2D5-6EFC-6247-47C9-E5D9599BE188}"/>
                </a:ext>
              </a:extLst>
            </p:cNvPr>
            <p:cNvSpPr/>
            <p:nvPr/>
          </p:nvSpPr>
          <p:spPr>
            <a:xfrm>
              <a:off x="9316066" y="4812167"/>
              <a:ext cx="1313358" cy="1002646"/>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Model Performance Metrics</a:t>
              </a:r>
              <a:endParaRPr/>
            </a:p>
          </p:txBody>
        </p:sp>
      </p:grpSp>
      <p:cxnSp>
        <p:nvCxnSpPr>
          <p:cNvPr id="281" name="Google Shape;281;p29">
            <a:extLst>
              <a:ext uri="{FF2B5EF4-FFF2-40B4-BE49-F238E27FC236}">
                <a16:creationId xmlns:a16="http://schemas.microsoft.com/office/drawing/2014/main" id="{1EB3AC06-11CA-FFFE-E3DF-F3795D72C742}"/>
              </a:ext>
            </a:extLst>
          </p:cNvPr>
          <p:cNvCxnSpPr>
            <a:stCxn id="275" idx="3"/>
            <a:endCxn id="280" idx="1"/>
          </p:cNvCxnSpPr>
          <p:nvPr/>
        </p:nvCxnSpPr>
        <p:spPr>
          <a:xfrm>
            <a:off x="9350545" y="5292965"/>
            <a:ext cx="562200" cy="0"/>
          </a:xfrm>
          <a:prstGeom prst="straightConnector1">
            <a:avLst/>
          </a:prstGeom>
          <a:noFill/>
          <a:ln w="9525" cap="flat" cmpd="sng">
            <a:solidFill>
              <a:schemeClr val="dk1"/>
            </a:solidFill>
            <a:prstDash val="solid"/>
            <a:round/>
            <a:headEnd type="none" w="sm" len="sm"/>
            <a:tailEnd type="triangle" w="med" len="med"/>
          </a:ln>
        </p:spPr>
      </p:cxnSp>
    </p:spTree>
    <p:extLst>
      <p:ext uri="{BB962C8B-B14F-4D97-AF65-F5344CB8AC3E}">
        <p14:creationId xmlns:p14="http://schemas.microsoft.com/office/powerpoint/2010/main" val="2101788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0"/>
          <p:cNvSpPr txBox="1">
            <a:spLocks noGrp="1"/>
          </p:cNvSpPr>
          <p:nvPr>
            <p:ph type="title"/>
          </p:nvPr>
        </p:nvSpPr>
        <p:spPr>
          <a:xfrm>
            <a:off x="814371" y="309602"/>
            <a:ext cx="10962968"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Model Saving and Deployment</a:t>
            </a:r>
            <a:endParaRPr/>
          </a:p>
        </p:txBody>
      </p:sp>
      <p:sp>
        <p:nvSpPr>
          <p:cNvPr id="287" name="Google Shape;287;p3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288" name="Google Shape;288;p30"/>
          <p:cNvSpPr txBox="1"/>
          <p:nvPr/>
        </p:nvSpPr>
        <p:spPr>
          <a:xfrm>
            <a:off x="814371" y="1871682"/>
            <a:ext cx="5957700" cy="3954888"/>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Clr>
                <a:schemeClr val="dk1"/>
              </a:buClr>
              <a:buSzPts val="1100"/>
              <a:buFont typeface="Arial"/>
              <a:buNone/>
            </a:pPr>
            <a:r>
              <a:rPr lang="en-US" sz="2000" b="1" dirty="0">
                <a:solidFill>
                  <a:schemeClr val="dk1"/>
                </a:solidFill>
              </a:rPr>
              <a:t>Input</a:t>
            </a:r>
            <a:r>
              <a:rPr lang="en-US" sz="2000" dirty="0">
                <a:solidFill>
                  <a:schemeClr val="dk1"/>
                </a:solidFill>
              </a:rPr>
              <a:t>: Trained model.</a:t>
            </a:r>
          </a:p>
          <a:p>
            <a:pPr marL="0" lvl="0" indent="0" algn="just" rtl="0">
              <a:spcBef>
                <a:spcPts val="0"/>
              </a:spcBef>
              <a:spcAft>
                <a:spcPts val="0"/>
              </a:spcAft>
              <a:buClr>
                <a:schemeClr val="dk1"/>
              </a:buClr>
              <a:buSzPts val="1100"/>
              <a:buFont typeface="Arial"/>
              <a:buNone/>
            </a:pPr>
            <a:endParaRPr sz="2000" dirty="0">
              <a:solidFill>
                <a:schemeClr val="dk1"/>
              </a:solidFill>
            </a:endParaRPr>
          </a:p>
          <a:p>
            <a:pPr marL="0" lvl="0" indent="0" algn="just" rtl="0">
              <a:spcBef>
                <a:spcPts val="0"/>
              </a:spcBef>
              <a:spcAft>
                <a:spcPts val="0"/>
              </a:spcAft>
              <a:buClr>
                <a:schemeClr val="dk1"/>
              </a:buClr>
              <a:buSzPts val="1100"/>
              <a:buFont typeface="Arial"/>
              <a:buNone/>
            </a:pPr>
            <a:r>
              <a:rPr lang="en-US" sz="2000" b="1" dirty="0">
                <a:solidFill>
                  <a:schemeClr val="dk1"/>
                </a:solidFill>
              </a:rPr>
              <a:t>Save the model</a:t>
            </a:r>
            <a:r>
              <a:rPr lang="en-US" sz="2000" dirty="0">
                <a:solidFill>
                  <a:schemeClr val="dk1"/>
                </a:solidFill>
              </a:rPr>
              <a:t>:</a:t>
            </a:r>
            <a:endParaRPr sz="2000" dirty="0">
              <a:solidFill>
                <a:schemeClr val="dk1"/>
              </a:solidFill>
            </a:endParaRPr>
          </a:p>
          <a:p>
            <a:pPr marL="457200" lvl="0" indent="-368300" algn="just" rtl="0">
              <a:lnSpc>
                <a:spcPct val="115000"/>
              </a:lnSpc>
              <a:spcBef>
                <a:spcPts val="1200"/>
              </a:spcBef>
              <a:spcAft>
                <a:spcPts val="0"/>
              </a:spcAft>
              <a:buClr>
                <a:schemeClr val="dk1"/>
              </a:buClr>
              <a:buSzPts val="2200"/>
              <a:buChar char="●"/>
            </a:pPr>
            <a:r>
              <a:rPr lang="en-US" sz="2000" dirty="0">
                <a:solidFill>
                  <a:schemeClr val="dk1"/>
                </a:solidFill>
              </a:rPr>
              <a:t>Save the model to a file using </a:t>
            </a:r>
            <a:r>
              <a:rPr lang="en-US" sz="2000" dirty="0" err="1">
                <a:solidFill>
                  <a:srgbClr val="188038"/>
                </a:solidFill>
                <a:latin typeface="Prestige Elite Std" panose="02060509020206020304" pitchFamily="49" charset="0"/>
                <a:ea typeface="Roboto Mono"/>
                <a:cs typeface="Roboto Mono"/>
                <a:sym typeface="Roboto Mono"/>
              </a:rPr>
              <a:t>model.save</a:t>
            </a:r>
            <a:r>
              <a:rPr lang="en-US" sz="2000" dirty="0">
                <a:solidFill>
                  <a:srgbClr val="188038"/>
                </a:solidFill>
                <a:latin typeface="Prestige Elite Std" panose="02060509020206020304" pitchFamily="49" charset="0"/>
                <a:ea typeface="Roboto Mono"/>
                <a:cs typeface="Roboto Mono"/>
                <a:sym typeface="Roboto Mono"/>
              </a:rPr>
              <a:t>('my_cnn_model_retrained1_vgg.h5')</a:t>
            </a:r>
            <a:r>
              <a:rPr lang="en-US" sz="2000" dirty="0">
                <a:solidFill>
                  <a:schemeClr val="dk1"/>
                </a:solidFill>
                <a:latin typeface="Prestige Elite Std" panose="02060509020206020304" pitchFamily="49" charset="0"/>
              </a:rPr>
              <a:t>.</a:t>
            </a:r>
            <a:endParaRPr sz="2000" dirty="0">
              <a:solidFill>
                <a:schemeClr val="dk1"/>
              </a:solidFill>
              <a:latin typeface="Prestige Elite Std" panose="02060509020206020304" pitchFamily="49" charset="0"/>
            </a:endParaRPr>
          </a:p>
          <a:p>
            <a:pPr marL="0" lvl="0" indent="0" algn="just" rtl="0">
              <a:lnSpc>
                <a:spcPct val="115000"/>
              </a:lnSpc>
              <a:spcBef>
                <a:spcPts val="1200"/>
              </a:spcBef>
              <a:spcAft>
                <a:spcPts val="0"/>
              </a:spcAft>
              <a:buClr>
                <a:schemeClr val="dk1"/>
              </a:buClr>
              <a:buSzPts val="1100"/>
              <a:buFont typeface="Arial"/>
              <a:buNone/>
            </a:pPr>
            <a:r>
              <a:rPr lang="en-US" sz="2000" b="1" dirty="0">
                <a:solidFill>
                  <a:schemeClr val="dk1"/>
                </a:solidFill>
              </a:rPr>
              <a:t>Deployment</a:t>
            </a:r>
            <a:r>
              <a:rPr lang="en-US" sz="2000" dirty="0">
                <a:solidFill>
                  <a:schemeClr val="dk1"/>
                </a:solidFill>
              </a:rPr>
              <a:t>:</a:t>
            </a:r>
            <a:endParaRPr sz="2000" dirty="0">
              <a:solidFill>
                <a:schemeClr val="dk1"/>
              </a:solidFill>
            </a:endParaRPr>
          </a:p>
          <a:p>
            <a:pPr marL="457200" lvl="0" indent="-368300" algn="just" rtl="0">
              <a:lnSpc>
                <a:spcPct val="115000"/>
              </a:lnSpc>
              <a:spcBef>
                <a:spcPts val="1200"/>
              </a:spcBef>
              <a:spcAft>
                <a:spcPts val="0"/>
              </a:spcAft>
              <a:buClr>
                <a:schemeClr val="dk1"/>
              </a:buClr>
              <a:buSzPts val="2200"/>
              <a:buChar char="●"/>
            </a:pPr>
            <a:r>
              <a:rPr lang="en-US" sz="2000" dirty="0">
                <a:solidFill>
                  <a:schemeClr val="dk1"/>
                </a:solidFill>
              </a:rPr>
              <a:t>Load the model using </a:t>
            </a:r>
            <a:r>
              <a:rPr lang="en-US" sz="2000" dirty="0" err="1">
                <a:solidFill>
                  <a:srgbClr val="188038"/>
                </a:solidFill>
                <a:latin typeface="Prestige Elite Std" panose="02060509020206020304" pitchFamily="49" charset="0"/>
                <a:ea typeface="Roboto Mono"/>
                <a:cs typeface="Roboto Mono"/>
                <a:sym typeface="Roboto Mono"/>
              </a:rPr>
              <a:t>load_model</a:t>
            </a:r>
            <a:r>
              <a:rPr lang="en-US" sz="2000" dirty="0">
                <a:solidFill>
                  <a:schemeClr val="dk1"/>
                </a:solidFill>
              </a:rPr>
              <a:t>.</a:t>
            </a:r>
            <a:endParaRPr sz="2000" dirty="0">
              <a:solidFill>
                <a:schemeClr val="dk1"/>
              </a:solidFill>
            </a:endParaRPr>
          </a:p>
          <a:p>
            <a:pPr marL="457200" lvl="0" indent="-368300" algn="just" rtl="0">
              <a:lnSpc>
                <a:spcPct val="115000"/>
              </a:lnSpc>
              <a:spcBef>
                <a:spcPts val="0"/>
              </a:spcBef>
              <a:spcAft>
                <a:spcPts val="0"/>
              </a:spcAft>
              <a:buClr>
                <a:schemeClr val="dk1"/>
              </a:buClr>
              <a:buSzPts val="2200"/>
              <a:buChar char="●"/>
            </a:pPr>
            <a:r>
              <a:rPr lang="en-US" sz="2000" dirty="0">
                <a:solidFill>
                  <a:schemeClr val="dk1"/>
                </a:solidFill>
              </a:rPr>
              <a:t>Deploy it in an application or service for inference on new ECG images.</a:t>
            </a:r>
            <a:endParaRPr sz="2000" dirty="0"/>
          </a:p>
        </p:txBody>
      </p:sp>
      <p:grpSp>
        <p:nvGrpSpPr>
          <p:cNvPr id="289" name="Google Shape;289;p30"/>
          <p:cNvGrpSpPr/>
          <p:nvPr/>
        </p:nvGrpSpPr>
        <p:grpSpPr>
          <a:xfrm>
            <a:off x="7354597" y="1911938"/>
            <a:ext cx="4023032" cy="3922687"/>
            <a:chOff x="6777704" y="1892208"/>
            <a:chExt cx="4023032" cy="3922687"/>
          </a:xfrm>
        </p:grpSpPr>
        <p:sp>
          <p:nvSpPr>
            <p:cNvPr id="290" name="Google Shape;290;p30"/>
            <p:cNvSpPr/>
            <p:nvPr/>
          </p:nvSpPr>
          <p:spPr>
            <a:xfrm>
              <a:off x="6777704" y="1892208"/>
              <a:ext cx="1554997" cy="829092"/>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Trained Model</a:t>
              </a:r>
              <a:endParaRPr sz="1400" b="0" i="0" u="none" strike="noStrike" cap="none">
                <a:solidFill>
                  <a:schemeClr val="lt1"/>
                </a:solidFill>
                <a:latin typeface="Arial"/>
                <a:ea typeface="Arial"/>
                <a:cs typeface="Arial"/>
                <a:sym typeface="Arial"/>
              </a:endParaRPr>
            </a:p>
          </p:txBody>
        </p:sp>
        <p:sp>
          <p:nvSpPr>
            <p:cNvPr id="291" name="Google Shape;291;p30"/>
            <p:cNvSpPr/>
            <p:nvPr/>
          </p:nvSpPr>
          <p:spPr>
            <a:xfrm>
              <a:off x="9316066" y="1913662"/>
              <a:ext cx="1484670" cy="776748"/>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Save Model in .h5 format</a:t>
              </a:r>
              <a:endParaRPr sz="1400" b="0" i="0" u="none" strike="noStrike" cap="none" dirty="0">
                <a:solidFill>
                  <a:schemeClr val="lt1"/>
                </a:solidFill>
                <a:latin typeface="Arial"/>
                <a:ea typeface="Arial"/>
                <a:cs typeface="Arial"/>
                <a:sym typeface="Arial"/>
              </a:endParaRPr>
            </a:p>
          </p:txBody>
        </p:sp>
        <p:sp>
          <p:nvSpPr>
            <p:cNvPr id="292" name="Google Shape;292;p30"/>
            <p:cNvSpPr/>
            <p:nvPr/>
          </p:nvSpPr>
          <p:spPr>
            <a:xfrm>
              <a:off x="9246420" y="3195385"/>
              <a:ext cx="1554315" cy="1009188"/>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Input New ECG Data</a:t>
              </a:r>
              <a:endParaRPr dirty="0"/>
            </a:p>
          </p:txBody>
        </p:sp>
        <p:sp>
          <p:nvSpPr>
            <p:cNvPr id="293" name="Google Shape;293;p30"/>
            <p:cNvSpPr/>
            <p:nvPr/>
          </p:nvSpPr>
          <p:spPr>
            <a:xfrm>
              <a:off x="6777704" y="3265411"/>
              <a:ext cx="1554315" cy="869136"/>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Load Saved Model for Inference</a:t>
              </a:r>
              <a:endParaRPr dirty="0"/>
            </a:p>
          </p:txBody>
        </p:sp>
        <p:sp>
          <p:nvSpPr>
            <p:cNvPr id="294" name="Google Shape;294;p30"/>
            <p:cNvSpPr/>
            <p:nvPr/>
          </p:nvSpPr>
          <p:spPr>
            <a:xfrm>
              <a:off x="7836241" y="4812248"/>
              <a:ext cx="1976283" cy="1002647"/>
            </a:xfrm>
            <a:prstGeom prst="roundRect">
              <a:avLst>
                <a:gd name="adj" fmla="val 16667"/>
              </a:avLst>
            </a:prstGeom>
            <a:solidFill>
              <a:schemeClr val="accent1"/>
            </a:solidFill>
            <a:ln w="25400" cap="flat" cmpd="sng">
              <a:solidFill>
                <a:srgbClr val="444B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Predict Myocardial Infarction</a:t>
              </a:r>
              <a:endParaRPr/>
            </a:p>
          </p:txBody>
        </p:sp>
        <p:cxnSp>
          <p:nvCxnSpPr>
            <p:cNvPr id="295" name="Google Shape;295;p30"/>
            <p:cNvCxnSpPr>
              <a:stCxn id="290" idx="3"/>
              <a:endCxn id="291" idx="1"/>
            </p:cNvCxnSpPr>
            <p:nvPr/>
          </p:nvCxnSpPr>
          <p:spPr>
            <a:xfrm rot="10800000" flipH="1">
              <a:off x="8332701" y="2301954"/>
              <a:ext cx="983400" cy="4800"/>
            </a:xfrm>
            <a:prstGeom prst="straightConnector1">
              <a:avLst/>
            </a:prstGeom>
            <a:noFill/>
            <a:ln w="9525" cap="flat" cmpd="sng">
              <a:solidFill>
                <a:schemeClr val="dk1"/>
              </a:solidFill>
              <a:prstDash val="solid"/>
              <a:round/>
              <a:headEnd type="none" w="sm" len="sm"/>
              <a:tailEnd type="triangle" w="med" len="med"/>
            </a:ln>
          </p:spPr>
        </p:cxnSp>
        <p:cxnSp>
          <p:nvCxnSpPr>
            <p:cNvPr id="296" name="Google Shape;296;p30"/>
            <p:cNvCxnSpPr>
              <a:stCxn id="291" idx="2"/>
              <a:endCxn id="292" idx="0"/>
            </p:cNvCxnSpPr>
            <p:nvPr/>
          </p:nvCxnSpPr>
          <p:spPr>
            <a:xfrm flipH="1">
              <a:off x="10023601" y="2690410"/>
              <a:ext cx="34800" cy="504900"/>
            </a:xfrm>
            <a:prstGeom prst="straightConnector1">
              <a:avLst/>
            </a:prstGeom>
            <a:noFill/>
            <a:ln w="9525" cap="flat" cmpd="sng">
              <a:solidFill>
                <a:schemeClr val="dk1"/>
              </a:solidFill>
              <a:prstDash val="solid"/>
              <a:round/>
              <a:headEnd type="none" w="sm" len="sm"/>
              <a:tailEnd type="triangle" w="med" len="med"/>
            </a:ln>
          </p:spPr>
        </p:cxnSp>
        <p:cxnSp>
          <p:nvCxnSpPr>
            <p:cNvPr id="297" name="Google Shape;297;p30"/>
            <p:cNvCxnSpPr>
              <a:stCxn id="292" idx="1"/>
              <a:endCxn id="293" idx="3"/>
            </p:cNvCxnSpPr>
            <p:nvPr/>
          </p:nvCxnSpPr>
          <p:spPr>
            <a:xfrm rot="10800000">
              <a:off x="8332020" y="3699979"/>
              <a:ext cx="914400" cy="0"/>
            </a:xfrm>
            <a:prstGeom prst="straightConnector1">
              <a:avLst/>
            </a:prstGeom>
            <a:noFill/>
            <a:ln w="9525" cap="flat" cmpd="sng">
              <a:solidFill>
                <a:schemeClr val="dk1"/>
              </a:solidFill>
              <a:prstDash val="solid"/>
              <a:round/>
              <a:headEnd type="none" w="sm" len="sm"/>
              <a:tailEnd type="triangle" w="med" len="med"/>
            </a:ln>
          </p:spPr>
        </p:cxnSp>
        <p:cxnSp>
          <p:nvCxnSpPr>
            <p:cNvPr id="298" name="Google Shape;298;p30"/>
            <p:cNvCxnSpPr>
              <a:stCxn id="293" idx="2"/>
              <a:endCxn id="294" idx="0"/>
            </p:cNvCxnSpPr>
            <p:nvPr/>
          </p:nvCxnSpPr>
          <p:spPr>
            <a:xfrm>
              <a:off x="7554862" y="4134547"/>
              <a:ext cx="1269600" cy="677700"/>
            </a:xfrm>
            <a:prstGeom prst="straightConnector1">
              <a:avLst/>
            </a:prstGeom>
            <a:noFill/>
            <a:ln w="9525" cap="flat" cmpd="sng">
              <a:solidFill>
                <a:schemeClr val="dk1"/>
              </a:solidFill>
              <a:prstDash val="solid"/>
              <a:round/>
              <a:headEnd type="none" w="sm" len="sm"/>
              <a:tailEnd type="triangle" w="med" len="med"/>
            </a:ln>
          </p:spPr>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1"/>
          <p:cNvSpPr txBox="1">
            <a:spLocks noGrp="1"/>
          </p:cNvSpPr>
          <p:nvPr>
            <p:ph type="title"/>
          </p:nvPr>
        </p:nvSpPr>
        <p:spPr>
          <a:xfrm>
            <a:off x="766233" y="304801"/>
            <a:ext cx="10668000" cy="1215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solidFill>
                  <a:schemeClr val="dk1"/>
                </a:solidFill>
              </a:rPr>
              <a:t>Result and Discussion</a:t>
            </a:r>
            <a:endParaRPr/>
          </a:p>
        </p:txBody>
      </p:sp>
      <p:sp>
        <p:nvSpPr>
          <p:cNvPr id="305" name="Google Shape;305;p31"/>
          <p:cNvSpPr txBox="1">
            <a:spLocks noGrp="1"/>
          </p:cNvSpPr>
          <p:nvPr>
            <p:ph type="body" idx="1"/>
          </p:nvPr>
        </p:nvSpPr>
        <p:spPr>
          <a:xfrm>
            <a:off x="755651" y="1752600"/>
            <a:ext cx="10668000" cy="4267200"/>
          </a:xfrm>
          <a:prstGeom prst="rect">
            <a:avLst/>
          </a:prstGeom>
        </p:spPr>
        <p:txBody>
          <a:bodyPr spcFirstLastPara="1" wrap="square" lIns="91425" tIns="45700" rIns="91425" bIns="45700" anchor="t" anchorCtr="0">
            <a:noAutofit/>
          </a:bodyPr>
          <a:lstStyle/>
          <a:p>
            <a:pPr marL="0" marR="127000" lvl="0" indent="0" algn="just" rtl="0">
              <a:lnSpc>
                <a:spcPct val="115000"/>
              </a:lnSpc>
              <a:spcBef>
                <a:spcPts val="1200"/>
              </a:spcBef>
              <a:spcAft>
                <a:spcPts val="0"/>
              </a:spcAft>
              <a:buNone/>
            </a:pPr>
            <a:r>
              <a:rPr lang="en-US" sz="2100" b="1" dirty="0">
                <a:latin typeface="Times New Roman" panose="02020603050405020304" pitchFamily="18" charset="0"/>
                <a:cs typeface="Times New Roman" panose="02020603050405020304" pitchFamily="18" charset="0"/>
              </a:rPr>
              <a:t>Result:</a:t>
            </a:r>
            <a:endParaRPr sz="2100" b="1" dirty="0">
              <a:latin typeface="Times New Roman" panose="02020603050405020304" pitchFamily="18" charset="0"/>
              <a:cs typeface="Times New Roman" panose="02020603050405020304" pitchFamily="18" charset="0"/>
            </a:endParaRPr>
          </a:p>
          <a:p>
            <a:pPr marL="0" marR="127000" lvl="0" indent="0" algn="just" rtl="0">
              <a:lnSpc>
                <a:spcPct val="115000"/>
              </a:lnSpc>
              <a:spcBef>
                <a:spcPts val="1200"/>
              </a:spcBef>
              <a:spcAft>
                <a:spcPts val="0"/>
              </a:spcAft>
              <a:buClr>
                <a:schemeClr val="dk1"/>
              </a:buClr>
              <a:buSzPts val="1100"/>
              <a:buFont typeface="Arial"/>
              <a:buNone/>
            </a:pPr>
            <a:r>
              <a:rPr lang="en-US" sz="2200" dirty="0">
                <a:latin typeface="Times New Roman" panose="02020603050405020304" pitchFamily="18" charset="0"/>
                <a:cs typeface="Times New Roman" panose="02020603050405020304" pitchFamily="18" charset="0"/>
              </a:rPr>
              <a:t>The trained model achieved a high level of accuracy in classifying ECG images into two categories: myocardial infarction (MI) and normal (diabetic) cases. After 50 epochs of training using augmented data, the model reached a test accuracy of approximately 90%, demonstrating its robustness. The model's use of VGG16 for feature extraction and fine-tuning, combined with custom layers for binary classification, proved effective in distinguishing between the two classes. The evaluation metrics (accuracy and loss) confirm that the model generalizes well to unseen data.</a:t>
            </a:r>
            <a:endParaRPr sz="22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sz="2100" dirty="0">
              <a:latin typeface="Times New Roman" panose="02020603050405020304" pitchFamily="18" charset="0"/>
              <a:cs typeface="Times New Roman" panose="02020603050405020304" pitchFamily="18" charset="0"/>
            </a:endParaRPr>
          </a:p>
        </p:txBody>
      </p:sp>
      <p:sp>
        <p:nvSpPr>
          <p:cNvPr id="306" name="Google Shape;306;p31"/>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5"/>
          <p:cNvSpPr txBox="1">
            <a:spLocks noGrp="1"/>
          </p:cNvSpPr>
          <p:nvPr>
            <p:ph type="title"/>
          </p:nvPr>
        </p:nvSpPr>
        <p:spPr>
          <a:xfrm>
            <a:off x="766233" y="304801"/>
            <a:ext cx="10668000" cy="1215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dirty="0" err="1"/>
              <a:t>OutPuts</a:t>
            </a:r>
            <a:endParaRPr dirty="0"/>
          </a:p>
        </p:txBody>
      </p:sp>
      <p:sp>
        <p:nvSpPr>
          <p:cNvPr id="338" name="Google Shape;338;p35"/>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a:p>
        </p:txBody>
      </p:sp>
      <p:pic>
        <p:nvPicPr>
          <p:cNvPr id="3" name="Picture 2">
            <a:extLst>
              <a:ext uri="{FF2B5EF4-FFF2-40B4-BE49-F238E27FC236}">
                <a16:creationId xmlns:a16="http://schemas.microsoft.com/office/drawing/2014/main" id="{CF02D76A-B3A3-30E2-0E8D-AFB20C969E9C}"/>
              </a:ext>
            </a:extLst>
          </p:cNvPr>
          <p:cNvPicPr>
            <a:picLocks noChangeAspect="1"/>
          </p:cNvPicPr>
          <p:nvPr/>
        </p:nvPicPr>
        <p:blipFill>
          <a:blip r:embed="rId3"/>
          <a:srcRect l="17850" t="12732" r="20921" b="29942"/>
          <a:stretch/>
        </p:blipFill>
        <p:spPr>
          <a:xfrm>
            <a:off x="2310581" y="2231143"/>
            <a:ext cx="6272981" cy="330363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a:extLst>
            <a:ext uri="{FF2B5EF4-FFF2-40B4-BE49-F238E27FC236}">
              <a16:creationId xmlns:a16="http://schemas.microsoft.com/office/drawing/2014/main" id="{8E10FE9E-DB47-B481-3524-E3E68EDC1BC8}"/>
            </a:ext>
          </a:extLst>
        </p:cNvPr>
        <p:cNvGrpSpPr/>
        <p:nvPr/>
      </p:nvGrpSpPr>
      <p:grpSpPr>
        <a:xfrm>
          <a:off x="0" y="0"/>
          <a:ext cx="0" cy="0"/>
          <a:chOff x="0" y="0"/>
          <a:chExt cx="0" cy="0"/>
        </a:xfrm>
      </p:grpSpPr>
      <p:sp>
        <p:nvSpPr>
          <p:cNvPr id="336" name="Google Shape;336;p35">
            <a:extLst>
              <a:ext uri="{FF2B5EF4-FFF2-40B4-BE49-F238E27FC236}">
                <a16:creationId xmlns:a16="http://schemas.microsoft.com/office/drawing/2014/main" id="{6D7983E2-A4DB-F8CA-3B2F-1ADB08B05149}"/>
              </a:ext>
            </a:extLst>
          </p:cNvPr>
          <p:cNvSpPr txBox="1">
            <a:spLocks noGrp="1"/>
          </p:cNvSpPr>
          <p:nvPr>
            <p:ph type="title"/>
          </p:nvPr>
        </p:nvSpPr>
        <p:spPr>
          <a:xfrm>
            <a:off x="766233" y="304801"/>
            <a:ext cx="10668000" cy="1215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dirty="0" err="1"/>
              <a:t>OutPuts</a:t>
            </a:r>
            <a:endParaRPr dirty="0"/>
          </a:p>
        </p:txBody>
      </p:sp>
      <p:sp>
        <p:nvSpPr>
          <p:cNvPr id="338" name="Google Shape;338;p35">
            <a:extLst>
              <a:ext uri="{FF2B5EF4-FFF2-40B4-BE49-F238E27FC236}">
                <a16:creationId xmlns:a16="http://schemas.microsoft.com/office/drawing/2014/main" id="{23F34A31-2C72-7686-89F1-F1EC9997EA54}"/>
              </a:ext>
            </a:extLst>
          </p:cNvPr>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25</a:t>
            </a:fld>
            <a:endParaRPr/>
          </a:p>
        </p:txBody>
      </p:sp>
      <p:pic>
        <p:nvPicPr>
          <p:cNvPr id="4" name="Picture 3">
            <a:extLst>
              <a:ext uri="{FF2B5EF4-FFF2-40B4-BE49-F238E27FC236}">
                <a16:creationId xmlns:a16="http://schemas.microsoft.com/office/drawing/2014/main" id="{068C4B5F-1D93-316D-789B-2D003C98E7A0}"/>
              </a:ext>
            </a:extLst>
          </p:cNvPr>
          <p:cNvPicPr>
            <a:picLocks noChangeAspect="1"/>
          </p:cNvPicPr>
          <p:nvPr/>
        </p:nvPicPr>
        <p:blipFill>
          <a:blip r:embed="rId3"/>
          <a:srcRect l="20537" t="9148" r="19274" b="40159"/>
          <a:stretch/>
        </p:blipFill>
        <p:spPr>
          <a:xfrm>
            <a:off x="2349909" y="1986117"/>
            <a:ext cx="7492182" cy="3549446"/>
          </a:xfrm>
          <a:prstGeom prst="rect">
            <a:avLst/>
          </a:prstGeom>
        </p:spPr>
      </p:pic>
    </p:spTree>
    <p:extLst>
      <p:ext uri="{BB962C8B-B14F-4D97-AF65-F5344CB8AC3E}">
        <p14:creationId xmlns:p14="http://schemas.microsoft.com/office/powerpoint/2010/main" val="2669038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5">
          <a:extLst>
            <a:ext uri="{FF2B5EF4-FFF2-40B4-BE49-F238E27FC236}">
              <a16:creationId xmlns:a16="http://schemas.microsoft.com/office/drawing/2014/main" id="{827510F9-5172-4B44-41F3-39842904E493}"/>
            </a:ext>
          </a:extLst>
        </p:cNvPr>
        <p:cNvGrpSpPr/>
        <p:nvPr/>
      </p:nvGrpSpPr>
      <p:grpSpPr>
        <a:xfrm>
          <a:off x="0" y="0"/>
          <a:ext cx="0" cy="0"/>
          <a:chOff x="0" y="0"/>
          <a:chExt cx="0" cy="0"/>
        </a:xfrm>
      </p:grpSpPr>
      <p:sp>
        <p:nvSpPr>
          <p:cNvPr id="336" name="Google Shape;336;p35">
            <a:extLst>
              <a:ext uri="{FF2B5EF4-FFF2-40B4-BE49-F238E27FC236}">
                <a16:creationId xmlns:a16="http://schemas.microsoft.com/office/drawing/2014/main" id="{307398CA-587B-AE59-237D-7C2B9272230F}"/>
              </a:ext>
            </a:extLst>
          </p:cNvPr>
          <p:cNvSpPr txBox="1">
            <a:spLocks noGrp="1"/>
          </p:cNvSpPr>
          <p:nvPr>
            <p:ph type="title"/>
          </p:nvPr>
        </p:nvSpPr>
        <p:spPr>
          <a:xfrm>
            <a:off x="766233" y="304801"/>
            <a:ext cx="10668000" cy="1215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dirty="0" err="1"/>
              <a:t>OutPuts</a:t>
            </a:r>
            <a:endParaRPr dirty="0"/>
          </a:p>
        </p:txBody>
      </p:sp>
      <p:sp>
        <p:nvSpPr>
          <p:cNvPr id="338" name="Google Shape;338;p35">
            <a:extLst>
              <a:ext uri="{FF2B5EF4-FFF2-40B4-BE49-F238E27FC236}">
                <a16:creationId xmlns:a16="http://schemas.microsoft.com/office/drawing/2014/main" id="{88C6A355-F5C7-936E-8672-80090A9FD9B2}"/>
              </a:ext>
            </a:extLst>
          </p:cNvPr>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26</a:t>
            </a:fld>
            <a:endParaRPr/>
          </a:p>
        </p:txBody>
      </p:sp>
      <p:pic>
        <p:nvPicPr>
          <p:cNvPr id="3" name="Picture 2">
            <a:extLst>
              <a:ext uri="{FF2B5EF4-FFF2-40B4-BE49-F238E27FC236}">
                <a16:creationId xmlns:a16="http://schemas.microsoft.com/office/drawing/2014/main" id="{2303AE30-64F1-82EB-997E-E85D36C3D917}"/>
              </a:ext>
            </a:extLst>
          </p:cNvPr>
          <p:cNvPicPr>
            <a:picLocks noChangeAspect="1"/>
          </p:cNvPicPr>
          <p:nvPr/>
        </p:nvPicPr>
        <p:blipFill>
          <a:blip r:embed="rId3"/>
          <a:srcRect l="19934" t="12542" r="18950" b="38456"/>
          <a:stretch/>
        </p:blipFill>
        <p:spPr>
          <a:xfrm>
            <a:off x="2222090" y="2428568"/>
            <a:ext cx="7325033" cy="3303639"/>
          </a:xfrm>
          <a:prstGeom prst="rect">
            <a:avLst/>
          </a:prstGeom>
        </p:spPr>
      </p:pic>
    </p:spTree>
    <p:extLst>
      <p:ext uri="{BB962C8B-B14F-4D97-AF65-F5344CB8AC3E}">
        <p14:creationId xmlns:p14="http://schemas.microsoft.com/office/powerpoint/2010/main" val="3548724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2"/>
          <p:cNvSpPr txBox="1">
            <a:spLocks noGrp="1"/>
          </p:cNvSpPr>
          <p:nvPr>
            <p:ph type="title"/>
          </p:nvPr>
        </p:nvSpPr>
        <p:spPr>
          <a:xfrm>
            <a:off x="766233" y="304801"/>
            <a:ext cx="10668000" cy="1215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solidFill>
                  <a:schemeClr val="dk1"/>
                </a:solidFill>
              </a:rPr>
              <a:t>Result and Discussion</a:t>
            </a:r>
            <a:endParaRPr/>
          </a:p>
        </p:txBody>
      </p:sp>
      <p:sp>
        <p:nvSpPr>
          <p:cNvPr id="313" name="Google Shape;313;p32"/>
          <p:cNvSpPr txBox="1">
            <a:spLocks noGrp="1"/>
          </p:cNvSpPr>
          <p:nvPr>
            <p:ph type="body" idx="1"/>
          </p:nvPr>
        </p:nvSpPr>
        <p:spPr>
          <a:xfrm>
            <a:off x="755651" y="1752600"/>
            <a:ext cx="10668000" cy="4267200"/>
          </a:xfrm>
          <a:prstGeom prst="rect">
            <a:avLst/>
          </a:prstGeom>
        </p:spPr>
        <p:txBody>
          <a:bodyPr spcFirstLastPara="1" wrap="square" lIns="91425" tIns="45700" rIns="91425" bIns="45700" anchor="t" anchorCtr="0">
            <a:noAutofit/>
          </a:bodyPr>
          <a:lstStyle/>
          <a:p>
            <a:pPr marL="0" marR="127000" lvl="0" indent="0" algn="just" rtl="0">
              <a:lnSpc>
                <a:spcPct val="115000"/>
              </a:lnSpc>
              <a:spcBef>
                <a:spcPts val="1200"/>
              </a:spcBef>
              <a:spcAft>
                <a:spcPts val="0"/>
              </a:spcAft>
              <a:buNone/>
            </a:pPr>
            <a:r>
              <a:rPr lang="en-US" sz="2200" b="1" dirty="0">
                <a:latin typeface="Times New Roman" panose="02020603050405020304" pitchFamily="18" charset="0"/>
                <a:cs typeface="Times New Roman" panose="02020603050405020304" pitchFamily="18" charset="0"/>
              </a:rPr>
              <a:t>Discussion:</a:t>
            </a:r>
            <a:endParaRPr sz="2200" b="1" dirty="0">
              <a:latin typeface="Times New Roman" panose="02020603050405020304" pitchFamily="18" charset="0"/>
              <a:cs typeface="Times New Roman" panose="02020603050405020304" pitchFamily="18" charset="0"/>
            </a:endParaRPr>
          </a:p>
          <a:p>
            <a:pPr marL="0" marR="127000" lvl="0" indent="0" algn="just" rtl="0">
              <a:lnSpc>
                <a:spcPct val="115000"/>
              </a:lnSpc>
              <a:spcBef>
                <a:spcPts val="1200"/>
              </a:spcBef>
              <a:spcAft>
                <a:spcPts val="0"/>
              </a:spcAft>
              <a:buNone/>
            </a:pPr>
            <a:r>
              <a:rPr lang="en-US" sz="2200" dirty="0">
                <a:latin typeface="Times New Roman" panose="02020603050405020304" pitchFamily="18" charset="0"/>
                <a:cs typeface="Times New Roman" panose="02020603050405020304" pitchFamily="18" charset="0"/>
              </a:rPr>
              <a:t>The integration of a pre-trained VGG16 model for feature extraction significantly enhanced the performance of the classifier by leveraging deep feature representations. Image preprocessing steps, including resizing, normalization, and augmentation, improved the model's ability to learn from diverse data, reducing overfitting. The use of dropout layers in the custom architecture further ensured better generalization. However, while the results are promising, further validation on a larger dataset with diverse patient populations is necessary to confirm the model's reliability and clinical utility. Additional metrics like sensitivity and specificity could provide deeper insights into model performance.</a:t>
            </a:r>
            <a:endParaRPr sz="22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sz="2200" dirty="0">
              <a:latin typeface="Times New Roman" panose="02020603050405020304" pitchFamily="18" charset="0"/>
              <a:cs typeface="Times New Roman" panose="02020603050405020304" pitchFamily="18" charset="0"/>
            </a:endParaRPr>
          </a:p>
        </p:txBody>
      </p:sp>
      <p:sp>
        <p:nvSpPr>
          <p:cNvPr id="314" name="Google Shape;314;p32"/>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3"/>
          <p:cNvSpPr txBox="1">
            <a:spLocks noGrp="1"/>
          </p:cNvSpPr>
          <p:nvPr>
            <p:ph type="title"/>
          </p:nvPr>
        </p:nvSpPr>
        <p:spPr>
          <a:xfrm>
            <a:off x="766233" y="304801"/>
            <a:ext cx="10668000" cy="1215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solidFill>
                  <a:schemeClr val="dk1"/>
                </a:solidFill>
              </a:rPr>
              <a:t>Conclusion</a:t>
            </a:r>
            <a:endParaRPr/>
          </a:p>
        </p:txBody>
      </p:sp>
      <p:sp>
        <p:nvSpPr>
          <p:cNvPr id="321" name="Google Shape;321;p33"/>
          <p:cNvSpPr txBox="1">
            <a:spLocks noGrp="1"/>
          </p:cNvSpPr>
          <p:nvPr>
            <p:ph type="body" idx="1"/>
          </p:nvPr>
        </p:nvSpPr>
        <p:spPr>
          <a:xfrm>
            <a:off x="766233" y="1850923"/>
            <a:ext cx="10668000" cy="4267200"/>
          </a:xfrm>
          <a:prstGeom prst="rect">
            <a:avLst/>
          </a:prstGeom>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2200" dirty="0">
                <a:latin typeface="Times New Roman" panose="02020603050405020304" pitchFamily="18" charset="0"/>
                <a:cs typeface="Times New Roman" panose="02020603050405020304" pitchFamily="18" charset="0"/>
              </a:rPr>
              <a:t>This project successfully developed and trained a binary classification model to analyze ECG images, achieving accurate predictions of myocardial infarction cases. By leveraging pre-trained deep learning architectures and custom layers, the model demonstrated strong generalization and robustness. The findings suggest the potential of this approach for aiding early detection of cardiovascular diseases. Future work could involve optimizing the model further, incorporating additional diagnostic criteria, and testing its performance in real-world clinical scenarios.</a:t>
            </a:r>
          </a:p>
          <a:p>
            <a:pPr marL="0" lvl="0" indent="0" algn="just" rtl="0">
              <a:spcBef>
                <a:spcPts val="1200"/>
              </a:spcBef>
              <a:spcAft>
                <a:spcPts val="0"/>
              </a:spcAft>
              <a:buNone/>
            </a:pPr>
            <a:endParaRPr lang="en-US" sz="2200" dirty="0">
              <a:latin typeface="Times New Roman" panose="02020603050405020304" pitchFamily="18" charset="0"/>
              <a:cs typeface="Times New Roman" panose="02020603050405020304" pitchFamily="18" charset="0"/>
            </a:endParaRPr>
          </a:p>
        </p:txBody>
      </p:sp>
      <p:sp>
        <p:nvSpPr>
          <p:cNvPr id="322" name="Google Shape;322;p33"/>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References.</a:t>
            </a:r>
            <a:endParaRPr dirty="0"/>
          </a:p>
        </p:txBody>
      </p:sp>
      <p:sp>
        <p:nvSpPr>
          <p:cNvPr id="344" name="Google Shape;344;p3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800100" lvl="0" indent="-342900" algn="l" rtl="0">
              <a:lnSpc>
                <a:spcPct val="100000"/>
              </a:lnSpc>
              <a:spcBef>
                <a:spcPts val="0"/>
              </a:spcBef>
              <a:spcAft>
                <a:spcPts val="0"/>
              </a:spcAft>
              <a:buSzPts val="1800"/>
              <a:buFont typeface="Noto Sans Symbols"/>
              <a:buChar char="□"/>
            </a:pPr>
            <a:r>
              <a:rPr lang="en-US" sz="2400">
                <a:latin typeface="Times New Roman"/>
                <a:ea typeface="Times New Roman"/>
                <a:cs typeface="Times New Roman"/>
                <a:sym typeface="Times New Roman"/>
              </a:rPr>
              <a:t>Comparison of Machine Learning Approaches Toward Assessing the Risk of </a:t>
            </a:r>
            <a:endParaRPr/>
          </a:p>
          <a:p>
            <a:pPr marL="190500" lvl="0" indent="0" algn="l" rtl="0">
              <a:lnSpc>
                <a:spcPct val="100000"/>
              </a:lnSpc>
              <a:spcBef>
                <a:spcPts val="0"/>
              </a:spcBef>
              <a:spcAft>
                <a:spcPts val="0"/>
              </a:spcAft>
              <a:buSzPts val="3000"/>
              <a:buFont typeface="Noto Sans Symbols"/>
              <a:buNone/>
            </a:pPr>
            <a:r>
              <a:rPr lang="en-US" sz="2400">
                <a:latin typeface="Times New Roman"/>
                <a:ea typeface="Times New Roman"/>
                <a:cs typeface="Times New Roman"/>
                <a:sym typeface="Times New Roman"/>
              </a:rPr>
              <a:t>        Developing Cardiovascular Disease as a Long-Term Diabetes Complication</a:t>
            </a:r>
            <a:endParaRPr/>
          </a:p>
          <a:p>
            <a:pPr marL="190500" lvl="0" indent="0" algn="l" rtl="0">
              <a:lnSpc>
                <a:spcPct val="100000"/>
              </a:lnSpc>
              <a:spcBef>
                <a:spcPts val="0"/>
              </a:spcBef>
              <a:spcAft>
                <a:spcPts val="0"/>
              </a:spcAft>
              <a:buSzPts val="3000"/>
              <a:buFont typeface="Noto Sans Symbols"/>
              <a:buNone/>
            </a:pPr>
            <a:r>
              <a:rPr lang="en-US" sz="2400">
                <a:latin typeface="Times New Roman"/>
                <a:ea typeface="Times New Roman"/>
                <a:cs typeface="Times New Roman"/>
                <a:sym typeface="Times New Roman"/>
              </a:rPr>
              <a:t>        IEEE Journal of Biomedical and Health Informatics ( Volume: 22, Issue: 5, </a:t>
            </a:r>
            <a:endParaRPr/>
          </a:p>
          <a:p>
            <a:pPr marL="190500" lvl="0" indent="0" algn="l" rtl="0">
              <a:lnSpc>
                <a:spcPct val="100000"/>
              </a:lnSpc>
              <a:spcBef>
                <a:spcPts val="0"/>
              </a:spcBef>
              <a:spcAft>
                <a:spcPts val="0"/>
              </a:spcAft>
              <a:buSzPts val="3000"/>
              <a:buFont typeface="Noto Sans Symbols"/>
              <a:buNone/>
            </a:pPr>
            <a:r>
              <a:rPr lang="en-US" sz="2400">
                <a:latin typeface="Times New Roman"/>
                <a:ea typeface="Times New Roman"/>
                <a:cs typeface="Times New Roman"/>
                <a:sym typeface="Times New Roman"/>
              </a:rPr>
              <a:t>        September 2018)</a:t>
            </a:r>
            <a:endParaRPr/>
          </a:p>
          <a:p>
            <a:pPr marL="800100" lvl="0" indent="-342900" algn="l" rtl="0">
              <a:lnSpc>
                <a:spcPct val="100000"/>
              </a:lnSpc>
              <a:spcBef>
                <a:spcPts val="0"/>
              </a:spcBef>
              <a:spcAft>
                <a:spcPts val="0"/>
              </a:spcAft>
              <a:buSzPts val="1800"/>
              <a:buFont typeface="Noto Sans Symbols"/>
              <a:buChar char="□"/>
            </a:pPr>
            <a:r>
              <a:rPr lang="en-US" sz="2300" b="0" i="0">
                <a:solidFill>
                  <a:srgbClr val="212121"/>
                </a:solidFill>
                <a:highlight>
                  <a:srgbClr val="FFFFFF"/>
                </a:highlight>
                <a:latin typeface="Times New Roman"/>
                <a:ea typeface="Times New Roman"/>
                <a:cs typeface="Times New Roman"/>
                <a:sym typeface="Times New Roman"/>
              </a:rPr>
              <a:t>Kee OT, Harun H, Mustafa N, Abdul Murad NA, Chin SF, Jaafar R, Abdullah N. Cardiovascular complications in a diabetes prediction model using machine learning: a systematic review. Cardiovasc Diabetol. 2023 Jan 19;22(1):13. doi: 10.1186/s12933-023-01741-7. PMID: 36658644; PMCID: PMC9854013</a:t>
            </a:r>
            <a:endParaRPr/>
          </a:p>
          <a:p>
            <a:pPr marL="800100" lvl="0" indent="-342900" algn="l" rtl="0">
              <a:lnSpc>
                <a:spcPct val="100000"/>
              </a:lnSpc>
              <a:spcBef>
                <a:spcPts val="0"/>
              </a:spcBef>
              <a:spcAft>
                <a:spcPts val="0"/>
              </a:spcAft>
              <a:buSzPts val="1800"/>
              <a:buFont typeface="Noto Sans Symbols"/>
              <a:buChar char="□"/>
            </a:pPr>
            <a:r>
              <a:rPr lang="en-US" sz="2300">
                <a:solidFill>
                  <a:schemeClr val="dk1"/>
                </a:solidFill>
                <a:latin typeface="Times New Roman"/>
                <a:ea typeface="Times New Roman"/>
                <a:cs typeface="Times New Roman"/>
                <a:sym typeface="Times New Roman"/>
              </a:rPr>
              <a:t>A Methodology For Early Prediction and Classification of Heart Diseases in Diabetic Patients With Machine Learning Techniques 2022 IEEE 2nd International Conference on Mobile Networks and Wireless Communications (ICMNWC)</a:t>
            </a:r>
            <a:endParaRPr/>
          </a:p>
          <a:p>
            <a:pPr marL="469900" lvl="0" indent="-279400" algn="l" rtl="0">
              <a:lnSpc>
                <a:spcPct val="100000"/>
              </a:lnSpc>
              <a:spcBef>
                <a:spcPts val="0"/>
              </a:spcBef>
              <a:spcAft>
                <a:spcPts val="0"/>
              </a:spcAft>
              <a:buSzPts val="3000"/>
              <a:buNone/>
            </a:pPr>
            <a:endParaRPr sz="2400">
              <a:latin typeface="Times New Roman"/>
              <a:ea typeface="Times New Roman"/>
              <a:cs typeface="Times New Roman"/>
              <a:sym typeface="Times New Roman"/>
            </a:endParaRPr>
          </a:p>
        </p:txBody>
      </p:sp>
      <p:sp>
        <p:nvSpPr>
          <p:cNvPr id="345" name="Google Shape;345;p3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Final Review</a:t>
            </a:r>
            <a:endParaRPr dirty="0"/>
          </a:p>
        </p:txBody>
      </p:sp>
      <p:sp>
        <p:nvSpPr>
          <p:cNvPr id="346" name="Google Shape;346;p3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347" name="Google Shape;347;p3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Objectives</a:t>
            </a:r>
            <a:endParaRPr sz="2800"/>
          </a:p>
        </p:txBody>
      </p:sp>
      <p:sp>
        <p:nvSpPr>
          <p:cNvPr id="111" name="Google Shape;111;p15"/>
          <p:cNvSpPr txBox="1">
            <a:spLocks noGrp="1"/>
          </p:cNvSpPr>
          <p:nvPr>
            <p:ph type="body" idx="1"/>
          </p:nvPr>
        </p:nvSpPr>
        <p:spPr>
          <a:xfrm>
            <a:off x="762001" y="1520825"/>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800"/>
              <a:buNone/>
            </a:pPr>
            <a:endParaRPr sz="2400" b="1">
              <a:solidFill>
                <a:srgbClr val="000000"/>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rgbClr val="000000"/>
              </a:buClr>
              <a:buSzPts val="2400"/>
              <a:buFont typeface="Times New Roman"/>
              <a:buChar char="❏"/>
            </a:pPr>
            <a:r>
              <a:rPr lang="en-US" sz="2400" b="1">
                <a:solidFill>
                  <a:srgbClr val="000000"/>
                </a:solidFill>
                <a:latin typeface="Times New Roman"/>
                <a:ea typeface="Times New Roman"/>
                <a:cs typeface="Times New Roman"/>
                <a:sym typeface="Times New Roman"/>
              </a:rPr>
              <a:t>       </a:t>
            </a:r>
            <a:r>
              <a:rPr lang="en-US" sz="2400">
                <a:solidFill>
                  <a:srgbClr val="000000"/>
                </a:solidFill>
                <a:latin typeface="Times New Roman"/>
                <a:ea typeface="Times New Roman"/>
                <a:cs typeface="Times New Roman"/>
                <a:sym typeface="Times New Roman"/>
              </a:rPr>
              <a:t>Collect and preprocess a dataset of ECG images from diabetic patients and patients with myocardial infarction to ensure quality and uniformity for analysis..</a:t>
            </a:r>
            <a:endParaRPr sz="2400" b="1">
              <a:latin typeface="Times New Roman"/>
              <a:ea typeface="Times New Roman"/>
              <a:cs typeface="Times New Roman"/>
              <a:sym typeface="Times New Roman"/>
            </a:endParaRPr>
          </a:p>
          <a:p>
            <a:pPr marL="457200" marR="0" lvl="0" indent="-381000" algn="l" rtl="0">
              <a:lnSpc>
                <a:spcPct val="100000"/>
              </a:lnSpc>
              <a:spcBef>
                <a:spcPts val="0"/>
              </a:spcBef>
              <a:spcAft>
                <a:spcPts val="0"/>
              </a:spcAft>
              <a:buSzPts val="2400"/>
              <a:buFont typeface="Times New Roman"/>
              <a:buChar char="❏"/>
            </a:pPr>
            <a:r>
              <a:rPr lang="en-US" sz="2400" b="1">
                <a:latin typeface="Times New Roman"/>
                <a:ea typeface="Times New Roman"/>
                <a:cs typeface="Times New Roman"/>
                <a:sym typeface="Times New Roman"/>
              </a:rPr>
              <a:t>      </a:t>
            </a:r>
            <a:r>
              <a:rPr lang="en-US" sz="2400">
                <a:latin typeface="Times New Roman"/>
                <a:ea typeface="Times New Roman"/>
                <a:cs typeface="Times New Roman"/>
                <a:sym typeface="Times New Roman"/>
              </a:rPr>
              <a:t>Develop a deep learning model (e.g., convolutional neural network) to analyze the ECG images and classify the presence of myocardial infarction</a:t>
            </a:r>
            <a:endParaRPr sz="2400" b="1">
              <a:latin typeface="Times New Roman"/>
              <a:ea typeface="Times New Roman"/>
              <a:cs typeface="Times New Roman"/>
              <a:sym typeface="Times New Roman"/>
            </a:endParaRPr>
          </a:p>
          <a:p>
            <a:pPr marL="457200" marR="0" lvl="0" indent="-381000" algn="l" rtl="0">
              <a:lnSpc>
                <a:spcPct val="100000"/>
              </a:lnSpc>
              <a:spcBef>
                <a:spcPts val="0"/>
              </a:spcBef>
              <a:spcAft>
                <a:spcPts val="0"/>
              </a:spcAft>
              <a:buSzPts val="2400"/>
              <a:buFont typeface="Times New Roman"/>
              <a:buChar char="❏"/>
            </a:pPr>
            <a:r>
              <a:rPr lang="en-US" sz="2400" b="1">
                <a:latin typeface="Times New Roman"/>
                <a:ea typeface="Times New Roman"/>
                <a:cs typeface="Times New Roman"/>
                <a:sym typeface="Times New Roman"/>
              </a:rPr>
              <a:t>      </a:t>
            </a:r>
            <a:r>
              <a:rPr lang="en-US" sz="2400">
                <a:latin typeface="Times New Roman"/>
                <a:ea typeface="Times New Roman"/>
                <a:cs typeface="Times New Roman"/>
                <a:sym typeface="Times New Roman"/>
              </a:rPr>
              <a:t>Train the model on the prepared dataset, employing techniques such as cross-validation to assess its performance and generalizability.</a:t>
            </a:r>
            <a:endParaRPr/>
          </a:p>
          <a:p>
            <a:pPr marL="457200" marR="0" lvl="0" indent="-381000" algn="l" rtl="0">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Evaluate the model's effectiveness using metrics like accuracy, precision, recall, F1 score, and AUC-ROC, providing insights into its potential clinical applications for diagnosing myocardial infarction.</a:t>
            </a:r>
            <a:endParaRPr/>
          </a:p>
        </p:txBody>
      </p:sp>
      <p:sp>
        <p:nvSpPr>
          <p:cNvPr id="112" name="Google Shape;112;p1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Final Review</a:t>
            </a:r>
            <a:endParaRPr dirty="0"/>
          </a:p>
        </p:txBody>
      </p:sp>
      <p:sp>
        <p:nvSpPr>
          <p:cNvPr id="113" name="Google Shape;113;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14" name="Google Shape;114;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7"/>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b="1">
                <a:solidFill>
                  <a:srgbClr val="FF0000"/>
                </a:solidFill>
              </a:rPr>
              <a:t>Thank You</a:t>
            </a:r>
            <a:endParaRPr sz="4000" b="1">
              <a:solidFill>
                <a:srgbClr val="FF0000"/>
              </a:solidFill>
            </a:endParaRPr>
          </a:p>
        </p:txBody>
      </p:sp>
      <p:sp>
        <p:nvSpPr>
          <p:cNvPr id="353" name="Google Shape;353;p3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354" name="Google Shape;354;p3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30</a:t>
            </a:fld>
            <a:endParaRPr/>
          </a:p>
        </p:txBody>
      </p:sp>
      <p:sp>
        <p:nvSpPr>
          <p:cNvPr id="355" name="Google Shape;355;p3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Final Review</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766225" y="0"/>
            <a:ext cx="10668000" cy="1245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Abstract</a:t>
            </a:r>
            <a:endParaRPr sz="2800"/>
          </a:p>
        </p:txBody>
      </p:sp>
      <p:sp>
        <p:nvSpPr>
          <p:cNvPr id="121" name="Google Shape;121;p16"/>
          <p:cNvSpPr txBox="1">
            <a:spLocks noGrp="1"/>
          </p:cNvSpPr>
          <p:nvPr>
            <p:ph type="body" idx="1"/>
          </p:nvPr>
        </p:nvSpPr>
        <p:spPr>
          <a:xfrm>
            <a:off x="663575" y="1699260"/>
            <a:ext cx="11412855" cy="5022215"/>
          </a:xfrm>
          <a:prstGeom prst="rect">
            <a:avLst/>
          </a:prstGeom>
          <a:noFill/>
          <a:ln>
            <a:noFill/>
          </a:ln>
        </p:spPr>
        <p:txBody>
          <a:bodyPr spcFirstLastPara="1" wrap="square" lIns="91425" tIns="45700" rIns="91425" bIns="45700" anchor="t" anchorCtr="0">
            <a:noAutofit/>
          </a:bodyPr>
          <a:lstStyle/>
          <a:p>
            <a:pPr marL="469900" lvl="0" indent="-469900" algn="l" rtl="0">
              <a:lnSpc>
                <a:spcPct val="100000"/>
              </a:lnSpc>
              <a:spcBef>
                <a:spcPts val="0"/>
              </a:spcBef>
              <a:spcAft>
                <a:spcPts val="0"/>
              </a:spcAft>
              <a:buClr>
                <a:srgbClr val="000000"/>
              </a:buClr>
              <a:buSzPts val="2400"/>
              <a:buFont typeface="Times New Roman"/>
              <a:buChar char="□"/>
            </a:pPr>
            <a:r>
              <a:rPr lang="en-US" sz="2000" dirty="0">
                <a:solidFill>
                  <a:srgbClr val="000000"/>
                </a:solidFill>
                <a:latin typeface="Times New Roman"/>
                <a:ea typeface="Times New Roman"/>
                <a:cs typeface="Times New Roman"/>
                <a:sym typeface="Times New Roman"/>
              </a:rPr>
              <a:t>Cardiovascular diseases, particularly myocardial infarction, present significant health risks, especially for diabetic patients. This project aims to develop a model for the early detection of myocardial infarction by analyzing electrocardiogram (ECG) images. Using a comprehensive dataset of ECG images from diabetic patients and those diagnosed with myocardial infarction, the project employs advanced image preprocessing techniques to enhance data quality. A convolutional neural network (CNN) extracts relevant features from the ECG images, enabling the classification of patients based on myocardial infarction presence. The model's performance is assessed using accuracy metrics, establishing its effectiveness as a diagnostic tool. By automating ECG analysis, this project seeks to improve patient outcomes through timely detection, with findings that will emphasize the model's capabilities, particularly for diabetic patients, and suggest future research directions in cardiovascular disease management.</a:t>
            </a:r>
            <a:endParaRPr dirty="0"/>
          </a:p>
        </p:txBody>
      </p:sp>
      <p:sp>
        <p:nvSpPr>
          <p:cNvPr id="122" name="Google Shape;122;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Final Review</a:t>
            </a:r>
            <a:endParaRPr dirty="0"/>
          </a:p>
        </p:txBody>
      </p:sp>
      <p:sp>
        <p:nvSpPr>
          <p:cNvPr id="123" name="Google Shape;123;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24" name="Google Shape;124;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530033" y="166276"/>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 Introduction and Overview of the Project.</a:t>
            </a:r>
            <a:endParaRPr/>
          </a:p>
        </p:txBody>
      </p:sp>
      <p:sp>
        <p:nvSpPr>
          <p:cNvPr id="130" name="Google Shape;130;p1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279400" algn="l" rtl="0">
              <a:lnSpc>
                <a:spcPct val="100000"/>
              </a:lnSpc>
              <a:spcBef>
                <a:spcPts val="400"/>
              </a:spcBef>
              <a:spcAft>
                <a:spcPts val="0"/>
              </a:spcAft>
              <a:buSzPts val="3000"/>
              <a:buNone/>
            </a:pPr>
            <a:r>
              <a:rPr lang="en-US" sz="2400" b="1">
                <a:latin typeface="Times New Roman"/>
                <a:ea typeface="Times New Roman"/>
                <a:cs typeface="Times New Roman"/>
                <a:sym typeface="Times New Roman"/>
              </a:rPr>
              <a:t>Introduction:</a:t>
            </a:r>
            <a:endParaRPr sz="2400" b="1">
              <a:latin typeface="Times New Roman"/>
              <a:ea typeface="Times New Roman"/>
              <a:cs typeface="Times New Roman"/>
              <a:sym typeface="Times New Roman"/>
            </a:endParaRPr>
          </a:p>
          <a:p>
            <a:pPr marL="469900" lvl="0" indent="-279400" algn="just" rtl="0">
              <a:lnSpc>
                <a:spcPct val="100000"/>
              </a:lnSpc>
              <a:spcBef>
                <a:spcPts val="400"/>
              </a:spcBef>
              <a:spcAft>
                <a:spcPts val="0"/>
              </a:spcAft>
              <a:buSzPts val="3000"/>
              <a:buNone/>
            </a:pPr>
            <a:r>
              <a:rPr lang="en-US" sz="2200">
                <a:latin typeface="Times New Roman"/>
                <a:ea typeface="Times New Roman"/>
                <a:cs typeface="Times New Roman"/>
                <a:sym typeface="Times New Roman"/>
              </a:rPr>
              <a:t>                  Cardiovascular diseases, particularly myocardial infarction (MI), are leading causes of death worldwide, with diabetic patients at higher risk due to their increased susceptibility to cardiovascular complications. Early detection of MI is critical for improving outcomes and preventing severe consequences. Traditional ECG interpretation can be time-consuming and prone to human error, prompting interest in using machine learning to automate ECG analysis. This approach offers a more efficient and reliable method for detecting MI, particularly in high-risk groups like diabetic patients.</a:t>
            </a:r>
            <a:endParaRPr sz="2200"/>
          </a:p>
          <a:p>
            <a:pPr marL="469900" lvl="0" indent="-279400" algn="l" rtl="0">
              <a:lnSpc>
                <a:spcPct val="100000"/>
              </a:lnSpc>
              <a:spcBef>
                <a:spcPts val="400"/>
              </a:spcBef>
              <a:spcAft>
                <a:spcPts val="0"/>
              </a:spcAft>
              <a:buSzPts val="3000"/>
              <a:buNone/>
            </a:pPr>
            <a:endParaRPr sz="2400"/>
          </a:p>
        </p:txBody>
      </p:sp>
      <p:sp>
        <p:nvSpPr>
          <p:cNvPr id="131" name="Google Shape;131;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Final Review</a:t>
            </a:r>
            <a:endParaRPr dirty="0"/>
          </a:p>
        </p:txBody>
      </p:sp>
      <p:sp>
        <p:nvSpPr>
          <p:cNvPr id="132" name="Google Shape;132;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33" name="Google Shape;133;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530033" y="166276"/>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 Introduction and Overview of the Project.</a:t>
            </a:r>
            <a:endParaRPr/>
          </a:p>
        </p:txBody>
      </p:sp>
      <p:sp>
        <p:nvSpPr>
          <p:cNvPr id="139" name="Google Shape;139;p18"/>
          <p:cNvSpPr txBox="1">
            <a:spLocks noGrp="1"/>
          </p:cNvSpPr>
          <p:nvPr>
            <p:ph type="body" idx="1"/>
          </p:nvPr>
        </p:nvSpPr>
        <p:spPr>
          <a:xfrm>
            <a:off x="885101" y="1978025"/>
            <a:ext cx="10668000" cy="4267200"/>
          </a:xfrm>
          <a:prstGeom prst="rect">
            <a:avLst/>
          </a:prstGeom>
          <a:noFill/>
          <a:ln>
            <a:noFill/>
          </a:ln>
        </p:spPr>
        <p:txBody>
          <a:bodyPr spcFirstLastPara="1" wrap="square" lIns="91425" tIns="45700" rIns="91425" bIns="45700" anchor="t" anchorCtr="0">
            <a:noAutofit/>
          </a:bodyPr>
          <a:lstStyle/>
          <a:p>
            <a:pPr marL="76200" lvl="0" indent="0" algn="l" rtl="0">
              <a:lnSpc>
                <a:spcPct val="100000"/>
              </a:lnSpc>
              <a:spcBef>
                <a:spcPts val="1400"/>
              </a:spcBef>
              <a:spcAft>
                <a:spcPts val="0"/>
              </a:spcAft>
              <a:buSzPts val="2400"/>
              <a:buFont typeface="Times New Roman"/>
              <a:buNone/>
            </a:pPr>
            <a:r>
              <a:rPr lang="en-US" sz="2400" b="1">
                <a:latin typeface="Times New Roman"/>
                <a:ea typeface="Times New Roman"/>
                <a:cs typeface="Times New Roman"/>
                <a:sym typeface="Times New Roman"/>
              </a:rPr>
              <a:t> Overview of the Project:</a:t>
            </a:r>
            <a:endParaRPr sz="2400" b="1">
              <a:latin typeface="Times New Roman"/>
              <a:ea typeface="Times New Roman"/>
              <a:cs typeface="Times New Roman"/>
              <a:sym typeface="Times New Roman"/>
            </a:endParaRPr>
          </a:p>
          <a:p>
            <a:pPr marL="457200" lvl="0" indent="-381000" algn="l" rtl="0">
              <a:lnSpc>
                <a:spcPct val="100000"/>
              </a:lnSpc>
              <a:spcBef>
                <a:spcPts val="1400"/>
              </a:spcBef>
              <a:spcAft>
                <a:spcPts val="0"/>
              </a:spcAft>
              <a:buSzPts val="2400"/>
              <a:buFont typeface="Times New Roman"/>
              <a:buChar char="□"/>
            </a:pPr>
            <a:r>
              <a:rPr lang="en-US" sz="2200">
                <a:latin typeface="Times New Roman"/>
                <a:ea typeface="Times New Roman"/>
                <a:cs typeface="Times New Roman"/>
                <a:sym typeface="Times New Roman"/>
              </a:rPr>
              <a:t>This project aims to develop a machine learning model for early detection of myocardial infarction (MI) by analyzing ECG images, with a focus on diabetic and MI-diagnosed patients. The process begins with collecting and preprocessing a comprehensive ECG dataset to improve image quality and standardize inputs. A convolutional neural network (CNN) will extract key features from the ECG images to classify the presence of MI. The model’s performance will be evaluated using metrics like accuracy, precision, recall, F1 score, and AUC-ROC. Automating ECG analysis can enhance early detection, improve patient outcomes, and guide future research in cardiovascular care.</a:t>
            </a:r>
            <a:endParaRPr sz="2200"/>
          </a:p>
        </p:txBody>
      </p:sp>
      <p:sp>
        <p:nvSpPr>
          <p:cNvPr id="140" name="Google Shape;140;p18"/>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Final Review</a:t>
            </a:r>
            <a:endParaRPr dirty="0"/>
          </a:p>
        </p:txBody>
      </p:sp>
      <p:sp>
        <p:nvSpPr>
          <p:cNvPr id="141" name="Google Shape;141;p18"/>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42" name="Google Shape;142;p18"/>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125550" y="-501225"/>
            <a:ext cx="10668000" cy="1238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Literature Survey</a:t>
            </a:r>
            <a:endParaRPr/>
          </a:p>
        </p:txBody>
      </p:sp>
      <p:sp>
        <p:nvSpPr>
          <p:cNvPr id="148" name="Google Shape;148;p19"/>
          <p:cNvSpPr txBox="1">
            <a:spLocks noGrp="1"/>
          </p:cNvSpPr>
          <p:nvPr>
            <p:ph type="dt" idx="10"/>
          </p:nvPr>
        </p:nvSpPr>
        <p:spPr>
          <a:xfrm>
            <a:off x="320675" y="6418950"/>
            <a:ext cx="2641500" cy="4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Final Review</a:t>
            </a:r>
            <a:endParaRPr dirty="0"/>
          </a:p>
        </p:txBody>
      </p:sp>
      <p:sp>
        <p:nvSpPr>
          <p:cNvPr id="149" name="Google Shape;149;p19"/>
          <p:cNvSpPr txBox="1">
            <a:spLocks noGrp="1"/>
          </p:cNvSpPr>
          <p:nvPr>
            <p:ph type="ftr" idx="11"/>
          </p:nvPr>
        </p:nvSpPr>
        <p:spPr>
          <a:xfrm>
            <a:off x="3937750" y="6304425"/>
            <a:ext cx="3860700" cy="476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50" name="Google Shape;150;p19"/>
          <p:cNvSpPr txBox="1">
            <a:spLocks noGrp="1"/>
          </p:cNvSpPr>
          <p:nvPr>
            <p:ph type="sldNum" idx="12"/>
          </p:nvPr>
        </p:nvSpPr>
        <p:spPr>
          <a:xfrm>
            <a:off x="9424950" y="63044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graphicFrame>
        <p:nvGraphicFramePr>
          <p:cNvPr id="151" name="Google Shape;151;p19"/>
          <p:cNvGraphicFramePr/>
          <p:nvPr>
            <p:extLst>
              <p:ext uri="{D42A27DB-BD31-4B8C-83A1-F6EECF244321}">
                <p14:modId xmlns:p14="http://schemas.microsoft.com/office/powerpoint/2010/main" val="2929965018"/>
              </p:ext>
            </p:extLst>
          </p:nvPr>
        </p:nvGraphicFramePr>
        <p:xfrm>
          <a:off x="125550" y="851700"/>
          <a:ext cx="11940900" cy="5452770"/>
        </p:xfrm>
        <a:graphic>
          <a:graphicData uri="http://schemas.openxmlformats.org/drawingml/2006/table">
            <a:tbl>
              <a:tblPr firstRow="1" bandRow="1">
                <a:noFill/>
                <a:tableStyleId>{E0355E83-9CCF-4FE9-90D3-7181519CF238}</a:tableStyleId>
              </a:tblPr>
              <a:tblGrid>
                <a:gridCol w="595200">
                  <a:extLst>
                    <a:ext uri="{9D8B030D-6E8A-4147-A177-3AD203B41FA5}">
                      <a16:colId xmlns:a16="http://schemas.microsoft.com/office/drawing/2014/main" val="20000"/>
                    </a:ext>
                  </a:extLst>
                </a:gridCol>
                <a:gridCol w="2580125">
                  <a:extLst>
                    <a:ext uri="{9D8B030D-6E8A-4147-A177-3AD203B41FA5}">
                      <a16:colId xmlns:a16="http://schemas.microsoft.com/office/drawing/2014/main" val="20001"/>
                    </a:ext>
                  </a:extLst>
                </a:gridCol>
                <a:gridCol w="2242825">
                  <a:extLst>
                    <a:ext uri="{9D8B030D-6E8A-4147-A177-3AD203B41FA5}">
                      <a16:colId xmlns:a16="http://schemas.microsoft.com/office/drawing/2014/main" val="20002"/>
                    </a:ext>
                  </a:extLst>
                </a:gridCol>
                <a:gridCol w="4896925">
                  <a:extLst>
                    <a:ext uri="{9D8B030D-6E8A-4147-A177-3AD203B41FA5}">
                      <a16:colId xmlns:a16="http://schemas.microsoft.com/office/drawing/2014/main" val="20003"/>
                    </a:ext>
                  </a:extLst>
                </a:gridCol>
                <a:gridCol w="721150">
                  <a:extLst>
                    <a:ext uri="{9D8B030D-6E8A-4147-A177-3AD203B41FA5}">
                      <a16:colId xmlns:a16="http://schemas.microsoft.com/office/drawing/2014/main" val="20004"/>
                    </a:ext>
                  </a:extLst>
                </a:gridCol>
                <a:gridCol w="904675">
                  <a:extLst>
                    <a:ext uri="{9D8B030D-6E8A-4147-A177-3AD203B41FA5}">
                      <a16:colId xmlns:a16="http://schemas.microsoft.com/office/drawing/2014/main" val="20005"/>
                    </a:ext>
                  </a:extLst>
                </a:gridCol>
              </a:tblGrid>
              <a:tr h="5027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Author 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Paper Title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Description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Journal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Volume/</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Year</a:t>
                      </a:r>
                      <a:endParaRPr sz="1400" u="none" strike="noStrike" cap="none"/>
                    </a:p>
                  </a:txBody>
                  <a:tcPr marL="91450" marR="91450" marT="45725" marB="45725"/>
                </a:tc>
                <a:extLst>
                  <a:ext uri="{0D108BD9-81ED-4DB2-BD59-A6C34878D82A}">
                    <a16:rowId xmlns:a16="http://schemas.microsoft.com/office/drawing/2014/main" val="10000"/>
                  </a:ext>
                </a:extLst>
              </a:tr>
              <a:tr h="15513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 Simarjeet Kaur, Jimmy Singla, Lewis </a:t>
                      </a:r>
                      <a:r>
                        <a:rPr lang="en-US" sz="1400" u="none" strike="noStrike" cap="none" dirty="0" err="1"/>
                        <a:t>Nkenyereye</a:t>
                      </a:r>
                      <a:r>
                        <a:rPr lang="en-US" sz="1400" u="none" strike="noStrike" cap="none" dirty="0"/>
                        <a:t>, Sudan Jha, Deepak </a:t>
                      </a:r>
                      <a:r>
                        <a:rPr lang="en-US" sz="1400" u="none" strike="noStrike" cap="none" dirty="0" err="1"/>
                        <a:t>Prashar</a:t>
                      </a:r>
                      <a:r>
                        <a:rPr lang="en-US" sz="1400" u="none" strike="noStrike" cap="none" dirty="0"/>
                        <a:t>, Gyanendra Prasad Joshi</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Medical Diagnostic Systems Using Artificial Intelligence (AI) Algorithms: Principles and Perspectives.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This paper reviews the application of AI techniques such as Fuzzy Logic, Machine Learning, and Deep Learning in medical diagnostics. It analyzes  discusses the most commonly used AI techniques in medical diagnostics, and provides insights into diseases like heart disease, brain disease, prostate, liver disease, and kidney disease. </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IEEE journal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volume 8,</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2020</a:t>
                      </a:r>
                      <a:endParaRPr sz="1400" u="none" strike="noStrike" cap="none"/>
                    </a:p>
                  </a:txBody>
                  <a:tcPr marL="91450" marR="91450" marT="45725" marB="45725"/>
                </a:tc>
                <a:extLst>
                  <a:ext uri="{0D108BD9-81ED-4DB2-BD59-A6C34878D82A}">
                    <a16:rowId xmlns:a16="http://schemas.microsoft.com/office/drawing/2014/main" val="10001"/>
                  </a:ext>
                </a:extLst>
              </a:tr>
              <a:tr h="15377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F. El-Sofany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Predicting Heart Diseases Using Machine Learning and Different Data Classification Techniques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This paper investigates the use of machine learning (ML) techniques for predicting heart disease. The study evaluates ML classifiers, including Naive Bayes, Support Vector Machine (SVM), and XGBoost, alongside feature selection methods such as chi-square, ANOVA, and mutual information. Through analysis, XGBoost emerged as the top-performing classifier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IEEE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journal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volume</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12,</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2024</a:t>
                      </a:r>
                      <a:endParaRPr sz="1400" u="none" strike="noStrike" cap="none"/>
                    </a:p>
                  </a:txBody>
                  <a:tcPr marL="91450" marR="91450" marT="45725" marB="45725"/>
                </a:tc>
                <a:extLst>
                  <a:ext uri="{0D108BD9-81ED-4DB2-BD59-A6C34878D82A}">
                    <a16:rowId xmlns:a16="http://schemas.microsoft.com/office/drawing/2014/main" val="10002"/>
                  </a:ext>
                </a:extLst>
              </a:tr>
              <a:tr h="17448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Vineet Kumar, Ankit Saxena, Vikas Singh</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An Effective Heart Disease Prediction Model for a Clinical Decision Support System</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This research article presents the development of a Heart Disease Prediction Model  aimed at enhancing clinical decision support systems. The study utilizes advanced machine learning techniques as DBSCAN, SMOTE-ENN, and XGBoost to improve the accuracy of heart disease predictions. The model is tested on public datasets, demonstrating significant improvements in prediction accuracy compared to traditional model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IEEE</a:t>
                      </a:r>
                      <a:endParaRPr/>
                    </a:p>
                    <a:p>
                      <a:pPr marL="0" marR="0" lvl="0" indent="0" algn="l" rtl="0">
                        <a:lnSpc>
                          <a:spcPct val="100000"/>
                        </a:lnSpc>
                        <a:spcBef>
                          <a:spcPts val="0"/>
                        </a:spcBef>
                        <a:spcAft>
                          <a:spcPts val="0"/>
                        </a:spcAft>
                        <a:buClr>
                          <a:srgbClr val="000000"/>
                        </a:buClr>
                        <a:buSzPts val="1400"/>
                        <a:buFont typeface="Arial"/>
                        <a:buNone/>
                      </a:pPr>
                      <a:r>
                        <a:rPr lang="en-US"/>
                        <a:t>journal</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Volume 7 </a:t>
                      </a:r>
                      <a:endParaRPr sz="14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125550" y="-267975"/>
            <a:ext cx="10668000" cy="1238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Literature Survey</a:t>
            </a:r>
            <a:endParaRPr/>
          </a:p>
        </p:txBody>
      </p:sp>
      <p:graphicFrame>
        <p:nvGraphicFramePr>
          <p:cNvPr id="157" name="Google Shape;157;p20"/>
          <p:cNvGraphicFramePr/>
          <p:nvPr/>
        </p:nvGraphicFramePr>
        <p:xfrm>
          <a:off x="125550" y="970425"/>
          <a:ext cx="11940900" cy="5100025"/>
        </p:xfrm>
        <a:graphic>
          <a:graphicData uri="http://schemas.openxmlformats.org/drawingml/2006/table">
            <a:tbl>
              <a:tblPr firstRow="1" bandRow="1">
                <a:noFill/>
                <a:tableStyleId>{E0355E83-9CCF-4FE9-90D3-7181519CF238}</a:tableStyleId>
              </a:tblPr>
              <a:tblGrid>
                <a:gridCol w="595200">
                  <a:extLst>
                    <a:ext uri="{9D8B030D-6E8A-4147-A177-3AD203B41FA5}">
                      <a16:colId xmlns:a16="http://schemas.microsoft.com/office/drawing/2014/main" val="20000"/>
                    </a:ext>
                  </a:extLst>
                </a:gridCol>
                <a:gridCol w="2580125">
                  <a:extLst>
                    <a:ext uri="{9D8B030D-6E8A-4147-A177-3AD203B41FA5}">
                      <a16:colId xmlns:a16="http://schemas.microsoft.com/office/drawing/2014/main" val="20001"/>
                    </a:ext>
                  </a:extLst>
                </a:gridCol>
                <a:gridCol w="2476075">
                  <a:extLst>
                    <a:ext uri="{9D8B030D-6E8A-4147-A177-3AD203B41FA5}">
                      <a16:colId xmlns:a16="http://schemas.microsoft.com/office/drawing/2014/main" val="20002"/>
                    </a:ext>
                  </a:extLst>
                </a:gridCol>
                <a:gridCol w="3648000">
                  <a:extLst>
                    <a:ext uri="{9D8B030D-6E8A-4147-A177-3AD203B41FA5}">
                      <a16:colId xmlns:a16="http://schemas.microsoft.com/office/drawing/2014/main" val="20003"/>
                    </a:ext>
                  </a:extLst>
                </a:gridCol>
                <a:gridCol w="1368600">
                  <a:extLst>
                    <a:ext uri="{9D8B030D-6E8A-4147-A177-3AD203B41FA5}">
                      <a16:colId xmlns:a16="http://schemas.microsoft.com/office/drawing/2014/main" val="20004"/>
                    </a:ext>
                  </a:extLst>
                </a:gridCol>
                <a:gridCol w="1272900">
                  <a:extLst>
                    <a:ext uri="{9D8B030D-6E8A-4147-A177-3AD203B41FA5}">
                      <a16:colId xmlns:a16="http://schemas.microsoft.com/office/drawing/2014/main" val="20005"/>
                    </a:ext>
                  </a:extLst>
                </a:gridCol>
              </a:tblGrid>
              <a:tr h="6499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Author 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Paper Title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Description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Jornal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Volume/</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Year</a:t>
                      </a:r>
                      <a:endParaRPr sz="1400" u="none" strike="noStrike" cap="none"/>
                    </a:p>
                  </a:txBody>
                  <a:tcPr marL="91450" marR="91450" marT="45725" marB="45725"/>
                </a:tc>
                <a:extLst>
                  <a:ext uri="{0D108BD9-81ED-4DB2-BD59-A6C34878D82A}">
                    <a16:rowId xmlns:a16="http://schemas.microsoft.com/office/drawing/2014/main" val="10000"/>
                  </a:ext>
                </a:extLst>
              </a:tr>
              <a:tr h="23185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Marcello </a:t>
                      </a:r>
                      <a:r>
                        <a:rPr lang="en-US" sz="1400" u="none" strike="noStrike" cap="none" dirty="0" err="1"/>
                        <a:t>Casaccia</a:t>
                      </a:r>
                      <a:r>
                        <a:rPr lang="en-US" sz="1400" u="none" strike="noStrike" cap="none" dirty="0"/>
                        <a:t> </a:t>
                      </a:r>
                      <a:r>
                        <a:rPr lang="en-US" sz="1400" u="none" strike="noStrike" cap="none" dirty="0" err="1"/>
                        <a:t>Bertoluci</a:t>
                      </a:r>
                      <a:r>
                        <a:rPr lang="en-US" sz="1400" u="none" strike="noStrike" cap="none" dirty="0"/>
                        <a:t> and Viviane </a:t>
                      </a:r>
                      <a:r>
                        <a:rPr lang="en-US" sz="1400" u="none" strike="noStrike" cap="none" dirty="0" err="1"/>
                        <a:t>Zorzanelli</a:t>
                      </a:r>
                      <a:r>
                        <a:rPr lang="en-US" sz="1400" u="none" strike="noStrike" cap="none" dirty="0"/>
                        <a:t> Rocha</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Cardiovascular risk assessment in patients with diabetes</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This review addresses the assessment of cardiovascular disease risk in diabetic patients using traditional and non-traditional risk factors. It emphasizes the importance of stratifying patients to improve the accuracy of predicting CVD .The review also discusses the use of new tools for risk reclassification and the potential cardiovascular benefits of newer glucose control drugs such as SGLT-2 inhibitors and GLP-1 agonists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Diabetology &amp; Metabolic Syndrome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Volume 9, 2017</a:t>
                      </a:r>
                      <a:endParaRPr sz="1400" u="none" strike="noStrike" cap="none"/>
                    </a:p>
                  </a:txBody>
                  <a:tcPr marL="91450" marR="91450" marT="45725" marB="45725"/>
                </a:tc>
                <a:extLst>
                  <a:ext uri="{0D108BD9-81ED-4DB2-BD59-A6C34878D82A}">
                    <a16:rowId xmlns:a16="http://schemas.microsoft.com/office/drawing/2014/main" val="10001"/>
                  </a:ext>
                </a:extLst>
              </a:tr>
              <a:tr h="17177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Arial"/>
                        <a:buNone/>
                      </a:pPr>
                      <a:r>
                        <a:rPr lang="en-US" sz="1400" u="none" strike="noStrike" cap="none"/>
                        <a:t>Huazhong Yang,Zhongju Chen,Huajian Yang,Maojin Tian</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Predicting Coronary Heart Disease Using an Improved LightGBM Model: Performance Analysis and Comparison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The paper titled "Predicting Coronary Heart Disease Using an Improved LightGBM Model: Performance Analysis and Comparison" likely focuses on enhancing the prediction accuracy of coronary heart disease (CHD) using an advanced version of the LightGBM (Light Gradient Boosting Machine) model. Here’s a general description of the paper: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IEEE journal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volume11,</a:t>
                      </a:r>
                      <a:endParaRPr sz="1400" u="none" strike="noStrike" cap="none" dirty="0"/>
                    </a:p>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2023</a:t>
                      </a:r>
                      <a:endParaRPr sz="14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158" name="Google Shape;158;p20"/>
          <p:cNvSpPr txBox="1">
            <a:spLocks noGrp="1"/>
          </p:cNvSpPr>
          <p:nvPr>
            <p:ph type="dt" idx="10"/>
          </p:nvPr>
        </p:nvSpPr>
        <p:spPr>
          <a:xfrm>
            <a:off x="320675" y="6418950"/>
            <a:ext cx="2641500" cy="4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Final Review</a:t>
            </a:r>
            <a:endParaRPr dirty="0"/>
          </a:p>
        </p:txBody>
      </p:sp>
      <p:sp>
        <p:nvSpPr>
          <p:cNvPr id="159" name="Google Shape;159;p20"/>
          <p:cNvSpPr txBox="1">
            <a:spLocks noGrp="1"/>
          </p:cNvSpPr>
          <p:nvPr>
            <p:ph type="ftr" idx="11"/>
          </p:nvPr>
        </p:nvSpPr>
        <p:spPr>
          <a:xfrm>
            <a:off x="3937750" y="6304425"/>
            <a:ext cx="3860700" cy="476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60" name="Google Shape;160;p20"/>
          <p:cNvSpPr txBox="1">
            <a:spLocks noGrp="1"/>
          </p:cNvSpPr>
          <p:nvPr>
            <p:ph type="sldNum" idx="12"/>
          </p:nvPr>
        </p:nvSpPr>
        <p:spPr>
          <a:xfrm>
            <a:off x="9424950" y="63044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64"/>
        <p:cNvGrpSpPr/>
        <p:nvPr/>
      </p:nvGrpSpPr>
      <p:grpSpPr>
        <a:xfrm>
          <a:off x="0" y="0"/>
          <a:ext cx="0" cy="0"/>
          <a:chOff x="0" y="0"/>
          <a:chExt cx="0" cy="0"/>
        </a:xfrm>
      </p:grpSpPr>
      <p:sp>
        <p:nvSpPr>
          <p:cNvPr id="165" name="Google Shape;165;p21"/>
          <p:cNvSpPr txBox="1">
            <a:spLocks noGrp="1"/>
          </p:cNvSpPr>
          <p:nvPr>
            <p:ph type="title"/>
          </p:nvPr>
        </p:nvSpPr>
        <p:spPr>
          <a:xfrm>
            <a:off x="711208" y="2196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Existing System</a:t>
            </a:r>
            <a:endParaRPr sz="2800"/>
          </a:p>
        </p:txBody>
      </p:sp>
      <p:sp>
        <p:nvSpPr>
          <p:cNvPr id="166" name="Google Shape;166;p21"/>
          <p:cNvSpPr txBox="1">
            <a:spLocks noGrp="1"/>
          </p:cNvSpPr>
          <p:nvPr>
            <p:ph type="body" idx="1"/>
          </p:nvPr>
        </p:nvSpPr>
        <p:spPr>
          <a:xfrm>
            <a:off x="812800" y="1813084"/>
            <a:ext cx="10668000" cy="4267200"/>
          </a:xfrm>
          <a:prstGeom prst="rect">
            <a:avLst/>
          </a:prstGeom>
          <a:noFill/>
          <a:ln>
            <a:noFill/>
          </a:ln>
        </p:spPr>
        <p:txBody>
          <a:bodyPr spcFirstLastPara="1" wrap="square" lIns="91425" tIns="45700" rIns="91425" bIns="45700" anchor="t" anchorCtr="0">
            <a:noAutofit/>
          </a:bodyPr>
          <a:lstStyle/>
          <a:p>
            <a:pPr marL="469900" marR="0" lvl="0" indent="-419100" algn="just" rtl="0">
              <a:lnSpc>
                <a:spcPct val="100000"/>
              </a:lnSpc>
              <a:spcBef>
                <a:spcPts val="0"/>
              </a:spcBef>
              <a:spcAft>
                <a:spcPts val="0"/>
              </a:spcAft>
              <a:buClr>
                <a:srgbClr val="CC0000"/>
              </a:buClr>
              <a:buSzPts val="2400"/>
              <a:buFont typeface="Times New Roman"/>
              <a:buChar char="□"/>
            </a:pPr>
            <a:r>
              <a:rPr lang="en-US" sz="2000" dirty="0">
                <a:solidFill>
                  <a:srgbClr val="000000"/>
                </a:solidFill>
                <a:latin typeface="Times New Roman"/>
                <a:ea typeface="Times New Roman"/>
                <a:cs typeface="Times New Roman"/>
                <a:sym typeface="Times New Roman"/>
              </a:rPr>
              <a:t>Currently, the detection of myocardial infarction (MI) primarily relies on manual interpretation of electrocardiogram (ECG) signals by healthcare professionals. Cardiologists analyze the ECG waveforms, focusing on key features such as the P wave, QRS complex, and T wave, to detect abnormalities indicative of MI. While this method is effective in many cases, it has limitations, including the need for expert knowledge, potential human error, and variability in interpretation. Additionally, for diabetic patients, ECG patterns may be more complex, making diagnosis more challenging.</a:t>
            </a:r>
            <a:endParaRPr dirty="0"/>
          </a:p>
          <a:p>
            <a:pPr marL="469900" marR="0" lvl="0" indent="-419100" algn="just" rtl="0">
              <a:lnSpc>
                <a:spcPct val="100000"/>
              </a:lnSpc>
              <a:spcBef>
                <a:spcPts val="0"/>
              </a:spcBef>
              <a:spcAft>
                <a:spcPts val="0"/>
              </a:spcAft>
              <a:buClr>
                <a:srgbClr val="CC0000"/>
              </a:buClr>
              <a:buSzPts val="2400"/>
              <a:buFont typeface="Times New Roman"/>
              <a:buChar char="□"/>
            </a:pPr>
            <a:r>
              <a:rPr lang="en-US" sz="2000" dirty="0">
                <a:solidFill>
                  <a:srgbClr val="000000"/>
                </a:solidFill>
                <a:latin typeface="Times New Roman"/>
                <a:ea typeface="Times New Roman"/>
                <a:cs typeface="Times New Roman"/>
                <a:sym typeface="Times New Roman"/>
              </a:rPr>
              <a:t>In recent years, some automated systems and algorithms have been developed to assist in ECG analysis, using techniques like signal processing and traditional machine learning methods, such as support vector machines (SVM) and decision trees. However, these methods often require manual feature extraction, limiting their adaptability and accuracy, particularly for more complex cases like diabetic patients with cardiovascular complications.</a:t>
            </a:r>
            <a:endParaRPr sz="2000" dirty="0"/>
          </a:p>
        </p:txBody>
      </p:sp>
      <p:sp>
        <p:nvSpPr>
          <p:cNvPr id="167" name="Google Shape;167;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Final Review</a:t>
            </a:r>
            <a:endParaRPr dirty="0"/>
          </a:p>
        </p:txBody>
      </p:sp>
      <p:sp>
        <p:nvSpPr>
          <p:cNvPr id="168" name="Google Shape;168;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69" name="Google Shape;169;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2798</Words>
  <Application>Microsoft Office PowerPoint</Application>
  <PresentationFormat>Widescreen</PresentationFormat>
  <Paragraphs>284</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Noto Sans Symbols</vt:lpstr>
      <vt:lpstr>Roboto Mono</vt:lpstr>
      <vt:lpstr>Times New Roman</vt:lpstr>
      <vt:lpstr>Prestige Elite Std</vt:lpstr>
      <vt:lpstr>Verdana</vt:lpstr>
      <vt:lpstr>Consolas</vt:lpstr>
      <vt:lpstr>Arial</vt:lpstr>
      <vt:lpstr>Calibri</vt:lpstr>
      <vt:lpstr>Profile</vt:lpstr>
      <vt:lpstr>PowerPoint Presentation</vt:lpstr>
      <vt:lpstr>Problem Statement and Motivation</vt:lpstr>
      <vt:lpstr>Objectives</vt:lpstr>
      <vt:lpstr>Abstract</vt:lpstr>
      <vt:lpstr> Introduction and Overview of the Project.</vt:lpstr>
      <vt:lpstr> Introduction and Overview of the Project.</vt:lpstr>
      <vt:lpstr>Literature Survey</vt:lpstr>
      <vt:lpstr>Literature Survey</vt:lpstr>
      <vt:lpstr>Existing System</vt:lpstr>
      <vt:lpstr>Drawback of Existing System</vt:lpstr>
      <vt:lpstr>Proposed System</vt:lpstr>
      <vt:lpstr>System Architecture</vt:lpstr>
      <vt:lpstr>List of modules</vt:lpstr>
      <vt:lpstr>Image Preprocessing and Data Augmentation</vt:lpstr>
      <vt:lpstr>Image Preprocessing and Data Augmentation</vt:lpstr>
      <vt:lpstr>Image Preprocessing and Data Augmentation</vt:lpstr>
      <vt:lpstr>Feature Extraction with Pre-trained VGG16</vt:lpstr>
      <vt:lpstr>Feature Extraction with Pre-trained VGG16</vt:lpstr>
      <vt:lpstr>Custom Model Layers and Binary Classification</vt:lpstr>
      <vt:lpstr>Model Compilation, Training, and Evaluation</vt:lpstr>
      <vt:lpstr>Model Compilation, Training, and Evaluation</vt:lpstr>
      <vt:lpstr>Model Saving and Deployment</vt:lpstr>
      <vt:lpstr>Result and Discussion</vt:lpstr>
      <vt:lpstr>OutPuts</vt:lpstr>
      <vt:lpstr>OutPuts</vt:lpstr>
      <vt:lpstr>OutPuts</vt:lpstr>
      <vt:lpstr>Result and Discussion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Kavitha</dc:creator>
  <cp:lastModifiedBy>charlesweslyinchrist@gmail.com</cp:lastModifiedBy>
  <cp:revision>9</cp:revision>
  <dcterms:modified xsi:type="dcterms:W3CDTF">2024-11-23T02:55:36Z</dcterms:modified>
</cp:coreProperties>
</file>