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5" r:id="rId16"/>
    <p:sldId id="277" r:id="rId17"/>
    <p:sldId id="272" r:id="rId18"/>
    <p:sldId id="278" r:id="rId19"/>
    <p:sldId id="273" r:id="rId20"/>
    <p:sldId id="279" r:id="rId21"/>
    <p:sldId id="274" r:id="rId22"/>
    <p:sldId id="280" r:id="rId23"/>
    <p:sldId id="269" r:id="rId24"/>
    <p:sldId id="270" r:id="rId25"/>
    <p:sldId id="276"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hAIB0Xn2l5AMRAWu5xtn++S7k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136D4C-9BD0-4DC9-BC92-8683C6D979DD}">
  <a:tblStyle styleId="{AD136D4C-9BD0-4DC9-BC92-8683C6D979DD}"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1" name="Google Shape;1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09" name="Google Shape;2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18" name="Google Shape;21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f643eac72a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f643eac72a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3" name="Google Shape;1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6"/>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9" name="Google Shape;19;p16"/>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6"/>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16"/>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6"/>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2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38" name="Google Shape;38;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4" name="Google Shape;44;p20"/>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5" name="Google Shape;45;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1" name="Google Shape;51;p21"/>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2" name="Google Shape;52;p21"/>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3" name="Google Shape;53;p21"/>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4" name="Google Shape;54;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23"/>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a:spLocks noGrp="1"/>
          </p:cNvSpPr>
          <p:nvPr>
            <p:ph type="pic" idx="2"/>
          </p:nvPr>
        </p:nvSpPr>
        <p:spPr>
          <a:xfrm>
            <a:off x="2389717" y="612775"/>
            <a:ext cx="7315200" cy="4114800"/>
          </a:xfrm>
          <a:prstGeom prst="rect">
            <a:avLst/>
          </a:prstGeom>
          <a:noFill/>
          <a:ln>
            <a:noFill/>
          </a:ln>
        </p:spPr>
      </p:sp>
      <p:sp>
        <p:nvSpPr>
          <p:cNvPr id="71" name="Google Shape;71;p2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5"/>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5"/>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511277" y="2704593"/>
            <a:ext cx="11238271" cy="1325700"/>
          </a:xfrm>
          <a:prstGeom prst="rect">
            <a:avLst/>
          </a:prstGeom>
          <a:noFill/>
          <a:ln>
            <a:noFill/>
          </a:ln>
        </p:spPr>
        <p:txBody>
          <a:bodyPr spcFirstLastPara="1" wrap="square" lIns="91425" tIns="45700" rIns="91425" bIns="45700" anchor="ctr" anchorCtr="0">
            <a:normAutofit fontScale="87500"/>
          </a:bodyPr>
          <a:lstStyle/>
          <a:p>
            <a:pPr marL="0" marR="0" lvl="0" indent="0" algn="ctr" rtl="0">
              <a:lnSpc>
                <a:spcPct val="90000"/>
              </a:lnSpc>
              <a:spcBef>
                <a:spcPts val="0"/>
              </a:spcBef>
              <a:spcAft>
                <a:spcPts val="0"/>
              </a:spcAft>
              <a:buClr>
                <a:srgbClr val="7030A0"/>
              </a:buClr>
              <a:buSzPct val="100000"/>
              <a:buFont typeface="Verdana"/>
              <a:buNone/>
            </a:pPr>
            <a:r>
              <a:rPr lang="en-US" sz="4000" b="1" i="0" u="none" strike="noStrike" cap="none" dirty="0" err="1">
                <a:solidFill>
                  <a:srgbClr val="7030A0"/>
                </a:solidFill>
                <a:latin typeface="Verdana"/>
                <a:ea typeface="Verdana"/>
                <a:cs typeface="Verdana"/>
                <a:sym typeface="Verdana"/>
              </a:rPr>
              <a:t>CardioAI</a:t>
            </a:r>
            <a:r>
              <a:rPr lang="en-US" sz="4000" b="1" i="0" u="none" strike="noStrike" cap="none" dirty="0">
                <a:solidFill>
                  <a:srgbClr val="7030A0"/>
                </a:solidFill>
                <a:latin typeface="Verdana"/>
                <a:ea typeface="Verdana"/>
                <a:cs typeface="Verdana"/>
                <a:sym typeface="Verdana"/>
              </a:rPr>
              <a:t>: Enhancing Heart Attack Detection in Diabetic Patients Through ECG Analysis</a:t>
            </a:r>
          </a:p>
        </p:txBody>
      </p:sp>
      <p:sp>
        <p:nvSpPr>
          <p:cNvPr id="94" name="Google Shape;94;p1"/>
          <p:cNvSpPr txBox="1"/>
          <p:nvPr/>
        </p:nvSpPr>
        <p:spPr>
          <a:xfrm>
            <a:off x="593090" y="5184140"/>
            <a:ext cx="4804410" cy="828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Mrs Y.Nirmala Anandhi AP</a:t>
            </a:r>
            <a:endParaRPr sz="24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AI&amp;DS DEPT</a:t>
            </a:r>
            <a:endParaRPr sz="2400" b="1" i="0" u="none" strike="noStrike" cap="none">
              <a:solidFill>
                <a:srgbClr val="FF0000"/>
              </a:solidFill>
              <a:latin typeface="Verdana"/>
              <a:ea typeface="Verdana"/>
              <a:cs typeface="Verdana"/>
              <a:sym typeface="Verdana"/>
            </a:endParaRPr>
          </a:p>
        </p:txBody>
      </p:sp>
      <p:sp>
        <p:nvSpPr>
          <p:cNvPr id="95" name="Google Shape;95;p1"/>
          <p:cNvSpPr txBox="1"/>
          <p:nvPr/>
        </p:nvSpPr>
        <p:spPr>
          <a:xfrm>
            <a:off x="7353875" y="5183900"/>
            <a:ext cx="4175700" cy="1567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BENJAMIN NICOLAS S</a:t>
            </a:r>
            <a:endParaRPr sz="24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(221801005)</a:t>
            </a:r>
            <a:endParaRPr sz="24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CHARLESS BINNY K</a:t>
            </a:r>
            <a:endParaRPr sz="24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a:solidFill>
                  <a:srgbClr val="FF0000"/>
                </a:solidFill>
                <a:latin typeface="Verdana"/>
                <a:ea typeface="Verdana"/>
                <a:cs typeface="Verdana"/>
                <a:sym typeface="Verdana"/>
              </a:rPr>
              <a:t>(221801007)</a:t>
            </a:r>
            <a:endParaRPr sz="2400" b="1" i="0" u="none" strike="noStrike" cap="none">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rgbClr val="002060"/>
              </a:buClr>
              <a:buSzPts val="2800"/>
              <a:buFont typeface="Verdana"/>
              <a:buNone/>
            </a:pPr>
            <a:r>
              <a:rPr lang="en-US" sz="2800" b="1" i="0" u="none" strike="noStrike" cap="none">
                <a:solidFill>
                  <a:srgbClr val="002060"/>
                </a:solidFill>
                <a:latin typeface="Verdana"/>
                <a:ea typeface="Verdana"/>
                <a:cs typeface="Verdana"/>
                <a:sym typeface="Verdana"/>
              </a:rPr>
              <a:t>Department of Artificial Intelligence and Data </a:t>
            </a:r>
            <a:endParaRPr sz="2800" b="1" i="0" u="none" strike="noStrike" cap="none">
              <a:solidFill>
                <a:srgbClr val="002060"/>
              </a:solidFill>
              <a:latin typeface="Verdana"/>
              <a:ea typeface="Verdana"/>
              <a:cs typeface="Verdana"/>
              <a:sym typeface="Verdana"/>
            </a:endParaRPr>
          </a:p>
          <a:p>
            <a:pPr marL="0" marR="0" lvl="0" indent="0" algn="ctr" rtl="0">
              <a:lnSpc>
                <a:spcPct val="90000"/>
              </a:lnSpc>
              <a:spcBef>
                <a:spcPts val="0"/>
              </a:spcBef>
              <a:spcAft>
                <a:spcPts val="0"/>
              </a:spcAft>
              <a:buClr>
                <a:srgbClr val="002060"/>
              </a:buClr>
              <a:buSzPts val="2800"/>
              <a:buFont typeface="Verdana"/>
              <a:buNone/>
            </a:pPr>
            <a:r>
              <a:rPr lang="en-US" sz="2800" b="1" i="0" u="none" strike="noStrike" cap="none">
                <a:solidFill>
                  <a:srgbClr val="002060"/>
                </a:solidFill>
                <a:latin typeface="Verdana"/>
                <a:ea typeface="Verdana"/>
                <a:cs typeface="Verdana"/>
                <a:sym typeface="Verdana"/>
              </a:rPr>
              <a:t>Science</a:t>
            </a:r>
            <a:endParaRPr sz="2800" b="1" i="0" u="none" strike="noStrike" cap="non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Drawback of Existing System</a:t>
            </a:r>
            <a:endParaRPr/>
          </a:p>
        </p:txBody>
      </p:sp>
      <p:sp>
        <p:nvSpPr>
          <p:cNvPr id="175" name="Google Shape;175;p9"/>
          <p:cNvSpPr txBox="1">
            <a:spLocks noGrp="1"/>
          </p:cNvSpPr>
          <p:nvPr>
            <p:ph type="body" idx="1"/>
          </p:nvPr>
        </p:nvSpPr>
        <p:spPr>
          <a:xfrm>
            <a:off x="755650" y="1645250"/>
            <a:ext cx="11365800" cy="4529700"/>
          </a:xfrm>
          <a:prstGeom prst="rect">
            <a:avLst/>
          </a:prstGeom>
          <a:noFill/>
          <a:ln>
            <a:noFill/>
          </a:ln>
        </p:spPr>
        <p:txBody>
          <a:bodyPr spcFirstLastPara="1" wrap="square" lIns="91425" tIns="45700" rIns="91425" bIns="45700" anchor="t" anchorCtr="0">
            <a:noAutofit/>
          </a:bodyPr>
          <a:lstStyle/>
          <a:p>
            <a:pPr marL="457200" lvl="0" indent="-381000" algn="l" rtl="0">
              <a:spcBef>
                <a:spcPts val="1200"/>
              </a:spcBef>
              <a:spcAft>
                <a:spcPts val="0"/>
              </a:spcAft>
              <a:buSzPts val="2400"/>
              <a:buFont typeface="Times New Roman"/>
              <a:buChar char="□"/>
            </a:pPr>
            <a:r>
              <a:rPr lang="en-US" sz="2000" b="1" dirty="0">
                <a:latin typeface="Times New Roman"/>
                <a:ea typeface="Times New Roman"/>
                <a:cs typeface="Times New Roman"/>
                <a:sym typeface="Times New Roman"/>
              </a:rPr>
              <a:t>Dependency on Expert Interpretation: </a:t>
            </a:r>
            <a:r>
              <a:rPr lang="en-US" sz="2000" dirty="0">
                <a:latin typeface="Times New Roman"/>
                <a:ea typeface="Times New Roman"/>
                <a:cs typeface="Times New Roman"/>
                <a:sym typeface="Times New Roman"/>
              </a:rPr>
              <a:t>The current system relies heavily on the expertise of cardiologists for analyzing ECG signals, which can lead to delays in diagnosis, especially in resource-limited settings. Variability in skill and experience may also affect the accuracy of interpretation.</a:t>
            </a:r>
          </a:p>
          <a:p>
            <a:pPr marL="457200" lvl="0" indent="-381000" algn="l" rtl="0">
              <a:spcBef>
                <a:spcPts val="1200"/>
              </a:spcBef>
              <a:spcAft>
                <a:spcPts val="0"/>
              </a:spcAft>
              <a:buSzPts val="2400"/>
              <a:buFont typeface="Times New Roman"/>
              <a:buChar char="□"/>
            </a:pPr>
            <a:r>
              <a:rPr lang="en-US" sz="2000" b="1" dirty="0">
                <a:latin typeface="Times New Roman"/>
                <a:ea typeface="Times New Roman"/>
                <a:cs typeface="Times New Roman"/>
                <a:sym typeface="Times New Roman"/>
              </a:rPr>
              <a:t>Potential for Human Error: </a:t>
            </a:r>
            <a:r>
              <a:rPr lang="en-US" sz="2000" dirty="0">
                <a:latin typeface="Times New Roman"/>
                <a:ea typeface="Times New Roman"/>
                <a:cs typeface="Times New Roman"/>
                <a:sym typeface="Times New Roman"/>
              </a:rPr>
              <a:t>Manual analysis of ECG signals is prone to human error, which can result in misinterpretation of critical heart conditions, especially subtle or atypical signs of MI, leading to delayed or incorrect diagnoses.</a:t>
            </a:r>
          </a:p>
          <a:p>
            <a:pPr marL="457200" lvl="0" indent="-381000" algn="l" rtl="0">
              <a:lnSpc>
                <a:spcPct val="115000"/>
              </a:lnSpc>
              <a:spcBef>
                <a:spcPts val="1200"/>
              </a:spcBef>
              <a:spcAft>
                <a:spcPts val="0"/>
              </a:spcAft>
              <a:buSzPts val="2400"/>
              <a:buFont typeface="Times New Roman"/>
              <a:buChar char="□"/>
            </a:pPr>
            <a:r>
              <a:rPr lang="en-US" sz="2000" b="1" dirty="0">
                <a:latin typeface="Times New Roman"/>
                <a:ea typeface="Times New Roman"/>
                <a:cs typeface="Times New Roman"/>
                <a:sym typeface="Times New Roman"/>
              </a:rPr>
              <a:t>Limited Scalability: </a:t>
            </a:r>
            <a:r>
              <a:rPr lang="en-US" sz="2000" dirty="0">
                <a:latin typeface="Times New Roman"/>
                <a:ea typeface="Times New Roman"/>
                <a:cs typeface="Times New Roman"/>
                <a:sym typeface="Times New Roman"/>
              </a:rPr>
              <a:t>The manual approach is not easily scalable, as each ECG needs to be individually reviewed by healthcare professionals. This can create bottlenecks, particularly in emergency situations or when dealing with a large volume of patients.</a:t>
            </a:r>
            <a:r>
              <a:rPr lang="en-US" sz="2400" dirty="0">
                <a:latin typeface="Times New Roman"/>
                <a:ea typeface="Times New Roman"/>
                <a:cs typeface="Times New Roman"/>
                <a:sym typeface="Times New Roman"/>
              </a:rPr>
              <a:t>.</a:t>
            </a:r>
            <a:endParaRPr lang="en-US" sz="3700" dirty="0">
              <a:latin typeface="Times New Roman"/>
              <a:ea typeface="Times New Roman"/>
              <a:cs typeface="Times New Roman"/>
              <a:sym typeface="Times New Roman"/>
            </a:endParaRPr>
          </a:p>
          <a:p>
            <a:pPr marL="469900" lvl="0" indent="-279400" algn="l" rtl="0">
              <a:lnSpc>
                <a:spcPct val="100000"/>
              </a:lnSpc>
              <a:spcBef>
                <a:spcPts val="1200"/>
              </a:spcBef>
              <a:spcAft>
                <a:spcPts val="0"/>
              </a:spcAft>
              <a:buSzPts val="3000"/>
              <a:buNone/>
            </a:pPr>
            <a:endParaRPr sz="2400" dirty="0">
              <a:latin typeface="Times New Roman"/>
              <a:ea typeface="Times New Roman"/>
              <a:cs typeface="Times New Roman"/>
              <a:sym typeface="Times New Roman"/>
            </a:endParaRPr>
          </a:p>
        </p:txBody>
      </p:sp>
      <p:sp>
        <p:nvSpPr>
          <p:cNvPr id="176" name="Google Shape;176;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77" name="Google Shape;177;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78" name="Google Shape;178;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Proposed System</a:t>
            </a:r>
            <a:endParaRPr dirty="0"/>
          </a:p>
        </p:txBody>
      </p:sp>
      <p:sp>
        <p:nvSpPr>
          <p:cNvPr id="184" name="Google Shape;184;p10"/>
          <p:cNvSpPr txBox="1">
            <a:spLocks noGrp="1"/>
          </p:cNvSpPr>
          <p:nvPr>
            <p:ph type="body" idx="1"/>
          </p:nvPr>
        </p:nvSpPr>
        <p:spPr>
          <a:xfrm>
            <a:off x="465676" y="1720645"/>
            <a:ext cx="10668000" cy="4236986"/>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SzPts val="2100"/>
              <a:buChar char="□"/>
            </a:pPr>
            <a:r>
              <a:rPr lang="en-US" sz="1800" b="1" dirty="0"/>
              <a:t>Automated ECG </a:t>
            </a:r>
            <a:r>
              <a:rPr lang="en-US" sz="1800" b="1" dirty="0" err="1"/>
              <a:t>Analysis:</a:t>
            </a:r>
            <a:r>
              <a:rPr lang="en-US" sz="1800" dirty="0" err="1"/>
              <a:t>The</a:t>
            </a:r>
            <a:r>
              <a:rPr lang="en-US" sz="1800" dirty="0"/>
              <a:t> system uses a CNN-based architecture to automatically process ECG images, eliminating the need for manual feature extraction. This allows the model to identify complex patterns and anomalies in ECG waveforms that may be indicative of myocardial infarction.</a:t>
            </a:r>
          </a:p>
          <a:p>
            <a:pPr marL="457200" lvl="0" indent="-361950" algn="l" rtl="0">
              <a:lnSpc>
                <a:spcPct val="115000"/>
              </a:lnSpc>
              <a:spcBef>
                <a:spcPts val="1200"/>
              </a:spcBef>
              <a:spcAft>
                <a:spcPts val="0"/>
              </a:spcAft>
              <a:buSzPts val="2100"/>
              <a:buChar char="□"/>
            </a:pPr>
            <a:r>
              <a:rPr lang="en-US" sz="1800" b="1" dirty="0"/>
              <a:t>Specialization for Diabetic </a:t>
            </a:r>
            <a:r>
              <a:rPr lang="en-US" sz="1800" b="1" dirty="0" err="1"/>
              <a:t>Patients:</a:t>
            </a:r>
            <a:r>
              <a:rPr lang="en-US" sz="1800" dirty="0" err="1"/>
              <a:t>The</a:t>
            </a:r>
            <a:r>
              <a:rPr lang="en-US" sz="1800" dirty="0"/>
              <a:t> model is designed to handle the unique ECG characteristics of diabetic patients, who are at higher risk for cardiovascular complications. By incorporating data from diabetic patients, the system aims to improve diagnostic accuracy for this high-risk group.</a:t>
            </a:r>
          </a:p>
          <a:p>
            <a:pPr marL="457200" lvl="0" indent="-361950" algn="l" rtl="0">
              <a:lnSpc>
                <a:spcPct val="115000"/>
              </a:lnSpc>
              <a:spcBef>
                <a:spcPts val="1200"/>
              </a:spcBef>
              <a:spcAft>
                <a:spcPts val="0"/>
              </a:spcAft>
              <a:buSzPts val="2100"/>
              <a:buChar char="□"/>
            </a:pPr>
            <a:r>
              <a:rPr lang="en-US" sz="1800" b="1" dirty="0"/>
              <a:t>Improved Accuracy and </a:t>
            </a:r>
            <a:r>
              <a:rPr lang="en-US" sz="1800" b="1" dirty="0" err="1"/>
              <a:t>Consistency</a:t>
            </a:r>
            <a:r>
              <a:rPr lang="en-US" sz="1800" dirty="0" err="1"/>
              <a:t>:The</a:t>
            </a:r>
            <a:r>
              <a:rPr lang="en-US" sz="1800" dirty="0"/>
              <a:t> CNN can learn from large datasets of ECG images, allowing it to detect subtle abnormalities with high precision and consistency. This reduces the variability and potential for human error present in traditional manual interpretation.</a:t>
            </a:r>
          </a:p>
        </p:txBody>
      </p:sp>
      <p:sp>
        <p:nvSpPr>
          <p:cNvPr id="185" name="Google Shape;185;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86" name="Google Shape;186;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87" name="Google Shape;187;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755658" y="-602874"/>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System Architecture</a:t>
            </a:r>
            <a:endParaRPr/>
          </a:p>
        </p:txBody>
      </p:sp>
      <p:sp>
        <p:nvSpPr>
          <p:cNvPr id="193" name="Google Shape;193;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SzPts val="1800"/>
              <a:buNone/>
            </a:pPr>
            <a:endParaRPr/>
          </a:p>
        </p:txBody>
      </p:sp>
      <p:sp>
        <p:nvSpPr>
          <p:cNvPr id="194" name="Google Shape;194;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95" name="Google Shape;195;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96" name="Google Shape;196;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197" name="Google Shape;197;p11"/>
          <p:cNvPicPr preferRelativeResize="0"/>
          <p:nvPr/>
        </p:nvPicPr>
        <p:blipFill rotWithShape="1">
          <a:blip r:embed="rId3">
            <a:alphaModFix/>
          </a:blip>
          <a:srcRect t="8228" b="8236"/>
          <a:stretch/>
        </p:blipFill>
        <p:spPr>
          <a:xfrm>
            <a:off x="336350" y="797200"/>
            <a:ext cx="11294674" cy="592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List of modules</a:t>
            </a:r>
            <a:endParaRPr/>
          </a:p>
        </p:txBody>
      </p:sp>
      <p:sp>
        <p:nvSpPr>
          <p:cNvPr id="203" name="Google Shape;203;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360"/>
              </a:spcBef>
              <a:spcAft>
                <a:spcPts val="0"/>
              </a:spcAft>
              <a:buSzPts val="1800"/>
              <a:buChar char="❖"/>
            </a:pPr>
            <a:r>
              <a:rPr lang="en-US" dirty="0"/>
              <a:t>Image Preprocessing and Data Augmentation.</a:t>
            </a:r>
            <a:endParaRPr dirty="0"/>
          </a:p>
          <a:p>
            <a:pPr marL="457200" lvl="0" indent="-342900" algn="l" rtl="0">
              <a:lnSpc>
                <a:spcPct val="115000"/>
              </a:lnSpc>
              <a:spcBef>
                <a:spcPts val="0"/>
              </a:spcBef>
              <a:spcAft>
                <a:spcPts val="0"/>
              </a:spcAft>
              <a:buSzPts val="1800"/>
              <a:buChar char="❖"/>
            </a:pPr>
            <a:r>
              <a:rPr lang="en-US" dirty="0"/>
              <a:t>Feature Extraction with Pre-trained VGG16Gradient Boost based Model Training .</a:t>
            </a:r>
          </a:p>
          <a:p>
            <a:pPr marL="457200" lvl="0" indent="-342900" algn="l" rtl="0">
              <a:lnSpc>
                <a:spcPct val="115000"/>
              </a:lnSpc>
              <a:spcBef>
                <a:spcPts val="0"/>
              </a:spcBef>
              <a:spcAft>
                <a:spcPts val="0"/>
              </a:spcAft>
              <a:buSzPts val="1800"/>
              <a:buChar char="❖"/>
            </a:pPr>
            <a:r>
              <a:rPr lang="en-US" dirty="0"/>
              <a:t>Custom Model Layers and Binary Classification.</a:t>
            </a:r>
            <a:endParaRPr dirty="0"/>
          </a:p>
          <a:p>
            <a:pPr marL="457200" lvl="0" indent="-342900" algn="l" rtl="0">
              <a:lnSpc>
                <a:spcPct val="115000"/>
              </a:lnSpc>
              <a:spcBef>
                <a:spcPts val="0"/>
              </a:spcBef>
              <a:spcAft>
                <a:spcPts val="0"/>
              </a:spcAft>
              <a:buSzPts val="1800"/>
              <a:buChar char="❖"/>
            </a:pPr>
            <a:r>
              <a:rPr lang="en-US" dirty="0"/>
              <a:t>Model Compilation, Training, and Evaluation.</a:t>
            </a:r>
          </a:p>
          <a:p>
            <a:pPr marL="457200" lvl="0" indent="-342900" algn="l" rtl="0">
              <a:lnSpc>
                <a:spcPct val="115000"/>
              </a:lnSpc>
              <a:spcBef>
                <a:spcPts val="0"/>
              </a:spcBef>
              <a:spcAft>
                <a:spcPts val="0"/>
              </a:spcAft>
              <a:buSzPts val="1800"/>
              <a:buChar char="❖"/>
            </a:pPr>
            <a:r>
              <a:rPr lang="en-IN" dirty="0"/>
              <a:t>Model Saving and Deployment</a:t>
            </a:r>
            <a:r>
              <a:rPr lang="en-US" dirty="0"/>
              <a:t>.</a:t>
            </a:r>
            <a:endParaRPr dirty="0"/>
          </a:p>
        </p:txBody>
      </p:sp>
      <p:sp>
        <p:nvSpPr>
          <p:cNvPr id="204" name="Google Shape;20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205" name="Google Shape;20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206" name="Google Shape;20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8341-B1FC-2D4B-AA25-AA74143B6ED9}"/>
              </a:ext>
            </a:extLst>
          </p:cNvPr>
          <p:cNvSpPr>
            <a:spLocks noGrp="1"/>
          </p:cNvSpPr>
          <p:nvPr>
            <p:ph type="title"/>
          </p:nvPr>
        </p:nvSpPr>
        <p:spPr>
          <a:xfrm>
            <a:off x="766232" y="304801"/>
            <a:ext cx="11425767" cy="1216025"/>
          </a:xfrm>
        </p:spPr>
        <p:txBody>
          <a:bodyPr/>
          <a:lstStyle/>
          <a:p>
            <a:r>
              <a:rPr lang="en-US" dirty="0"/>
              <a:t>Image Preprocessing and Data Augmentation</a:t>
            </a:r>
            <a:endParaRPr lang="en-IN" dirty="0"/>
          </a:p>
        </p:txBody>
      </p:sp>
      <p:sp>
        <p:nvSpPr>
          <p:cNvPr id="4" name="Slide Number Placeholder 3">
            <a:extLst>
              <a:ext uri="{FF2B5EF4-FFF2-40B4-BE49-F238E27FC236}">
                <a16:creationId xmlns:a16="http://schemas.microsoft.com/office/drawing/2014/main" id="{41D17AE5-2875-1840-31C5-2DDB01AFAA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Box 2">
            <a:extLst>
              <a:ext uri="{FF2B5EF4-FFF2-40B4-BE49-F238E27FC236}">
                <a16:creationId xmlns:a16="http://schemas.microsoft.com/office/drawing/2014/main" id="{5A3BB089-84AD-ACFC-3EDA-D2373D30F215}"/>
              </a:ext>
            </a:extLst>
          </p:cNvPr>
          <p:cNvSpPr txBox="1"/>
          <p:nvPr/>
        </p:nvSpPr>
        <p:spPr>
          <a:xfrm>
            <a:off x="757767" y="1881748"/>
            <a:ext cx="5957664" cy="954107"/>
          </a:xfrm>
          <a:prstGeom prst="rect">
            <a:avLst/>
          </a:prstGeom>
          <a:noFill/>
        </p:spPr>
        <p:txBody>
          <a:bodyPr wrap="square" rtlCol="0">
            <a:spAutoFit/>
          </a:bodyPr>
          <a:lstStyle/>
          <a:p>
            <a:r>
              <a:rPr lang="en-IN" dirty="0"/>
              <a:t>Load Pre-trained VGG16 Model</a:t>
            </a:r>
          </a:p>
          <a:p>
            <a:endParaRPr lang="en-IN" dirty="0"/>
          </a:p>
          <a:p>
            <a:r>
              <a:rPr lang="en-IN" dirty="0"/>
              <a:t>Freeze the Pre-trained Layers</a:t>
            </a:r>
          </a:p>
          <a:p>
            <a:r>
              <a:rPr lang="en-US" dirty="0"/>
              <a:t>Pass Preprocessed Images Through VGG16</a:t>
            </a:r>
            <a:endParaRPr lang="en-IN" dirty="0"/>
          </a:p>
        </p:txBody>
      </p:sp>
      <p:grpSp>
        <p:nvGrpSpPr>
          <p:cNvPr id="89" name="Group 88">
            <a:extLst>
              <a:ext uri="{FF2B5EF4-FFF2-40B4-BE49-F238E27FC236}">
                <a16:creationId xmlns:a16="http://schemas.microsoft.com/office/drawing/2014/main" id="{07F4DD16-CDEA-2796-AABF-D9CE2FA15E67}"/>
              </a:ext>
            </a:extLst>
          </p:cNvPr>
          <p:cNvGrpSpPr/>
          <p:nvPr/>
        </p:nvGrpSpPr>
        <p:grpSpPr>
          <a:xfrm>
            <a:off x="7199808" y="1791864"/>
            <a:ext cx="4342921" cy="3971181"/>
            <a:chOff x="6496665" y="1892208"/>
            <a:chExt cx="4342921" cy="3971181"/>
          </a:xfrm>
        </p:grpSpPr>
        <p:sp>
          <p:nvSpPr>
            <p:cNvPr id="13" name="Rectangle: Rounded Corners 12">
              <a:extLst>
                <a:ext uri="{FF2B5EF4-FFF2-40B4-BE49-F238E27FC236}">
                  <a16:creationId xmlns:a16="http://schemas.microsoft.com/office/drawing/2014/main" id="{2A7E280B-D1E0-905B-3D82-B3C9B5B1FA3A}"/>
                </a:ext>
              </a:extLst>
            </p:cNvPr>
            <p:cNvSpPr/>
            <p:nvPr/>
          </p:nvSpPr>
          <p:spPr>
            <a:xfrm>
              <a:off x="6777705" y="1892208"/>
              <a:ext cx="1484670" cy="776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dirty="0" err="1">
                  <a:solidFill>
                    <a:schemeClr val="bg1"/>
                  </a:solidFill>
                  <a:effectLst/>
                  <a:latin typeface="Consolas" panose="020B0609020204030204" pitchFamily="49" charset="0"/>
                </a:rPr>
                <a:t>Preprocessed</a:t>
              </a:r>
              <a:r>
                <a:rPr lang="en-IN" b="0" dirty="0">
                  <a:solidFill>
                    <a:schemeClr val="bg1"/>
                  </a:solidFill>
                  <a:effectLst/>
                  <a:latin typeface="Consolas" panose="020B0609020204030204" pitchFamily="49" charset="0"/>
                </a:rPr>
                <a:t> image</a:t>
              </a:r>
              <a:endParaRPr lang="en-IN" dirty="0">
                <a:solidFill>
                  <a:schemeClr val="bg1"/>
                </a:solidFill>
              </a:endParaRPr>
            </a:p>
          </p:txBody>
        </p:sp>
        <p:sp>
          <p:nvSpPr>
            <p:cNvPr id="14" name="Rectangle: Rounded Corners 13">
              <a:extLst>
                <a:ext uri="{FF2B5EF4-FFF2-40B4-BE49-F238E27FC236}">
                  <a16:creationId xmlns:a16="http://schemas.microsoft.com/office/drawing/2014/main" id="{5AC01704-612A-B9E9-0F87-BC0D3258367B}"/>
                </a:ext>
              </a:extLst>
            </p:cNvPr>
            <p:cNvSpPr/>
            <p:nvPr/>
          </p:nvSpPr>
          <p:spPr>
            <a:xfrm>
              <a:off x="9385710" y="1900265"/>
              <a:ext cx="1345380" cy="776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chemeClr val="bg1"/>
                </a:solidFill>
                <a:effectLst/>
                <a:latin typeface="Consolas" panose="020B0609020204030204" pitchFamily="49" charset="0"/>
              </a:endParaRPr>
            </a:p>
            <a:p>
              <a:pPr algn="ctr"/>
              <a:r>
                <a:rPr lang="en-IN" b="0" dirty="0">
                  <a:solidFill>
                    <a:schemeClr val="bg1"/>
                  </a:solidFill>
                  <a:effectLst/>
                  <a:latin typeface="Consolas" panose="020B0609020204030204" pitchFamily="49" charset="0"/>
                </a:rPr>
                <a:t>Load </a:t>
              </a:r>
            </a:p>
            <a:p>
              <a:pPr algn="ctr"/>
              <a:r>
                <a:rPr lang="en-IN" b="0" dirty="0">
                  <a:solidFill>
                    <a:schemeClr val="bg1"/>
                  </a:solidFill>
                  <a:effectLst/>
                  <a:latin typeface="Consolas" panose="020B0609020204030204" pitchFamily="49" charset="0"/>
                </a:rPr>
                <a:t>Pre-trained VGG16</a:t>
              </a:r>
            </a:p>
            <a:p>
              <a:pPr algn="ctr"/>
              <a:endParaRPr lang="en-IN" dirty="0">
                <a:solidFill>
                  <a:schemeClr val="bg1"/>
                </a:solidFill>
              </a:endParaRPr>
            </a:p>
          </p:txBody>
        </p:sp>
        <p:sp>
          <p:nvSpPr>
            <p:cNvPr id="15" name="Rectangle: Rounded Corners 14">
              <a:extLst>
                <a:ext uri="{FF2B5EF4-FFF2-40B4-BE49-F238E27FC236}">
                  <a16:creationId xmlns:a16="http://schemas.microsoft.com/office/drawing/2014/main" id="{F143C1CF-9F6B-0C18-401C-5261CB5561D2}"/>
                </a:ext>
              </a:extLst>
            </p:cNvPr>
            <p:cNvSpPr/>
            <p:nvPr/>
          </p:nvSpPr>
          <p:spPr>
            <a:xfrm>
              <a:off x="9277214" y="3184085"/>
              <a:ext cx="1562372" cy="10091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rgbClr val="AA8500"/>
                </a:solidFill>
                <a:effectLst/>
                <a:latin typeface="Consolas" panose="020B0609020204030204" pitchFamily="49" charset="0"/>
              </a:endParaRPr>
            </a:p>
            <a:p>
              <a:pPr algn="ctr"/>
              <a:r>
                <a:rPr lang="en-IN" b="0" dirty="0">
                  <a:solidFill>
                    <a:schemeClr val="bg1"/>
                  </a:solidFill>
                  <a:effectLst/>
                  <a:latin typeface="Consolas" panose="020B0609020204030204" pitchFamily="49" charset="0"/>
                </a:rPr>
                <a:t>Freeze </a:t>
              </a:r>
            </a:p>
            <a:p>
              <a:pPr algn="ctr"/>
              <a:r>
                <a:rPr lang="en-IN" b="0" dirty="0">
                  <a:solidFill>
                    <a:schemeClr val="bg1"/>
                  </a:solidFill>
                  <a:effectLst/>
                  <a:latin typeface="Consolas" panose="020B0609020204030204" pitchFamily="49" charset="0"/>
                </a:rPr>
                <a:t>Pre-trained Layers</a:t>
              </a:r>
            </a:p>
            <a:p>
              <a:pPr algn="ctr"/>
              <a:endParaRPr lang="en-IN" dirty="0"/>
            </a:p>
          </p:txBody>
        </p:sp>
        <p:sp>
          <p:nvSpPr>
            <p:cNvPr id="16" name="Rectangle: Rounded Corners 15">
              <a:extLst>
                <a:ext uri="{FF2B5EF4-FFF2-40B4-BE49-F238E27FC236}">
                  <a16:creationId xmlns:a16="http://schemas.microsoft.com/office/drawing/2014/main" id="{89653E37-4ACA-BC5B-F70C-4C1C086D4C46}"/>
                </a:ext>
              </a:extLst>
            </p:cNvPr>
            <p:cNvSpPr/>
            <p:nvPr/>
          </p:nvSpPr>
          <p:spPr>
            <a:xfrm>
              <a:off x="6496665" y="3195384"/>
              <a:ext cx="2046749" cy="10091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dirty="0">
                <a:solidFill>
                  <a:srgbClr val="AA8500"/>
                </a:solidFill>
                <a:effectLst/>
                <a:latin typeface="Consolas" panose="020B0609020204030204" pitchFamily="49" charset="0"/>
              </a:endParaRPr>
            </a:p>
            <a:p>
              <a:pPr algn="ctr"/>
              <a:r>
                <a:rPr lang="en-US" b="0" dirty="0">
                  <a:solidFill>
                    <a:schemeClr val="bg1"/>
                  </a:solidFill>
                  <a:effectLst/>
                  <a:latin typeface="Consolas" panose="020B0609020204030204" pitchFamily="49" charset="0"/>
                </a:rPr>
                <a:t>Pass Images through Convolutional Layers</a:t>
              </a:r>
            </a:p>
            <a:p>
              <a:pPr algn="ctr"/>
              <a:endParaRPr lang="en-IN" dirty="0"/>
            </a:p>
          </p:txBody>
        </p:sp>
        <p:sp>
          <p:nvSpPr>
            <p:cNvPr id="17" name="Rectangle: Rounded Corners 16">
              <a:extLst>
                <a:ext uri="{FF2B5EF4-FFF2-40B4-BE49-F238E27FC236}">
                  <a16:creationId xmlns:a16="http://schemas.microsoft.com/office/drawing/2014/main" id="{4A550004-40B8-687C-7479-EDB5732AF9ED}"/>
                </a:ext>
              </a:extLst>
            </p:cNvPr>
            <p:cNvSpPr/>
            <p:nvPr/>
          </p:nvSpPr>
          <p:spPr>
            <a:xfrm>
              <a:off x="8262375" y="4860742"/>
              <a:ext cx="1976283" cy="10026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rgbClr val="AA8500"/>
                </a:solidFill>
                <a:effectLst/>
                <a:latin typeface="Consolas" panose="020B0609020204030204" pitchFamily="49" charset="0"/>
              </a:endParaRPr>
            </a:p>
            <a:p>
              <a:pPr algn="ctr"/>
              <a:r>
                <a:rPr lang="en-IN" b="0" dirty="0">
                  <a:solidFill>
                    <a:schemeClr val="bg1">
                      <a:lumMod val="95000"/>
                    </a:schemeClr>
                  </a:solidFill>
                  <a:effectLst/>
                  <a:latin typeface="Consolas" panose="020B0609020204030204" pitchFamily="49" charset="0"/>
                </a:rPr>
                <a:t>Extracted Features from VGG16</a:t>
              </a:r>
            </a:p>
            <a:p>
              <a:pPr algn="ctr"/>
              <a:endParaRPr lang="en-IN" dirty="0"/>
            </a:p>
          </p:txBody>
        </p:sp>
        <p:cxnSp>
          <p:nvCxnSpPr>
            <p:cNvPr id="22" name="Straight Arrow Connector 21">
              <a:extLst>
                <a:ext uri="{FF2B5EF4-FFF2-40B4-BE49-F238E27FC236}">
                  <a16:creationId xmlns:a16="http://schemas.microsoft.com/office/drawing/2014/main" id="{EF89DD7A-05B0-1404-75A8-6E88731249F3}"/>
                </a:ext>
              </a:extLst>
            </p:cNvPr>
            <p:cNvCxnSpPr>
              <a:cxnSpLocks/>
              <a:stCxn id="13" idx="3"/>
              <a:endCxn id="14" idx="1"/>
            </p:cNvCxnSpPr>
            <p:nvPr/>
          </p:nvCxnSpPr>
          <p:spPr>
            <a:xfrm>
              <a:off x="8262375" y="2280582"/>
              <a:ext cx="1123335" cy="8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6028A2F-C46D-BDE0-1615-C66E5A1000CD}"/>
                </a:ext>
              </a:extLst>
            </p:cNvPr>
            <p:cNvCxnSpPr>
              <a:cxnSpLocks/>
              <a:stCxn id="14" idx="2"/>
              <a:endCxn id="15" idx="0"/>
            </p:cNvCxnSpPr>
            <p:nvPr/>
          </p:nvCxnSpPr>
          <p:spPr>
            <a:xfrm>
              <a:off x="10058400" y="2677013"/>
              <a:ext cx="0" cy="507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78C990B-A966-F469-94A3-C05D54035E93}"/>
                </a:ext>
              </a:extLst>
            </p:cNvPr>
            <p:cNvCxnSpPr>
              <a:cxnSpLocks/>
              <a:stCxn id="15" idx="1"/>
              <a:endCxn id="16" idx="3"/>
            </p:cNvCxnSpPr>
            <p:nvPr/>
          </p:nvCxnSpPr>
          <p:spPr>
            <a:xfrm flipH="1">
              <a:off x="8543414" y="3688679"/>
              <a:ext cx="733800" cy="1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208C407-2A4E-16CE-213A-A38222973B99}"/>
                </a:ext>
              </a:extLst>
            </p:cNvPr>
            <p:cNvCxnSpPr>
              <a:cxnSpLocks/>
              <a:stCxn id="16" idx="2"/>
              <a:endCxn id="17" idx="0"/>
            </p:cNvCxnSpPr>
            <p:nvPr/>
          </p:nvCxnSpPr>
          <p:spPr>
            <a:xfrm>
              <a:off x="7520040" y="4204573"/>
              <a:ext cx="1730477" cy="656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787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EE776-EC64-4A3D-9041-63CACA9AFB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E32EC-3DBF-BE70-38FE-6FB2BC2D1451}"/>
              </a:ext>
            </a:extLst>
          </p:cNvPr>
          <p:cNvSpPr>
            <a:spLocks noGrp="1"/>
          </p:cNvSpPr>
          <p:nvPr>
            <p:ph type="title"/>
          </p:nvPr>
        </p:nvSpPr>
        <p:spPr/>
        <p:txBody>
          <a:bodyPr/>
          <a:lstStyle/>
          <a:p>
            <a:r>
              <a:rPr lang="en-US" dirty="0"/>
              <a:t>Feature Extraction with Pre-trained VGG16</a:t>
            </a:r>
            <a:endParaRPr lang="en-IN" dirty="0"/>
          </a:p>
        </p:txBody>
      </p:sp>
      <p:sp>
        <p:nvSpPr>
          <p:cNvPr id="4" name="Slide Number Placeholder 3">
            <a:extLst>
              <a:ext uri="{FF2B5EF4-FFF2-40B4-BE49-F238E27FC236}">
                <a16:creationId xmlns:a16="http://schemas.microsoft.com/office/drawing/2014/main" id="{5B3242DF-0757-3539-81B4-238F87111A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extBox 2">
            <a:extLst>
              <a:ext uri="{FF2B5EF4-FFF2-40B4-BE49-F238E27FC236}">
                <a16:creationId xmlns:a16="http://schemas.microsoft.com/office/drawing/2014/main" id="{CAE8D272-644D-BE28-9A07-8BED93DD1868}"/>
              </a:ext>
            </a:extLst>
          </p:cNvPr>
          <p:cNvSpPr txBox="1"/>
          <p:nvPr/>
        </p:nvSpPr>
        <p:spPr>
          <a:xfrm>
            <a:off x="757767" y="1881748"/>
            <a:ext cx="5957664" cy="954107"/>
          </a:xfrm>
          <a:prstGeom prst="rect">
            <a:avLst/>
          </a:prstGeom>
          <a:noFill/>
        </p:spPr>
        <p:txBody>
          <a:bodyPr wrap="square" rtlCol="0">
            <a:spAutoFit/>
          </a:bodyPr>
          <a:lstStyle/>
          <a:p>
            <a:r>
              <a:rPr lang="en-IN" dirty="0"/>
              <a:t>Load Pre-trained VGG16 Model</a:t>
            </a:r>
          </a:p>
          <a:p>
            <a:endParaRPr lang="en-IN" dirty="0"/>
          </a:p>
          <a:p>
            <a:r>
              <a:rPr lang="en-IN" dirty="0"/>
              <a:t>Freeze the Pre-trained Layers</a:t>
            </a:r>
          </a:p>
          <a:p>
            <a:r>
              <a:rPr lang="en-US" dirty="0"/>
              <a:t>Pass Preprocessed Images Through VGG16</a:t>
            </a:r>
            <a:endParaRPr lang="en-IN" dirty="0"/>
          </a:p>
        </p:txBody>
      </p:sp>
      <p:grpSp>
        <p:nvGrpSpPr>
          <p:cNvPr id="89" name="Group 88">
            <a:extLst>
              <a:ext uri="{FF2B5EF4-FFF2-40B4-BE49-F238E27FC236}">
                <a16:creationId xmlns:a16="http://schemas.microsoft.com/office/drawing/2014/main" id="{73678B9C-1113-10F3-0702-D342CAEFC410}"/>
              </a:ext>
            </a:extLst>
          </p:cNvPr>
          <p:cNvGrpSpPr/>
          <p:nvPr/>
        </p:nvGrpSpPr>
        <p:grpSpPr>
          <a:xfrm>
            <a:off x="7199808" y="1791864"/>
            <a:ext cx="4342921" cy="3971181"/>
            <a:chOff x="6496665" y="1892208"/>
            <a:chExt cx="4342921" cy="3971181"/>
          </a:xfrm>
        </p:grpSpPr>
        <p:sp>
          <p:nvSpPr>
            <p:cNvPr id="13" name="Rectangle: Rounded Corners 12">
              <a:extLst>
                <a:ext uri="{FF2B5EF4-FFF2-40B4-BE49-F238E27FC236}">
                  <a16:creationId xmlns:a16="http://schemas.microsoft.com/office/drawing/2014/main" id="{482411A8-3977-4269-6C44-131042F0618A}"/>
                </a:ext>
              </a:extLst>
            </p:cNvPr>
            <p:cNvSpPr/>
            <p:nvPr/>
          </p:nvSpPr>
          <p:spPr>
            <a:xfrm>
              <a:off x="6777705" y="1892208"/>
              <a:ext cx="1484670" cy="776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dirty="0" err="1">
                  <a:solidFill>
                    <a:schemeClr val="bg1"/>
                  </a:solidFill>
                  <a:effectLst/>
                  <a:latin typeface="Consolas" panose="020B0609020204030204" pitchFamily="49" charset="0"/>
                </a:rPr>
                <a:t>Preprocessed</a:t>
              </a:r>
              <a:r>
                <a:rPr lang="en-IN" b="0" dirty="0">
                  <a:solidFill>
                    <a:schemeClr val="bg1"/>
                  </a:solidFill>
                  <a:effectLst/>
                  <a:latin typeface="Consolas" panose="020B0609020204030204" pitchFamily="49" charset="0"/>
                </a:rPr>
                <a:t> image</a:t>
              </a:r>
              <a:endParaRPr lang="en-IN" dirty="0">
                <a:solidFill>
                  <a:schemeClr val="bg1"/>
                </a:solidFill>
              </a:endParaRPr>
            </a:p>
          </p:txBody>
        </p:sp>
        <p:sp>
          <p:nvSpPr>
            <p:cNvPr id="14" name="Rectangle: Rounded Corners 13">
              <a:extLst>
                <a:ext uri="{FF2B5EF4-FFF2-40B4-BE49-F238E27FC236}">
                  <a16:creationId xmlns:a16="http://schemas.microsoft.com/office/drawing/2014/main" id="{A167F5FA-89DD-9C07-055E-B4CB509F3C6B}"/>
                </a:ext>
              </a:extLst>
            </p:cNvPr>
            <p:cNvSpPr/>
            <p:nvPr/>
          </p:nvSpPr>
          <p:spPr>
            <a:xfrm>
              <a:off x="9385710" y="1900265"/>
              <a:ext cx="1345380" cy="776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chemeClr val="bg1"/>
                </a:solidFill>
                <a:effectLst/>
                <a:latin typeface="Consolas" panose="020B0609020204030204" pitchFamily="49" charset="0"/>
              </a:endParaRPr>
            </a:p>
            <a:p>
              <a:pPr algn="ctr"/>
              <a:r>
                <a:rPr lang="en-IN" b="0" dirty="0">
                  <a:solidFill>
                    <a:schemeClr val="bg1"/>
                  </a:solidFill>
                  <a:effectLst/>
                  <a:latin typeface="Consolas" panose="020B0609020204030204" pitchFamily="49" charset="0"/>
                </a:rPr>
                <a:t>Load </a:t>
              </a:r>
            </a:p>
            <a:p>
              <a:pPr algn="ctr"/>
              <a:r>
                <a:rPr lang="en-IN" b="0" dirty="0">
                  <a:solidFill>
                    <a:schemeClr val="bg1"/>
                  </a:solidFill>
                  <a:effectLst/>
                  <a:latin typeface="Consolas" panose="020B0609020204030204" pitchFamily="49" charset="0"/>
                </a:rPr>
                <a:t>Pre-trained VGG16</a:t>
              </a:r>
            </a:p>
            <a:p>
              <a:pPr algn="ctr"/>
              <a:endParaRPr lang="en-IN" dirty="0">
                <a:solidFill>
                  <a:schemeClr val="bg1"/>
                </a:solidFill>
              </a:endParaRPr>
            </a:p>
          </p:txBody>
        </p:sp>
        <p:sp>
          <p:nvSpPr>
            <p:cNvPr id="15" name="Rectangle: Rounded Corners 14">
              <a:extLst>
                <a:ext uri="{FF2B5EF4-FFF2-40B4-BE49-F238E27FC236}">
                  <a16:creationId xmlns:a16="http://schemas.microsoft.com/office/drawing/2014/main" id="{E46A396A-63EF-C0BA-DAA4-51312152039A}"/>
                </a:ext>
              </a:extLst>
            </p:cNvPr>
            <p:cNvSpPr/>
            <p:nvPr/>
          </p:nvSpPr>
          <p:spPr>
            <a:xfrm>
              <a:off x="9277214" y="3184085"/>
              <a:ext cx="1562372" cy="10091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rgbClr val="AA8500"/>
                </a:solidFill>
                <a:effectLst/>
                <a:latin typeface="Consolas" panose="020B0609020204030204" pitchFamily="49" charset="0"/>
              </a:endParaRPr>
            </a:p>
            <a:p>
              <a:pPr algn="ctr"/>
              <a:r>
                <a:rPr lang="en-IN" b="0" dirty="0">
                  <a:solidFill>
                    <a:schemeClr val="bg1"/>
                  </a:solidFill>
                  <a:effectLst/>
                  <a:latin typeface="Consolas" panose="020B0609020204030204" pitchFamily="49" charset="0"/>
                </a:rPr>
                <a:t>Freeze </a:t>
              </a:r>
            </a:p>
            <a:p>
              <a:pPr algn="ctr"/>
              <a:r>
                <a:rPr lang="en-IN" b="0" dirty="0">
                  <a:solidFill>
                    <a:schemeClr val="bg1"/>
                  </a:solidFill>
                  <a:effectLst/>
                  <a:latin typeface="Consolas" panose="020B0609020204030204" pitchFamily="49" charset="0"/>
                </a:rPr>
                <a:t>Pre-trained Layers</a:t>
              </a:r>
            </a:p>
            <a:p>
              <a:pPr algn="ctr"/>
              <a:endParaRPr lang="en-IN" dirty="0"/>
            </a:p>
          </p:txBody>
        </p:sp>
        <p:sp>
          <p:nvSpPr>
            <p:cNvPr id="16" name="Rectangle: Rounded Corners 15">
              <a:extLst>
                <a:ext uri="{FF2B5EF4-FFF2-40B4-BE49-F238E27FC236}">
                  <a16:creationId xmlns:a16="http://schemas.microsoft.com/office/drawing/2014/main" id="{02FDD153-DA89-C51A-1D03-CBD442F49BD1}"/>
                </a:ext>
              </a:extLst>
            </p:cNvPr>
            <p:cNvSpPr/>
            <p:nvPr/>
          </p:nvSpPr>
          <p:spPr>
            <a:xfrm>
              <a:off x="6496665" y="3195384"/>
              <a:ext cx="2046749" cy="10091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dirty="0">
                <a:solidFill>
                  <a:srgbClr val="AA8500"/>
                </a:solidFill>
                <a:effectLst/>
                <a:latin typeface="Consolas" panose="020B0609020204030204" pitchFamily="49" charset="0"/>
              </a:endParaRPr>
            </a:p>
            <a:p>
              <a:pPr algn="ctr"/>
              <a:r>
                <a:rPr lang="en-US" b="0" dirty="0">
                  <a:solidFill>
                    <a:schemeClr val="bg1"/>
                  </a:solidFill>
                  <a:effectLst/>
                  <a:latin typeface="Consolas" panose="020B0609020204030204" pitchFamily="49" charset="0"/>
                </a:rPr>
                <a:t>Pass Images through Convolutional Layers</a:t>
              </a:r>
            </a:p>
            <a:p>
              <a:pPr algn="ctr"/>
              <a:endParaRPr lang="en-IN" dirty="0"/>
            </a:p>
          </p:txBody>
        </p:sp>
        <p:sp>
          <p:nvSpPr>
            <p:cNvPr id="17" name="Rectangle: Rounded Corners 16">
              <a:extLst>
                <a:ext uri="{FF2B5EF4-FFF2-40B4-BE49-F238E27FC236}">
                  <a16:creationId xmlns:a16="http://schemas.microsoft.com/office/drawing/2014/main" id="{A793B0B2-B746-42C7-9F79-296F1B6E344B}"/>
                </a:ext>
              </a:extLst>
            </p:cNvPr>
            <p:cNvSpPr/>
            <p:nvPr/>
          </p:nvSpPr>
          <p:spPr>
            <a:xfrm>
              <a:off x="8262375" y="4860742"/>
              <a:ext cx="1976283" cy="10026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rgbClr val="AA8500"/>
                </a:solidFill>
                <a:effectLst/>
                <a:latin typeface="Consolas" panose="020B0609020204030204" pitchFamily="49" charset="0"/>
              </a:endParaRPr>
            </a:p>
            <a:p>
              <a:pPr algn="ctr"/>
              <a:r>
                <a:rPr lang="en-IN" b="0" dirty="0">
                  <a:solidFill>
                    <a:schemeClr val="bg1">
                      <a:lumMod val="95000"/>
                    </a:schemeClr>
                  </a:solidFill>
                  <a:effectLst/>
                  <a:latin typeface="Consolas" panose="020B0609020204030204" pitchFamily="49" charset="0"/>
                </a:rPr>
                <a:t>Extracted Features from VGG16</a:t>
              </a:r>
            </a:p>
            <a:p>
              <a:pPr algn="ctr"/>
              <a:endParaRPr lang="en-IN" dirty="0"/>
            </a:p>
          </p:txBody>
        </p:sp>
        <p:cxnSp>
          <p:nvCxnSpPr>
            <p:cNvPr id="22" name="Straight Arrow Connector 21">
              <a:extLst>
                <a:ext uri="{FF2B5EF4-FFF2-40B4-BE49-F238E27FC236}">
                  <a16:creationId xmlns:a16="http://schemas.microsoft.com/office/drawing/2014/main" id="{A1736D24-6D61-EE3D-F151-FE09EB9F15B3}"/>
                </a:ext>
              </a:extLst>
            </p:cNvPr>
            <p:cNvCxnSpPr>
              <a:cxnSpLocks/>
              <a:stCxn id="13" idx="3"/>
              <a:endCxn id="14" idx="1"/>
            </p:cNvCxnSpPr>
            <p:nvPr/>
          </p:nvCxnSpPr>
          <p:spPr>
            <a:xfrm>
              <a:off x="8262375" y="2280582"/>
              <a:ext cx="1123335" cy="8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349818C-3D18-2B35-B52A-9FAC12E37F12}"/>
                </a:ext>
              </a:extLst>
            </p:cNvPr>
            <p:cNvCxnSpPr>
              <a:cxnSpLocks/>
              <a:stCxn id="14" idx="2"/>
              <a:endCxn id="15" idx="0"/>
            </p:cNvCxnSpPr>
            <p:nvPr/>
          </p:nvCxnSpPr>
          <p:spPr>
            <a:xfrm>
              <a:off x="10058400" y="2677013"/>
              <a:ext cx="0" cy="507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1C3551F-72C8-9419-A849-2817BA2C1E26}"/>
                </a:ext>
              </a:extLst>
            </p:cNvPr>
            <p:cNvCxnSpPr>
              <a:cxnSpLocks/>
              <a:stCxn id="15" idx="1"/>
              <a:endCxn id="16" idx="3"/>
            </p:cNvCxnSpPr>
            <p:nvPr/>
          </p:nvCxnSpPr>
          <p:spPr>
            <a:xfrm flipH="1">
              <a:off x="8543414" y="3688679"/>
              <a:ext cx="733800" cy="1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10436FE-2D13-17EC-4278-A51D969E457A}"/>
                </a:ext>
              </a:extLst>
            </p:cNvPr>
            <p:cNvCxnSpPr>
              <a:cxnSpLocks/>
              <a:stCxn id="16" idx="2"/>
              <a:endCxn id="17" idx="0"/>
            </p:cNvCxnSpPr>
            <p:nvPr/>
          </p:nvCxnSpPr>
          <p:spPr>
            <a:xfrm>
              <a:off x="7520040" y="4204573"/>
              <a:ext cx="1730477" cy="656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3739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59E91-90C9-96B4-6F2D-A790C1620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5F20F-D17A-A238-EE8A-4B9AB6467944}"/>
              </a:ext>
            </a:extLst>
          </p:cNvPr>
          <p:cNvSpPr>
            <a:spLocks noGrp="1"/>
          </p:cNvSpPr>
          <p:nvPr>
            <p:ph type="title"/>
          </p:nvPr>
        </p:nvSpPr>
        <p:spPr/>
        <p:txBody>
          <a:bodyPr/>
          <a:lstStyle/>
          <a:p>
            <a:r>
              <a:rPr lang="en-US" dirty="0"/>
              <a:t>Feature Extraction with Pre-trained VGG16</a:t>
            </a:r>
            <a:endParaRPr lang="en-IN" dirty="0"/>
          </a:p>
        </p:txBody>
      </p:sp>
      <p:sp>
        <p:nvSpPr>
          <p:cNvPr id="4" name="Slide Number Placeholder 3">
            <a:extLst>
              <a:ext uri="{FF2B5EF4-FFF2-40B4-BE49-F238E27FC236}">
                <a16:creationId xmlns:a16="http://schemas.microsoft.com/office/drawing/2014/main" id="{FDB56DB9-3BFE-309F-C161-05FEE9A272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grpSp>
        <p:nvGrpSpPr>
          <p:cNvPr id="89" name="Group 88">
            <a:extLst>
              <a:ext uri="{FF2B5EF4-FFF2-40B4-BE49-F238E27FC236}">
                <a16:creationId xmlns:a16="http://schemas.microsoft.com/office/drawing/2014/main" id="{6F986796-306A-CED1-2DA4-E836CA6796F8}"/>
              </a:ext>
            </a:extLst>
          </p:cNvPr>
          <p:cNvGrpSpPr/>
          <p:nvPr/>
        </p:nvGrpSpPr>
        <p:grpSpPr>
          <a:xfrm>
            <a:off x="373625" y="1973785"/>
            <a:ext cx="8989731" cy="2618374"/>
            <a:chOff x="6903544" y="1827923"/>
            <a:chExt cx="5732067" cy="2618374"/>
          </a:xfrm>
          <a:solidFill>
            <a:schemeClr val="bg1"/>
          </a:solidFill>
        </p:grpSpPr>
        <p:sp>
          <p:nvSpPr>
            <p:cNvPr id="13" name="Rectangle: Rounded Corners 12">
              <a:extLst>
                <a:ext uri="{FF2B5EF4-FFF2-40B4-BE49-F238E27FC236}">
                  <a16:creationId xmlns:a16="http://schemas.microsoft.com/office/drawing/2014/main" id="{43E09723-D50B-9C66-A2A5-D66964C8619E}"/>
                </a:ext>
              </a:extLst>
            </p:cNvPr>
            <p:cNvSpPr/>
            <p:nvPr/>
          </p:nvSpPr>
          <p:spPr>
            <a:xfrm>
              <a:off x="6903544" y="1827923"/>
              <a:ext cx="1358831" cy="96530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dirty="0" err="1">
                  <a:solidFill>
                    <a:schemeClr val="tx1"/>
                  </a:solidFill>
                  <a:effectLst/>
                  <a:latin typeface="Consolas" panose="020B0609020204030204" pitchFamily="49" charset="0"/>
                </a:rPr>
                <a:t>Preprocessed</a:t>
              </a:r>
              <a:r>
                <a:rPr lang="en-IN" b="0" dirty="0">
                  <a:solidFill>
                    <a:schemeClr val="tx1"/>
                  </a:solidFill>
                  <a:effectLst/>
                  <a:latin typeface="Consolas" panose="020B0609020204030204" pitchFamily="49" charset="0"/>
                </a:rPr>
                <a:t> image</a:t>
              </a:r>
              <a:endParaRPr lang="en-IN" dirty="0">
                <a:solidFill>
                  <a:schemeClr val="tx1"/>
                </a:solidFill>
              </a:endParaRPr>
            </a:p>
          </p:txBody>
        </p:sp>
        <p:sp>
          <p:nvSpPr>
            <p:cNvPr id="14" name="Rectangle: Rounded Corners 13">
              <a:extLst>
                <a:ext uri="{FF2B5EF4-FFF2-40B4-BE49-F238E27FC236}">
                  <a16:creationId xmlns:a16="http://schemas.microsoft.com/office/drawing/2014/main" id="{8ADD24EE-3DFF-DD45-F4EA-C93E56E07AA9}"/>
                </a:ext>
              </a:extLst>
            </p:cNvPr>
            <p:cNvSpPr/>
            <p:nvPr/>
          </p:nvSpPr>
          <p:spPr>
            <a:xfrm>
              <a:off x="8718345" y="1827923"/>
              <a:ext cx="1520313" cy="96530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chemeClr val="tx1"/>
                </a:solidFill>
                <a:effectLst/>
                <a:latin typeface="Consolas" panose="020B0609020204030204" pitchFamily="49" charset="0"/>
              </a:endParaRPr>
            </a:p>
            <a:p>
              <a:pPr algn="ctr"/>
              <a:r>
                <a:rPr lang="en-IN" b="0" dirty="0">
                  <a:solidFill>
                    <a:schemeClr val="tx1"/>
                  </a:solidFill>
                  <a:effectLst/>
                  <a:latin typeface="Consolas" panose="020B0609020204030204" pitchFamily="49" charset="0"/>
                </a:rPr>
                <a:t>Load </a:t>
              </a:r>
            </a:p>
            <a:p>
              <a:pPr algn="ctr"/>
              <a:r>
                <a:rPr lang="en-IN" b="0" dirty="0">
                  <a:solidFill>
                    <a:schemeClr val="tx1"/>
                  </a:solidFill>
                  <a:effectLst/>
                  <a:latin typeface="Consolas" panose="020B0609020204030204" pitchFamily="49" charset="0"/>
                </a:rPr>
                <a:t>Pre-trained VGG16</a:t>
              </a:r>
            </a:p>
            <a:p>
              <a:pPr algn="ctr"/>
              <a:endParaRPr lang="en-IN" dirty="0">
                <a:solidFill>
                  <a:schemeClr val="tx1"/>
                </a:solidFill>
              </a:endParaRPr>
            </a:p>
          </p:txBody>
        </p:sp>
        <p:sp>
          <p:nvSpPr>
            <p:cNvPr id="15" name="Rectangle: Rounded Corners 14">
              <a:extLst>
                <a:ext uri="{FF2B5EF4-FFF2-40B4-BE49-F238E27FC236}">
                  <a16:creationId xmlns:a16="http://schemas.microsoft.com/office/drawing/2014/main" id="{F55F1AD2-CAF1-74EE-792E-76487C3F452B}"/>
                </a:ext>
              </a:extLst>
            </p:cNvPr>
            <p:cNvSpPr/>
            <p:nvPr/>
          </p:nvSpPr>
          <p:spPr>
            <a:xfrm>
              <a:off x="11073239" y="1827923"/>
              <a:ext cx="1562372" cy="96531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chemeClr val="tx1"/>
                </a:solidFill>
                <a:effectLst/>
                <a:latin typeface="Consolas" panose="020B0609020204030204" pitchFamily="49" charset="0"/>
              </a:endParaRPr>
            </a:p>
            <a:p>
              <a:pPr algn="ctr"/>
              <a:r>
                <a:rPr lang="en-IN" b="0" dirty="0">
                  <a:solidFill>
                    <a:schemeClr val="tx1"/>
                  </a:solidFill>
                  <a:effectLst/>
                  <a:latin typeface="Consolas" panose="020B0609020204030204" pitchFamily="49" charset="0"/>
                </a:rPr>
                <a:t>Freeze </a:t>
              </a:r>
            </a:p>
            <a:p>
              <a:pPr algn="ctr"/>
              <a:r>
                <a:rPr lang="en-IN" b="0" dirty="0">
                  <a:solidFill>
                    <a:schemeClr val="tx1"/>
                  </a:solidFill>
                  <a:effectLst/>
                  <a:latin typeface="Consolas" panose="020B0609020204030204" pitchFamily="49" charset="0"/>
                </a:rPr>
                <a:t>Pre-trained Layers</a:t>
              </a:r>
            </a:p>
            <a:p>
              <a:pPr algn="ctr"/>
              <a:endParaRPr lang="en-IN" dirty="0">
                <a:solidFill>
                  <a:schemeClr val="tx1"/>
                </a:solidFill>
              </a:endParaRPr>
            </a:p>
          </p:txBody>
        </p:sp>
        <p:sp>
          <p:nvSpPr>
            <p:cNvPr id="16" name="Rectangle: Rounded Corners 15">
              <a:extLst>
                <a:ext uri="{FF2B5EF4-FFF2-40B4-BE49-F238E27FC236}">
                  <a16:creationId xmlns:a16="http://schemas.microsoft.com/office/drawing/2014/main" id="{C8AFA892-FD5C-C598-6257-C9CB529C83FA}"/>
                </a:ext>
              </a:extLst>
            </p:cNvPr>
            <p:cNvSpPr/>
            <p:nvPr/>
          </p:nvSpPr>
          <p:spPr>
            <a:xfrm>
              <a:off x="11073238" y="3437108"/>
              <a:ext cx="1562373" cy="100918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tx1"/>
                </a:solidFill>
                <a:effectLst/>
                <a:latin typeface="Consolas" panose="020B0609020204030204" pitchFamily="49" charset="0"/>
              </a:endParaRPr>
            </a:p>
            <a:p>
              <a:pPr algn="ctr"/>
              <a:r>
                <a:rPr lang="en-US" b="0" dirty="0">
                  <a:solidFill>
                    <a:schemeClr val="tx1"/>
                  </a:solidFill>
                  <a:effectLst/>
                  <a:latin typeface="Consolas" panose="020B0609020204030204" pitchFamily="49" charset="0"/>
                </a:rPr>
                <a:t>Pass Images through Convolutional Layers</a:t>
              </a:r>
            </a:p>
            <a:p>
              <a:pPr algn="ctr"/>
              <a:endParaRPr lang="en-IN" dirty="0">
                <a:solidFill>
                  <a:schemeClr val="tx1"/>
                </a:solidFill>
              </a:endParaRPr>
            </a:p>
          </p:txBody>
        </p:sp>
        <p:sp>
          <p:nvSpPr>
            <p:cNvPr id="17" name="Rectangle: Rounded Corners 16">
              <a:extLst>
                <a:ext uri="{FF2B5EF4-FFF2-40B4-BE49-F238E27FC236}">
                  <a16:creationId xmlns:a16="http://schemas.microsoft.com/office/drawing/2014/main" id="{E34076BD-C3A7-BFA2-42D9-7A120A6603ED}"/>
                </a:ext>
              </a:extLst>
            </p:cNvPr>
            <p:cNvSpPr/>
            <p:nvPr/>
          </p:nvSpPr>
          <p:spPr>
            <a:xfrm>
              <a:off x="8771791" y="3437108"/>
              <a:ext cx="1466868" cy="100918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dirty="0">
                <a:solidFill>
                  <a:schemeClr val="tx1"/>
                </a:solidFill>
                <a:effectLst/>
                <a:latin typeface="Consolas" panose="020B0609020204030204" pitchFamily="49" charset="0"/>
              </a:endParaRPr>
            </a:p>
            <a:p>
              <a:pPr algn="ctr"/>
              <a:r>
                <a:rPr lang="en-IN" b="0" dirty="0">
                  <a:solidFill>
                    <a:schemeClr val="tx1"/>
                  </a:solidFill>
                  <a:effectLst/>
                  <a:latin typeface="Consolas" panose="020B0609020204030204" pitchFamily="49" charset="0"/>
                </a:rPr>
                <a:t>Extracted Features from VGG16</a:t>
              </a:r>
            </a:p>
            <a:p>
              <a:pPr algn="ctr"/>
              <a:endParaRPr lang="en-IN" dirty="0">
                <a:solidFill>
                  <a:schemeClr val="tx1"/>
                </a:solidFill>
              </a:endParaRPr>
            </a:p>
          </p:txBody>
        </p:sp>
        <p:cxnSp>
          <p:nvCxnSpPr>
            <p:cNvPr id="22" name="Straight Arrow Connector 21">
              <a:extLst>
                <a:ext uri="{FF2B5EF4-FFF2-40B4-BE49-F238E27FC236}">
                  <a16:creationId xmlns:a16="http://schemas.microsoft.com/office/drawing/2014/main" id="{9DCBAB5C-D1BC-5F46-F0F8-CB2BFB85B8E9}"/>
                </a:ext>
              </a:extLst>
            </p:cNvPr>
            <p:cNvCxnSpPr>
              <a:cxnSpLocks/>
              <a:stCxn id="13" idx="3"/>
              <a:endCxn id="14" idx="1"/>
            </p:cNvCxnSpPr>
            <p:nvPr/>
          </p:nvCxnSpPr>
          <p:spPr>
            <a:xfrm>
              <a:off x="8262375" y="2310578"/>
              <a:ext cx="455970"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544B49F-0B96-669A-B4B9-43EF8E13AE7D}"/>
                </a:ext>
              </a:extLst>
            </p:cNvPr>
            <p:cNvCxnSpPr>
              <a:cxnSpLocks/>
              <a:stCxn id="14" idx="3"/>
              <a:endCxn id="15" idx="1"/>
            </p:cNvCxnSpPr>
            <p:nvPr/>
          </p:nvCxnSpPr>
          <p:spPr>
            <a:xfrm>
              <a:off x="10238658" y="2310578"/>
              <a:ext cx="834581"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9ADFD87-078D-E9B6-35D2-3E176EF0CB3E}"/>
                </a:ext>
              </a:extLst>
            </p:cNvPr>
            <p:cNvCxnSpPr>
              <a:cxnSpLocks/>
              <a:stCxn id="15" idx="2"/>
              <a:endCxn id="16" idx="0"/>
            </p:cNvCxnSpPr>
            <p:nvPr/>
          </p:nvCxnSpPr>
          <p:spPr>
            <a:xfrm>
              <a:off x="11854425" y="2793233"/>
              <a:ext cx="0" cy="643875"/>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8F11C89-C411-5190-9DED-53BBBE9263B4}"/>
                </a:ext>
              </a:extLst>
            </p:cNvPr>
            <p:cNvCxnSpPr>
              <a:cxnSpLocks/>
              <a:stCxn id="16" idx="1"/>
              <a:endCxn id="17" idx="3"/>
            </p:cNvCxnSpPr>
            <p:nvPr/>
          </p:nvCxnSpPr>
          <p:spPr>
            <a:xfrm flipH="1">
              <a:off x="10238659" y="3941703"/>
              <a:ext cx="834580"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5620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C3C05-F938-8BD6-238F-7CD3DBECD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1FBE3-106D-81B3-A920-37126125A84A}"/>
              </a:ext>
            </a:extLst>
          </p:cNvPr>
          <p:cNvSpPr>
            <a:spLocks noGrp="1"/>
          </p:cNvSpPr>
          <p:nvPr>
            <p:ph type="title"/>
          </p:nvPr>
        </p:nvSpPr>
        <p:spPr>
          <a:xfrm>
            <a:off x="521110" y="307037"/>
            <a:ext cx="11670890" cy="1216025"/>
          </a:xfrm>
        </p:spPr>
        <p:txBody>
          <a:bodyPr/>
          <a:lstStyle/>
          <a:p>
            <a:r>
              <a:rPr lang="en-US" dirty="0"/>
              <a:t>Custom Model Layers and Binary Classification</a:t>
            </a:r>
            <a:endParaRPr lang="en-IN" dirty="0"/>
          </a:p>
        </p:txBody>
      </p:sp>
      <p:sp>
        <p:nvSpPr>
          <p:cNvPr id="4" name="Slide Number Placeholder 3">
            <a:extLst>
              <a:ext uri="{FF2B5EF4-FFF2-40B4-BE49-F238E27FC236}">
                <a16:creationId xmlns:a16="http://schemas.microsoft.com/office/drawing/2014/main" id="{A1470BC6-AC5B-010E-F5C3-A07CEA43FC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grpSp>
        <p:nvGrpSpPr>
          <p:cNvPr id="89" name="Group 88">
            <a:extLst>
              <a:ext uri="{FF2B5EF4-FFF2-40B4-BE49-F238E27FC236}">
                <a16:creationId xmlns:a16="http://schemas.microsoft.com/office/drawing/2014/main" id="{C2C20B36-56A3-0BCD-E320-9CBC197AA8BF}"/>
              </a:ext>
            </a:extLst>
          </p:cNvPr>
          <p:cNvGrpSpPr/>
          <p:nvPr/>
        </p:nvGrpSpPr>
        <p:grpSpPr>
          <a:xfrm>
            <a:off x="7354597" y="1911938"/>
            <a:ext cx="4023032" cy="3971181"/>
            <a:chOff x="6777704" y="1892208"/>
            <a:chExt cx="4023032" cy="3971181"/>
          </a:xfrm>
        </p:grpSpPr>
        <p:sp>
          <p:nvSpPr>
            <p:cNvPr id="13" name="Rectangle: Rounded Corners 12">
              <a:extLst>
                <a:ext uri="{FF2B5EF4-FFF2-40B4-BE49-F238E27FC236}">
                  <a16:creationId xmlns:a16="http://schemas.microsoft.com/office/drawing/2014/main" id="{6449CFD2-E5C0-EE7C-1F70-92D52CB58221}"/>
                </a:ext>
              </a:extLst>
            </p:cNvPr>
            <p:cNvSpPr/>
            <p:nvPr/>
          </p:nvSpPr>
          <p:spPr>
            <a:xfrm>
              <a:off x="6777704" y="1892208"/>
              <a:ext cx="1554997" cy="8290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Extracted Features from VGG16</a:t>
              </a:r>
              <a:endParaRPr lang="en-IN" dirty="0">
                <a:solidFill>
                  <a:schemeClr val="bg1"/>
                </a:solidFill>
              </a:endParaRPr>
            </a:p>
          </p:txBody>
        </p:sp>
        <p:sp>
          <p:nvSpPr>
            <p:cNvPr id="14" name="Rectangle: Rounded Corners 13">
              <a:extLst>
                <a:ext uri="{FF2B5EF4-FFF2-40B4-BE49-F238E27FC236}">
                  <a16:creationId xmlns:a16="http://schemas.microsoft.com/office/drawing/2014/main" id="{14CB839D-09E6-5F5E-DD17-FAECA6F030D9}"/>
                </a:ext>
              </a:extLst>
            </p:cNvPr>
            <p:cNvSpPr/>
            <p:nvPr/>
          </p:nvSpPr>
          <p:spPr>
            <a:xfrm>
              <a:off x="9316066" y="1913662"/>
              <a:ext cx="1484670" cy="776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 Fully Connected Layers</a:t>
              </a:r>
              <a:endParaRPr lang="en-IN" dirty="0">
                <a:solidFill>
                  <a:schemeClr val="bg1"/>
                </a:solidFill>
              </a:endParaRPr>
            </a:p>
          </p:txBody>
        </p:sp>
        <p:sp>
          <p:nvSpPr>
            <p:cNvPr id="15" name="Rectangle: Rounded Corners 14">
              <a:extLst>
                <a:ext uri="{FF2B5EF4-FFF2-40B4-BE49-F238E27FC236}">
                  <a16:creationId xmlns:a16="http://schemas.microsoft.com/office/drawing/2014/main" id="{AE970BA2-4BBA-6218-89AE-430BAC0F4371}"/>
                </a:ext>
              </a:extLst>
            </p:cNvPr>
            <p:cNvSpPr/>
            <p:nvPr/>
          </p:nvSpPr>
          <p:spPr>
            <a:xfrm>
              <a:off x="9246420" y="3195385"/>
              <a:ext cx="1554315" cy="10091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Final Dense Layer with Sigmoid</a:t>
              </a:r>
              <a:endParaRPr lang="en-IN" dirty="0"/>
            </a:p>
          </p:txBody>
        </p:sp>
        <p:sp>
          <p:nvSpPr>
            <p:cNvPr id="16" name="Rectangle: Rounded Corners 15">
              <a:extLst>
                <a:ext uri="{FF2B5EF4-FFF2-40B4-BE49-F238E27FC236}">
                  <a16:creationId xmlns:a16="http://schemas.microsoft.com/office/drawing/2014/main" id="{DCC671BB-BB67-E2ED-4EA1-B4B70028A7AA}"/>
                </a:ext>
              </a:extLst>
            </p:cNvPr>
            <p:cNvSpPr/>
            <p:nvPr/>
          </p:nvSpPr>
          <p:spPr>
            <a:xfrm>
              <a:off x="6777704" y="3265411"/>
              <a:ext cx="1484671" cy="869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Dropout Layer</a:t>
              </a:r>
            </a:p>
          </p:txBody>
        </p:sp>
        <p:sp>
          <p:nvSpPr>
            <p:cNvPr id="17" name="Rectangle: Rounded Corners 16">
              <a:extLst>
                <a:ext uri="{FF2B5EF4-FFF2-40B4-BE49-F238E27FC236}">
                  <a16:creationId xmlns:a16="http://schemas.microsoft.com/office/drawing/2014/main" id="{62294340-0274-C28C-0E99-BE369DCE7D45}"/>
                </a:ext>
              </a:extLst>
            </p:cNvPr>
            <p:cNvSpPr/>
            <p:nvPr/>
          </p:nvSpPr>
          <p:spPr>
            <a:xfrm>
              <a:off x="8262375" y="4860742"/>
              <a:ext cx="1976283" cy="10026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Binary Output (</a:t>
              </a:r>
              <a:r>
                <a:rPr lang="en-US" dirty="0">
                  <a:solidFill>
                    <a:srgbClr val="FF0000"/>
                  </a:solidFill>
                </a:rPr>
                <a:t>Myocardial Infarction: Yes/No</a:t>
              </a:r>
              <a:r>
                <a:rPr lang="en-US" dirty="0"/>
                <a:t>)</a:t>
              </a:r>
              <a:endParaRPr lang="en-IN" dirty="0"/>
            </a:p>
          </p:txBody>
        </p:sp>
        <p:cxnSp>
          <p:nvCxnSpPr>
            <p:cNvPr id="22" name="Straight Arrow Connector 21">
              <a:extLst>
                <a:ext uri="{FF2B5EF4-FFF2-40B4-BE49-F238E27FC236}">
                  <a16:creationId xmlns:a16="http://schemas.microsoft.com/office/drawing/2014/main" id="{94280F51-B766-171E-9B17-C7D2BB05C225}"/>
                </a:ext>
              </a:extLst>
            </p:cNvPr>
            <p:cNvCxnSpPr>
              <a:cxnSpLocks/>
              <a:stCxn id="13" idx="3"/>
              <a:endCxn id="14" idx="1"/>
            </p:cNvCxnSpPr>
            <p:nvPr/>
          </p:nvCxnSpPr>
          <p:spPr>
            <a:xfrm flipV="1">
              <a:off x="8332701" y="2302036"/>
              <a:ext cx="983365" cy="4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C8D3938-0BD5-3E23-10E5-552D0B2A584D}"/>
                </a:ext>
              </a:extLst>
            </p:cNvPr>
            <p:cNvCxnSpPr>
              <a:cxnSpLocks/>
              <a:stCxn id="14" idx="2"/>
              <a:endCxn id="15" idx="0"/>
            </p:cNvCxnSpPr>
            <p:nvPr/>
          </p:nvCxnSpPr>
          <p:spPr>
            <a:xfrm flipH="1">
              <a:off x="10023578" y="2690410"/>
              <a:ext cx="34823" cy="50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034DFE5-C731-38B2-384F-6CA20ACB1811}"/>
                </a:ext>
              </a:extLst>
            </p:cNvPr>
            <p:cNvCxnSpPr>
              <a:cxnSpLocks/>
              <a:stCxn id="15" idx="1"/>
              <a:endCxn id="16" idx="3"/>
            </p:cNvCxnSpPr>
            <p:nvPr/>
          </p:nvCxnSpPr>
          <p:spPr>
            <a:xfrm flipH="1">
              <a:off x="8262375" y="3699979"/>
              <a:ext cx="9840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CBABE52-2DBD-EF23-E874-B69EE656A881}"/>
                </a:ext>
              </a:extLst>
            </p:cNvPr>
            <p:cNvCxnSpPr>
              <a:cxnSpLocks/>
              <a:stCxn id="16" idx="2"/>
              <a:endCxn id="17" idx="0"/>
            </p:cNvCxnSpPr>
            <p:nvPr/>
          </p:nvCxnSpPr>
          <p:spPr>
            <a:xfrm>
              <a:off x="7520040" y="4134547"/>
              <a:ext cx="1730477" cy="726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5" name="TextBox 44">
            <a:extLst>
              <a:ext uri="{FF2B5EF4-FFF2-40B4-BE49-F238E27FC236}">
                <a16:creationId xmlns:a16="http://schemas.microsoft.com/office/drawing/2014/main" id="{7AB1F0D2-0899-F3B9-1668-353ED62A97BC}"/>
              </a:ext>
            </a:extLst>
          </p:cNvPr>
          <p:cNvSpPr txBox="1"/>
          <p:nvPr/>
        </p:nvSpPr>
        <p:spPr>
          <a:xfrm>
            <a:off x="596284" y="1807818"/>
            <a:ext cx="6473109" cy="156966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1.Add Custom Layers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 fully connected layers after VGG16.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Include layers like Dropout, Dense, and Batch Normalization.</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2.Binary Classification Layer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 the final classification layer with 1 neuron and sigmoid activation for binary output</a:t>
            </a:r>
          </a:p>
        </p:txBody>
      </p:sp>
      <p:pic>
        <p:nvPicPr>
          <p:cNvPr id="48" name="Picture 47">
            <a:extLst>
              <a:ext uri="{FF2B5EF4-FFF2-40B4-BE49-F238E27FC236}">
                <a16:creationId xmlns:a16="http://schemas.microsoft.com/office/drawing/2014/main" id="{E4E958F5-E29F-B49B-F097-519C4B04ABB7}"/>
              </a:ext>
            </a:extLst>
          </p:cNvPr>
          <p:cNvPicPr>
            <a:picLocks noChangeAspect="1"/>
          </p:cNvPicPr>
          <p:nvPr/>
        </p:nvPicPr>
        <p:blipFill>
          <a:blip r:embed="rId2"/>
          <a:stretch>
            <a:fillRect/>
          </a:stretch>
        </p:blipFill>
        <p:spPr>
          <a:xfrm>
            <a:off x="922141" y="5149592"/>
            <a:ext cx="1771897" cy="733527"/>
          </a:xfrm>
          <a:prstGeom prst="rect">
            <a:avLst/>
          </a:prstGeom>
        </p:spPr>
      </p:pic>
    </p:spTree>
    <p:extLst>
      <p:ext uri="{BB962C8B-B14F-4D97-AF65-F5344CB8AC3E}">
        <p14:creationId xmlns:p14="http://schemas.microsoft.com/office/powerpoint/2010/main" val="207399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987D9-2674-A1B3-73AD-1AFB2FB10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8428BD-7BDE-1614-893F-885002845C14}"/>
              </a:ext>
            </a:extLst>
          </p:cNvPr>
          <p:cNvSpPr>
            <a:spLocks noGrp="1"/>
          </p:cNvSpPr>
          <p:nvPr>
            <p:ph type="title"/>
          </p:nvPr>
        </p:nvSpPr>
        <p:spPr>
          <a:xfrm>
            <a:off x="521110" y="307037"/>
            <a:ext cx="11670890" cy="1216025"/>
          </a:xfrm>
        </p:spPr>
        <p:txBody>
          <a:bodyPr/>
          <a:lstStyle/>
          <a:p>
            <a:r>
              <a:rPr lang="en-US" dirty="0"/>
              <a:t>Custom Model Layers and Binary Classification</a:t>
            </a:r>
            <a:endParaRPr lang="en-IN" dirty="0"/>
          </a:p>
        </p:txBody>
      </p:sp>
      <p:sp>
        <p:nvSpPr>
          <p:cNvPr id="4" name="Slide Number Placeholder 3">
            <a:extLst>
              <a:ext uri="{FF2B5EF4-FFF2-40B4-BE49-F238E27FC236}">
                <a16:creationId xmlns:a16="http://schemas.microsoft.com/office/drawing/2014/main" id="{C8C487E1-A39E-D71D-D3D6-F50C5595A8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pSp>
        <p:nvGrpSpPr>
          <p:cNvPr id="89" name="Group 88">
            <a:extLst>
              <a:ext uri="{FF2B5EF4-FFF2-40B4-BE49-F238E27FC236}">
                <a16:creationId xmlns:a16="http://schemas.microsoft.com/office/drawing/2014/main" id="{9908B760-B4D1-6CB8-7D6F-23C0CDEA3B14}"/>
              </a:ext>
            </a:extLst>
          </p:cNvPr>
          <p:cNvGrpSpPr/>
          <p:nvPr/>
        </p:nvGrpSpPr>
        <p:grpSpPr>
          <a:xfrm>
            <a:off x="1396180" y="2125789"/>
            <a:ext cx="8837671" cy="2247872"/>
            <a:chOff x="6777704" y="1870085"/>
            <a:chExt cx="4067582" cy="2247872"/>
          </a:xfrm>
          <a:solidFill>
            <a:schemeClr val="bg1"/>
          </a:solidFill>
        </p:grpSpPr>
        <p:sp>
          <p:nvSpPr>
            <p:cNvPr id="13" name="Rectangle: Rounded Corners 12">
              <a:extLst>
                <a:ext uri="{FF2B5EF4-FFF2-40B4-BE49-F238E27FC236}">
                  <a16:creationId xmlns:a16="http://schemas.microsoft.com/office/drawing/2014/main" id="{D1C0934D-186E-49BF-F717-6CEFBB42ADA8}"/>
                </a:ext>
              </a:extLst>
            </p:cNvPr>
            <p:cNvSpPr/>
            <p:nvPr/>
          </p:nvSpPr>
          <p:spPr>
            <a:xfrm>
              <a:off x="6777704" y="1870085"/>
              <a:ext cx="968217" cy="85121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Extracted Features from VGG16</a:t>
              </a:r>
            </a:p>
          </p:txBody>
        </p:sp>
        <p:sp>
          <p:nvSpPr>
            <p:cNvPr id="14" name="Rectangle: Rounded Corners 13">
              <a:extLst>
                <a:ext uri="{FF2B5EF4-FFF2-40B4-BE49-F238E27FC236}">
                  <a16:creationId xmlns:a16="http://schemas.microsoft.com/office/drawing/2014/main" id="{D7846D61-9C24-86DD-60E7-D9C0D80ECD77}"/>
                </a:ext>
              </a:extLst>
            </p:cNvPr>
            <p:cNvSpPr/>
            <p:nvPr/>
          </p:nvSpPr>
          <p:spPr>
            <a:xfrm>
              <a:off x="8212060" y="1870085"/>
              <a:ext cx="891672" cy="85121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Custom Fully Connected Layers</a:t>
              </a:r>
            </a:p>
          </p:txBody>
        </p:sp>
        <p:sp>
          <p:nvSpPr>
            <p:cNvPr id="15" name="Rectangle: Rounded Corners 14">
              <a:extLst>
                <a:ext uri="{FF2B5EF4-FFF2-40B4-BE49-F238E27FC236}">
                  <a16:creationId xmlns:a16="http://schemas.microsoft.com/office/drawing/2014/main" id="{494B13FD-D25C-FB2D-9197-4FF25847DA88}"/>
                </a:ext>
              </a:extLst>
            </p:cNvPr>
            <p:cNvSpPr/>
            <p:nvPr/>
          </p:nvSpPr>
          <p:spPr>
            <a:xfrm>
              <a:off x="9617498" y="1870085"/>
              <a:ext cx="1215810" cy="85121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Final Dense Layer with Sigmoid</a:t>
              </a:r>
              <a:endParaRPr lang="en-IN" dirty="0">
                <a:solidFill>
                  <a:schemeClr val="tx1"/>
                </a:solidFill>
              </a:endParaRPr>
            </a:p>
          </p:txBody>
        </p:sp>
        <p:sp>
          <p:nvSpPr>
            <p:cNvPr id="16" name="Rectangle: Rounded Corners 15">
              <a:extLst>
                <a:ext uri="{FF2B5EF4-FFF2-40B4-BE49-F238E27FC236}">
                  <a16:creationId xmlns:a16="http://schemas.microsoft.com/office/drawing/2014/main" id="{6975AA78-6F51-90AB-DA1D-4DF70C09420F}"/>
                </a:ext>
              </a:extLst>
            </p:cNvPr>
            <p:cNvSpPr/>
            <p:nvPr/>
          </p:nvSpPr>
          <p:spPr>
            <a:xfrm>
              <a:off x="9617498" y="3173297"/>
              <a:ext cx="1227788" cy="94466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Dropout Layer</a:t>
              </a:r>
            </a:p>
          </p:txBody>
        </p:sp>
        <p:sp>
          <p:nvSpPr>
            <p:cNvPr id="17" name="Rectangle: Rounded Corners 16">
              <a:extLst>
                <a:ext uri="{FF2B5EF4-FFF2-40B4-BE49-F238E27FC236}">
                  <a16:creationId xmlns:a16="http://schemas.microsoft.com/office/drawing/2014/main" id="{ED103458-6907-22CD-A3EA-82BBB1F6B8DB}"/>
                </a:ext>
              </a:extLst>
            </p:cNvPr>
            <p:cNvSpPr/>
            <p:nvPr/>
          </p:nvSpPr>
          <p:spPr>
            <a:xfrm>
              <a:off x="7804958" y="3173297"/>
              <a:ext cx="1324462" cy="94466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Output (Myocardial Infarction: Yes/No)</a:t>
              </a:r>
              <a:endParaRPr lang="en-IN" dirty="0">
                <a:solidFill>
                  <a:schemeClr val="tx1"/>
                </a:solidFill>
              </a:endParaRPr>
            </a:p>
          </p:txBody>
        </p:sp>
        <p:cxnSp>
          <p:nvCxnSpPr>
            <p:cNvPr id="22" name="Straight Arrow Connector 21">
              <a:extLst>
                <a:ext uri="{FF2B5EF4-FFF2-40B4-BE49-F238E27FC236}">
                  <a16:creationId xmlns:a16="http://schemas.microsoft.com/office/drawing/2014/main" id="{459098B0-7F15-68EE-2642-4CCC07574BF5}"/>
                </a:ext>
              </a:extLst>
            </p:cNvPr>
            <p:cNvCxnSpPr>
              <a:cxnSpLocks/>
              <a:stCxn id="13" idx="3"/>
              <a:endCxn id="14" idx="1"/>
            </p:cNvCxnSpPr>
            <p:nvPr/>
          </p:nvCxnSpPr>
          <p:spPr>
            <a:xfrm>
              <a:off x="7745921" y="2295693"/>
              <a:ext cx="466139"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36A9DC0-CDE9-D487-95A6-F9FCCB02FB5A}"/>
                </a:ext>
              </a:extLst>
            </p:cNvPr>
            <p:cNvCxnSpPr>
              <a:cxnSpLocks/>
              <a:stCxn id="14" idx="3"/>
              <a:endCxn id="15" idx="1"/>
            </p:cNvCxnSpPr>
            <p:nvPr/>
          </p:nvCxnSpPr>
          <p:spPr>
            <a:xfrm>
              <a:off x="9103732" y="2295693"/>
              <a:ext cx="513766"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D271EF7-ED19-1E7D-0CA7-D8CEFB686546}"/>
                </a:ext>
              </a:extLst>
            </p:cNvPr>
            <p:cNvCxnSpPr>
              <a:cxnSpLocks/>
              <a:stCxn id="15" idx="2"/>
              <a:endCxn id="16" idx="0"/>
            </p:cNvCxnSpPr>
            <p:nvPr/>
          </p:nvCxnSpPr>
          <p:spPr>
            <a:xfrm>
              <a:off x="10225403" y="2721300"/>
              <a:ext cx="5989" cy="451997"/>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BE5D736-2DF7-6D82-78A4-2DF8305A184D}"/>
                </a:ext>
              </a:extLst>
            </p:cNvPr>
            <p:cNvCxnSpPr>
              <a:cxnSpLocks/>
              <a:stCxn id="16" idx="1"/>
              <a:endCxn id="17" idx="3"/>
            </p:cNvCxnSpPr>
            <p:nvPr/>
          </p:nvCxnSpPr>
          <p:spPr>
            <a:xfrm flipH="1">
              <a:off x="9129420" y="3645627"/>
              <a:ext cx="488078"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170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951-8892-1C4E-9095-CF3E465F5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4F1B1-B6C2-F3DE-2A56-8C2F30CA5C53}"/>
              </a:ext>
            </a:extLst>
          </p:cNvPr>
          <p:cNvSpPr>
            <a:spLocks noGrp="1"/>
          </p:cNvSpPr>
          <p:nvPr>
            <p:ph type="title"/>
          </p:nvPr>
        </p:nvSpPr>
        <p:spPr>
          <a:xfrm>
            <a:off x="678426" y="307037"/>
            <a:ext cx="11513574" cy="1216025"/>
          </a:xfrm>
        </p:spPr>
        <p:txBody>
          <a:bodyPr/>
          <a:lstStyle/>
          <a:p>
            <a:r>
              <a:rPr lang="en-US" dirty="0"/>
              <a:t>Model Compilation, Training, and Evaluation</a:t>
            </a:r>
            <a:endParaRPr lang="en-IN" dirty="0"/>
          </a:p>
        </p:txBody>
      </p:sp>
      <p:sp>
        <p:nvSpPr>
          <p:cNvPr id="4" name="Slide Number Placeholder 3">
            <a:extLst>
              <a:ext uri="{FF2B5EF4-FFF2-40B4-BE49-F238E27FC236}">
                <a16:creationId xmlns:a16="http://schemas.microsoft.com/office/drawing/2014/main" id="{5E824AB1-606D-B116-70CC-D4D68CB0BC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3" name="TextBox 2">
            <a:extLst>
              <a:ext uri="{FF2B5EF4-FFF2-40B4-BE49-F238E27FC236}">
                <a16:creationId xmlns:a16="http://schemas.microsoft.com/office/drawing/2014/main" id="{64B029E0-B137-4ABE-6707-5A17E1C016A8}"/>
              </a:ext>
            </a:extLst>
          </p:cNvPr>
          <p:cNvSpPr txBox="1"/>
          <p:nvPr/>
        </p:nvSpPr>
        <p:spPr>
          <a:xfrm>
            <a:off x="814371" y="1871682"/>
            <a:ext cx="5957664" cy="307777"/>
          </a:xfrm>
          <a:prstGeom prst="rect">
            <a:avLst/>
          </a:prstGeom>
          <a:noFill/>
        </p:spPr>
        <p:txBody>
          <a:bodyPr wrap="square" rtlCol="0">
            <a:spAutoFit/>
          </a:bodyPr>
          <a:lstStyle/>
          <a:p>
            <a:r>
              <a:rPr lang="en-IN" dirty="0" err="1"/>
              <a:t>dsd</a:t>
            </a:r>
            <a:endParaRPr lang="en-IN" dirty="0"/>
          </a:p>
        </p:txBody>
      </p:sp>
      <p:grpSp>
        <p:nvGrpSpPr>
          <p:cNvPr id="89" name="Group 88">
            <a:extLst>
              <a:ext uri="{FF2B5EF4-FFF2-40B4-BE49-F238E27FC236}">
                <a16:creationId xmlns:a16="http://schemas.microsoft.com/office/drawing/2014/main" id="{E7A6DC78-3BA6-00B9-2400-B68BF9E26BC4}"/>
              </a:ext>
            </a:extLst>
          </p:cNvPr>
          <p:cNvGrpSpPr/>
          <p:nvPr/>
        </p:nvGrpSpPr>
        <p:grpSpPr>
          <a:xfrm>
            <a:off x="7374262" y="1871682"/>
            <a:ext cx="3851720" cy="3922606"/>
            <a:chOff x="6777704" y="1892208"/>
            <a:chExt cx="3851720" cy="3922606"/>
          </a:xfrm>
        </p:grpSpPr>
        <p:sp>
          <p:nvSpPr>
            <p:cNvPr id="13" name="Rectangle: Rounded Corners 12">
              <a:extLst>
                <a:ext uri="{FF2B5EF4-FFF2-40B4-BE49-F238E27FC236}">
                  <a16:creationId xmlns:a16="http://schemas.microsoft.com/office/drawing/2014/main" id="{C9FDD30E-6CE1-11DB-66EF-C83A5BC9B0AB}"/>
                </a:ext>
              </a:extLst>
            </p:cNvPr>
            <p:cNvSpPr/>
            <p:nvPr/>
          </p:nvSpPr>
          <p:spPr>
            <a:xfrm>
              <a:off x="6777705" y="1892208"/>
              <a:ext cx="1313358" cy="8290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 Model</a:t>
              </a:r>
              <a:endParaRPr lang="en-IN" dirty="0">
                <a:solidFill>
                  <a:schemeClr val="bg1"/>
                </a:solidFill>
              </a:endParaRPr>
            </a:p>
          </p:txBody>
        </p:sp>
        <p:sp>
          <p:nvSpPr>
            <p:cNvPr id="14" name="Rectangle: Rounded Corners 13">
              <a:extLst>
                <a:ext uri="{FF2B5EF4-FFF2-40B4-BE49-F238E27FC236}">
                  <a16:creationId xmlns:a16="http://schemas.microsoft.com/office/drawing/2014/main" id="{64D68FD3-4E81-98DE-ADDC-21FC6C496FAF}"/>
                </a:ext>
              </a:extLst>
            </p:cNvPr>
            <p:cNvSpPr/>
            <p:nvPr/>
          </p:nvSpPr>
          <p:spPr>
            <a:xfrm>
              <a:off x="9316066" y="1913662"/>
              <a:ext cx="1313358" cy="776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Train-Test Split</a:t>
              </a:r>
              <a:endParaRPr lang="en-IN" dirty="0">
                <a:solidFill>
                  <a:schemeClr val="bg1"/>
                </a:solidFill>
              </a:endParaRPr>
            </a:p>
          </p:txBody>
        </p:sp>
        <p:sp>
          <p:nvSpPr>
            <p:cNvPr id="15" name="Rectangle: Rounded Corners 14">
              <a:extLst>
                <a:ext uri="{FF2B5EF4-FFF2-40B4-BE49-F238E27FC236}">
                  <a16:creationId xmlns:a16="http://schemas.microsoft.com/office/drawing/2014/main" id="{C745E501-0497-8379-5F47-5E8D494CAF8E}"/>
                </a:ext>
              </a:extLst>
            </p:cNvPr>
            <p:cNvSpPr/>
            <p:nvPr/>
          </p:nvSpPr>
          <p:spPr>
            <a:xfrm>
              <a:off x="9316066" y="3283095"/>
              <a:ext cx="1313358" cy="9849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Training</a:t>
              </a:r>
            </a:p>
          </p:txBody>
        </p:sp>
        <p:sp>
          <p:nvSpPr>
            <p:cNvPr id="16" name="Rectangle: Rounded Corners 15">
              <a:extLst>
                <a:ext uri="{FF2B5EF4-FFF2-40B4-BE49-F238E27FC236}">
                  <a16:creationId xmlns:a16="http://schemas.microsoft.com/office/drawing/2014/main" id="{F0B84CAD-1354-B8CE-3E7D-7BBF2FBC031A}"/>
                </a:ext>
              </a:extLst>
            </p:cNvPr>
            <p:cNvSpPr/>
            <p:nvPr/>
          </p:nvSpPr>
          <p:spPr>
            <a:xfrm>
              <a:off x="6777704" y="3233120"/>
              <a:ext cx="1818900" cy="10026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Compilation (</a:t>
              </a:r>
              <a:r>
                <a:rPr lang="en-US" dirty="0">
                  <a:solidFill>
                    <a:srgbClr val="FF0000"/>
                  </a:solidFill>
                </a:rPr>
                <a:t>Adam, Binary Cross-Entropy</a:t>
              </a:r>
              <a:r>
                <a:rPr lang="en-US" dirty="0"/>
                <a:t>)</a:t>
              </a:r>
              <a:endParaRPr lang="en-IN" dirty="0"/>
            </a:p>
          </p:txBody>
        </p:sp>
        <p:sp>
          <p:nvSpPr>
            <p:cNvPr id="17" name="Rectangle: Rounded Corners 16">
              <a:extLst>
                <a:ext uri="{FF2B5EF4-FFF2-40B4-BE49-F238E27FC236}">
                  <a16:creationId xmlns:a16="http://schemas.microsoft.com/office/drawing/2014/main" id="{8FE7FD5E-C851-301F-82FA-E5D97D715321}"/>
                </a:ext>
              </a:extLst>
            </p:cNvPr>
            <p:cNvSpPr/>
            <p:nvPr/>
          </p:nvSpPr>
          <p:spPr>
            <a:xfrm>
              <a:off x="6777704" y="4812167"/>
              <a:ext cx="1976283" cy="10026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Evaluation on Test Data</a:t>
              </a:r>
              <a:endParaRPr lang="en-IN" dirty="0"/>
            </a:p>
          </p:txBody>
        </p:sp>
        <p:cxnSp>
          <p:nvCxnSpPr>
            <p:cNvPr id="22" name="Straight Arrow Connector 21">
              <a:extLst>
                <a:ext uri="{FF2B5EF4-FFF2-40B4-BE49-F238E27FC236}">
                  <a16:creationId xmlns:a16="http://schemas.microsoft.com/office/drawing/2014/main" id="{854F9D23-6D14-6374-F2E4-54659329285C}"/>
                </a:ext>
              </a:extLst>
            </p:cNvPr>
            <p:cNvCxnSpPr>
              <a:cxnSpLocks/>
              <a:stCxn id="13" idx="3"/>
              <a:endCxn id="14" idx="1"/>
            </p:cNvCxnSpPr>
            <p:nvPr/>
          </p:nvCxnSpPr>
          <p:spPr>
            <a:xfrm flipV="1">
              <a:off x="8091063" y="2302036"/>
              <a:ext cx="1225003" cy="4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F04CA7C-55DE-1890-3065-B5801B182826}"/>
                </a:ext>
              </a:extLst>
            </p:cNvPr>
            <p:cNvCxnSpPr>
              <a:cxnSpLocks/>
              <a:stCxn id="14" idx="2"/>
              <a:endCxn id="15" idx="0"/>
            </p:cNvCxnSpPr>
            <p:nvPr/>
          </p:nvCxnSpPr>
          <p:spPr>
            <a:xfrm>
              <a:off x="9972745" y="2690410"/>
              <a:ext cx="0" cy="592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7F6DA13-C1A3-574A-BDCA-19AC34A327E1}"/>
                </a:ext>
              </a:extLst>
            </p:cNvPr>
            <p:cNvCxnSpPr>
              <a:cxnSpLocks/>
              <a:stCxn id="15" idx="1"/>
              <a:endCxn id="16" idx="3"/>
            </p:cNvCxnSpPr>
            <p:nvPr/>
          </p:nvCxnSpPr>
          <p:spPr>
            <a:xfrm flipH="1" flipV="1">
              <a:off x="8596604" y="3734444"/>
              <a:ext cx="719462" cy="4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86A459D-58B5-3432-86DA-57714EA49958}"/>
                </a:ext>
              </a:extLst>
            </p:cNvPr>
            <p:cNvCxnSpPr>
              <a:cxnSpLocks/>
              <a:stCxn id="16" idx="2"/>
              <a:endCxn id="17" idx="0"/>
            </p:cNvCxnSpPr>
            <p:nvPr/>
          </p:nvCxnSpPr>
          <p:spPr>
            <a:xfrm>
              <a:off x="7687154" y="4235767"/>
              <a:ext cx="78692" cy="57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3497EC5F-5370-64B1-94FB-A774A877D6AE}"/>
                </a:ext>
              </a:extLst>
            </p:cNvPr>
            <p:cNvSpPr/>
            <p:nvPr/>
          </p:nvSpPr>
          <p:spPr>
            <a:xfrm>
              <a:off x="9316066" y="4812167"/>
              <a:ext cx="1313358" cy="10026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Performance Metrics</a:t>
              </a:r>
            </a:p>
          </p:txBody>
        </p:sp>
      </p:grpSp>
      <p:cxnSp>
        <p:nvCxnSpPr>
          <p:cNvPr id="45" name="Straight Arrow Connector 44">
            <a:extLst>
              <a:ext uri="{FF2B5EF4-FFF2-40B4-BE49-F238E27FC236}">
                <a16:creationId xmlns:a16="http://schemas.microsoft.com/office/drawing/2014/main" id="{87846C73-2172-3A83-AD88-CC5CB0AFB9E1}"/>
              </a:ext>
            </a:extLst>
          </p:cNvPr>
          <p:cNvCxnSpPr>
            <a:cxnSpLocks/>
            <a:stCxn id="17" idx="3"/>
            <a:endCxn id="43" idx="1"/>
          </p:cNvCxnSpPr>
          <p:nvPr/>
        </p:nvCxnSpPr>
        <p:spPr>
          <a:xfrm flipV="1">
            <a:off x="9350545" y="5292964"/>
            <a:ext cx="56207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703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00000"/>
              </a:lnSpc>
              <a:spcBef>
                <a:spcPts val="0"/>
              </a:spcBef>
              <a:spcAft>
                <a:spcPts val="0"/>
              </a:spcAft>
              <a:buClr>
                <a:srgbClr val="CC0000"/>
              </a:buClr>
              <a:buSzPts val="2400"/>
              <a:buFont typeface="Noto Sans Symbols"/>
              <a:buChar char="□"/>
            </a:pPr>
            <a:r>
              <a:rPr lang="en-US" sz="2000" dirty="0">
                <a:solidFill>
                  <a:srgbClr val="000000"/>
                </a:solidFill>
                <a:latin typeface="Times New Roman"/>
                <a:ea typeface="Times New Roman"/>
                <a:cs typeface="Times New Roman"/>
                <a:sym typeface="Times New Roman"/>
              </a:rPr>
              <a:t>The goal of this project is to automate the detection of myocardial infarction from ECG images by leveraging deep learning techniques. The proposed model will take ECG images as input and classify whether the patient is suffering from myocardial infarction or not. By focusing on both diabetic and non-diabetic individuals, the model will aim to provide an effective diagnostic tool that is sensitive to the unique cardiovascular characteristics of diabetic patients.</a:t>
            </a:r>
          </a:p>
          <a:p>
            <a:pPr marL="50800" marR="0" lvl="0" indent="0" algn="l" rtl="0">
              <a:lnSpc>
                <a:spcPct val="100000"/>
              </a:lnSpc>
              <a:spcBef>
                <a:spcPts val="0"/>
              </a:spcBef>
              <a:spcAft>
                <a:spcPts val="0"/>
              </a:spcAft>
              <a:buClr>
                <a:srgbClr val="CC0000"/>
              </a:buClr>
              <a:buSzPts val="2400"/>
              <a:buNone/>
            </a:pPr>
            <a:endParaRPr lang="en-US" sz="2000" dirty="0">
              <a:solidFill>
                <a:srgbClr val="000000"/>
              </a:solidFill>
              <a:latin typeface="Times New Roman"/>
              <a:ea typeface="Times New Roman"/>
              <a:cs typeface="Times New Roman"/>
              <a:sym typeface="Times New Roman"/>
            </a:endParaRPr>
          </a:p>
          <a:p>
            <a:pPr marL="469900" marR="0" lvl="0" indent="0" algn="l" rtl="0">
              <a:lnSpc>
                <a:spcPct val="100000"/>
              </a:lnSpc>
              <a:spcBef>
                <a:spcPts val="0"/>
              </a:spcBef>
              <a:spcAft>
                <a:spcPts val="0"/>
              </a:spcAft>
              <a:buSzPts val="1800"/>
              <a:buNone/>
            </a:pPr>
            <a:r>
              <a:rPr lang="en-US" sz="2400" dirty="0">
                <a:solidFill>
                  <a:schemeClr val="accent2"/>
                </a:solidFill>
                <a:latin typeface="Times New Roman"/>
                <a:ea typeface="Times New Roman"/>
                <a:cs typeface="Times New Roman"/>
                <a:sym typeface="Times New Roman"/>
              </a:rPr>
              <a:t>MOTIVATION:</a:t>
            </a:r>
            <a:endParaRPr sz="2400" dirty="0">
              <a:solidFill>
                <a:schemeClr val="accent2"/>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000000"/>
              </a:buClr>
              <a:buSzPts val="2400"/>
              <a:buFont typeface="Times New Roman"/>
              <a:buChar char="□"/>
            </a:pPr>
            <a:r>
              <a:rPr lang="en-US" sz="2200" dirty="0">
                <a:solidFill>
                  <a:srgbClr val="000000"/>
                </a:solidFill>
                <a:latin typeface="Times New Roman"/>
                <a:ea typeface="Times New Roman"/>
                <a:cs typeface="Times New Roman"/>
                <a:sym typeface="Times New Roman"/>
              </a:rPr>
              <a:t>To predict cardiovascular risk faced by patients with diabetes, there's a critical need for more accurate prediction tools. By leveraging deep learning, this project seeks to enhance risk prediction, enabling better clinical decisions and personalized care for improved patient outcomes.</a:t>
            </a:r>
            <a:endParaRPr sz="2200" dirty="0">
              <a:solidFill>
                <a:srgbClr val="000000"/>
              </a:solidFill>
              <a:latin typeface="Times New Roman"/>
              <a:ea typeface="Times New Roman"/>
              <a:cs typeface="Times New Roman"/>
              <a:sym typeface="Times New Roman"/>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E9EC4-BD83-263C-65F7-ED93FB369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F4ABC-3399-BB05-9EDC-BF56DF1E195C}"/>
              </a:ext>
            </a:extLst>
          </p:cNvPr>
          <p:cNvSpPr>
            <a:spLocks noGrp="1"/>
          </p:cNvSpPr>
          <p:nvPr>
            <p:ph type="title"/>
          </p:nvPr>
        </p:nvSpPr>
        <p:spPr>
          <a:xfrm>
            <a:off x="678426" y="307037"/>
            <a:ext cx="11513574" cy="1216025"/>
          </a:xfrm>
        </p:spPr>
        <p:txBody>
          <a:bodyPr/>
          <a:lstStyle/>
          <a:p>
            <a:r>
              <a:rPr lang="en-US" dirty="0"/>
              <a:t>Model Compilation, Training, and Evaluation</a:t>
            </a:r>
            <a:endParaRPr lang="en-IN" dirty="0"/>
          </a:p>
        </p:txBody>
      </p:sp>
      <p:sp>
        <p:nvSpPr>
          <p:cNvPr id="4" name="Slide Number Placeholder 3">
            <a:extLst>
              <a:ext uri="{FF2B5EF4-FFF2-40B4-BE49-F238E27FC236}">
                <a16:creationId xmlns:a16="http://schemas.microsoft.com/office/drawing/2014/main" id="{7C10C98E-08EF-5ADB-97E6-07797DB855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grpSp>
        <p:nvGrpSpPr>
          <p:cNvPr id="89" name="Group 88">
            <a:extLst>
              <a:ext uri="{FF2B5EF4-FFF2-40B4-BE49-F238E27FC236}">
                <a16:creationId xmlns:a16="http://schemas.microsoft.com/office/drawing/2014/main" id="{1CC0100C-9E58-F13C-FEB3-BDC1D641251E}"/>
              </a:ext>
            </a:extLst>
          </p:cNvPr>
          <p:cNvGrpSpPr/>
          <p:nvPr/>
        </p:nvGrpSpPr>
        <p:grpSpPr>
          <a:xfrm>
            <a:off x="788897" y="2009334"/>
            <a:ext cx="10205876" cy="2532491"/>
            <a:chOff x="6777705" y="1892208"/>
            <a:chExt cx="3769109" cy="2532491"/>
          </a:xfrm>
          <a:solidFill>
            <a:schemeClr val="bg1"/>
          </a:solidFill>
        </p:grpSpPr>
        <p:sp>
          <p:nvSpPr>
            <p:cNvPr id="13" name="Rectangle: Rounded Corners 12">
              <a:extLst>
                <a:ext uri="{FF2B5EF4-FFF2-40B4-BE49-F238E27FC236}">
                  <a16:creationId xmlns:a16="http://schemas.microsoft.com/office/drawing/2014/main" id="{41AA4969-F837-DDE7-F456-DE525F54A540}"/>
                </a:ext>
              </a:extLst>
            </p:cNvPr>
            <p:cNvSpPr/>
            <p:nvPr/>
          </p:nvSpPr>
          <p:spPr>
            <a:xfrm>
              <a:off x="6777705" y="1892208"/>
              <a:ext cx="880057" cy="82909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Custom Model</a:t>
              </a:r>
            </a:p>
          </p:txBody>
        </p:sp>
        <p:sp>
          <p:nvSpPr>
            <p:cNvPr id="14" name="Rectangle: Rounded Corners 13">
              <a:extLst>
                <a:ext uri="{FF2B5EF4-FFF2-40B4-BE49-F238E27FC236}">
                  <a16:creationId xmlns:a16="http://schemas.microsoft.com/office/drawing/2014/main" id="{B50169D9-EB88-9E8A-7E89-BF196F83C357}"/>
                </a:ext>
              </a:extLst>
            </p:cNvPr>
            <p:cNvSpPr/>
            <p:nvPr/>
          </p:nvSpPr>
          <p:spPr>
            <a:xfrm>
              <a:off x="7959167" y="1892208"/>
              <a:ext cx="972883" cy="82909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Train-Test Split</a:t>
              </a:r>
            </a:p>
          </p:txBody>
        </p:sp>
        <p:sp>
          <p:nvSpPr>
            <p:cNvPr id="15" name="Rectangle: Rounded Corners 14">
              <a:extLst>
                <a:ext uri="{FF2B5EF4-FFF2-40B4-BE49-F238E27FC236}">
                  <a16:creationId xmlns:a16="http://schemas.microsoft.com/office/drawing/2014/main" id="{A9A21B58-D80A-82E0-AA6E-74DBF2C9B72E}"/>
                </a:ext>
              </a:extLst>
            </p:cNvPr>
            <p:cNvSpPr/>
            <p:nvPr/>
          </p:nvSpPr>
          <p:spPr>
            <a:xfrm>
              <a:off x="9233456" y="1892208"/>
              <a:ext cx="1313358" cy="82909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Training</a:t>
              </a:r>
            </a:p>
          </p:txBody>
        </p:sp>
        <p:sp>
          <p:nvSpPr>
            <p:cNvPr id="16" name="Rectangle: Rounded Corners 15">
              <a:extLst>
                <a:ext uri="{FF2B5EF4-FFF2-40B4-BE49-F238E27FC236}">
                  <a16:creationId xmlns:a16="http://schemas.microsoft.com/office/drawing/2014/main" id="{C525C7CF-C3AD-44B1-2A96-F214675CA6B8}"/>
                </a:ext>
              </a:extLst>
            </p:cNvPr>
            <p:cNvSpPr/>
            <p:nvPr/>
          </p:nvSpPr>
          <p:spPr>
            <a:xfrm>
              <a:off x="9233456" y="3422052"/>
              <a:ext cx="1313358" cy="1002647"/>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Compilation (Adam, Binary Cross-Entropy)</a:t>
              </a:r>
              <a:endParaRPr lang="en-IN" dirty="0">
                <a:solidFill>
                  <a:schemeClr val="tx1"/>
                </a:solidFill>
              </a:endParaRPr>
            </a:p>
          </p:txBody>
        </p:sp>
        <p:sp>
          <p:nvSpPr>
            <p:cNvPr id="17" name="Rectangle: Rounded Corners 16">
              <a:extLst>
                <a:ext uri="{FF2B5EF4-FFF2-40B4-BE49-F238E27FC236}">
                  <a16:creationId xmlns:a16="http://schemas.microsoft.com/office/drawing/2014/main" id="{80CBE1D8-D2FA-80F3-ED9E-02BAB1A8F829}"/>
                </a:ext>
              </a:extLst>
            </p:cNvPr>
            <p:cNvSpPr/>
            <p:nvPr/>
          </p:nvSpPr>
          <p:spPr>
            <a:xfrm>
              <a:off x="7959167" y="3422052"/>
              <a:ext cx="986577" cy="1002647"/>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Evaluation on Test Data</a:t>
              </a:r>
              <a:endParaRPr lang="en-IN" dirty="0">
                <a:solidFill>
                  <a:schemeClr val="tx1"/>
                </a:solidFill>
              </a:endParaRPr>
            </a:p>
          </p:txBody>
        </p:sp>
        <p:cxnSp>
          <p:nvCxnSpPr>
            <p:cNvPr id="22" name="Straight Arrow Connector 21">
              <a:extLst>
                <a:ext uri="{FF2B5EF4-FFF2-40B4-BE49-F238E27FC236}">
                  <a16:creationId xmlns:a16="http://schemas.microsoft.com/office/drawing/2014/main" id="{28A5AF0C-54AB-D209-FE55-7F86A04CF302}"/>
                </a:ext>
              </a:extLst>
            </p:cNvPr>
            <p:cNvCxnSpPr>
              <a:cxnSpLocks/>
              <a:stCxn id="13" idx="3"/>
              <a:endCxn id="14" idx="1"/>
            </p:cNvCxnSpPr>
            <p:nvPr/>
          </p:nvCxnSpPr>
          <p:spPr>
            <a:xfrm>
              <a:off x="7657762" y="2306754"/>
              <a:ext cx="301405"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AF5B8E0-409F-F117-60CB-2AF16A6C11B9}"/>
                </a:ext>
              </a:extLst>
            </p:cNvPr>
            <p:cNvCxnSpPr>
              <a:cxnSpLocks/>
              <a:stCxn id="14" idx="3"/>
              <a:endCxn id="15" idx="1"/>
            </p:cNvCxnSpPr>
            <p:nvPr/>
          </p:nvCxnSpPr>
          <p:spPr>
            <a:xfrm>
              <a:off x="8932050" y="2306754"/>
              <a:ext cx="301406"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D330E2E-1023-1BC7-612A-ED809D8EFC25}"/>
                </a:ext>
              </a:extLst>
            </p:cNvPr>
            <p:cNvCxnSpPr>
              <a:cxnSpLocks/>
              <a:stCxn id="15" idx="2"/>
              <a:endCxn id="16" idx="0"/>
            </p:cNvCxnSpPr>
            <p:nvPr/>
          </p:nvCxnSpPr>
          <p:spPr>
            <a:xfrm>
              <a:off x="9890135" y="2721300"/>
              <a:ext cx="0" cy="700752"/>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8EEB5D2-CE82-D61A-44B0-DBD27047376B}"/>
                </a:ext>
              </a:extLst>
            </p:cNvPr>
            <p:cNvCxnSpPr>
              <a:cxnSpLocks/>
              <a:stCxn id="16" idx="1"/>
            </p:cNvCxnSpPr>
            <p:nvPr/>
          </p:nvCxnSpPr>
          <p:spPr>
            <a:xfrm flipH="1" flipV="1">
              <a:off x="8945744" y="3923375"/>
              <a:ext cx="287712" cy="1"/>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A7F6226B-7F24-3C70-9AE4-55118E8C0B71}"/>
                </a:ext>
              </a:extLst>
            </p:cNvPr>
            <p:cNvSpPr/>
            <p:nvPr/>
          </p:nvSpPr>
          <p:spPr>
            <a:xfrm>
              <a:off x="6777705" y="3422053"/>
              <a:ext cx="914189" cy="1002646"/>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Performance Metrics</a:t>
              </a:r>
            </a:p>
          </p:txBody>
        </p:sp>
      </p:grpSp>
      <p:cxnSp>
        <p:nvCxnSpPr>
          <p:cNvPr id="45" name="Straight Arrow Connector 44">
            <a:extLst>
              <a:ext uri="{FF2B5EF4-FFF2-40B4-BE49-F238E27FC236}">
                <a16:creationId xmlns:a16="http://schemas.microsoft.com/office/drawing/2014/main" id="{DBE89BD4-0015-0167-9A1E-3E38AFBA5379}"/>
              </a:ext>
            </a:extLst>
          </p:cNvPr>
          <p:cNvCxnSpPr>
            <a:cxnSpLocks/>
            <a:stCxn id="17" idx="1"/>
            <a:endCxn id="43" idx="3"/>
          </p:cNvCxnSpPr>
          <p:nvPr/>
        </p:nvCxnSpPr>
        <p:spPr>
          <a:xfrm flipH="1">
            <a:off x="3264310" y="4040502"/>
            <a:ext cx="7237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527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5048-4F68-31D0-44E7-F34418D67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74243-1F69-C467-42CD-98E92B76F862}"/>
              </a:ext>
            </a:extLst>
          </p:cNvPr>
          <p:cNvSpPr>
            <a:spLocks noGrp="1"/>
          </p:cNvSpPr>
          <p:nvPr>
            <p:ph type="title"/>
          </p:nvPr>
        </p:nvSpPr>
        <p:spPr>
          <a:xfrm>
            <a:off x="814371" y="309602"/>
            <a:ext cx="10962968" cy="1216025"/>
          </a:xfrm>
        </p:spPr>
        <p:txBody>
          <a:bodyPr/>
          <a:lstStyle/>
          <a:p>
            <a:r>
              <a:rPr lang="en-IN" dirty="0"/>
              <a:t>Model Saving and Deployment</a:t>
            </a:r>
          </a:p>
        </p:txBody>
      </p:sp>
      <p:sp>
        <p:nvSpPr>
          <p:cNvPr id="4" name="Slide Number Placeholder 3">
            <a:extLst>
              <a:ext uri="{FF2B5EF4-FFF2-40B4-BE49-F238E27FC236}">
                <a16:creationId xmlns:a16="http://schemas.microsoft.com/office/drawing/2014/main" id="{CD32FF6F-30CE-E7EE-B04E-BED9D07DAB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3" name="TextBox 2">
            <a:extLst>
              <a:ext uri="{FF2B5EF4-FFF2-40B4-BE49-F238E27FC236}">
                <a16:creationId xmlns:a16="http://schemas.microsoft.com/office/drawing/2014/main" id="{252E2BA1-3687-9E63-CF7E-9B31837DD072}"/>
              </a:ext>
            </a:extLst>
          </p:cNvPr>
          <p:cNvSpPr txBox="1"/>
          <p:nvPr/>
        </p:nvSpPr>
        <p:spPr>
          <a:xfrm>
            <a:off x="814371" y="1871682"/>
            <a:ext cx="5957664" cy="307777"/>
          </a:xfrm>
          <a:prstGeom prst="rect">
            <a:avLst/>
          </a:prstGeom>
          <a:noFill/>
        </p:spPr>
        <p:txBody>
          <a:bodyPr wrap="square" rtlCol="0">
            <a:spAutoFit/>
          </a:bodyPr>
          <a:lstStyle/>
          <a:p>
            <a:r>
              <a:rPr lang="en-IN" dirty="0" err="1"/>
              <a:t>diao</a:t>
            </a:r>
            <a:endParaRPr lang="en-IN" dirty="0"/>
          </a:p>
        </p:txBody>
      </p:sp>
      <p:grpSp>
        <p:nvGrpSpPr>
          <p:cNvPr id="89" name="Group 88">
            <a:extLst>
              <a:ext uri="{FF2B5EF4-FFF2-40B4-BE49-F238E27FC236}">
                <a16:creationId xmlns:a16="http://schemas.microsoft.com/office/drawing/2014/main" id="{5CB149AB-326A-7838-9FA2-C84440B928A0}"/>
              </a:ext>
            </a:extLst>
          </p:cNvPr>
          <p:cNvGrpSpPr/>
          <p:nvPr/>
        </p:nvGrpSpPr>
        <p:grpSpPr>
          <a:xfrm>
            <a:off x="7354597" y="1911938"/>
            <a:ext cx="4023032" cy="3922687"/>
            <a:chOff x="6777704" y="1892208"/>
            <a:chExt cx="4023032" cy="3922687"/>
          </a:xfrm>
        </p:grpSpPr>
        <p:sp>
          <p:nvSpPr>
            <p:cNvPr id="13" name="Rectangle: Rounded Corners 12">
              <a:extLst>
                <a:ext uri="{FF2B5EF4-FFF2-40B4-BE49-F238E27FC236}">
                  <a16:creationId xmlns:a16="http://schemas.microsoft.com/office/drawing/2014/main" id="{4E7FBD77-A8EC-AE39-4FA2-1C3DC6823EC4}"/>
                </a:ext>
              </a:extLst>
            </p:cNvPr>
            <p:cNvSpPr/>
            <p:nvPr/>
          </p:nvSpPr>
          <p:spPr>
            <a:xfrm>
              <a:off x="6777704" y="1892208"/>
              <a:ext cx="1554997" cy="8290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Trained Model</a:t>
              </a:r>
              <a:endParaRPr lang="en-IN" dirty="0">
                <a:solidFill>
                  <a:schemeClr val="bg1"/>
                </a:solidFill>
              </a:endParaRPr>
            </a:p>
          </p:txBody>
        </p:sp>
        <p:sp>
          <p:nvSpPr>
            <p:cNvPr id="14" name="Rectangle: Rounded Corners 13">
              <a:extLst>
                <a:ext uri="{FF2B5EF4-FFF2-40B4-BE49-F238E27FC236}">
                  <a16:creationId xmlns:a16="http://schemas.microsoft.com/office/drawing/2014/main" id="{1EF53D7F-2C09-4E1E-61C4-01E4A781614C}"/>
                </a:ext>
              </a:extLst>
            </p:cNvPr>
            <p:cNvSpPr/>
            <p:nvPr/>
          </p:nvSpPr>
          <p:spPr>
            <a:xfrm>
              <a:off x="9316066" y="1913662"/>
              <a:ext cx="1484670" cy="776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Save Model in .h5 format</a:t>
              </a:r>
              <a:endParaRPr lang="en-IN" dirty="0">
                <a:solidFill>
                  <a:schemeClr val="bg1"/>
                </a:solidFill>
              </a:endParaRPr>
            </a:p>
          </p:txBody>
        </p:sp>
        <p:sp>
          <p:nvSpPr>
            <p:cNvPr id="15" name="Rectangle: Rounded Corners 14">
              <a:extLst>
                <a:ext uri="{FF2B5EF4-FFF2-40B4-BE49-F238E27FC236}">
                  <a16:creationId xmlns:a16="http://schemas.microsoft.com/office/drawing/2014/main" id="{2E9CD9C0-545D-8951-64C3-1AC5BDF5C468}"/>
                </a:ext>
              </a:extLst>
            </p:cNvPr>
            <p:cNvSpPr/>
            <p:nvPr/>
          </p:nvSpPr>
          <p:spPr>
            <a:xfrm>
              <a:off x="9246420" y="3195385"/>
              <a:ext cx="1554315" cy="10091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New ECG Data</a:t>
              </a:r>
            </a:p>
          </p:txBody>
        </p:sp>
        <p:sp>
          <p:nvSpPr>
            <p:cNvPr id="16" name="Rectangle: Rounded Corners 15">
              <a:extLst>
                <a:ext uri="{FF2B5EF4-FFF2-40B4-BE49-F238E27FC236}">
                  <a16:creationId xmlns:a16="http://schemas.microsoft.com/office/drawing/2014/main" id="{AEC9DB24-79C9-54F3-2E90-C884C3AF56BE}"/>
                </a:ext>
              </a:extLst>
            </p:cNvPr>
            <p:cNvSpPr/>
            <p:nvPr/>
          </p:nvSpPr>
          <p:spPr>
            <a:xfrm>
              <a:off x="6777704" y="3265411"/>
              <a:ext cx="1554315" cy="869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Load Saved Model for Inference</a:t>
              </a:r>
            </a:p>
          </p:txBody>
        </p:sp>
        <p:sp>
          <p:nvSpPr>
            <p:cNvPr id="17" name="Rectangle: Rounded Corners 16">
              <a:extLst>
                <a:ext uri="{FF2B5EF4-FFF2-40B4-BE49-F238E27FC236}">
                  <a16:creationId xmlns:a16="http://schemas.microsoft.com/office/drawing/2014/main" id="{D50279B0-1434-6EE7-9AEB-55DE3A2A5EDC}"/>
                </a:ext>
              </a:extLst>
            </p:cNvPr>
            <p:cNvSpPr/>
            <p:nvPr/>
          </p:nvSpPr>
          <p:spPr>
            <a:xfrm>
              <a:off x="7836241" y="4812248"/>
              <a:ext cx="1976283" cy="10026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Predict Myocardial Infarction</a:t>
              </a:r>
            </a:p>
          </p:txBody>
        </p:sp>
        <p:cxnSp>
          <p:nvCxnSpPr>
            <p:cNvPr id="22" name="Straight Arrow Connector 21">
              <a:extLst>
                <a:ext uri="{FF2B5EF4-FFF2-40B4-BE49-F238E27FC236}">
                  <a16:creationId xmlns:a16="http://schemas.microsoft.com/office/drawing/2014/main" id="{C8DE069C-3006-2D17-B285-CE93A35DBD56}"/>
                </a:ext>
              </a:extLst>
            </p:cNvPr>
            <p:cNvCxnSpPr>
              <a:cxnSpLocks/>
              <a:stCxn id="13" idx="3"/>
              <a:endCxn id="14" idx="1"/>
            </p:cNvCxnSpPr>
            <p:nvPr/>
          </p:nvCxnSpPr>
          <p:spPr>
            <a:xfrm flipV="1">
              <a:off x="8332701" y="2302036"/>
              <a:ext cx="983365" cy="4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B285F13-A24F-56F0-164E-BB77D891CC1F}"/>
                </a:ext>
              </a:extLst>
            </p:cNvPr>
            <p:cNvCxnSpPr>
              <a:cxnSpLocks/>
              <a:stCxn id="14" idx="2"/>
              <a:endCxn id="15" idx="0"/>
            </p:cNvCxnSpPr>
            <p:nvPr/>
          </p:nvCxnSpPr>
          <p:spPr>
            <a:xfrm flipH="1">
              <a:off x="10023578" y="2690410"/>
              <a:ext cx="34823" cy="50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A50B849-2690-DFB4-8AF1-9A2782524E00}"/>
                </a:ext>
              </a:extLst>
            </p:cNvPr>
            <p:cNvCxnSpPr>
              <a:cxnSpLocks/>
              <a:stCxn id="15" idx="1"/>
              <a:endCxn id="16" idx="3"/>
            </p:cNvCxnSpPr>
            <p:nvPr/>
          </p:nvCxnSpPr>
          <p:spPr>
            <a:xfrm flipH="1">
              <a:off x="8332019" y="3699979"/>
              <a:ext cx="914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ACBDC92-B6A9-B18D-7927-B2A2D0FBA7D0}"/>
                </a:ext>
              </a:extLst>
            </p:cNvPr>
            <p:cNvCxnSpPr>
              <a:cxnSpLocks/>
              <a:stCxn id="16" idx="2"/>
              <a:endCxn id="17" idx="0"/>
            </p:cNvCxnSpPr>
            <p:nvPr/>
          </p:nvCxnSpPr>
          <p:spPr>
            <a:xfrm>
              <a:off x="7554862" y="4134547"/>
              <a:ext cx="1269521" cy="677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73073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B5F2A-5BE0-4DBA-D6A6-57CC22DA4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7E7092-E5C9-6EBE-CDFB-CDE43B5AB24F}"/>
              </a:ext>
            </a:extLst>
          </p:cNvPr>
          <p:cNvSpPr>
            <a:spLocks noGrp="1"/>
          </p:cNvSpPr>
          <p:nvPr>
            <p:ph type="title"/>
          </p:nvPr>
        </p:nvSpPr>
        <p:spPr>
          <a:xfrm>
            <a:off x="814371" y="309602"/>
            <a:ext cx="10962968" cy="1216025"/>
          </a:xfrm>
        </p:spPr>
        <p:txBody>
          <a:bodyPr/>
          <a:lstStyle/>
          <a:p>
            <a:r>
              <a:rPr lang="en-IN" dirty="0"/>
              <a:t>Model Saving and Deployment</a:t>
            </a:r>
          </a:p>
        </p:txBody>
      </p:sp>
      <p:sp>
        <p:nvSpPr>
          <p:cNvPr id="4" name="Slide Number Placeholder 3">
            <a:extLst>
              <a:ext uri="{FF2B5EF4-FFF2-40B4-BE49-F238E27FC236}">
                <a16:creationId xmlns:a16="http://schemas.microsoft.com/office/drawing/2014/main" id="{7A66C36D-C010-97D7-37B5-959E012B81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grpSp>
        <p:nvGrpSpPr>
          <p:cNvPr id="89" name="Group 88">
            <a:extLst>
              <a:ext uri="{FF2B5EF4-FFF2-40B4-BE49-F238E27FC236}">
                <a16:creationId xmlns:a16="http://schemas.microsoft.com/office/drawing/2014/main" id="{91A6EF3D-A60E-7B6D-580E-EE15142C7C3C}"/>
              </a:ext>
            </a:extLst>
          </p:cNvPr>
          <p:cNvGrpSpPr/>
          <p:nvPr/>
        </p:nvGrpSpPr>
        <p:grpSpPr>
          <a:xfrm>
            <a:off x="1887794" y="2061546"/>
            <a:ext cx="9367467" cy="2436241"/>
            <a:chOff x="6714926" y="1892208"/>
            <a:chExt cx="4984207" cy="2436241"/>
          </a:xfrm>
          <a:solidFill>
            <a:schemeClr val="bg1"/>
          </a:solidFill>
        </p:grpSpPr>
        <p:sp>
          <p:nvSpPr>
            <p:cNvPr id="13" name="Rectangle: Rounded Corners 12">
              <a:extLst>
                <a:ext uri="{FF2B5EF4-FFF2-40B4-BE49-F238E27FC236}">
                  <a16:creationId xmlns:a16="http://schemas.microsoft.com/office/drawing/2014/main" id="{358C0CAC-9CFA-8214-143E-DA4D19BA1B4C}"/>
                </a:ext>
              </a:extLst>
            </p:cNvPr>
            <p:cNvSpPr/>
            <p:nvPr/>
          </p:nvSpPr>
          <p:spPr>
            <a:xfrm>
              <a:off x="6714926" y="1892208"/>
              <a:ext cx="1260955" cy="82909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Trained Model</a:t>
              </a:r>
            </a:p>
          </p:txBody>
        </p:sp>
        <p:sp>
          <p:nvSpPr>
            <p:cNvPr id="14" name="Rectangle: Rounded Corners 13">
              <a:extLst>
                <a:ext uri="{FF2B5EF4-FFF2-40B4-BE49-F238E27FC236}">
                  <a16:creationId xmlns:a16="http://schemas.microsoft.com/office/drawing/2014/main" id="{22BD28BA-E5F8-5CE6-AFD7-75EE3EE41CFD}"/>
                </a:ext>
              </a:extLst>
            </p:cNvPr>
            <p:cNvSpPr/>
            <p:nvPr/>
          </p:nvSpPr>
          <p:spPr>
            <a:xfrm>
              <a:off x="8318015" y="1892209"/>
              <a:ext cx="1457346" cy="82909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Save Model in .h5 format</a:t>
              </a:r>
            </a:p>
          </p:txBody>
        </p:sp>
        <p:sp>
          <p:nvSpPr>
            <p:cNvPr id="15" name="Rectangle: Rounded Corners 14">
              <a:extLst>
                <a:ext uri="{FF2B5EF4-FFF2-40B4-BE49-F238E27FC236}">
                  <a16:creationId xmlns:a16="http://schemas.microsoft.com/office/drawing/2014/main" id="{216B90D3-A6CD-674E-43EA-6C72A70EC535}"/>
                </a:ext>
              </a:extLst>
            </p:cNvPr>
            <p:cNvSpPr/>
            <p:nvPr/>
          </p:nvSpPr>
          <p:spPr>
            <a:xfrm>
              <a:off x="10144818" y="1892209"/>
              <a:ext cx="1554315" cy="82909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Input New ECG Data</a:t>
              </a:r>
            </a:p>
          </p:txBody>
        </p:sp>
        <p:sp>
          <p:nvSpPr>
            <p:cNvPr id="16" name="Rectangle: Rounded Corners 15">
              <a:extLst>
                <a:ext uri="{FF2B5EF4-FFF2-40B4-BE49-F238E27FC236}">
                  <a16:creationId xmlns:a16="http://schemas.microsoft.com/office/drawing/2014/main" id="{62581C50-DADF-0CA0-6EBF-91CCB9549EF5}"/>
                </a:ext>
              </a:extLst>
            </p:cNvPr>
            <p:cNvSpPr/>
            <p:nvPr/>
          </p:nvSpPr>
          <p:spPr>
            <a:xfrm>
              <a:off x="10144817" y="3459312"/>
              <a:ext cx="1554316" cy="869134"/>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Load Saved Model for Inference</a:t>
              </a:r>
            </a:p>
          </p:txBody>
        </p:sp>
        <p:sp>
          <p:nvSpPr>
            <p:cNvPr id="17" name="Rectangle: Rounded Corners 16">
              <a:extLst>
                <a:ext uri="{FF2B5EF4-FFF2-40B4-BE49-F238E27FC236}">
                  <a16:creationId xmlns:a16="http://schemas.microsoft.com/office/drawing/2014/main" id="{562CACAF-79FD-DEAD-4F50-569A4D70F598}"/>
                </a:ext>
              </a:extLst>
            </p:cNvPr>
            <p:cNvSpPr/>
            <p:nvPr/>
          </p:nvSpPr>
          <p:spPr>
            <a:xfrm>
              <a:off x="8318014" y="3459313"/>
              <a:ext cx="1457346" cy="869136"/>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Predict Myocardial Infarction</a:t>
              </a:r>
            </a:p>
          </p:txBody>
        </p:sp>
        <p:cxnSp>
          <p:nvCxnSpPr>
            <p:cNvPr id="22" name="Straight Arrow Connector 21">
              <a:extLst>
                <a:ext uri="{FF2B5EF4-FFF2-40B4-BE49-F238E27FC236}">
                  <a16:creationId xmlns:a16="http://schemas.microsoft.com/office/drawing/2014/main" id="{632B774A-4789-1308-D9B5-DFACC849A83C}"/>
                </a:ext>
              </a:extLst>
            </p:cNvPr>
            <p:cNvCxnSpPr>
              <a:cxnSpLocks/>
              <a:stCxn id="13" idx="3"/>
              <a:endCxn id="14" idx="1"/>
            </p:cNvCxnSpPr>
            <p:nvPr/>
          </p:nvCxnSpPr>
          <p:spPr>
            <a:xfrm>
              <a:off x="7975881" y="2306754"/>
              <a:ext cx="342134" cy="1"/>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71733AA-C48F-52A0-C34D-7232B49B1994}"/>
                </a:ext>
              </a:extLst>
            </p:cNvPr>
            <p:cNvCxnSpPr>
              <a:cxnSpLocks/>
              <a:stCxn id="14" idx="3"/>
              <a:endCxn id="15" idx="1"/>
            </p:cNvCxnSpPr>
            <p:nvPr/>
          </p:nvCxnSpPr>
          <p:spPr>
            <a:xfrm>
              <a:off x="9775361" y="2306755"/>
              <a:ext cx="369457"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F078425-C1B3-6C81-D041-5A13E45F15C6}"/>
                </a:ext>
              </a:extLst>
            </p:cNvPr>
            <p:cNvCxnSpPr>
              <a:cxnSpLocks/>
              <a:stCxn id="15" idx="2"/>
              <a:endCxn id="16" idx="0"/>
            </p:cNvCxnSpPr>
            <p:nvPr/>
          </p:nvCxnSpPr>
          <p:spPr>
            <a:xfrm flipH="1">
              <a:off x="10921975" y="2721300"/>
              <a:ext cx="1" cy="738012"/>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8112D85-EF1D-D97C-4923-72C02124F303}"/>
                </a:ext>
              </a:extLst>
            </p:cNvPr>
            <p:cNvCxnSpPr>
              <a:cxnSpLocks/>
              <a:stCxn id="16" idx="1"/>
              <a:endCxn id="17" idx="3"/>
            </p:cNvCxnSpPr>
            <p:nvPr/>
          </p:nvCxnSpPr>
          <p:spPr>
            <a:xfrm flipH="1">
              <a:off x="9775360" y="3893879"/>
              <a:ext cx="369457" cy="2"/>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41848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References.</a:t>
            </a:r>
            <a:endParaRPr/>
          </a:p>
        </p:txBody>
      </p:sp>
      <p:sp>
        <p:nvSpPr>
          <p:cNvPr id="212" name="Google Shape;212;p1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800100" lvl="0" indent="-342900" algn="l" rtl="0">
              <a:lnSpc>
                <a:spcPct val="100000"/>
              </a:lnSpc>
              <a:spcBef>
                <a:spcPts val="0"/>
              </a:spcBef>
              <a:spcAft>
                <a:spcPts val="0"/>
              </a:spcAft>
              <a:buSzPts val="1800"/>
              <a:buFont typeface="Noto Sans Symbols"/>
              <a:buChar char="□"/>
            </a:pPr>
            <a:r>
              <a:rPr lang="en-US" sz="2400" dirty="0">
                <a:latin typeface="Times New Roman" panose="02020603050405020304" pitchFamily="18" charset="0"/>
                <a:ea typeface="Times New Roman"/>
                <a:cs typeface="Times New Roman" panose="02020603050405020304" pitchFamily="18" charset="0"/>
                <a:sym typeface="Times New Roman"/>
              </a:rPr>
              <a:t>Comparison of Machine Learning Approaches Toward Assessing the Risk of </a:t>
            </a:r>
          </a:p>
          <a:p>
            <a:pPr marL="190500" lvl="0" indent="0" algn="l" rtl="0">
              <a:lnSpc>
                <a:spcPct val="100000"/>
              </a:lnSpc>
              <a:spcBef>
                <a:spcPts val="0"/>
              </a:spcBef>
              <a:spcAft>
                <a:spcPts val="0"/>
              </a:spcAft>
              <a:buSzPts val="3000"/>
              <a:buFont typeface="Noto Sans Symbols"/>
              <a:buNone/>
            </a:pPr>
            <a:r>
              <a:rPr lang="en-US" sz="2400" dirty="0">
                <a:latin typeface="Times New Roman" panose="02020603050405020304" pitchFamily="18" charset="0"/>
                <a:ea typeface="Times New Roman"/>
                <a:cs typeface="Times New Roman" panose="02020603050405020304" pitchFamily="18" charset="0"/>
                <a:sym typeface="Times New Roman"/>
              </a:rPr>
              <a:t>        Developing Cardiovascular Disease as a Long-Term Diabetes Complication</a:t>
            </a:r>
          </a:p>
          <a:p>
            <a:pPr marL="190500" lvl="0" indent="0" algn="l" rtl="0">
              <a:lnSpc>
                <a:spcPct val="100000"/>
              </a:lnSpc>
              <a:spcBef>
                <a:spcPts val="0"/>
              </a:spcBef>
              <a:spcAft>
                <a:spcPts val="0"/>
              </a:spcAft>
              <a:buSzPts val="3000"/>
              <a:buFont typeface="Noto Sans Symbols"/>
              <a:buNone/>
            </a:pPr>
            <a:r>
              <a:rPr lang="en-US" sz="2400" dirty="0">
                <a:latin typeface="Times New Roman" panose="02020603050405020304" pitchFamily="18" charset="0"/>
                <a:ea typeface="Times New Roman"/>
                <a:cs typeface="Times New Roman" panose="02020603050405020304" pitchFamily="18" charset="0"/>
                <a:sym typeface="Times New Roman"/>
              </a:rPr>
              <a:t>        IEEE Journal of Biomedical and Health Informatics ( Volume: 22, Issue: 5, </a:t>
            </a:r>
          </a:p>
          <a:p>
            <a:pPr marL="190500" lvl="0" indent="0" algn="l" rtl="0">
              <a:lnSpc>
                <a:spcPct val="100000"/>
              </a:lnSpc>
              <a:spcBef>
                <a:spcPts val="0"/>
              </a:spcBef>
              <a:spcAft>
                <a:spcPts val="0"/>
              </a:spcAft>
              <a:buSzPts val="3000"/>
              <a:buFont typeface="Noto Sans Symbols"/>
              <a:buNone/>
            </a:pPr>
            <a:r>
              <a:rPr lang="en-US" sz="2400" dirty="0">
                <a:latin typeface="Times New Roman" panose="02020603050405020304" pitchFamily="18" charset="0"/>
                <a:ea typeface="Times New Roman"/>
                <a:cs typeface="Times New Roman" panose="02020603050405020304" pitchFamily="18" charset="0"/>
                <a:sym typeface="Times New Roman"/>
              </a:rPr>
              <a:t>        September 2018)</a:t>
            </a:r>
          </a:p>
          <a:p>
            <a:pPr marL="800100" lvl="0" indent="-342900" algn="l" rtl="0">
              <a:lnSpc>
                <a:spcPct val="100000"/>
              </a:lnSpc>
              <a:spcBef>
                <a:spcPts val="0"/>
              </a:spcBef>
              <a:spcAft>
                <a:spcPts val="0"/>
              </a:spcAft>
              <a:buSzPts val="1800"/>
              <a:buFont typeface="Noto Sans Symbols"/>
              <a:buChar char="□"/>
            </a:pPr>
            <a:r>
              <a:rPr lang="en-IN" sz="2300" b="0" i="0" dirty="0">
                <a:solidFill>
                  <a:srgbClr val="212121"/>
                </a:solidFill>
                <a:effectLst/>
                <a:highlight>
                  <a:srgbClr val="FFFFFF"/>
                </a:highlight>
                <a:latin typeface="Times New Roman" panose="02020603050405020304" pitchFamily="18" charset="0"/>
                <a:cs typeface="Times New Roman" panose="02020603050405020304" pitchFamily="18" charset="0"/>
              </a:rPr>
              <a:t>Kee OT, Harun H, Mustafa N, Abdul Murad NA, Chin SF, Jaafar R, Abdullah N. Cardiovascular complications in a diabetes prediction model using machine learning: a systematic review. Cardiovasc </a:t>
            </a:r>
            <a:r>
              <a:rPr lang="en-IN" sz="23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Diabetol</a:t>
            </a:r>
            <a:r>
              <a:rPr lang="en-IN" sz="2300" b="0" i="0" dirty="0">
                <a:solidFill>
                  <a:srgbClr val="212121"/>
                </a:solidFill>
                <a:effectLst/>
                <a:highlight>
                  <a:srgbClr val="FFFFFF"/>
                </a:highlight>
                <a:latin typeface="Times New Roman" panose="02020603050405020304" pitchFamily="18" charset="0"/>
                <a:cs typeface="Times New Roman" panose="02020603050405020304" pitchFamily="18" charset="0"/>
              </a:rPr>
              <a:t>. 2023 Jan 19;22(1):13. </a:t>
            </a:r>
            <a:r>
              <a:rPr lang="en-IN" sz="23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doi</a:t>
            </a:r>
            <a:r>
              <a:rPr lang="en-IN" sz="2300" b="0" i="0" dirty="0">
                <a:solidFill>
                  <a:srgbClr val="212121"/>
                </a:solidFill>
                <a:effectLst/>
                <a:highlight>
                  <a:srgbClr val="FFFFFF"/>
                </a:highlight>
                <a:latin typeface="Times New Roman" panose="02020603050405020304" pitchFamily="18" charset="0"/>
                <a:cs typeface="Times New Roman" panose="02020603050405020304" pitchFamily="18" charset="0"/>
              </a:rPr>
              <a:t>: 10.1186/s12933-023-01741-7. PMID: 36658644; PMCID: PMC9854013</a:t>
            </a:r>
          </a:p>
          <a:p>
            <a:pPr marL="800100" lvl="0" indent="-342900" algn="l" rtl="0">
              <a:lnSpc>
                <a:spcPct val="100000"/>
              </a:lnSpc>
              <a:spcBef>
                <a:spcPts val="0"/>
              </a:spcBef>
              <a:spcAft>
                <a:spcPts val="0"/>
              </a:spcAft>
              <a:buSzPts val="1800"/>
              <a:buFont typeface="Noto Sans Symbols"/>
              <a:buChar char="□"/>
            </a:pPr>
            <a:r>
              <a:rPr lang="en-US" sz="2300" dirty="0">
                <a:solidFill>
                  <a:schemeClr val="dk1"/>
                </a:solidFill>
                <a:latin typeface="Times New Roman" panose="02020603050405020304" pitchFamily="18" charset="0"/>
                <a:ea typeface="Times New Roman"/>
                <a:cs typeface="Times New Roman" panose="02020603050405020304" pitchFamily="18" charset="0"/>
                <a:sym typeface="Times New Roman"/>
              </a:rPr>
              <a:t>A Methodology For Early Prediction and Classification of Heart Diseases in Diabetic Patients With Machine Learning Techniques 2022 IEEE 2nd International Conference on Mobile Networks and Wireless Communications (ICMNWC)</a:t>
            </a:r>
          </a:p>
          <a:p>
            <a:pPr marL="469900" lvl="0" indent="-279400" algn="l" rtl="0">
              <a:lnSpc>
                <a:spcPct val="100000"/>
              </a:lnSpc>
              <a:spcBef>
                <a:spcPts val="0"/>
              </a:spcBef>
              <a:spcAft>
                <a:spcPts val="0"/>
              </a:spcAft>
              <a:buSzPts val="30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
        <p:nvSpPr>
          <p:cNvPr id="213" name="Google Shape;213;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214" name="Google Shape;214;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215" name="Google Shape;215;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endParaRPr sz="4000" b="1">
              <a:solidFill>
                <a:srgbClr val="FF0000"/>
              </a:solidFill>
            </a:endParaRPr>
          </a:p>
        </p:txBody>
      </p:sp>
      <p:sp>
        <p:nvSpPr>
          <p:cNvPr id="221" name="Google Shape;221;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222" name="Google Shape;222;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223" name="Google Shape;223;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5605-D286-1C89-F3D0-DA88498D27D0}"/>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C49FFE41-99A4-DF95-0FAE-23E30178F9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14" name="Picture 13">
            <a:extLst>
              <a:ext uri="{FF2B5EF4-FFF2-40B4-BE49-F238E27FC236}">
                <a16:creationId xmlns:a16="http://schemas.microsoft.com/office/drawing/2014/main" id="{51A240CA-D181-43A0-AA24-7CE691E6DC55}"/>
              </a:ext>
            </a:extLst>
          </p:cNvPr>
          <p:cNvPicPr>
            <a:picLocks noChangeAspect="1"/>
          </p:cNvPicPr>
          <p:nvPr/>
        </p:nvPicPr>
        <p:blipFill>
          <a:blip r:embed="rId2"/>
          <a:stretch>
            <a:fillRect/>
          </a:stretch>
        </p:blipFill>
        <p:spPr>
          <a:xfrm>
            <a:off x="2300952" y="2091149"/>
            <a:ext cx="4365114" cy="3993226"/>
          </a:xfrm>
          <a:prstGeom prst="rect">
            <a:avLst/>
          </a:prstGeom>
        </p:spPr>
      </p:pic>
    </p:spTree>
    <p:extLst>
      <p:ext uri="{BB962C8B-B14F-4D97-AF65-F5344CB8AC3E}">
        <p14:creationId xmlns:p14="http://schemas.microsoft.com/office/powerpoint/2010/main" val="261827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62001" y="1520825"/>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dirty="0">
              <a:solidFill>
                <a:srgbClr val="000000"/>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rgbClr val="000000"/>
              </a:buClr>
              <a:buSzPts val="2400"/>
              <a:buFont typeface="Times New Roman"/>
              <a:buChar char="❏"/>
            </a:pPr>
            <a:r>
              <a:rPr lang="en-US" sz="2400" b="1" dirty="0">
                <a:solidFill>
                  <a:srgbClr val="000000"/>
                </a:solidFill>
                <a:latin typeface="Times New Roman"/>
                <a:ea typeface="Times New Roman"/>
                <a:cs typeface="Times New Roman"/>
                <a:sym typeface="Times New Roman"/>
              </a:rPr>
              <a:t>       </a:t>
            </a:r>
            <a:r>
              <a:rPr lang="en-US" sz="2400" dirty="0">
                <a:solidFill>
                  <a:srgbClr val="000000"/>
                </a:solidFill>
                <a:latin typeface="Times New Roman"/>
                <a:ea typeface="Times New Roman"/>
                <a:cs typeface="Times New Roman"/>
                <a:sym typeface="Times New Roman"/>
              </a:rPr>
              <a:t>Collect and preprocess a dataset of ECG images from diabetic patients and patients with myocardial infarction to ensure quality and uniformity for analysis..</a:t>
            </a:r>
            <a:endParaRPr sz="2400" b="1" dirty="0">
              <a:latin typeface="Times New Roman"/>
              <a:ea typeface="Times New Roman"/>
              <a:cs typeface="Times New Roman"/>
              <a:sym typeface="Times New Roman"/>
            </a:endParaRPr>
          </a:p>
          <a:p>
            <a:pPr marL="457200" marR="0" lvl="0" indent="-381000" algn="l" rtl="0">
              <a:lnSpc>
                <a:spcPct val="10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Develop a deep learning model (e.g., convolutional neural network) to analyze the ECG images and classify the presence of myocardial infarction</a:t>
            </a:r>
            <a:endParaRPr lang="en-US" sz="2400" b="1" dirty="0">
              <a:latin typeface="Times New Roman"/>
              <a:ea typeface="Times New Roman"/>
              <a:cs typeface="Times New Roman"/>
              <a:sym typeface="Times New Roman"/>
            </a:endParaRPr>
          </a:p>
          <a:p>
            <a:pPr marL="457200" marR="0" lvl="0" indent="-381000" algn="l" rtl="0">
              <a:lnSpc>
                <a:spcPct val="10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Train the model on the prepared dataset, employing techniques such as cross-validation to assess its performance and generalizability.</a:t>
            </a:r>
          </a:p>
          <a:p>
            <a:pPr marL="457200" marR="0" lvl="0" indent="-381000" algn="l" rtl="0">
              <a:lnSpc>
                <a:spcPct val="10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Evaluate the model's effectiveness using metrics like accuracy, precision, recall, F1 score, and AUC-ROC, providing insights into its potential clinical applications for diagnosing myocardial infarction.</a:t>
            </a: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25" y="0"/>
            <a:ext cx="10668000" cy="1245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Abstract</a:t>
            </a:r>
            <a:endParaRPr sz="2800"/>
          </a:p>
        </p:txBody>
      </p:sp>
      <p:sp>
        <p:nvSpPr>
          <p:cNvPr id="121" name="Google Shape;121;p4"/>
          <p:cNvSpPr txBox="1">
            <a:spLocks noGrp="1"/>
          </p:cNvSpPr>
          <p:nvPr>
            <p:ph type="body" idx="1"/>
          </p:nvPr>
        </p:nvSpPr>
        <p:spPr>
          <a:xfrm>
            <a:off x="663575" y="1699260"/>
            <a:ext cx="11412855" cy="5022215"/>
          </a:xfrm>
          <a:prstGeom prst="rect">
            <a:avLst/>
          </a:prstGeom>
          <a:noFill/>
          <a:ln>
            <a:noFill/>
          </a:ln>
        </p:spPr>
        <p:txBody>
          <a:bodyPr spcFirstLastPara="1" wrap="square" lIns="91425" tIns="45700" rIns="91425" bIns="45700" anchor="t" anchorCtr="0">
            <a:noAutofit/>
          </a:bodyPr>
          <a:lstStyle/>
          <a:p>
            <a:pPr marL="469900" lvl="0" indent="-469900" algn="l" rtl="0">
              <a:lnSpc>
                <a:spcPct val="100000"/>
              </a:lnSpc>
              <a:spcBef>
                <a:spcPts val="0"/>
              </a:spcBef>
              <a:spcAft>
                <a:spcPts val="0"/>
              </a:spcAft>
              <a:buClr>
                <a:srgbClr val="000000"/>
              </a:buClr>
              <a:buSzPts val="2400"/>
              <a:buFont typeface="Times New Roman"/>
              <a:buChar char="□"/>
            </a:pPr>
            <a:r>
              <a:rPr lang="en-US" sz="2000" dirty="0">
                <a:solidFill>
                  <a:srgbClr val="000000"/>
                </a:solidFill>
                <a:latin typeface="Times New Roman"/>
                <a:ea typeface="Times New Roman"/>
                <a:cs typeface="Times New Roman"/>
                <a:sym typeface="Times New Roman"/>
              </a:rPr>
              <a:t>Cardiovascular diseases, particularly myocardial infarction, present significant health risks, especially for diabetic patients. This project aims to develop a machine learning model for the early detection of myocardial infarction by analyzing electrocardiogram (ECG) images. Using a comprehensive dataset of ECG images from diabetic patients and those diagnosed with myocardial infarction, the project employs advanced image preprocessing techniques to enhance data quality. A convolutional neural network (CNN) extracts relevant features from the ECG images, enabling the classification of patients based on myocardial infarction presence. The model's performance is assessed using accuracy, precision, recall, F1 score, and AUC-ROC metrics, establishing its effectiveness as a diagnostic tool. By automating ECG analysis, this project seeks to improve patient outcomes through timely detection, with findings that will emphasize the model's capabilities, particularly for diabetic patients, and suggest future research directions in cardiovascular disease management.</a:t>
            </a: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30033" y="166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 Introduction and Overview of the Project.</a:t>
            </a:r>
            <a:endParaRPr/>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lnSpc>
                <a:spcPct val="100000"/>
              </a:lnSpc>
              <a:spcBef>
                <a:spcPts val="400"/>
              </a:spcBef>
              <a:spcAft>
                <a:spcPts val="0"/>
              </a:spcAft>
              <a:buSzPts val="3000"/>
              <a:buNone/>
            </a:pPr>
            <a:r>
              <a:rPr lang="en-US" sz="2400" b="1" dirty="0">
                <a:latin typeface="Times New Roman"/>
                <a:ea typeface="Times New Roman"/>
                <a:cs typeface="Times New Roman"/>
                <a:sym typeface="Times New Roman"/>
              </a:rPr>
              <a:t>Introduction:</a:t>
            </a:r>
            <a:endParaRPr lang="en-IN" sz="2400" b="1" dirty="0">
              <a:latin typeface="Times New Roman"/>
              <a:ea typeface="Times New Roman"/>
              <a:cs typeface="Times New Roman"/>
              <a:sym typeface="Times New Roman"/>
            </a:endParaRPr>
          </a:p>
          <a:p>
            <a:pPr marL="469900" lvl="0" indent="-279400" algn="just" rtl="0">
              <a:lnSpc>
                <a:spcPct val="100000"/>
              </a:lnSpc>
              <a:spcBef>
                <a:spcPts val="400"/>
              </a:spcBef>
              <a:spcAft>
                <a:spcPts val="0"/>
              </a:spcAft>
              <a:buSzPts val="3000"/>
              <a:buNone/>
            </a:pPr>
            <a:r>
              <a:rPr lang="en-US" sz="2200" dirty="0">
                <a:latin typeface="Times New Roman"/>
                <a:ea typeface="Times New Roman"/>
                <a:cs typeface="Times New Roman"/>
                <a:sym typeface="Times New Roman"/>
              </a:rPr>
              <a:t>                  Cardiovascular diseases, particularly myocardial infarction (MI), are leading causes of death worldwide, with diabetic patients at higher risk due to their increased susceptibility to cardiovascular complications. Early detection of MI is critical for improving outcomes and preventing severe consequences. Traditional ECG interpretation can be time-consuming and prone to human error, prompting interest in using machine learning to automate ECG analysis. This approach offers a more efficient and reliable method for detecting MI, particularly in high-risk groups like diabetic patients.</a:t>
            </a:r>
            <a:endParaRPr lang="en-US" sz="2200" dirty="0"/>
          </a:p>
          <a:p>
            <a:pPr marL="469900" lvl="0" indent="-279400" algn="l" rtl="0">
              <a:lnSpc>
                <a:spcPct val="100000"/>
              </a:lnSpc>
              <a:spcBef>
                <a:spcPts val="400"/>
              </a:spcBef>
              <a:spcAft>
                <a:spcPts val="0"/>
              </a:spcAft>
              <a:buSzPts val="3000"/>
              <a:buNone/>
            </a:pPr>
            <a:endParaRPr sz="2400"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530033" y="166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 Introduction and Overview of the Project.</a:t>
            </a:r>
            <a:endParaRPr/>
          </a:p>
        </p:txBody>
      </p:sp>
      <p:sp>
        <p:nvSpPr>
          <p:cNvPr id="139" name="Google Shape;139;p6"/>
          <p:cNvSpPr txBox="1">
            <a:spLocks noGrp="1"/>
          </p:cNvSpPr>
          <p:nvPr>
            <p:ph type="body" idx="1"/>
          </p:nvPr>
        </p:nvSpPr>
        <p:spPr>
          <a:xfrm>
            <a:off x="885101" y="1978025"/>
            <a:ext cx="10668000" cy="4267200"/>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1400"/>
              </a:spcBef>
              <a:spcAft>
                <a:spcPts val="0"/>
              </a:spcAft>
              <a:buSzPts val="2400"/>
              <a:buFont typeface="Times New Roman"/>
              <a:buNone/>
            </a:pPr>
            <a:r>
              <a:rPr lang="en-US" sz="2400" b="1" dirty="0">
                <a:latin typeface="Times New Roman"/>
                <a:ea typeface="Times New Roman"/>
                <a:cs typeface="Times New Roman"/>
                <a:sym typeface="Times New Roman"/>
              </a:rPr>
              <a:t> Overview of the Project:</a:t>
            </a:r>
            <a:endParaRPr sz="2400" b="1" dirty="0">
              <a:latin typeface="Times New Roman"/>
              <a:ea typeface="Times New Roman"/>
              <a:cs typeface="Times New Roman"/>
              <a:sym typeface="Times New Roman"/>
            </a:endParaRPr>
          </a:p>
          <a:p>
            <a:pPr marL="457200" lvl="0" indent="-381000" algn="l" rtl="0">
              <a:lnSpc>
                <a:spcPct val="100000"/>
              </a:lnSpc>
              <a:spcBef>
                <a:spcPts val="1400"/>
              </a:spcBef>
              <a:spcAft>
                <a:spcPts val="0"/>
              </a:spcAft>
              <a:buSzPts val="2400"/>
              <a:buFont typeface="Times New Roman"/>
              <a:buChar char="□"/>
            </a:pPr>
            <a:r>
              <a:rPr lang="en-US" sz="2200" dirty="0">
                <a:latin typeface="Times New Roman"/>
                <a:ea typeface="Times New Roman"/>
                <a:cs typeface="Times New Roman"/>
                <a:sym typeface="Times New Roman"/>
              </a:rPr>
              <a:t>This project aims to develop a machine learning model for early detection of myocardial infarction (MI) by analyzing ECG images, with a focus on diabetic and MI-diagnosed patients. The process begins with collecting and preprocessing a comprehensive ECG dataset to improve image quality and standardize inputs. A convolutional neural network (CNN) will extract key features from the ECG images to classify the presence of MI. The model’s performance will be evaluated using metrics like accuracy, precision, recall, F1 score, and AUC-ROC. Automating ECG analysis can enhance early detection, improve patient outcomes, and guide future research in cardiovascular care.</a:t>
            </a:r>
            <a:endParaRPr lang="en-US" sz="2200" dirty="0"/>
          </a:p>
        </p:txBody>
      </p:sp>
      <p:sp>
        <p:nvSpPr>
          <p:cNvPr id="140" name="Google Shape;140;p6"/>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41" name="Google Shape;141;p6"/>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42" name="Google Shape;142;p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125550" y="-501225"/>
            <a:ext cx="10668000" cy="1238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Literature Survey</a:t>
            </a:r>
            <a:endParaRPr/>
          </a:p>
        </p:txBody>
      </p:sp>
      <p:graphicFrame>
        <p:nvGraphicFramePr>
          <p:cNvPr id="148" name="Google Shape;148;p7"/>
          <p:cNvGraphicFramePr/>
          <p:nvPr/>
        </p:nvGraphicFramePr>
        <p:xfrm>
          <a:off x="125550" y="851700"/>
          <a:ext cx="11940900" cy="5452770"/>
        </p:xfrm>
        <a:graphic>
          <a:graphicData uri="http://schemas.openxmlformats.org/drawingml/2006/table">
            <a:tbl>
              <a:tblPr firstRow="1" bandRow="1">
                <a:noFill/>
                <a:tableStyleId>{AD136D4C-9BD0-4DC9-BC92-8683C6D979DD}</a:tableStyleId>
              </a:tblPr>
              <a:tblGrid>
                <a:gridCol w="595200">
                  <a:extLst>
                    <a:ext uri="{9D8B030D-6E8A-4147-A177-3AD203B41FA5}">
                      <a16:colId xmlns:a16="http://schemas.microsoft.com/office/drawing/2014/main" val="20000"/>
                    </a:ext>
                  </a:extLst>
                </a:gridCol>
                <a:gridCol w="2580125">
                  <a:extLst>
                    <a:ext uri="{9D8B030D-6E8A-4147-A177-3AD203B41FA5}">
                      <a16:colId xmlns:a16="http://schemas.microsoft.com/office/drawing/2014/main" val="20001"/>
                    </a:ext>
                  </a:extLst>
                </a:gridCol>
                <a:gridCol w="2242825">
                  <a:extLst>
                    <a:ext uri="{9D8B030D-6E8A-4147-A177-3AD203B41FA5}">
                      <a16:colId xmlns:a16="http://schemas.microsoft.com/office/drawing/2014/main" val="20002"/>
                    </a:ext>
                  </a:extLst>
                </a:gridCol>
                <a:gridCol w="4896925">
                  <a:extLst>
                    <a:ext uri="{9D8B030D-6E8A-4147-A177-3AD203B41FA5}">
                      <a16:colId xmlns:a16="http://schemas.microsoft.com/office/drawing/2014/main" val="20003"/>
                    </a:ext>
                  </a:extLst>
                </a:gridCol>
                <a:gridCol w="721150">
                  <a:extLst>
                    <a:ext uri="{9D8B030D-6E8A-4147-A177-3AD203B41FA5}">
                      <a16:colId xmlns:a16="http://schemas.microsoft.com/office/drawing/2014/main" val="20004"/>
                    </a:ext>
                  </a:extLst>
                </a:gridCol>
                <a:gridCol w="904675">
                  <a:extLst>
                    <a:ext uri="{9D8B030D-6E8A-4147-A177-3AD203B41FA5}">
                      <a16:colId xmlns:a16="http://schemas.microsoft.com/office/drawing/2014/main" val="20005"/>
                    </a:ext>
                  </a:extLst>
                </a:gridCol>
              </a:tblGrid>
              <a:tr h="5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Description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Volume/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Year</a:t>
                      </a:r>
                      <a:endParaRPr sz="1400" u="none" strike="noStrike" cap="none"/>
                    </a:p>
                  </a:txBody>
                  <a:tcPr marL="91450" marR="91450" marT="45725" marB="45725"/>
                </a:tc>
                <a:extLst>
                  <a:ext uri="{0D108BD9-81ED-4DB2-BD59-A6C34878D82A}">
                    <a16:rowId xmlns:a16="http://schemas.microsoft.com/office/drawing/2014/main" val="10000"/>
                  </a:ext>
                </a:extLst>
              </a:tr>
              <a:tr h="1551300">
                <a:tc>
                  <a:txBody>
                    <a:bodyPr/>
                    <a:lstStyle/>
                    <a:p>
                      <a:pPr marL="0" marR="0" lvl="0" indent="0" algn="l" rtl="0">
                        <a:lnSpc>
                          <a:spcPct val="100000"/>
                        </a:lnSpc>
                        <a:spcBef>
                          <a:spcPts val="0"/>
                        </a:spcBef>
                        <a:spcAft>
                          <a:spcPts val="0"/>
                        </a:spcAft>
                        <a:buClr>
                          <a:srgbClr val="000000"/>
                        </a:buClr>
                        <a:buSzPts val="1400"/>
                        <a:buFont typeface="Arial"/>
                        <a:buNone/>
                      </a:pPr>
                      <a:r>
                        <a:rPr lang="en-US"/>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 Simarjeet Kaur, Jimmy Singla, Lewis Nkenyereye, Sudan Jha, Deepak Prashar, Gyanendra Prasad Joshi</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Medical Diagnostic Systems Using Artificial Intelligence (AI) Algorithms: Principles and Perspectives.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This paper reviews the application of AI techniques such as Fuzzy Logic, Machine Learning, and Deep Learning in medical diagnostics. It analyzes  discusses the most commonly used AI techniques in medical diagnostics, and provides insights into diseases like heart disease, brain disease, prostate, liver disease, and kidney disease.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IEEE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volume 8,</a:t>
                      </a:r>
                      <a:endParaRPr/>
                    </a:p>
                    <a:p>
                      <a:pPr marL="0" marR="0" lvl="0" indent="0" algn="l" rtl="0">
                        <a:lnSpc>
                          <a:spcPct val="100000"/>
                        </a:lnSpc>
                        <a:spcBef>
                          <a:spcPts val="0"/>
                        </a:spcBef>
                        <a:spcAft>
                          <a:spcPts val="0"/>
                        </a:spcAft>
                        <a:buClr>
                          <a:srgbClr val="000000"/>
                        </a:buClr>
                        <a:buSzPts val="1400"/>
                        <a:buFont typeface="Arial"/>
                        <a:buNone/>
                      </a:pPr>
                      <a:r>
                        <a:rPr lang="en-US"/>
                        <a:t>2020</a:t>
                      </a:r>
                      <a:endParaRPr/>
                    </a:p>
                  </a:txBody>
                  <a:tcPr marL="91450" marR="91450" marT="45725" marB="45725"/>
                </a:tc>
                <a:extLst>
                  <a:ext uri="{0D108BD9-81ED-4DB2-BD59-A6C34878D82A}">
                    <a16:rowId xmlns:a16="http://schemas.microsoft.com/office/drawing/2014/main" val="10001"/>
                  </a:ext>
                </a:extLst>
              </a:tr>
              <a:tr h="1537775">
                <a:tc>
                  <a:txBody>
                    <a:bodyPr/>
                    <a:lstStyle/>
                    <a:p>
                      <a:pPr marL="0" marR="0" lvl="0" indent="0" algn="l" rtl="0">
                        <a:lnSpc>
                          <a:spcPct val="100000"/>
                        </a:lnSpc>
                        <a:spcBef>
                          <a:spcPts val="0"/>
                        </a:spcBef>
                        <a:spcAft>
                          <a:spcPts val="0"/>
                        </a:spcAft>
                        <a:buClr>
                          <a:srgbClr val="000000"/>
                        </a:buClr>
                        <a:buSzPts val="1400"/>
                        <a:buFont typeface="Arial"/>
                        <a:buNone/>
                      </a:pPr>
                      <a:r>
                        <a:rPr lang="en-US"/>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F. El-Sofany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Predicting Heart Diseases Using Machine Learning and Different Data Classification Techniques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This paper investigates the use of machine learning (ML) techniques for predicting heart disease. The study evaluates ML classifiers, including Naive Bayes, Support Vector Machine (SVM), and XGBoost, alongside feature selection methods such as chi-square, ANOVA, and mutual information. Through analysis, XGBoost emerged as the top-performing classifier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IEEE </a:t>
                      </a:r>
                      <a:endParaRPr/>
                    </a:p>
                    <a:p>
                      <a:pPr marL="0" marR="0" lvl="0" indent="0" algn="l" rtl="0">
                        <a:lnSpc>
                          <a:spcPct val="100000"/>
                        </a:lnSpc>
                        <a:spcBef>
                          <a:spcPts val="0"/>
                        </a:spcBef>
                        <a:spcAft>
                          <a:spcPts val="0"/>
                        </a:spcAft>
                        <a:buClr>
                          <a:srgbClr val="000000"/>
                        </a:buClr>
                        <a:buSzPts val="1400"/>
                        <a:buFont typeface="Arial"/>
                        <a:buNone/>
                      </a:pPr>
                      <a:r>
                        <a:rPr lang="en-US"/>
                        <a:t>jornal</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volume</a:t>
                      </a:r>
                      <a:endParaRPr/>
                    </a:p>
                    <a:p>
                      <a:pPr marL="0" marR="0" lvl="0" indent="0" algn="l" rtl="0">
                        <a:lnSpc>
                          <a:spcPct val="100000"/>
                        </a:lnSpc>
                        <a:spcBef>
                          <a:spcPts val="0"/>
                        </a:spcBef>
                        <a:spcAft>
                          <a:spcPts val="0"/>
                        </a:spcAft>
                        <a:buClr>
                          <a:srgbClr val="000000"/>
                        </a:buClr>
                        <a:buSzPts val="1400"/>
                        <a:buFont typeface="Arial"/>
                        <a:buNone/>
                      </a:pPr>
                      <a:r>
                        <a:rPr lang="en-US"/>
                        <a:t>12,</a:t>
                      </a:r>
                      <a:endParaRPr/>
                    </a:p>
                    <a:p>
                      <a:pPr marL="0" marR="0" lvl="0" indent="0" algn="l" rtl="0">
                        <a:lnSpc>
                          <a:spcPct val="100000"/>
                        </a:lnSpc>
                        <a:spcBef>
                          <a:spcPts val="0"/>
                        </a:spcBef>
                        <a:spcAft>
                          <a:spcPts val="0"/>
                        </a:spcAft>
                        <a:buClr>
                          <a:srgbClr val="000000"/>
                        </a:buClr>
                        <a:buSzPts val="1400"/>
                        <a:buFont typeface="Arial"/>
                        <a:buNone/>
                      </a:pPr>
                      <a:r>
                        <a:rPr lang="en-US"/>
                        <a:t>2024</a:t>
                      </a:r>
                      <a:endParaRPr/>
                    </a:p>
                  </a:txBody>
                  <a:tcPr marL="91450" marR="91450" marT="45725" marB="45725"/>
                </a:tc>
                <a:extLst>
                  <a:ext uri="{0D108BD9-81ED-4DB2-BD59-A6C34878D82A}">
                    <a16:rowId xmlns:a16="http://schemas.microsoft.com/office/drawing/2014/main" val="10002"/>
                  </a:ext>
                </a:extLst>
              </a:tr>
              <a:tr h="1744800">
                <a:tc>
                  <a:txBody>
                    <a:bodyPr/>
                    <a:lstStyle/>
                    <a:p>
                      <a:pPr marL="0" marR="0" lvl="0" indent="0" algn="l" rtl="0">
                        <a:lnSpc>
                          <a:spcPct val="100000"/>
                        </a:lnSpc>
                        <a:spcBef>
                          <a:spcPts val="0"/>
                        </a:spcBef>
                        <a:spcAft>
                          <a:spcPts val="0"/>
                        </a:spcAft>
                        <a:buClr>
                          <a:srgbClr val="000000"/>
                        </a:buClr>
                        <a:buSzPts val="1400"/>
                        <a:buFont typeface="Arial"/>
                        <a:buNone/>
                      </a:pPr>
                      <a:r>
                        <a:rPr lang="en-US"/>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Vineet Kumar, Ankit Saxena, Vikas Singh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An Effective Heart Disease Prediction Model for a Clinical Decision Support System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This research article presents the development of a Heart Disease Prediction Model  aimed at enhancing clinical decision support systems. The study utilizes advanced machine learning techniques as DBSCAN, SMOTE-ENN, and XGBoost to improve the accuracy of heart disease predictions. The model is tested on public datasets, demonstrating significant improvements in prediction accuracy compared to traditional model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149" name="Google Shape;149;p7"/>
          <p:cNvSpPr txBox="1">
            <a:spLocks noGrp="1"/>
          </p:cNvSpPr>
          <p:nvPr>
            <p:ph type="dt" idx="10"/>
          </p:nvPr>
        </p:nvSpPr>
        <p:spPr>
          <a:xfrm>
            <a:off x="320675" y="6418950"/>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50" name="Google Shape;150;p7"/>
          <p:cNvSpPr txBox="1">
            <a:spLocks noGrp="1"/>
          </p:cNvSpPr>
          <p:nvPr>
            <p:ph type="ftr" idx="11"/>
          </p:nvPr>
        </p:nvSpPr>
        <p:spPr>
          <a:xfrm>
            <a:off x="3937750" y="63044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51" name="Google Shape;151;p7"/>
          <p:cNvSpPr txBox="1">
            <a:spLocks noGrp="1"/>
          </p:cNvSpPr>
          <p:nvPr>
            <p:ph type="sldNum" idx="12"/>
          </p:nvPr>
        </p:nvSpPr>
        <p:spPr>
          <a:xfrm>
            <a:off x="9424950" y="63044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f643eac72a_0_12"/>
          <p:cNvSpPr txBox="1">
            <a:spLocks noGrp="1"/>
          </p:cNvSpPr>
          <p:nvPr>
            <p:ph type="title"/>
          </p:nvPr>
        </p:nvSpPr>
        <p:spPr>
          <a:xfrm>
            <a:off x="125550" y="-267975"/>
            <a:ext cx="10668000" cy="1238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Literature Survey</a:t>
            </a:r>
            <a:endParaRPr/>
          </a:p>
        </p:txBody>
      </p:sp>
      <p:graphicFrame>
        <p:nvGraphicFramePr>
          <p:cNvPr id="157" name="Google Shape;157;g2f643eac72a_0_12"/>
          <p:cNvGraphicFramePr/>
          <p:nvPr/>
        </p:nvGraphicFramePr>
        <p:xfrm>
          <a:off x="125550" y="970425"/>
          <a:ext cx="11940900" cy="5100025"/>
        </p:xfrm>
        <a:graphic>
          <a:graphicData uri="http://schemas.openxmlformats.org/drawingml/2006/table">
            <a:tbl>
              <a:tblPr firstRow="1" bandRow="1">
                <a:noFill/>
                <a:tableStyleId>{AD136D4C-9BD0-4DC9-BC92-8683C6D979DD}</a:tableStyleId>
              </a:tblPr>
              <a:tblGrid>
                <a:gridCol w="595200">
                  <a:extLst>
                    <a:ext uri="{9D8B030D-6E8A-4147-A177-3AD203B41FA5}">
                      <a16:colId xmlns:a16="http://schemas.microsoft.com/office/drawing/2014/main" val="20000"/>
                    </a:ext>
                  </a:extLst>
                </a:gridCol>
                <a:gridCol w="2580125">
                  <a:extLst>
                    <a:ext uri="{9D8B030D-6E8A-4147-A177-3AD203B41FA5}">
                      <a16:colId xmlns:a16="http://schemas.microsoft.com/office/drawing/2014/main" val="20001"/>
                    </a:ext>
                  </a:extLst>
                </a:gridCol>
                <a:gridCol w="2476075">
                  <a:extLst>
                    <a:ext uri="{9D8B030D-6E8A-4147-A177-3AD203B41FA5}">
                      <a16:colId xmlns:a16="http://schemas.microsoft.com/office/drawing/2014/main" val="20002"/>
                    </a:ext>
                  </a:extLst>
                </a:gridCol>
                <a:gridCol w="3648000">
                  <a:extLst>
                    <a:ext uri="{9D8B030D-6E8A-4147-A177-3AD203B41FA5}">
                      <a16:colId xmlns:a16="http://schemas.microsoft.com/office/drawing/2014/main" val="20003"/>
                    </a:ext>
                  </a:extLst>
                </a:gridCol>
                <a:gridCol w="1368600">
                  <a:extLst>
                    <a:ext uri="{9D8B030D-6E8A-4147-A177-3AD203B41FA5}">
                      <a16:colId xmlns:a16="http://schemas.microsoft.com/office/drawing/2014/main" val="20004"/>
                    </a:ext>
                  </a:extLst>
                </a:gridCol>
                <a:gridCol w="1272900">
                  <a:extLst>
                    <a:ext uri="{9D8B030D-6E8A-4147-A177-3AD203B41FA5}">
                      <a16:colId xmlns:a16="http://schemas.microsoft.com/office/drawing/2014/main" val="20005"/>
                    </a:ext>
                  </a:extLst>
                </a:gridCol>
              </a:tblGrid>
              <a:tr h="6499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Description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Volume/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Year</a:t>
                      </a:r>
                      <a:endParaRPr sz="1400" u="none" strike="noStrike" cap="none"/>
                    </a:p>
                  </a:txBody>
                  <a:tcPr marL="91450" marR="91450" marT="45725" marB="45725"/>
                </a:tc>
                <a:extLst>
                  <a:ext uri="{0D108BD9-81ED-4DB2-BD59-A6C34878D82A}">
                    <a16:rowId xmlns:a16="http://schemas.microsoft.com/office/drawing/2014/main" val="10000"/>
                  </a:ext>
                </a:extLst>
              </a:tr>
              <a:tr h="2318550">
                <a:tc>
                  <a:txBody>
                    <a:bodyPr/>
                    <a:lstStyle/>
                    <a:p>
                      <a:pPr marL="0" marR="0" lvl="0" indent="0" algn="l" rtl="0">
                        <a:lnSpc>
                          <a:spcPct val="100000"/>
                        </a:lnSpc>
                        <a:spcBef>
                          <a:spcPts val="0"/>
                        </a:spcBef>
                        <a:spcAft>
                          <a:spcPts val="0"/>
                        </a:spcAft>
                        <a:buClr>
                          <a:srgbClr val="000000"/>
                        </a:buClr>
                        <a:buSzPts val="1400"/>
                        <a:buFont typeface="Arial"/>
                        <a:buNone/>
                      </a:pPr>
                      <a:r>
                        <a:rPr lang="en-US"/>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Marcello </a:t>
                      </a:r>
                      <a:r>
                        <a:rPr lang="en-US" dirty="0" err="1"/>
                        <a:t>Casaccia</a:t>
                      </a:r>
                      <a:r>
                        <a:rPr lang="en-US" dirty="0"/>
                        <a:t> </a:t>
                      </a:r>
                      <a:r>
                        <a:rPr lang="en-US" dirty="0" err="1"/>
                        <a:t>Bertoluci</a:t>
                      </a:r>
                      <a:r>
                        <a:rPr lang="en-US" dirty="0"/>
                        <a:t> and Viviane </a:t>
                      </a:r>
                      <a:r>
                        <a:rPr lang="en-US" dirty="0" err="1"/>
                        <a:t>Zorzanelli</a:t>
                      </a:r>
                      <a:r>
                        <a:rPr lang="en-US" dirty="0"/>
                        <a:t> Rocha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Cardiovascular risk assessment in patients with diabetes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This review addresses the assessment of cardiovascular disease risk in diabetic patients using traditional and non-traditional risk factors. It emphasizes the importance of stratifying patients to improve the accuracy of predicting CVD .The review also discusses the use of new tools for risk reclassification and the potential cardiovascular benefits of newer glucose control drugs such as SGLT-2 inhibitors and GLP-1 agonists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Diabetology &amp; Metabolic Syndrome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Volume 9, 2017</a:t>
                      </a:r>
                      <a:endParaRPr/>
                    </a:p>
                  </a:txBody>
                  <a:tcPr marL="91450" marR="91450" marT="45725" marB="45725"/>
                </a:tc>
                <a:extLst>
                  <a:ext uri="{0D108BD9-81ED-4DB2-BD59-A6C34878D82A}">
                    <a16:rowId xmlns:a16="http://schemas.microsoft.com/office/drawing/2014/main" val="10001"/>
                  </a:ext>
                </a:extLst>
              </a:tr>
              <a:tr h="1717700">
                <a:tc>
                  <a:txBody>
                    <a:bodyPr/>
                    <a:lstStyle/>
                    <a:p>
                      <a:pPr marL="0" lvl="0" indent="0" algn="l" rtl="0">
                        <a:spcBef>
                          <a:spcPts val="0"/>
                        </a:spcBef>
                        <a:spcAft>
                          <a:spcPts val="0"/>
                        </a:spcAft>
                        <a:buNone/>
                      </a:pPr>
                      <a:r>
                        <a:rPr lang="en-US"/>
                        <a:t>5</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a:t>Huazhong Yang,Zhongju Chen,Huajian Yang,Maojin Tian</a:t>
                      </a:r>
                      <a:endParaRPr/>
                    </a:p>
                    <a:p>
                      <a:pPr marL="0" marR="0" lvl="0" indent="0" algn="l" rtl="0">
                        <a:lnSpc>
                          <a:spcPct val="100000"/>
                        </a:lnSpc>
                        <a:spcBef>
                          <a:spcPts val="0"/>
                        </a:spcBef>
                        <a:spcAft>
                          <a:spcPts val="0"/>
                        </a:spcAft>
                        <a:buClr>
                          <a:srgbClr val="000000"/>
                        </a:buClr>
                        <a:buSzPts val="1400"/>
                        <a:buFont typeface="Arial"/>
                        <a:buNone/>
                      </a:pP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Predicting Coronary Heart Disease Using an Improved </a:t>
                      </a:r>
                      <a:r>
                        <a:rPr lang="en-US" dirty="0" err="1"/>
                        <a:t>LightGBM</a:t>
                      </a:r>
                      <a:r>
                        <a:rPr lang="en-US" dirty="0"/>
                        <a:t> Model: Performance Analysis and Comparison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The paper titled "Predicting Coronary Heart Disease Using an Improved LightGBM Model: Performance Analysis and Comparison" likely focuses on enhancing the prediction accuracy of coronary heart disease (CHD) using an advanced version of the LightGBM (Light Gradient Boosting Machine) model. Here’s a general description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IEEE journal</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volume11,</a:t>
                      </a:r>
                      <a:endParaRPr dirty="0"/>
                    </a:p>
                    <a:p>
                      <a:pPr marL="0" marR="0" lvl="0" indent="0" algn="l" rtl="0">
                        <a:lnSpc>
                          <a:spcPct val="100000"/>
                        </a:lnSpc>
                        <a:spcBef>
                          <a:spcPts val="0"/>
                        </a:spcBef>
                        <a:spcAft>
                          <a:spcPts val="0"/>
                        </a:spcAft>
                        <a:buClr>
                          <a:srgbClr val="000000"/>
                        </a:buClr>
                        <a:buSzPts val="1400"/>
                        <a:buFont typeface="Arial"/>
                        <a:buNone/>
                      </a:pPr>
                      <a:r>
                        <a:rPr lang="en-US" dirty="0"/>
                        <a:t>2023</a:t>
                      </a:r>
                      <a:endParaRPr dirty="0"/>
                    </a:p>
                  </a:txBody>
                  <a:tcPr marL="91450" marR="91450" marT="45725" marB="45725"/>
                </a:tc>
                <a:extLst>
                  <a:ext uri="{0D108BD9-81ED-4DB2-BD59-A6C34878D82A}">
                    <a16:rowId xmlns:a16="http://schemas.microsoft.com/office/drawing/2014/main" val="10002"/>
                  </a:ext>
                </a:extLst>
              </a:tr>
            </a:tbl>
          </a:graphicData>
        </a:graphic>
      </p:graphicFrame>
      <p:sp>
        <p:nvSpPr>
          <p:cNvPr id="158" name="Google Shape;158;g2f643eac72a_0_12"/>
          <p:cNvSpPr txBox="1">
            <a:spLocks noGrp="1"/>
          </p:cNvSpPr>
          <p:nvPr>
            <p:ph type="dt" idx="10"/>
          </p:nvPr>
        </p:nvSpPr>
        <p:spPr>
          <a:xfrm>
            <a:off x="320675" y="6418950"/>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59" name="Google Shape;159;g2f643eac72a_0_12"/>
          <p:cNvSpPr txBox="1">
            <a:spLocks noGrp="1"/>
          </p:cNvSpPr>
          <p:nvPr>
            <p:ph type="ftr" idx="11"/>
          </p:nvPr>
        </p:nvSpPr>
        <p:spPr>
          <a:xfrm>
            <a:off x="3937750" y="63044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0" name="Google Shape;160;g2f643eac72a_0_12"/>
          <p:cNvSpPr txBox="1">
            <a:spLocks noGrp="1"/>
          </p:cNvSpPr>
          <p:nvPr>
            <p:ph type="sldNum" idx="12"/>
          </p:nvPr>
        </p:nvSpPr>
        <p:spPr>
          <a:xfrm>
            <a:off x="9424950" y="63044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64"/>
        <p:cNvGrpSpPr/>
        <p:nvPr/>
      </p:nvGrpSpPr>
      <p:grpSpPr>
        <a:xfrm>
          <a:off x="0" y="0"/>
          <a:ext cx="0" cy="0"/>
          <a:chOff x="0" y="0"/>
          <a:chExt cx="0" cy="0"/>
        </a:xfrm>
      </p:grpSpPr>
      <p:sp>
        <p:nvSpPr>
          <p:cNvPr id="165" name="Google Shape;165;p8"/>
          <p:cNvSpPr txBox="1">
            <a:spLocks noGrp="1"/>
          </p:cNvSpPr>
          <p:nvPr>
            <p:ph type="title"/>
          </p:nvPr>
        </p:nvSpPr>
        <p:spPr>
          <a:xfrm>
            <a:off x="711208" y="219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Existing System</a:t>
            </a:r>
            <a:endParaRPr sz="2800"/>
          </a:p>
        </p:txBody>
      </p:sp>
      <p:sp>
        <p:nvSpPr>
          <p:cNvPr id="166" name="Google Shape;166;p8"/>
          <p:cNvSpPr txBox="1">
            <a:spLocks noGrp="1"/>
          </p:cNvSpPr>
          <p:nvPr>
            <p:ph type="body" idx="1"/>
          </p:nvPr>
        </p:nvSpPr>
        <p:spPr>
          <a:xfrm>
            <a:off x="812801" y="1665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just" rtl="0">
              <a:lnSpc>
                <a:spcPct val="100000"/>
              </a:lnSpc>
              <a:spcBef>
                <a:spcPts val="0"/>
              </a:spcBef>
              <a:spcAft>
                <a:spcPts val="0"/>
              </a:spcAft>
              <a:buClr>
                <a:srgbClr val="CC0000"/>
              </a:buClr>
              <a:buSzPts val="2400"/>
              <a:buFont typeface="Times New Roman"/>
              <a:buChar char="□"/>
            </a:pPr>
            <a:r>
              <a:rPr lang="en-US" sz="2000" dirty="0">
                <a:solidFill>
                  <a:srgbClr val="000000"/>
                </a:solidFill>
                <a:latin typeface="Times New Roman"/>
                <a:ea typeface="Times New Roman"/>
                <a:cs typeface="Times New Roman"/>
                <a:sym typeface="Times New Roman"/>
              </a:rPr>
              <a:t>Currently, the detection of myocardial infarction (MI) primarily relies on manual interpretation of electrocardiogram (ECG) signals by healthcare professionals. Cardiologists analyze the ECG waveforms, focusing on key features such as the P wave, QRS complex, and T wave, to detect abnormalities indicative of MI. While this method is effective in many cases, it has limitations, including the need for expert knowledge, potential human error, and variability in interpretation. Additionally, for diabetic patients, ECG patterns may be more complex, making diagnosis more challenging.</a:t>
            </a:r>
          </a:p>
          <a:p>
            <a:pPr marL="469900" marR="0" lvl="0" indent="-419100" algn="just" rtl="0">
              <a:lnSpc>
                <a:spcPct val="100000"/>
              </a:lnSpc>
              <a:spcBef>
                <a:spcPts val="0"/>
              </a:spcBef>
              <a:spcAft>
                <a:spcPts val="0"/>
              </a:spcAft>
              <a:buClr>
                <a:srgbClr val="CC0000"/>
              </a:buClr>
              <a:buSzPts val="2400"/>
              <a:buFont typeface="Times New Roman"/>
              <a:buChar char="□"/>
            </a:pPr>
            <a:r>
              <a:rPr lang="en-US" sz="2000" dirty="0">
                <a:solidFill>
                  <a:srgbClr val="000000"/>
                </a:solidFill>
                <a:latin typeface="Times New Roman"/>
                <a:ea typeface="Times New Roman"/>
                <a:cs typeface="Times New Roman"/>
                <a:sym typeface="Times New Roman"/>
              </a:rPr>
              <a:t>In recent years, some automated systems and algorithms have been developed to assist in ECG analysis, using techniques like signal processing and traditional machine learning methods, such as support vector machines (SVM) and decision trees. However, these methods often require manual feature extraction, limiting their adaptability and accuracy, particularly for more complex cases like diabetic patients with cardiovascular complications.</a:t>
            </a:r>
            <a:endParaRPr sz="2000" dirty="0"/>
          </a:p>
        </p:txBody>
      </p:sp>
      <p:sp>
        <p:nvSpPr>
          <p:cNvPr id="167" name="Google Shape;167;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Zeroth Review</a:t>
            </a:r>
            <a:endParaRPr/>
          </a:p>
        </p:txBody>
      </p:sp>
      <p:sp>
        <p:nvSpPr>
          <p:cNvPr id="168" name="Google Shape;168;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9" name="Google Shape;169;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10191</TotalTime>
  <Words>2200</Words>
  <Application>Microsoft Office PowerPoint</Application>
  <PresentationFormat>Widescreen</PresentationFormat>
  <Paragraphs>245</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Noto Sans Symbols</vt:lpstr>
      <vt:lpstr>Times New Roman</vt:lpstr>
      <vt:lpstr>Verdana</vt:lpstr>
      <vt:lpstr>Profile</vt:lpstr>
      <vt:lpstr>PowerPoint Presentation</vt:lpstr>
      <vt:lpstr>Problem Statement and Motivation</vt:lpstr>
      <vt:lpstr>Objectives</vt:lpstr>
      <vt:lpstr>Abstract</vt:lpstr>
      <vt:lpstr> Introduction and Overview of the Project.</vt:lpstr>
      <vt:lpstr> Introduction and Overview of the Project.</vt:lpstr>
      <vt:lpstr>Literature Survey</vt:lpstr>
      <vt:lpstr>Literature Survey</vt:lpstr>
      <vt:lpstr>Existing System</vt:lpstr>
      <vt:lpstr>Drawback of Existing System</vt:lpstr>
      <vt:lpstr>Proposed System</vt:lpstr>
      <vt:lpstr>System Architecture</vt:lpstr>
      <vt:lpstr>List of modules</vt:lpstr>
      <vt:lpstr>Image Preprocessing and Data Augmentation</vt:lpstr>
      <vt:lpstr>Feature Extraction with Pre-trained VGG16</vt:lpstr>
      <vt:lpstr>Feature Extraction with Pre-trained VGG16</vt:lpstr>
      <vt:lpstr>Custom Model Layers and Binary Classification</vt:lpstr>
      <vt:lpstr>Custom Model Layers and Binary Classification</vt:lpstr>
      <vt:lpstr>Model Compilation, Training, and Evaluation</vt:lpstr>
      <vt:lpstr>Model Compilation, Training, and Evaluation</vt:lpstr>
      <vt:lpstr>Model Saving and Deployment</vt:lpstr>
      <vt:lpstr>Model Saving and Deployment</vt:lpstr>
      <vt:lpstr>References.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charlesweslyinchrist@gmail.com</cp:lastModifiedBy>
  <cp:revision>7</cp:revision>
  <dcterms:created xsi:type="dcterms:W3CDTF">2024-08-17T11:34:00Z</dcterms:created>
  <dcterms:modified xsi:type="dcterms:W3CDTF">2024-11-12T15:32:47Z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6AA53775C41944D49F536D6AC6F9DFCE_12</vt:lpwstr>
  </property>
  <property fmtid="{D5CDD505-2E9C-101B-9397-08002B2CF9AE}" pid="3" name="KSOProductBuildVer">
    <vt:lpwstr>1033-12.2.0.13472</vt:lpwstr>
  </property>
</Properties>
</file>