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65BD70D-B15D-441A-8486-A06473D94510}">
  <a:tblStyle styleId="{465BD70D-B15D-441A-8486-A06473D9451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State of the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in query-oriented summarization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Charles Sutton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Questions 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How to improve the model ?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How can we take advantage of the ability to simulate data (reinforcement learning ?)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Is there a relevant architecture for our completion score network (currently fully connected layers)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Which data to simulate to improve performances faster ? (active learning)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Is binary cross entropy the most relevant objective function ?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Is this greedy approach the most relevant to create the summary ?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… </a:t>
            </a:r>
            <a:br>
              <a:rPr lang="fr">
                <a:solidFill>
                  <a:srgbClr val="FFFFFF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Is this project suitable to other tasks / applications ? 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Question - answering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Information retrieval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Text comprehension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Sequence embedding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….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br>
              <a:rPr lang="fr"/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420375" y="4006300"/>
            <a:ext cx="24954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Redundant information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Topic diversified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278700" y="134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Case of interest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25" y="1533475"/>
            <a:ext cx="805224" cy="8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25" y="2473450"/>
            <a:ext cx="805224" cy="8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550" y="2473450"/>
            <a:ext cx="805224" cy="8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550" y="1533475"/>
            <a:ext cx="805224" cy="8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536762" y="1497437"/>
            <a:ext cx="1219200" cy="184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350" y="2016737"/>
            <a:ext cx="805224" cy="8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2122275" y="2115300"/>
            <a:ext cx="17313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400">
                <a:solidFill>
                  <a:srgbClr val="FFFFFF"/>
                </a:solidFill>
              </a:rPr>
              <a:t>+</a:t>
            </a:r>
            <a:r>
              <a:rPr lang="fr">
                <a:solidFill>
                  <a:srgbClr val="FFFFFF"/>
                </a:solidFill>
              </a:rPr>
              <a:t>	</a:t>
            </a:r>
            <a:r>
              <a:rPr lang="fr" sz="2400">
                <a:solidFill>
                  <a:srgbClr val="FFFFFF"/>
                </a:solidFill>
              </a:rPr>
              <a:t>Query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78700" y="3498925"/>
            <a:ext cx="2021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FFFFFF"/>
                </a:solidFill>
              </a:rPr>
              <a:t>Corpus</a:t>
            </a:r>
          </a:p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028850" y="3477200"/>
            <a:ext cx="2303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FFFFFF"/>
                </a:solidFill>
              </a:rPr>
              <a:t>M</a:t>
            </a:r>
            <a:r>
              <a:rPr lang="fr" sz="2400">
                <a:solidFill>
                  <a:srgbClr val="FFFFFF"/>
                </a:solidFill>
              </a:rPr>
              <a:t>odel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601150" y="3498925"/>
            <a:ext cx="15774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FFFFFF"/>
                </a:solidFill>
              </a:rPr>
              <a:t>Summary</a:t>
            </a:r>
          </a:p>
        </p:txBody>
      </p:sp>
      <p:cxnSp>
        <p:nvCxnSpPr>
          <p:cNvPr id="77" name="Shape 77"/>
          <p:cNvCxnSpPr/>
          <p:nvPr/>
        </p:nvCxnSpPr>
        <p:spPr>
          <a:xfrm flipH="1" rot="10800000">
            <a:off x="257225" y="3477200"/>
            <a:ext cx="8715000" cy="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 txBox="1"/>
          <p:nvPr/>
        </p:nvSpPr>
        <p:spPr>
          <a:xfrm>
            <a:off x="4077975" y="4006300"/>
            <a:ext cx="1843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NLP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Deep learning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707274" y="3973375"/>
            <a:ext cx="24027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Maximum information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related to the query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Minimum redundancy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Sentences from the corpus only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416600" y="136935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>
            <a:off x="6744425" y="1354950"/>
            <a:ext cx="927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" name="Shape 82"/>
          <p:cNvSpPr txBox="1"/>
          <p:nvPr/>
        </p:nvSpPr>
        <p:spPr>
          <a:xfrm>
            <a:off x="1699125" y="934700"/>
            <a:ext cx="121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INPUTS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723225" y="934700"/>
            <a:ext cx="121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514275" y="193575"/>
            <a:ext cx="56868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300">
                <a:solidFill>
                  <a:srgbClr val="FFFFFF"/>
                </a:solidFill>
              </a:rPr>
              <a:t>Objective</a:t>
            </a:r>
            <a:r>
              <a:rPr lang="fr" sz="1300">
                <a:solidFill>
                  <a:srgbClr val="FFFFFF"/>
                </a:solidFill>
              </a:rPr>
              <a:t> : find a subset of sentences summarizing the corpus according </a:t>
            </a:r>
            <a:br>
              <a:rPr lang="fr" sz="1300">
                <a:solidFill>
                  <a:srgbClr val="FFFFFF"/>
                </a:solidFill>
              </a:rPr>
            </a:br>
            <a:r>
              <a:rPr lang="fr" sz="1300">
                <a:solidFill>
                  <a:srgbClr val="FFFFFF"/>
                </a:solidFill>
              </a:rPr>
              <a:t>to the query and given a length constraint. The ideal output contains </a:t>
            </a:r>
            <a:br>
              <a:rPr lang="fr" sz="1300">
                <a:solidFill>
                  <a:srgbClr val="FFFFFF"/>
                </a:solidFill>
              </a:rPr>
            </a:br>
            <a:r>
              <a:rPr lang="fr" sz="1300">
                <a:solidFill>
                  <a:srgbClr val="FFFFFF"/>
                </a:solidFill>
              </a:rPr>
              <a:t>all the relevant information and is as short as possible.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Our framework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91775" y="3930100"/>
            <a:ext cx="24954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From Text to vectors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Doc2vec / Rnn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Query vs Documents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78700" y="3498925"/>
            <a:ext cx="2021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FFFFFF"/>
                </a:solidFill>
              </a:rPr>
              <a:t>Embedding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952650" y="3477200"/>
            <a:ext cx="2303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FFFFFF"/>
                </a:solidFill>
              </a:rPr>
              <a:t>Scoring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829750" y="3498925"/>
            <a:ext cx="22311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FFFFFF"/>
                </a:solidFill>
              </a:rPr>
              <a:t>Summarizing</a:t>
            </a:r>
          </a:p>
        </p:txBody>
      </p:sp>
      <p:cxnSp>
        <p:nvCxnSpPr>
          <p:cNvPr id="94" name="Shape 94"/>
          <p:cNvCxnSpPr/>
          <p:nvPr/>
        </p:nvCxnSpPr>
        <p:spPr>
          <a:xfrm flipH="1" rot="10800000">
            <a:off x="257225" y="3477200"/>
            <a:ext cx="8715000" cy="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 txBox="1"/>
          <p:nvPr/>
        </p:nvSpPr>
        <p:spPr>
          <a:xfrm>
            <a:off x="3849375" y="3930100"/>
            <a:ext cx="26292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Applied at sentence-level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Maximizes query related information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Minimizes redundancy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707274" y="3973375"/>
            <a:ext cx="24027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Iterative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fr">
                <a:solidFill>
                  <a:srgbClr val="FFFFFF"/>
                </a:solidFill>
              </a:rPr>
              <a:t>Greedy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902" y="1525597"/>
            <a:ext cx="948899" cy="94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>
            <a:off x="4008299" y="2618206"/>
            <a:ext cx="720000" cy="8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" name="Shape 99"/>
          <p:cNvSpPr txBox="1"/>
          <p:nvPr/>
        </p:nvSpPr>
        <p:spPr>
          <a:xfrm>
            <a:off x="4860910" y="2458680"/>
            <a:ext cx="890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900">
                <a:solidFill>
                  <a:srgbClr val="FFFFFF"/>
                </a:solidFill>
              </a:rPr>
              <a:t>0.1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4008299" y="2350800"/>
            <a:ext cx="720000" cy="8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 txBox="1"/>
          <p:nvPr/>
        </p:nvSpPr>
        <p:spPr>
          <a:xfrm>
            <a:off x="4860910" y="2191274"/>
            <a:ext cx="890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900">
                <a:solidFill>
                  <a:srgbClr val="FFFFFF"/>
                </a:solidFill>
              </a:rPr>
              <a:t>0.25</a:t>
            </a:r>
          </a:p>
        </p:txBody>
      </p:sp>
      <p:cxnSp>
        <p:nvCxnSpPr>
          <p:cNvPr id="102" name="Shape 102"/>
          <p:cNvCxnSpPr/>
          <p:nvPr/>
        </p:nvCxnSpPr>
        <p:spPr>
          <a:xfrm>
            <a:off x="4008299" y="1548581"/>
            <a:ext cx="720000" cy="8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 txBox="1"/>
          <p:nvPr/>
        </p:nvSpPr>
        <p:spPr>
          <a:xfrm>
            <a:off x="4860910" y="1389056"/>
            <a:ext cx="890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900">
                <a:solidFill>
                  <a:srgbClr val="FFFFFF"/>
                </a:solidFill>
              </a:rPr>
              <a:t>0.5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4008299" y="1281175"/>
            <a:ext cx="720000" cy="8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 txBox="1"/>
          <p:nvPr/>
        </p:nvSpPr>
        <p:spPr>
          <a:xfrm>
            <a:off x="4860910" y="1121650"/>
            <a:ext cx="890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900">
                <a:solidFill>
                  <a:srgbClr val="FFFFFF"/>
                </a:solidFill>
              </a:rPr>
              <a:t>0.7</a:t>
            </a:r>
          </a:p>
        </p:txBody>
      </p:sp>
      <p:sp>
        <p:nvSpPr>
          <p:cNvPr id="106" name="Shape 106"/>
          <p:cNvSpPr txBox="1"/>
          <p:nvPr/>
        </p:nvSpPr>
        <p:spPr>
          <a:xfrm rot="5400000">
            <a:off x="4105873" y="2143802"/>
            <a:ext cx="10170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…</a:t>
            </a:r>
            <a:r>
              <a:rPr lang="fr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349" y="1622149"/>
            <a:ext cx="899500" cy="89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00" y="1902237"/>
            <a:ext cx="805224" cy="8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405325" y="1290137"/>
            <a:ext cx="805224" cy="8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557725" y="1442537"/>
            <a:ext cx="805224" cy="8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10125" y="1594937"/>
            <a:ext cx="805224" cy="8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862525" y="1747337"/>
            <a:ext cx="805224" cy="8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124" y="164004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23287" y="2899175"/>
            <a:ext cx="17313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+	Query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010462" y="2857350"/>
            <a:ext cx="17313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Neural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framework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502637" y="2860000"/>
            <a:ext cx="17313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Scored</a:t>
            </a:r>
            <a:br>
              <a:rPr lang="fr">
                <a:solidFill>
                  <a:srgbClr val="FFFFFF"/>
                </a:solidFill>
              </a:rPr>
            </a:br>
            <a:r>
              <a:rPr lang="fr">
                <a:solidFill>
                  <a:srgbClr val="FFFFFF"/>
                </a:solidFill>
              </a:rPr>
              <a:t>Sentences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227687" y="2789275"/>
            <a:ext cx="17313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Summary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in creation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247892" y="1066589"/>
            <a:ext cx="87807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fr" sz="1800">
                <a:solidFill>
                  <a:srgbClr val="FFFFFF"/>
                </a:solidFill>
              </a:rPr>
              <a:t>At sentence level</a:t>
            </a:r>
            <a:br>
              <a:rPr lang="fr" sz="1800">
                <a:solidFill>
                  <a:srgbClr val="FFFFFF"/>
                </a:solidFill>
              </a:rPr>
            </a:b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fr" sz="1800">
                <a:solidFill>
                  <a:srgbClr val="FFFFFF"/>
                </a:solidFill>
              </a:rPr>
              <a:t>Between 0 and 1</a:t>
            </a:r>
            <a:br>
              <a:rPr lang="fr" sz="1800">
                <a:solidFill>
                  <a:srgbClr val="FFFFFF"/>
                </a:solidFill>
              </a:rPr>
            </a:b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fr" sz="1800">
                <a:solidFill>
                  <a:srgbClr val="FFFFFF"/>
                </a:solidFill>
              </a:rPr>
              <a:t>Measures query relatedness taking into account the redundancy with sentences already in the summary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fr" sz="2200">
                <a:solidFill>
                  <a:srgbClr val="FFFFFF"/>
                </a:solidFill>
              </a:rPr>
              <a:t>Problem :</a:t>
            </a:r>
            <a:r>
              <a:rPr lang="fr" sz="1800">
                <a:solidFill>
                  <a:srgbClr val="FFFFFF"/>
                </a:solidFill>
              </a:rPr>
              <a:t> No training set of reference </a:t>
            </a:r>
            <a:br>
              <a:rPr lang="fr" sz="1800">
                <a:solidFill>
                  <a:srgbClr val="FFFFFF"/>
                </a:solidFill>
              </a:rPr>
            </a:b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59300" y="216425"/>
            <a:ext cx="8709000" cy="6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Completion score : the key element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29500" y="3851475"/>
            <a:ext cx="72972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buNone/>
            </a:pPr>
            <a:r>
              <a:rPr lang="fr" sz="3000">
                <a:solidFill>
                  <a:srgbClr val="FFFFFF"/>
                </a:solidFill>
              </a:rPr>
              <a:t>What about wikipedia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Wikipedia as external source of data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➢"/>
            </a:pPr>
            <a:r>
              <a:rPr lang="fr" sz="2000">
                <a:solidFill>
                  <a:srgbClr val="FFFFFF"/>
                </a:solidFill>
              </a:rPr>
              <a:t>Wide range of topics </a:t>
            </a:r>
            <a:br>
              <a:rPr lang="fr" sz="2000">
                <a:solidFill>
                  <a:srgbClr val="FFFFFF"/>
                </a:solidFill>
              </a:rPr>
            </a:b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➢"/>
            </a:pPr>
            <a:r>
              <a:rPr lang="fr" sz="2000">
                <a:solidFill>
                  <a:srgbClr val="FFFFFF"/>
                </a:solidFill>
              </a:rPr>
              <a:t>Huge amount of data</a:t>
            </a:r>
            <a:br>
              <a:rPr lang="fr" sz="2000">
                <a:solidFill>
                  <a:srgbClr val="FFFFFF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➢"/>
            </a:pPr>
            <a:r>
              <a:rPr lang="fr" sz="2000">
                <a:solidFill>
                  <a:srgbClr val="FFFFFF"/>
                </a:solidFill>
              </a:rPr>
              <a:t>Ability to acquire data through an API</a:t>
            </a:r>
            <a:br>
              <a:rPr lang="fr" sz="2000">
                <a:solidFill>
                  <a:srgbClr val="FFFFFF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➢"/>
            </a:pPr>
            <a:r>
              <a:rPr lang="fr" sz="2000">
                <a:solidFill>
                  <a:srgbClr val="FFFFFF"/>
                </a:solidFill>
              </a:rPr>
              <a:t>Ability to simulate 4-uplets : </a:t>
            </a:r>
            <a:br>
              <a:rPr lang="fr">
                <a:solidFill>
                  <a:srgbClr val="FFFFFF"/>
                </a:solidFill>
              </a:rPr>
            </a:br>
            <a:br>
              <a:rPr lang="fr">
                <a:solidFill>
                  <a:srgbClr val="FFFFFF"/>
                </a:solidFill>
              </a:rPr>
            </a:br>
            <a:r>
              <a:rPr lang="fr">
                <a:solidFill>
                  <a:srgbClr val="FFFFFF"/>
                </a:solidFill>
              </a:rPr>
              <a:t>			</a:t>
            </a:r>
            <a:r>
              <a:rPr lang="fr">
                <a:solidFill>
                  <a:srgbClr val="FFFFFF"/>
                </a:solidFill>
              </a:rPr>
              <a:t>(candidate sentence , query, partial summary, text)</a:t>
            </a:r>
            <a:br>
              <a:rPr lang="fr">
                <a:solidFill>
                  <a:srgbClr val="FFFFFF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fr">
                <a:solidFill>
                  <a:srgbClr val="FFFFFF"/>
                </a:solidFill>
              </a:rPr>
            </a:br>
            <a:br>
              <a:rPr lang="fr">
                <a:solidFill>
                  <a:srgbClr val="FFFFFF"/>
                </a:solidFill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lustration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-85725" y="885325"/>
            <a:ext cx="3489900" cy="39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fr" sz="1600">
                <a:solidFill>
                  <a:srgbClr val="FFFFFF"/>
                </a:solidFill>
              </a:rPr>
              <a:t>Text  : Selection of random wikipedia article</a:t>
            </a:r>
            <a:br>
              <a:rPr lang="fr" sz="1600">
                <a:solidFill>
                  <a:srgbClr val="FFFFFF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fr" sz="1600">
                <a:solidFill>
                  <a:srgbClr val="FFFFFF"/>
                </a:solidFill>
              </a:rPr>
              <a:t>Query</a:t>
            </a:r>
            <a:r>
              <a:rPr lang="fr" sz="1600">
                <a:solidFill>
                  <a:srgbClr val="FFFFFF"/>
                </a:solidFill>
              </a:rPr>
              <a:t> : Selection of an arbitrary Section</a:t>
            </a:r>
            <a:br>
              <a:rPr lang="fr" sz="1600">
                <a:solidFill>
                  <a:srgbClr val="FFFFFF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fr" sz="1600">
                <a:solidFill>
                  <a:srgbClr val="FFFFFF"/>
                </a:solidFill>
              </a:rPr>
              <a:t>Partial summary : Selection of randomly chosen a set of sentences</a:t>
            </a:r>
            <a:br>
              <a:rPr lang="fr" sz="1600">
                <a:solidFill>
                  <a:srgbClr val="FFFFFF"/>
                </a:solidFill>
              </a:rPr>
            </a:br>
          </a:p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fr" sz="1600">
                <a:solidFill>
                  <a:srgbClr val="FFFFFF"/>
                </a:solidFill>
              </a:rPr>
              <a:t>Candidate randomly chosen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inside the section → label 1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outside the section/article </a:t>
            </a:r>
            <a:br>
              <a:rPr lang="fr">
                <a:solidFill>
                  <a:srgbClr val="FFFFFF"/>
                </a:solidFill>
              </a:rPr>
            </a:br>
            <a:r>
              <a:rPr lang="fr">
                <a:solidFill>
                  <a:srgbClr val="FFFFFF"/>
                </a:solidFill>
              </a:rPr>
              <a:t>→ label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200800" y="-98975"/>
            <a:ext cx="6627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Training - data simulation and objective function </a:t>
            </a:r>
          </a:p>
        </p:txBody>
      </p:sp>
      <p:pic>
        <p:nvPicPr>
          <p:cNvPr descr="illustration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025" y="774549"/>
            <a:ext cx="5850774" cy="329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427675" y="4392950"/>
            <a:ext cx="56484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600">
                <a:solidFill>
                  <a:srgbClr val="FFFFFF"/>
                </a:solidFill>
              </a:rPr>
              <a:t>Objective function : binary crossentropy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Summarizing procedure - A greedy approach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Initialization 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Empty summary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All the documents</a:t>
            </a:r>
            <a:br>
              <a:rPr lang="fr">
                <a:solidFill>
                  <a:srgbClr val="FFFFFF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At each iteration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Give a score to each sentence given, the corpus, the query, and the partial summary (empty at iteration 1)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Pick the sentence with highest score and insert it in the summary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Delete the selected sentence from documents to summarize</a:t>
            </a:r>
            <a:br>
              <a:rPr lang="fr">
                <a:solidFill>
                  <a:srgbClr val="FFFFFF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Conclusion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Outputs the summary, </a:t>
            </a:r>
            <a:r>
              <a:rPr lang="fr">
                <a:solidFill>
                  <a:schemeClr val="dk1"/>
                </a:solidFill>
              </a:rPr>
              <a:t>when the limit is reached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Related work and results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Mainly</a:t>
            </a:r>
            <a:r>
              <a:rPr lang="fr">
                <a:solidFill>
                  <a:srgbClr val="FFFFFF"/>
                </a:solidFill>
              </a:rPr>
              <a:t> unsupervised / semi supervised approaches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Best “shallow” approach : Biased lexrank (2009)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A single deep approach, QODE (2012),</a:t>
            </a:r>
            <a:r>
              <a:rPr lang="fr">
                <a:solidFill>
                  <a:srgbClr val="FFFFFF"/>
                </a:solidFill>
              </a:rPr>
              <a:t> hardly reproducible from the paper</a:t>
            </a:r>
            <a:br>
              <a:rPr lang="fr">
                <a:solidFill>
                  <a:srgbClr val="FFFFFF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Results ( Higher score means better model ) 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Evaluated against the TD-QFS dataset (Baumel et al, 2016)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Our model is trained with 4-uplet from  wikipedia articles related to diseases 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Embedder : LSTM language model trained on wikipedia data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fr">
                <a:solidFill>
                  <a:srgbClr val="FFFFFF"/>
                </a:solidFill>
              </a:rPr>
              <a:t>Our Model has been trained during a short time, longer training may slightly improve results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897275" y="349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{465BD70D-B15D-441A-8486-A06473D94510}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ROUGE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ROUGE SU 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Biased lexrank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0.17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Our Model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0.106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0.135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