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38D8-8009-40DF-9714-7D5EC0B4C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257E-4C3E-411B-9962-805B4078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04D9-C648-4037-ABC3-AD338658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C46-679E-42EA-8696-6DAB090D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54A2-4AD9-441E-ADB6-6E9E218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0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B6C2-C77E-4F8E-9B80-4615F056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60CD-D0F3-4B1C-9F68-4AB5B4604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CCFE-7E13-4AC6-935D-90CDB43F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42700-D548-434C-BD5C-E062ECF5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E6E0-5D94-4B5B-B3FD-654051EB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0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CA7F0-2366-49F4-AABC-4EBE56A2B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89212-AF24-4F38-B50E-B98B7F3D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9858-ABFE-4F4D-AC0F-B42A612D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5056-D626-4F9C-A906-DDE88A1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0F5F-073E-4254-ADBF-132BEE4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E405-A25E-4D2A-8212-AF3FA436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A6C0-9D33-437A-8CD8-C35E9C7B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32841-307C-4DE3-87F5-64002149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D530-2B45-4945-B2F3-547BB925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E0ED-3A4C-43DD-AD9A-00DD5072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0D3E-1EEF-4066-8EBD-422EE65A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87C7-4C07-42C6-9E12-809A0B37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8AD9-58F2-4A20-A7E0-BC9B25F3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2FAE-4343-49E5-8CF4-7ACBB429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D327-CAB9-4BE9-8824-34159291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F0DF-1C38-4864-9A48-25DC3AC4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8935-A154-4973-B0FC-EEEEEB9F5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C9A09-3ED3-499F-9DED-7AA528C0E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18EEC-0D87-4036-9184-347820B6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D62D-B088-422B-9338-7024BEB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F987F-8159-4BFB-B387-0B3D2F6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185F-C3AA-4CAD-9B59-807A2CAB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7C700-8889-4A3A-B1B8-B412240B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D7546-4A7E-48F5-B6CD-D8C41E72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6D924-A17B-42D0-8E90-F93216783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F4A6B-FA99-47D0-88B0-C4F1C023E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36116-1752-448D-B206-2EFC7C0C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FBBFF-2880-41A5-9BFF-4F0A14EC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D057C-C8AB-45CA-9935-C20B47BE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4537-EF8F-4EAB-BC78-D3702FD6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31757-3014-49A8-9671-C10589A3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4D0ED-A565-4D73-90BF-36CAEE5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3D235-F190-4642-AEB6-4717A78B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DA743-10B7-4F92-9520-08C06576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DD5C4-798C-4163-A87F-FC10EF3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2501-9731-4342-8291-3BDBE15B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7DBD-993B-45A9-B2DC-FDCEC605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14C1-138E-43C0-BC27-B34E1B0B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F3F8F-3908-41A4-9F2B-8215AAF1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C7823-0A02-49B0-8504-06912D93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92294-76CD-45AC-96D0-E6265427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39674-273A-4268-982F-B73747F1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818C-A7F3-4EBE-9807-04633C13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DCC6B-CA57-4B48-A58B-ED28EF5F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EFBF8-5B3D-492B-99E0-96B60E825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906C7-801E-4B4C-BF7F-E79576F8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B835-7C10-4843-B629-EE516086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91C60-5096-4CBF-8D38-A65C9B9B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F7942-E13D-4158-B1D9-DE11D1B3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2A6B-F26E-4822-A24C-F695CDEB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667C-5EC6-4830-AA2F-86A16CBD5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3857-DC4C-4FDF-B056-CCAACC10D81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2821-EACD-47E4-8BC8-97E580E90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9CCD3-CEB7-4F9E-9D21-F82BA73C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75AA-3EB9-4DEB-81D9-95FFC262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7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0C05-451D-449D-A261-73B555008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Warudo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08798-4F7F-47FA-B451-296B099BF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ITEN03C Final Project (Group 2)</a:t>
            </a:r>
          </a:p>
        </p:txBody>
      </p:sp>
    </p:spTree>
    <p:extLst>
      <p:ext uri="{BB962C8B-B14F-4D97-AF65-F5344CB8AC3E}">
        <p14:creationId xmlns:p14="http://schemas.microsoft.com/office/powerpoint/2010/main" val="175169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55539-4654-4970-93EE-2FC1D3BA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Generated Reports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8A4A3EB-B80D-495D-AF9C-EE3C81F10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32" y="3429000"/>
            <a:ext cx="10023398" cy="901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04363-8108-419B-96D6-E2C7695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Company Table</a:t>
            </a:r>
          </a:p>
        </p:txBody>
      </p:sp>
    </p:spTree>
    <p:extLst>
      <p:ext uri="{BB962C8B-B14F-4D97-AF65-F5344CB8AC3E}">
        <p14:creationId xmlns:p14="http://schemas.microsoft.com/office/powerpoint/2010/main" val="127728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04363-8108-419B-96D6-E2C7695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Department Table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91C078-6116-48B3-9B95-D164CC3024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99" y="2559090"/>
            <a:ext cx="6202401" cy="36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8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04363-8108-419B-96D6-E2C7695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Employee Table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A5678F-5DEF-4913-B13F-2585C5B5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56" y="2459881"/>
            <a:ext cx="8302888" cy="40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57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04363-8108-419B-96D6-E2C7695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Timesheet Table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C3347C-CD25-488E-84AC-2F4DAA90AF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85" y="2600775"/>
            <a:ext cx="4374289" cy="387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76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04363-8108-419B-96D6-E2C7695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Combine Table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1A47496-175F-4D19-B39D-866F6226B4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79" y="2559090"/>
            <a:ext cx="8777041" cy="39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7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04363-8108-419B-96D6-E2C7695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Combine Table (for each company)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925F75E-1197-440A-BBA3-819946DE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88" y="4084441"/>
            <a:ext cx="59436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A8F4241-CBA9-4259-BF44-523C10B6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88" y="5585928"/>
            <a:ext cx="59436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DBAFB6-80B6-4CD2-88C1-94299C8AA0A8}"/>
              </a:ext>
            </a:extLst>
          </p:cNvPr>
          <p:cNvSpPr txBox="1"/>
          <p:nvPr/>
        </p:nvSpPr>
        <p:spPr>
          <a:xfrm>
            <a:off x="8868682" y="3030552"/>
            <a:ext cx="22738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Flip Philippines, Inc.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18E89-5F72-467B-A5AB-D8F7C0862AF1}"/>
              </a:ext>
            </a:extLst>
          </p:cNvPr>
          <p:cNvSpPr txBox="1"/>
          <p:nvPr/>
        </p:nvSpPr>
        <p:spPr>
          <a:xfrm>
            <a:off x="7699827" y="4542712"/>
            <a:ext cx="2677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CodeNet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Philippines, Inc.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4B7BF-019C-4EB1-84E7-F9156C07332E}"/>
              </a:ext>
            </a:extLst>
          </p:cNvPr>
          <p:cNvSpPr txBox="1"/>
          <p:nvPr/>
        </p:nvSpPr>
        <p:spPr>
          <a:xfrm>
            <a:off x="7699827" y="5729874"/>
            <a:ext cx="2677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Eatwell Philippines, Inc.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7F8458-5CF0-4534-970A-1BAEAE6A1BCB}"/>
              </a:ext>
            </a:extLst>
          </p:cNvPr>
          <p:cNvCxnSpPr>
            <a:cxnSpLocks/>
            <a:stCxn id="10248" idx="3"/>
            <a:endCxn id="4" idx="1"/>
          </p:cNvCxnSpPr>
          <p:nvPr/>
        </p:nvCxnSpPr>
        <p:spPr>
          <a:xfrm>
            <a:off x="8339513" y="3215218"/>
            <a:ext cx="529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7B1FD8-7B50-489F-A93B-C03F9DD41244}"/>
              </a:ext>
            </a:extLst>
          </p:cNvPr>
          <p:cNvCxnSpPr>
            <a:stCxn id="10244" idx="3"/>
            <a:endCxn id="25" idx="1"/>
          </p:cNvCxnSpPr>
          <p:nvPr/>
        </p:nvCxnSpPr>
        <p:spPr>
          <a:xfrm flipV="1">
            <a:off x="7186988" y="4727378"/>
            <a:ext cx="5128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9B1F7-A3B5-4CA5-9B25-8480D7369CE8}"/>
              </a:ext>
            </a:extLst>
          </p:cNvPr>
          <p:cNvCxnSpPr>
            <a:stCxn id="10246" idx="3"/>
            <a:endCxn id="26" idx="1"/>
          </p:cNvCxnSpPr>
          <p:nvPr/>
        </p:nvCxnSpPr>
        <p:spPr>
          <a:xfrm flipV="1">
            <a:off x="7186988" y="5914540"/>
            <a:ext cx="5128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8" name="Picture 8">
            <a:extLst>
              <a:ext uri="{FF2B5EF4-FFF2-40B4-BE49-F238E27FC236}">
                <a16:creationId xmlns:a16="http://schemas.microsoft.com/office/drawing/2014/main" id="{67D39ABF-4B88-4800-87FF-0966FF5903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88" y="2530661"/>
            <a:ext cx="7096125" cy="13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2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04363-8108-419B-96D6-E2C7695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View Table (</a:t>
            </a:r>
            <a:r>
              <a:rPr lang="en-US" sz="4000" b="1" dirty="0" err="1">
                <a:solidFill>
                  <a:srgbClr val="FFFFFF"/>
                </a:solidFill>
              </a:rPr>
              <a:t>EmployeeTimesheetView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A6FBC4D-E300-499F-9204-A56F0FBF20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359" y="2537127"/>
            <a:ext cx="8357281" cy="40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7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04363-8108-419B-96D6-E2C7695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View Table (for each company)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BAFB6-80B6-4CD2-88C1-94299C8AA0A8}"/>
              </a:ext>
            </a:extLst>
          </p:cNvPr>
          <p:cNvSpPr txBox="1"/>
          <p:nvPr/>
        </p:nvSpPr>
        <p:spPr>
          <a:xfrm>
            <a:off x="8516257" y="2977518"/>
            <a:ext cx="2946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FlipEmployeeTimesheetView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18E89-5F72-467B-A5AB-D8F7C0862AF1}"/>
              </a:ext>
            </a:extLst>
          </p:cNvPr>
          <p:cNvSpPr txBox="1"/>
          <p:nvPr/>
        </p:nvSpPr>
        <p:spPr>
          <a:xfrm>
            <a:off x="7699827" y="4542712"/>
            <a:ext cx="34906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CodeNetEmployeeTimesheetView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4B7BF-019C-4EB1-84E7-F9156C07332E}"/>
              </a:ext>
            </a:extLst>
          </p:cNvPr>
          <p:cNvSpPr txBox="1"/>
          <p:nvPr/>
        </p:nvSpPr>
        <p:spPr>
          <a:xfrm>
            <a:off x="7699827" y="5729874"/>
            <a:ext cx="32487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EatwellEmployeeTimesheetView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7F8458-5CF0-4534-970A-1BAEAE6A1BCB}"/>
              </a:ext>
            </a:extLst>
          </p:cNvPr>
          <p:cNvCxnSpPr>
            <a:cxnSpLocks/>
            <a:stCxn id="12296" idx="3"/>
            <a:endCxn id="4" idx="1"/>
          </p:cNvCxnSpPr>
          <p:nvPr/>
        </p:nvCxnSpPr>
        <p:spPr>
          <a:xfrm flipV="1">
            <a:off x="8060056" y="3162184"/>
            <a:ext cx="4562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7B1FD8-7B50-489F-A93B-C03F9DD41244}"/>
              </a:ext>
            </a:extLst>
          </p:cNvPr>
          <p:cNvCxnSpPr>
            <a:cxnSpLocks/>
            <a:stCxn id="12298" idx="3"/>
            <a:endCxn id="25" idx="1"/>
          </p:cNvCxnSpPr>
          <p:nvPr/>
        </p:nvCxnSpPr>
        <p:spPr>
          <a:xfrm>
            <a:off x="7186988" y="4727378"/>
            <a:ext cx="512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9B1F7-A3B5-4CA5-9B25-8480D7369CE8}"/>
              </a:ext>
            </a:extLst>
          </p:cNvPr>
          <p:cNvCxnSpPr>
            <a:cxnSpLocks/>
            <a:stCxn id="12300" idx="3"/>
            <a:endCxn id="26" idx="1"/>
          </p:cNvCxnSpPr>
          <p:nvPr/>
        </p:nvCxnSpPr>
        <p:spPr>
          <a:xfrm>
            <a:off x="7186988" y="5914540"/>
            <a:ext cx="512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6" name="Picture 8">
            <a:extLst>
              <a:ext uri="{FF2B5EF4-FFF2-40B4-BE49-F238E27FC236}">
                <a16:creationId xmlns:a16="http://schemas.microsoft.com/office/drawing/2014/main" id="{E7666649-85CD-495B-A988-16A6F9DCB7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88" y="2424596"/>
            <a:ext cx="6816668" cy="14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50E06D23-286D-450A-916C-3D67F564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88" y="4074915"/>
            <a:ext cx="59436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6B680AE0-7C8E-4F2B-9AA5-2FBE8AC5B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88" y="5585927"/>
            <a:ext cx="59436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5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2F4E-93BB-4924-BAA0-2FBFAF9B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906740" cy="78632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ea typeface="+mn-ea"/>
                <a:cs typeface="+mn-cs"/>
              </a:rPr>
              <a:t>Our Company: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0BF8-A5F9-4A50-AE99-4F9AAE24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934" y="3429000"/>
            <a:ext cx="10515600" cy="2593975"/>
          </a:xfrm>
        </p:spPr>
        <p:txBody>
          <a:bodyPr/>
          <a:lstStyle/>
          <a:p>
            <a:r>
              <a:rPr lang="en-US" b="1" dirty="0"/>
              <a:t>Company name: </a:t>
            </a:r>
            <a:r>
              <a:rPr lang="en-US" dirty="0"/>
              <a:t>Za </a:t>
            </a:r>
            <a:r>
              <a:rPr lang="en-US" dirty="0" err="1"/>
              <a:t>Warudo</a:t>
            </a:r>
            <a:endParaRPr lang="en-US" dirty="0"/>
          </a:p>
          <a:p>
            <a:r>
              <a:rPr lang="en-US" b="1" dirty="0"/>
              <a:t>Description:</a:t>
            </a:r>
          </a:p>
          <a:p>
            <a:pPr lvl="1"/>
            <a:r>
              <a:rPr lang="en-US" dirty="0"/>
              <a:t>Za </a:t>
            </a:r>
            <a:r>
              <a:rPr lang="en-US" dirty="0" err="1"/>
              <a:t>Warudo</a:t>
            </a:r>
            <a:r>
              <a:rPr lang="en-US" dirty="0"/>
              <a:t> is a business process outsourcing company that specializes in the arrangement and management of schedules and attendance of employees for smaller companies that lack the resources for their own clock-in clock-out system.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060D1-71F9-4815-B761-2B8DA6B61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3" t="40961" r="14635" b="40888"/>
          <a:stretch/>
        </p:blipFill>
        <p:spPr bwMode="auto">
          <a:xfrm>
            <a:off x="2803760" y="1151446"/>
            <a:ext cx="6617947" cy="18932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4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7A4D-3D7D-4FD2-B101-9251CFEF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b="1" dirty="0"/>
              <a:t>Simple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7056-EB5C-436C-A2AB-C38394E0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Time Tracking System</a:t>
            </a:r>
          </a:p>
          <a:p>
            <a:pPr>
              <a:buFontTx/>
              <a:buChar char="-"/>
            </a:pPr>
            <a:r>
              <a:rPr lang="en-US" sz="2000" dirty="0"/>
              <a:t>Get time-in and time-out input from other company employees</a:t>
            </a:r>
          </a:p>
          <a:p>
            <a:pPr>
              <a:buFontTx/>
              <a:buChar char="-"/>
            </a:pPr>
            <a:r>
              <a:rPr lang="en-US" sz="2000" dirty="0"/>
              <a:t>Manage and organize their timesheet</a:t>
            </a:r>
          </a:p>
          <a:p>
            <a:pPr>
              <a:buFontTx/>
              <a:buChar char="-"/>
            </a:pPr>
            <a:r>
              <a:rPr lang="en-US" sz="2000" dirty="0"/>
              <a:t>Provide each company with a report of their employee's timesheets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5 best time tracking apps of 2022 | Zapier">
            <a:extLst>
              <a:ext uri="{FF2B5EF4-FFF2-40B4-BE49-F238E27FC236}">
                <a16:creationId xmlns:a16="http://schemas.microsoft.com/office/drawing/2014/main" id="{EBA7DF94-088D-4BBA-8F75-7BB2641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21578"/>
            <a:ext cx="6019331" cy="36115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7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BB2C-3A0B-43BD-AC7E-76CAB140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Simple 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528-D0A4-4C08-905D-831B73C7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Importance</a:t>
            </a:r>
          </a:p>
          <a:p>
            <a:pPr lvl="1"/>
            <a:r>
              <a:rPr lang="en-US" dirty="0"/>
              <a:t>Source of Income</a:t>
            </a:r>
          </a:p>
          <a:p>
            <a:pPr lvl="1"/>
            <a:r>
              <a:rPr lang="en-US" dirty="0"/>
              <a:t>Provides service to other companies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Department</a:t>
            </a:r>
          </a:p>
          <a:p>
            <a:pPr lvl="1"/>
            <a:r>
              <a:rPr lang="en-US" dirty="0"/>
              <a:t>IT Department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D11FD-3360-40B0-860F-3FF0DCA5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E7E652-5E3A-4BE0-9FA8-9D45E2EE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60" y="1920432"/>
            <a:ext cx="6699973" cy="3017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3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E1F51-DAAF-4192-B869-632C7A24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429000"/>
            <a:ext cx="2546683" cy="2747963"/>
          </a:xfrm>
        </p:spPr>
        <p:txBody>
          <a:bodyPr/>
          <a:lstStyle/>
          <a:p>
            <a:r>
              <a:rPr lang="en-US" sz="1600" b="1" dirty="0"/>
              <a:t>Company: </a:t>
            </a:r>
          </a:p>
          <a:p>
            <a:pPr lvl="1"/>
            <a:r>
              <a:rPr lang="en-US" sz="1400" dirty="0"/>
              <a:t>Company_ID (Primary Key)</a:t>
            </a:r>
          </a:p>
          <a:p>
            <a:pPr lvl="1"/>
            <a:r>
              <a:rPr lang="en-US" sz="1400" dirty="0" err="1"/>
              <a:t>Company_Name</a:t>
            </a:r>
            <a:endParaRPr lang="en-US" sz="1400" dirty="0"/>
          </a:p>
          <a:p>
            <a:pPr lvl="1"/>
            <a:r>
              <a:rPr lang="en-US" sz="1400" dirty="0" err="1"/>
              <a:t>Company_Description</a:t>
            </a:r>
            <a:endParaRPr lang="en-US" sz="1400" dirty="0"/>
          </a:p>
          <a:p>
            <a:pPr lvl="1"/>
            <a:r>
              <a:rPr lang="en-US" sz="1400" dirty="0" err="1"/>
              <a:t>Company_Location</a:t>
            </a:r>
            <a:endParaRPr lang="en-US" sz="1400" dirty="0"/>
          </a:p>
          <a:p>
            <a:pPr lvl="1"/>
            <a:r>
              <a:rPr lang="en-US" sz="1400" dirty="0" err="1"/>
              <a:t>Telephone_Number</a:t>
            </a:r>
            <a:endParaRPr lang="en-US" sz="1400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A9ADCE-D79B-4C22-8294-678490A1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58" y="249161"/>
            <a:ext cx="6768483" cy="30479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88CCFB3-77BD-4237-AEF5-64C38FA34556}"/>
              </a:ext>
            </a:extLst>
          </p:cNvPr>
          <p:cNvSpPr txBox="1">
            <a:spLocks/>
          </p:cNvSpPr>
          <p:nvPr/>
        </p:nvSpPr>
        <p:spPr>
          <a:xfrm>
            <a:off x="3384884" y="3428994"/>
            <a:ext cx="2546683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Department: </a:t>
            </a:r>
          </a:p>
          <a:p>
            <a:pPr lvl="1"/>
            <a:r>
              <a:rPr lang="en-US" sz="1400" dirty="0"/>
              <a:t>Department_ID (Primary Key)</a:t>
            </a:r>
          </a:p>
          <a:p>
            <a:pPr lvl="1"/>
            <a:r>
              <a:rPr lang="en-US" sz="1400" dirty="0" err="1"/>
              <a:t>Department_Name</a:t>
            </a:r>
            <a:endParaRPr lang="en-US" sz="1400" dirty="0"/>
          </a:p>
          <a:p>
            <a:pPr lvl="1"/>
            <a:endParaRPr lang="en-US" sz="1400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971EA0D-7674-45FB-A0D0-42080F66BD44}"/>
              </a:ext>
            </a:extLst>
          </p:cNvPr>
          <p:cNvSpPr txBox="1">
            <a:spLocks/>
          </p:cNvSpPr>
          <p:nvPr/>
        </p:nvSpPr>
        <p:spPr>
          <a:xfrm>
            <a:off x="5931567" y="3428994"/>
            <a:ext cx="2546683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Employee: </a:t>
            </a:r>
          </a:p>
          <a:p>
            <a:pPr lvl="1"/>
            <a:r>
              <a:rPr lang="en-US" sz="1400" dirty="0" err="1"/>
              <a:t>Employee_ID</a:t>
            </a:r>
            <a:r>
              <a:rPr lang="en-US" sz="1400" dirty="0"/>
              <a:t> (Primary Key)</a:t>
            </a:r>
          </a:p>
          <a:p>
            <a:pPr lvl="1"/>
            <a:r>
              <a:rPr lang="en-US" sz="1400" dirty="0" err="1"/>
              <a:t>Company_ID</a:t>
            </a:r>
            <a:r>
              <a:rPr lang="en-US" sz="1400" dirty="0"/>
              <a:t> (Foreign Key)</a:t>
            </a:r>
          </a:p>
          <a:p>
            <a:pPr lvl="1"/>
            <a:r>
              <a:rPr lang="en-US" sz="1400" dirty="0" err="1"/>
              <a:t>Department_ID</a:t>
            </a:r>
            <a:r>
              <a:rPr lang="en-US" sz="1400" dirty="0"/>
              <a:t> (Foreign Key)</a:t>
            </a:r>
          </a:p>
          <a:p>
            <a:pPr lvl="1"/>
            <a:r>
              <a:rPr lang="en-US" sz="1400" dirty="0" err="1"/>
              <a:t>Employee_Name</a:t>
            </a:r>
            <a:endParaRPr lang="en-US" sz="1400" dirty="0"/>
          </a:p>
          <a:p>
            <a:pPr lvl="1"/>
            <a:r>
              <a:rPr lang="en-US" sz="1400" dirty="0" err="1"/>
              <a:t>User_Name</a:t>
            </a:r>
            <a:endParaRPr lang="en-US" sz="1400" dirty="0"/>
          </a:p>
          <a:p>
            <a:pPr lvl="1"/>
            <a:r>
              <a:rPr lang="en-US" sz="1400" dirty="0" err="1"/>
              <a:t>User_Password</a:t>
            </a:r>
            <a:endParaRPr lang="en-US" sz="1400" dirty="0"/>
          </a:p>
          <a:p>
            <a:pPr lvl="1"/>
            <a:endParaRPr lang="en-US" sz="1400" b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52A4D1B-6003-4E02-9F79-767BAB354D79}"/>
              </a:ext>
            </a:extLst>
          </p:cNvPr>
          <p:cNvSpPr txBox="1">
            <a:spLocks/>
          </p:cNvSpPr>
          <p:nvPr/>
        </p:nvSpPr>
        <p:spPr>
          <a:xfrm>
            <a:off x="8807116" y="3428993"/>
            <a:ext cx="2546683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Timesheet: </a:t>
            </a:r>
          </a:p>
          <a:p>
            <a:pPr lvl="1"/>
            <a:r>
              <a:rPr lang="en-US" sz="1400" dirty="0" err="1"/>
              <a:t>Timehseet_ID</a:t>
            </a:r>
            <a:r>
              <a:rPr lang="en-US" sz="1400" dirty="0"/>
              <a:t> (Primary Key)</a:t>
            </a:r>
          </a:p>
          <a:p>
            <a:pPr lvl="1"/>
            <a:r>
              <a:rPr lang="en-US" sz="1400" dirty="0" err="1"/>
              <a:t>Employee_ID</a:t>
            </a:r>
            <a:r>
              <a:rPr lang="en-US" sz="1400" dirty="0"/>
              <a:t> (Foreign Key)</a:t>
            </a:r>
          </a:p>
          <a:p>
            <a:pPr lvl="1"/>
            <a:r>
              <a:rPr lang="en-US" sz="1400" dirty="0" err="1"/>
              <a:t>Timesheet_Date</a:t>
            </a:r>
            <a:endParaRPr lang="en-US" sz="1400" dirty="0"/>
          </a:p>
          <a:p>
            <a:pPr lvl="1"/>
            <a:r>
              <a:rPr lang="en-US" sz="1400" dirty="0" err="1"/>
              <a:t>Time_In</a:t>
            </a:r>
            <a:endParaRPr lang="en-US" sz="1400" dirty="0"/>
          </a:p>
          <a:p>
            <a:pPr lvl="1"/>
            <a:r>
              <a:rPr lang="en-US" sz="1400" dirty="0" err="1"/>
              <a:t>Time_Out</a:t>
            </a:r>
            <a:endParaRPr lang="en-US" sz="1400" dirty="0"/>
          </a:p>
          <a:p>
            <a:pPr lvl="1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4900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D11FD-3360-40B0-860F-3FF0DCA5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1AE70F-A931-4689-B12A-AE451D252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66" y="959532"/>
            <a:ext cx="6002504" cy="49383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38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E1F51-DAAF-4192-B869-632C7A24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433" y="681037"/>
            <a:ext cx="2546683" cy="2747963"/>
          </a:xfrm>
        </p:spPr>
        <p:txBody>
          <a:bodyPr/>
          <a:lstStyle/>
          <a:p>
            <a:r>
              <a:rPr lang="en-US" sz="1600" b="1" dirty="0"/>
              <a:t>Company: </a:t>
            </a:r>
          </a:p>
          <a:p>
            <a:pPr lvl="1"/>
            <a:r>
              <a:rPr lang="en-US" sz="1400" dirty="0"/>
              <a:t>Company_ID (Primary Key)</a:t>
            </a:r>
          </a:p>
          <a:p>
            <a:pPr lvl="1"/>
            <a:r>
              <a:rPr lang="en-US" sz="1400" dirty="0" err="1"/>
              <a:t>Company_Name</a:t>
            </a:r>
            <a:endParaRPr lang="en-US" sz="1400" dirty="0"/>
          </a:p>
          <a:p>
            <a:pPr lvl="1"/>
            <a:r>
              <a:rPr lang="en-US" sz="1400" dirty="0" err="1"/>
              <a:t>Company_Description</a:t>
            </a:r>
            <a:endParaRPr lang="en-US" sz="1400" dirty="0"/>
          </a:p>
          <a:p>
            <a:pPr lvl="1"/>
            <a:r>
              <a:rPr lang="en-US" sz="1400" dirty="0" err="1"/>
              <a:t>Company_Location</a:t>
            </a:r>
            <a:endParaRPr lang="en-US" sz="1400" dirty="0"/>
          </a:p>
          <a:p>
            <a:pPr lvl="1"/>
            <a:r>
              <a:rPr lang="en-US" sz="1400" dirty="0" err="1"/>
              <a:t>Telephone_Number</a:t>
            </a:r>
            <a:endParaRPr lang="en-US" sz="1400" dirty="0"/>
          </a:p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88CCFB3-77BD-4237-AEF5-64C38FA34556}"/>
              </a:ext>
            </a:extLst>
          </p:cNvPr>
          <p:cNvSpPr txBox="1">
            <a:spLocks/>
          </p:cNvSpPr>
          <p:nvPr/>
        </p:nvSpPr>
        <p:spPr>
          <a:xfrm>
            <a:off x="8983576" y="681037"/>
            <a:ext cx="2546683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Department: </a:t>
            </a:r>
          </a:p>
          <a:p>
            <a:pPr lvl="1"/>
            <a:r>
              <a:rPr lang="en-US" sz="1400" dirty="0"/>
              <a:t>Department_ID (Primary Key)</a:t>
            </a:r>
          </a:p>
          <a:p>
            <a:pPr lvl="1"/>
            <a:r>
              <a:rPr lang="en-US" sz="1400" dirty="0" err="1"/>
              <a:t>Department_Name</a:t>
            </a:r>
            <a:endParaRPr lang="en-US" sz="1400" dirty="0"/>
          </a:p>
          <a:p>
            <a:pPr lvl="1"/>
            <a:endParaRPr lang="en-US" sz="1400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971EA0D-7674-45FB-A0D0-42080F66BD44}"/>
              </a:ext>
            </a:extLst>
          </p:cNvPr>
          <p:cNvSpPr txBox="1">
            <a:spLocks/>
          </p:cNvSpPr>
          <p:nvPr/>
        </p:nvSpPr>
        <p:spPr>
          <a:xfrm>
            <a:off x="6260433" y="3429000"/>
            <a:ext cx="2546683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Employee: </a:t>
            </a:r>
          </a:p>
          <a:p>
            <a:pPr lvl="1"/>
            <a:r>
              <a:rPr lang="en-US" sz="1400" dirty="0" err="1"/>
              <a:t>Employee_ID</a:t>
            </a:r>
            <a:r>
              <a:rPr lang="en-US" sz="1400" dirty="0"/>
              <a:t> (Primary Key)</a:t>
            </a:r>
          </a:p>
          <a:p>
            <a:pPr lvl="1"/>
            <a:r>
              <a:rPr lang="en-US" sz="1400" dirty="0" err="1"/>
              <a:t>Company_ID</a:t>
            </a:r>
            <a:r>
              <a:rPr lang="en-US" sz="1400" dirty="0"/>
              <a:t> (Foreign Key)</a:t>
            </a:r>
          </a:p>
          <a:p>
            <a:pPr lvl="1"/>
            <a:r>
              <a:rPr lang="en-US" sz="1400" dirty="0" err="1"/>
              <a:t>Department_ID</a:t>
            </a:r>
            <a:r>
              <a:rPr lang="en-US" sz="1400" dirty="0"/>
              <a:t> (Foreign Key)</a:t>
            </a:r>
          </a:p>
          <a:p>
            <a:pPr lvl="1"/>
            <a:r>
              <a:rPr lang="en-US" sz="1400" dirty="0" err="1"/>
              <a:t>Employee_Name</a:t>
            </a:r>
            <a:endParaRPr lang="en-US" sz="1400" dirty="0"/>
          </a:p>
          <a:p>
            <a:pPr lvl="1"/>
            <a:r>
              <a:rPr lang="en-US" sz="1400" dirty="0" err="1"/>
              <a:t>User_Name</a:t>
            </a:r>
            <a:endParaRPr lang="en-US" sz="1400" dirty="0"/>
          </a:p>
          <a:p>
            <a:pPr lvl="1"/>
            <a:r>
              <a:rPr lang="en-US" sz="1400" dirty="0" err="1"/>
              <a:t>User_Password</a:t>
            </a:r>
            <a:endParaRPr lang="en-US" sz="1400" dirty="0"/>
          </a:p>
          <a:p>
            <a:pPr lvl="1"/>
            <a:endParaRPr lang="en-US" sz="1400" b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52A4D1B-6003-4E02-9F79-767BAB354D79}"/>
              </a:ext>
            </a:extLst>
          </p:cNvPr>
          <p:cNvSpPr txBox="1">
            <a:spLocks/>
          </p:cNvSpPr>
          <p:nvPr/>
        </p:nvSpPr>
        <p:spPr>
          <a:xfrm>
            <a:off x="8983577" y="3429000"/>
            <a:ext cx="2546683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Timesheet: </a:t>
            </a:r>
          </a:p>
          <a:p>
            <a:pPr lvl="1"/>
            <a:r>
              <a:rPr lang="en-US" sz="1400" dirty="0" err="1"/>
              <a:t>Timehseet_ID</a:t>
            </a:r>
            <a:r>
              <a:rPr lang="en-US" sz="1400" dirty="0"/>
              <a:t> (Primary Key)</a:t>
            </a:r>
          </a:p>
          <a:p>
            <a:pPr lvl="1"/>
            <a:r>
              <a:rPr lang="en-US" sz="1400" dirty="0" err="1"/>
              <a:t>Employee_ID</a:t>
            </a:r>
            <a:r>
              <a:rPr lang="en-US" sz="1400" dirty="0"/>
              <a:t> (Foreign Key)</a:t>
            </a:r>
          </a:p>
          <a:p>
            <a:pPr lvl="1"/>
            <a:r>
              <a:rPr lang="en-US" sz="1400" dirty="0" err="1"/>
              <a:t>Timesheet_Date</a:t>
            </a:r>
            <a:endParaRPr lang="en-US" sz="1400" dirty="0"/>
          </a:p>
          <a:p>
            <a:pPr lvl="1"/>
            <a:r>
              <a:rPr lang="en-US" sz="1400" dirty="0" err="1"/>
              <a:t>Time_In</a:t>
            </a:r>
            <a:endParaRPr lang="en-US" sz="1400" dirty="0"/>
          </a:p>
          <a:p>
            <a:pPr lvl="1"/>
            <a:r>
              <a:rPr lang="en-US" sz="1400" dirty="0" err="1"/>
              <a:t>Time_Out</a:t>
            </a:r>
            <a:endParaRPr lang="en-US" sz="1400" dirty="0"/>
          </a:p>
          <a:p>
            <a:pPr lvl="1"/>
            <a:endParaRPr lang="en-US" sz="1400" b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D7BD82A-728C-492C-BDB7-2B54AF1E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97" y="1479508"/>
            <a:ext cx="4739169" cy="389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43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154CAC-2F51-4453-B238-1716AF2A9C42}"/>
              </a:ext>
            </a:extLst>
          </p:cNvPr>
          <p:cNvSpPr/>
          <p:nvPr/>
        </p:nvSpPr>
        <p:spPr>
          <a:xfrm>
            <a:off x="312813" y="2157022"/>
            <a:ext cx="208547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A48885-873D-47B0-A3B6-C282FDBD3674}"/>
              </a:ext>
            </a:extLst>
          </p:cNvPr>
          <p:cNvSpPr/>
          <p:nvPr/>
        </p:nvSpPr>
        <p:spPr>
          <a:xfrm>
            <a:off x="9793714" y="2193300"/>
            <a:ext cx="208547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6359EAA-FD02-4E88-B572-C9D95DB76683}"/>
              </a:ext>
            </a:extLst>
          </p:cNvPr>
          <p:cNvSpPr/>
          <p:nvPr/>
        </p:nvSpPr>
        <p:spPr>
          <a:xfrm>
            <a:off x="4948989" y="2008634"/>
            <a:ext cx="2294021" cy="12111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Works_in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54E572-0B39-47E2-BBE7-572D7D7C40CC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2398286" y="2614222"/>
            <a:ext cx="2550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E67D62-CB7C-4C76-8393-97B71F288AA6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7243010" y="2614222"/>
            <a:ext cx="2550704" cy="3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EAA7A9-125D-4553-8692-CBC160ADC4D5}"/>
              </a:ext>
            </a:extLst>
          </p:cNvPr>
          <p:cNvSpPr txBox="1"/>
          <p:nvPr/>
        </p:nvSpPr>
        <p:spPr>
          <a:xfrm>
            <a:off x="2707098" y="2200956"/>
            <a:ext cx="19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and only 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E1133-2E53-4882-A9FC-A05C5ADBFF93}"/>
              </a:ext>
            </a:extLst>
          </p:cNvPr>
          <p:cNvSpPr txBox="1"/>
          <p:nvPr/>
        </p:nvSpPr>
        <p:spPr>
          <a:xfrm>
            <a:off x="7551823" y="2200956"/>
            <a:ext cx="19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F2F8A1-5861-4DFA-AD3C-B50EFDA38614}"/>
              </a:ext>
            </a:extLst>
          </p:cNvPr>
          <p:cNvSpPr/>
          <p:nvPr/>
        </p:nvSpPr>
        <p:spPr>
          <a:xfrm>
            <a:off x="312813" y="3655404"/>
            <a:ext cx="208547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3AD971-F125-4ACB-B92B-16017220B25C}"/>
              </a:ext>
            </a:extLst>
          </p:cNvPr>
          <p:cNvSpPr/>
          <p:nvPr/>
        </p:nvSpPr>
        <p:spPr>
          <a:xfrm>
            <a:off x="9793714" y="3691682"/>
            <a:ext cx="208547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0A429ED1-2995-49E2-BBC4-DE4A95290607}"/>
              </a:ext>
            </a:extLst>
          </p:cNvPr>
          <p:cNvSpPr/>
          <p:nvPr/>
        </p:nvSpPr>
        <p:spPr>
          <a:xfrm>
            <a:off x="4948989" y="3507016"/>
            <a:ext cx="2294021" cy="12111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Works_in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93F88E-96AA-417B-86C8-C62F977CC7DB}"/>
              </a:ext>
            </a:extLst>
          </p:cNvPr>
          <p:cNvCxnSpPr>
            <a:stCxn id="16" idx="6"/>
            <a:endCxn id="18" idx="1"/>
          </p:cNvCxnSpPr>
          <p:nvPr/>
        </p:nvCxnSpPr>
        <p:spPr>
          <a:xfrm>
            <a:off x="2398286" y="4112604"/>
            <a:ext cx="2550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D3698E-3492-40AB-A986-9773F998DDE0}"/>
              </a:ext>
            </a:extLst>
          </p:cNvPr>
          <p:cNvCxnSpPr>
            <a:stCxn id="18" idx="3"/>
            <a:endCxn id="17" idx="2"/>
          </p:cNvCxnSpPr>
          <p:nvPr/>
        </p:nvCxnSpPr>
        <p:spPr>
          <a:xfrm>
            <a:off x="7243010" y="4112604"/>
            <a:ext cx="2550704" cy="3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C95316-58D9-443E-A4CD-8341353304E0}"/>
              </a:ext>
            </a:extLst>
          </p:cNvPr>
          <p:cNvSpPr txBox="1"/>
          <p:nvPr/>
        </p:nvSpPr>
        <p:spPr>
          <a:xfrm>
            <a:off x="2707098" y="3699338"/>
            <a:ext cx="19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and only 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A12DE8-C5D2-4599-AEB9-223570E29881}"/>
              </a:ext>
            </a:extLst>
          </p:cNvPr>
          <p:cNvSpPr txBox="1"/>
          <p:nvPr/>
        </p:nvSpPr>
        <p:spPr>
          <a:xfrm>
            <a:off x="7551823" y="3699338"/>
            <a:ext cx="19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Zero or Many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D89C22-36A0-40BB-B634-282E6F711772}"/>
              </a:ext>
            </a:extLst>
          </p:cNvPr>
          <p:cNvSpPr/>
          <p:nvPr/>
        </p:nvSpPr>
        <p:spPr>
          <a:xfrm>
            <a:off x="312813" y="5116786"/>
            <a:ext cx="208547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363BE5-1555-49C7-B038-184872D09528}"/>
              </a:ext>
            </a:extLst>
          </p:cNvPr>
          <p:cNvSpPr/>
          <p:nvPr/>
        </p:nvSpPr>
        <p:spPr>
          <a:xfrm>
            <a:off x="9793714" y="5153064"/>
            <a:ext cx="208547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Timesheet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6CCCE69A-67E0-4294-9600-C061824F038B}"/>
              </a:ext>
            </a:extLst>
          </p:cNvPr>
          <p:cNvSpPr/>
          <p:nvPr/>
        </p:nvSpPr>
        <p:spPr>
          <a:xfrm>
            <a:off x="4948989" y="4968398"/>
            <a:ext cx="2294021" cy="12111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09773E-F98B-4A33-AA53-737068F322EE}"/>
              </a:ext>
            </a:extLst>
          </p:cNvPr>
          <p:cNvCxnSpPr>
            <a:stCxn id="29" idx="6"/>
            <a:endCxn id="31" idx="1"/>
          </p:cNvCxnSpPr>
          <p:nvPr/>
        </p:nvCxnSpPr>
        <p:spPr>
          <a:xfrm>
            <a:off x="2398286" y="5573986"/>
            <a:ext cx="2550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E391BA-095B-4DCA-8389-4A44921FC80F}"/>
              </a:ext>
            </a:extLst>
          </p:cNvPr>
          <p:cNvCxnSpPr>
            <a:stCxn id="31" idx="3"/>
            <a:endCxn id="30" idx="2"/>
          </p:cNvCxnSpPr>
          <p:nvPr/>
        </p:nvCxnSpPr>
        <p:spPr>
          <a:xfrm>
            <a:off x="7243010" y="5573986"/>
            <a:ext cx="2550704" cy="3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CAB93A-2402-4FD9-8CF2-6BBB509C9FCB}"/>
              </a:ext>
            </a:extLst>
          </p:cNvPr>
          <p:cNvSpPr txBox="1"/>
          <p:nvPr/>
        </p:nvSpPr>
        <p:spPr>
          <a:xfrm>
            <a:off x="2707098" y="5160720"/>
            <a:ext cx="19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Zero or 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99BD1-D35F-4437-9A9D-B65E70D126CE}"/>
              </a:ext>
            </a:extLst>
          </p:cNvPr>
          <p:cNvSpPr txBox="1"/>
          <p:nvPr/>
        </p:nvSpPr>
        <p:spPr>
          <a:xfrm>
            <a:off x="7551823" y="5160720"/>
            <a:ext cx="19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or many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9978492-61C6-46C6-A2AD-BED8E6E2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629" y="653004"/>
            <a:ext cx="8906740" cy="7863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  <a:ea typeface="+mn-ea"/>
                <a:cs typeface="+mn-cs"/>
              </a:rPr>
              <a:t>Relationship and Mapping Cardinalities</a:t>
            </a:r>
          </a:p>
        </p:txBody>
      </p:sp>
    </p:spTree>
    <p:extLst>
      <p:ext uri="{BB962C8B-B14F-4D97-AF65-F5344CB8AC3E}">
        <p14:creationId xmlns:p14="http://schemas.microsoft.com/office/powerpoint/2010/main" val="128275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367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Za Warudo</vt:lpstr>
      <vt:lpstr>Our Company:</vt:lpstr>
      <vt:lpstr>Simple Proposed System</vt:lpstr>
      <vt:lpstr>Simple Proposed System</vt:lpstr>
      <vt:lpstr>ER Diagram</vt:lpstr>
      <vt:lpstr>PowerPoint Presentation</vt:lpstr>
      <vt:lpstr>Model Diagram</vt:lpstr>
      <vt:lpstr>PowerPoint Presentation</vt:lpstr>
      <vt:lpstr>Relationship and Mapping Cardinalities</vt:lpstr>
      <vt:lpstr>Generated Reports</vt:lpstr>
      <vt:lpstr>Company Table</vt:lpstr>
      <vt:lpstr>Department Table</vt:lpstr>
      <vt:lpstr>Employee Table</vt:lpstr>
      <vt:lpstr>Timesheet Table</vt:lpstr>
      <vt:lpstr>Combine Table</vt:lpstr>
      <vt:lpstr>Combine Table (for each company)</vt:lpstr>
      <vt:lpstr>View Table (EmployeeTimesheetView)</vt:lpstr>
      <vt:lpstr>View Table (for each company)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 Warudo</dc:title>
  <dc:creator>Vincent Tacda</dc:creator>
  <cp:lastModifiedBy>Vincent Tacda</cp:lastModifiedBy>
  <cp:revision>65</cp:revision>
  <dcterms:created xsi:type="dcterms:W3CDTF">2022-01-06T07:42:06Z</dcterms:created>
  <dcterms:modified xsi:type="dcterms:W3CDTF">2022-01-06T10:57:11Z</dcterms:modified>
</cp:coreProperties>
</file>