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Pacifico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cifico-regular.fnt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a03ae08a7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a03ae08a7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a03ae08a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a03ae08a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ba29bf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ba29bf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a03ae08a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a03ae08a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 Charles Tran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0d5a9c8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0d5a9c8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a03ae08a7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a03ae08a7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 Luke Yu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a03ae08a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a03ae08a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a03ae08a7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a03ae08a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a03ae08a7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a03ae08a7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03ae08a7_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03ae08a7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b5a89bf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b5a89bf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03ae08a7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03ae08a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a03ae08a7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a03ae08a7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991850" y="1041825"/>
            <a:ext cx="5160300" cy="16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SHA-1 / VGA / UART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93407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ECE3300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12/16/22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Andrew Khechatourian, Charles Tran,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Eric Tran, </a:t>
            </a:r>
            <a:r>
              <a:rPr lang="en" sz="2000">
                <a:solidFill>
                  <a:schemeClr val="dk1"/>
                </a:solidFill>
              </a:rPr>
              <a:t>Luke Yu 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27655" l="22493" r="16712" t="22783"/>
          <a:stretch/>
        </p:blipFill>
        <p:spPr>
          <a:xfrm>
            <a:off x="195425" y="296950"/>
            <a:ext cx="8753126" cy="44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SHA-1 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87900" y="1489825"/>
            <a:ext cx="48705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Sha-1 is a member of the Sha </a:t>
            </a:r>
            <a:r>
              <a:rPr lang="en"/>
              <a:t>family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Sha-1 is compromised but still useful for developing new </a:t>
            </a:r>
            <a:r>
              <a:rPr lang="en"/>
              <a:t>Secure</a:t>
            </a:r>
            <a:r>
              <a:rPr lang="en"/>
              <a:t> Hash Algorithm 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725" y="2789500"/>
            <a:ext cx="4806425" cy="20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asynchronous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receiver/ transmitter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two wires to transmit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/>
              <a:t>receive</a:t>
            </a:r>
            <a:r>
              <a:rPr lang="en"/>
              <a:t> data in both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irection. 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25" y="1489825"/>
            <a:ext cx="5212475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Graphics Array displays onto a monitor by </a:t>
            </a:r>
            <a:r>
              <a:rPr lang="en"/>
              <a:t>outputting</a:t>
            </a:r>
            <a:r>
              <a:rPr lang="en"/>
              <a:t> RGB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horizontal and vertical axises.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415000"/>
            <a:ext cx="8235325" cy="23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Schematic: 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104725"/>
            <a:ext cx="4528250" cy="49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 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1040" r="-1039" t="0"/>
          <a:stretch/>
        </p:blipFill>
        <p:spPr>
          <a:xfrm>
            <a:off x="4347825" y="1144125"/>
            <a:ext cx="4734124" cy="26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75825" y="1478625"/>
            <a:ext cx="41058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Process of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scrambling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a piece of data beyond recognition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seful and appear in almost all information security applications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Avoid Collisions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SHA-1 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70375"/>
            <a:ext cx="40944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Message Size = 2^64 bits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Message Block Size =  512 bits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Word Size = 32 bits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Message digest = 160 bits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SHA-1 Preprocessing: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249575"/>
            <a:ext cx="8368200" cy="22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Padding the Message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Ensure the message is a multiple of 512 bits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Parsing the padded message into 512-bit blocks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Represented as 16 32-bit words or 8-bit Hex words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Setting Initial Hash Values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Initial Hash Values based off SHA-1 Implementation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SHA-1 Preprocessing: </a:t>
            </a:r>
            <a:r>
              <a:rPr i="1" lang="en" sz="2000"/>
              <a:t>(cont.)</a:t>
            </a:r>
            <a:endParaRPr i="1" sz="20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254275"/>
            <a:ext cx="83682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Padding the Message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End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up with 512 bit message blocks regardless of input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387900" y="1801325"/>
            <a:ext cx="7920900" cy="2588540"/>
            <a:chOff x="387900" y="1658100"/>
            <a:chExt cx="7920900" cy="2588540"/>
          </a:xfrm>
        </p:grpSpPr>
        <p:grpSp>
          <p:nvGrpSpPr>
            <p:cNvPr id="91" name="Google Shape;91;p17"/>
            <p:cNvGrpSpPr/>
            <p:nvPr/>
          </p:nvGrpSpPr>
          <p:grpSpPr>
            <a:xfrm>
              <a:off x="387900" y="1658100"/>
              <a:ext cx="7920900" cy="2588540"/>
              <a:chOff x="387900" y="1947200"/>
              <a:chExt cx="7920900" cy="2588540"/>
            </a:xfrm>
          </p:grpSpPr>
          <p:grpSp>
            <p:nvGrpSpPr>
              <p:cNvPr id="92" name="Google Shape;92;p17"/>
              <p:cNvGrpSpPr/>
              <p:nvPr/>
            </p:nvGrpSpPr>
            <p:grpSpPr>
              <a:xfrm>
                <a:off x="387900" y="1947200"/>
                <a:ext cx="7920900" cy="2588540"/>
                <a:chOff x="387900" y="3096901"/>
                <a:chExt cx="7920900" cy="1643100"/>
              </a:xfrm>
            </p:grpSpPr>
            <p:sp>
              <p:nvSpPr>
                <p:cNvPr id="93" name="Google Shape;93;p17"/>
                <p:cNvSpPr txBox="1"/>
                <p:nvPr/>
              </p:nvSpPr>
              <p:spPr>
                <a:xfrm>
                  <a:off x="387900" y="3096901"/>
                  <a:ext cx="7920900" cy="164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rm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1"/>
                      </a:solidFill>
                      <a:latin typeface="Roboto Slab"/>
                      <a:ea typeface="Roboto Slab"/>
                      <a:cs typeface="Roboto Slab"/>
                      <a:sym typeface="Roboto Slab"/>
                    </a:rPr>
                    <a:t>Example Input: ‘abc’ </a:t>
                  </a:r>
                  <a:endParaRPr sz="1800">
                    <a:solidFill>
                      <a:schemeClr val="dk1"/>
                    </a:solidFill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120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1"/>
                      </a:solidFill>
                      <a:latin typeface="Roboto Slab"/>
                      <a:ea typeface="Roboto Slab"/>
                      <a:cs typeface="Roboto Slab"/>
                      <a:sym typeface="Roboto Slab"/>
                    </a:rPr>
                    <a:t>ASCII Binary Code:	 01100001    01100010    01100011    </a:t>
                  </a:r>
                  <a:endParaRPr sz="1800">
                    <a:solidFill>
                      <a:schemeClr val="dk1"/>
                    </a:solidFill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120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120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1"/>
                      </a:solidFill>
                      <a:latin typeface="Roboto Slab"/>
                      <a:ea typeface="Roboto Slab"/>
                      <a:cs typeface="Roboto Slab"/>
                      <a:sym typeface="Roboto Slab"/>
                    </a:rPr>
                    <a:t>ASCII Hex Code: 		        61                62               63</a:t>
                  </a:r>
                  <a:endParaRPr sz="1800">
                    <a:solidFill>
                      <a:schemeClr val="dk1"/>
                    </a:solidFill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1200"/>
                    </a:spcBef>
                    <a:spcAft>
                      <a:spcPts val="1200"/>
                    </a:spcAft>
                    <a:buNone/>
                  </a:pPr>
                  <a:r>
                    <a:rPr lang="en" sz="1800">
                      <a:solidFill>
                        <a:schemeClr val="dk1"/>
                      </a:solidFill>
                      <a:latin typeface="Roboto Slab"/>
                      <a:ea typeface="Roboto Slab"/>
                      <a:cs typeface="Roboto Slab"/>
                      <a:sym typeface="Roboto Slab"/>
                    </a:rPr>
                    <a:t>                                                ‘a’                 ‘b’                ‘c’</a:t>
                  </a:r>
                  <a:endParaRPr sz="1800">
                    <a:solidFill>
                      <a:schemeClr val="dk1"/>
                    </a:solidFill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 rot="5400000">
                  <a:off x="3273900" y="4063769"/>
                  <a:ext cx="119100" cy="327900"/>
                </a:xfrm>
                <a:prstGeom prst="rightBrace">
                  <a:avLst>
                    <a:gd fmla="val 83396" name="adj1"/>
                    <a:gd fmla="val 50438" name="adj2"/>
                  </a:avLst>
                </a:prstGeom>
                <a:noFill/>
                <a:ln cap="flat" cmpd="sng" w="2857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" name="Google Shape;95;p17"/>
              <p:cNvSpPr/>
              <p:nvPr/>
            </p:nvSpPr>
            <p:spPr>
              <a:xfrm rot="5400000">
                <a:off x="5500450" y="3556450"/>
                <a:ext cx="187500" cy="327900"/>
              </a:xfrm>
              <a:prstGeom prst="rightBrace">
                <a:avLst>
                  <a:gd fmla="val 83396" name="adj1"/>
                  <a:gd fmla="val 50438" name="adj2"/>
                </a:avLst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 rot="5400000">
                <a:off x="4396325" y="3556450"/>
                <a:ext cx="187500" cy="327900"/>
              </a:xfrm>
              <a:prstGeom prst="rightBrace">
                <a:avLst>
                  <a:gd fmla="val 83396" name="adj1"/>
                  <a:gd fmla="val 50438" name="adj2"/>
                </a:avLst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7" name="Google Shape;97;p17"/>
            <p:cNvCxnSpPr/>
            <p:nvPr/>
          </p:nvCxnSpPr>
          <p:spPr>
            <a:xfrm>
              <a:off x="3308550" y="2494800"/>
              <a:ext cx="0" cy="59970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" name="Google Shape;98;p17"/>
            <p:cNvCxnSpPr/>
            <p:nvPr/>
          </p:nvCxnSpPr>
          <p:spPr>
            <a:xfrm>
              <a:off x="4456725" y="2494800"/>
              <a:ext cx="0" cy="59970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7"/>
            <p:cNvCxnSpPr/>
            <p:nvPr/>
          </p:nvCxnSpPr>
          <p:spPr>
            <a:xfrm>
              <a:off x="5594200" y="2494800"/>
              <a:ext cx="0" cy="59970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SHA-1 Preprocessing: </a:t>
            </a:r>
            <a:r>
              <a:rPr i="1" lang="en" sz="2000"/>
              <a:t>(cont.)</a:t>
            </a:r>
            <a:endParaRPr i="1" sz="20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87900" y="1254275"/>
            <a:ext cx="83682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After input, we pad one bit and use this formula: k=448-(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+1), to obtain the amount of zeros we need to pad to obtain 512 bits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l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represents the </a:t>
            </a: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length of the message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: ‘abc’ = 3 8-bit words= 3 x 8 = 24 bits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+1 accounts for </a:t>
            </a:r>
            <a:r>
              <a:rPr lang="en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appending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one bit with a ‘1’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represents the </a:t>
            </a:r>
            <a:r>
              <a:rPr lang="en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amount of zeros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needed to pad the rest of the 512-block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57125" y="2687400"/>
            <a:ext cx="7920900" cy="1883500"/>
            <a:chOff x="257125" y="2687400"/>
            <a:chExt cx="7920900" cy="1883500"/>
          </a:xfrm>
        </p:grpSpPr>
        <p:sp>
          <p:nvSpPr>
            <p:cNvPr id="107" name="Google Shape;107;p18"/>
            <p:cNvSpPr txBox="1"/>
            <p:nvPr/>
          </p:nvSpPr>
          <p:spPr>
            <a:xfrm>
              <a:off x="257125" y="2687400"/>
              <a:ext cx="79209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ASCII Binary Input:	 				</a:t>
              </a:r>
              <a:endPara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01100001    01100010    01100011</a:t>
              </a:r>
              <a:r>
                <a:rPr lang="en" sz="18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   </a:t>
              </a:r>
              <a:r>
                <a:rPr lang="en" sz="1800">
                  <a:solidFill>
                    <a:schemeClr val="accent6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1</a:t>
              </a:r>
              <a:r>
                <a:rPr lang="en" sz="18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0000000   00000000   …   00000000 </a:t>
              </a:r>
              <a:endPara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     </a:t>
              </a:r>
              <a:r>
                <a:rPr lang="en" sz="18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‘a’                 ‘b’                ‘c’</a:t>
              </a:r>
              <a:endPara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		</a:t>
              </a:r>
              <a:r>
                <a:rPr lang="en" sz="1300">
                  <a:solidFill>
                    <a:schemeClr val="dk1"/>
                  </a:solidFill>
                  <a:latin typeface="Pacifico"/>
                  <a:ea typeface="Pacifico"/>
                  <a:cs typeface="Pacifico"/>
                  <a:sym typeface="Pacifico"/>
                </a:rPr>
                <a:t>l </a:t>
              </a:r>
              <a:r>
                <a:rPr lang="en" sz="13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= 24 bits</a:t>
              </a:r>
              <a:endPara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1917425" y="1921375"/>
              <a:ext cx="187500" cy="3258300"/>
            </a:xfrm>
            <a:prstGeom prst="rightBrace">
              <a:avLst>
                <a:gd fmla="val 83396" name="adj1"/>
                <a:gd fmla="val 50438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4272375" y="3739600"/>
              <a:ext cx="3018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Append with ‘</a:t>
              </a:r>
              <a:r>
                <a:rPr lang="en">
                  <a:solidFill>
                    <a:srgbClr val="FF99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k</a:t>
              </a:r>
              <a:r>
                <a:rPr lang="en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’ Amount of zeros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 this case: 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k = 448 - (24+1) = </a:t>
              </a:r>
              <a:r>
                <a:rPr lang="en">
                  <a:solidFill>
                    <a:srgbClr val="FF99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423</a:t>
              </a:r>
              <a:endParaRPr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rot="5400000">
              <a:off x="5635100" y="1744675"/>
              <a:ext cx="204600" cy="3628800"/>
            </a:xfrm>
            <a:prstGeom prst="rightBrace">
              <a:avLst>
                <a:gd fmla="val 83396" name="adj1"/>
                <a:gd fmla="val 50438" name="adj2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SHA-1 Preprocessing: </a:t>
            </a:r>
            <a:r>
              <a:rPr i="1" lang="en" sz="2000"/>
              <a:t>(cont.)</a:t>
            </a:r>
            <a:endParaRPr i="1" sz="2000"/>
          </a:p>
        </p:txBody>
      </p:sp>
      <p:sp>
        <p:nvSpPr>
          <p:cNvPr id="116" name="Google Shape;116;p19"/>
          <p:cNvSpPr txBox="1"/>
          <p:nvPr/>
        </p:nvSpPr>
        <p:spPr>
          <a:xfrm>
            <a:off x="213550" y="3079725"/>
            <a:ext cx="84279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ASCII Binary Input:	 				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01100001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011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00010 01100011 </a:t>
            </a:r>
            <a:r>
              <a:rPr lang="en" sz="18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0000000  …    … 00000000 000</a:t>
            </a:r>
            <a:r>
              <a:rPr lang="en" sz="18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11000</a:t>
            </a:r>
            <a:endParaRPr sz="18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Bits: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	       24			  </a:t>
            </a:r>
            <a:r>
              <a:rPr lang="en" sz="18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+1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     423                           64                     = 512 bits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p19"/>
          <p:cNvSpPr/>
          <p:nvPr/>
        </p:nvSpPr>
        <p:spPr>
          <a:xfrm rot="5400000">
            <a:off x="1661000" y="2558700"/>
            <a:ext cx="187500" cy="2919900"/>
          </a:xfrm>
          <a:prstGeom prst="rightBrace">
            <a:avLst>
              <a:gd fmla="val 83396" name="adj1"/>
              <a:gd fmla="val 50438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87900" y="1254275"/>
            <a:ext cx="83682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last 64 bits of the block are always saved to hold the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length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of the message itself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 this example since we had 3 characters, that gives us a length of 24 bits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 Binary this is represented as ‘</a:t>
            </a:r>
            <a:r>
              <a:rPr lang="en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11000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’, since we don’t use all 64 bits in this case we append the rest of the bits as ‘0’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p19"/>
          <p:cNvSpPr/>
          <p:nvPr/>
        </p:nvSpPr>
        <p:spPr>
          <a:xfrm rot="5400000">
            <a:off x="3894575" y="3386550"/>
            <a:ext cx="187500" cy="1264200"/>
          </a:xfrm>
          <a:prstGeom prst="rightBrace">
            <a:avLst>
              <a:gd fmla="val 83396" name="adj1"/>
              <a:gd fmla="val 50438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372575" y="4428400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Padding ‘0’s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19"/>
          <p:cNvSpPr/>
          <p:nvPr/>
        </p:nvSpPr>
        <p:spPr>
          <a:xfrm rot="5400000">
            <a:off x="5756125" y="2807100"/>
            <a:ext cx="187500" cy="2423100"/>
          </a:xfrm>
          <a:prstGeom prst="rightBrace">
            <a:avLst>
              <a:gd fmla="val 83396" name="adj1"/>
              <a:gd fmla="val 50438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4703875" y="4320700"/>
            <a:ext cx="22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Length of message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in binary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56650" y="4428400"/>
            <a:ext cx="1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‘abc’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87900" y="458025"/>
            <a:ext cx="3008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Computation: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5" y="1195675"/>
            <a:ext cx="7422624" cy="24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25" y="3664325"/>
            <a:ext cx="7422625" cy="136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1336" l="22067" r="17458" t="44977"/>
          <a:stretch/>
        </p:blipFill>
        <p:spPr>
          <a:xfrm>
            <a:off x="320675" y="196925"/>
            <a:ext cx="8307875" cy="46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