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2" r:id="rId3"/>
    <p:sldId id="283" r:id="rId4"/>
    <p:sldId id="277" r:id="rId5"/>
    <p:sldId id="258" r:id="rId6"/>
    <p:sldId id="281" r:id="rId7"/>
    <p:sldId id="279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15" autoAdjust="0"/>
  </p:normalViewPr>
  <p:slideViewPr>
    <p:cSldViewPr snapToGrid="0">
      <p:cViewPr varScale="1">
        <p:scale>
          <a:sx n="97" d="100"/>
          <a:sy n="97" d="100"/>
        </p:scale>
        <p:origin x="1791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0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2">
    <p:bg>
      <p:bgPr>
        <a:solidFill>
          <a:srgbClr val="AB192D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352" y="986500"/>
            <a:ext cx="2734330" cy="88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Verdana"/>
              <a:buNone/>
              <a:defRPr sz="4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4572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4648" y="2980944"/>
            <a:ext cx="3951749" cy="386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498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193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6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5590" y="2981885"/>
            <a:ext cx="3950790" cy="386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40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Verdana"/>
              <a:buNone/>
              <a:defRPr sz="20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Courier New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ctr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90600"/>
            <a:ext cx="2729667" cy="88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498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193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23951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244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1937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498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193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2192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23951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244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1937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Courier New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7620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473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625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320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82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Verdana"/>
              <a:buNone/>
              <a:defRPr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Courier New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82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473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625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320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0" y="6391656"/>
            <a:ext cx="45929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392782" y="1524000"/>
            <a:ext cx="5294018" cy="4648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371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066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143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143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0922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11251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117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0667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43917" y="1524000"/>
            <a:ext cx="2673657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Verdana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1359110" y="3581400"/>
            <a:ext cx="3810000" cy="1588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457200" y="1524000"/>
            <a:ext cx="58674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498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193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553200" y="1524000"/>
            <a:ext cx="21336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625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320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397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12192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594360" marR="0" lvl="1" indent="-149859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868680" marR="0" lvl="2" indent="-11938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143000" marR="0" lvl="3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371600" marR="0" lvl="4" indent="-127000" algn="l" rtl="0">
              <a:lnSpc>
                <a:spcPct val="95000"/>
              </a:lnSpc>
              <a:spcBef>
                <a:spcPts val="600"/>
              </a:spcBef>
              <a:buClr>
                <a:schemeClr val="lt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645920" marR="0" lvl="5" indent="-13462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901951" marR="0" lvl="6" indent="-136651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194560" marR="0" lvl="7" indent="-1371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468880" marR="0" lvl="8" indent="-13207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hScpXFLV2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324308" y="2366128"/>
            <a:ext cx="6858000" cy="26489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Verdana"/>
              <a:buNone/>
            </a:pPr>
            <a:r>
              <a:rPr lang="en-US" altLang="zh-CN" dirty="0"/>
              <a:t>CS 541 Project </a:t>
            </a:r>
            <a:br>
              <a:rPr lang="en-US" altLang="zh-CN" dirty="0"/>
            </a:br>
            <a:r>
              <a:rPr lang="en-US" altLang="zh-CN" dirty="0"/>
              <a:t>Video Captioning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sz="4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38346" y="4572000"/>
            <a:ext cx="6858000" cy="15177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b="1" dirty="0" err="1"/>
              <a:t>Ruojun</a:t>
            </a:r>
            <a:r>
              <a:rPr lang="en-US" b="1" dirty="0"/>
              <a:t> Li 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2800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Tesia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Shizume</a:t>
            </a:r>
            <a:endParaRPr lang="en-US" sz="2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b="1" dirty="0"/>
              <a:t>Chao Wang</a:t>
            </a:r>
            <a:endParaRPr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buClr>
                <a:schemeClr val="lt2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25006" y="6089715"/>
            <a:ext cx="2714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</a:rPr>
              <a:t>4/24/2019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E1BC-36D7-42A3-BA28-3CD3942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C6305-E0ED-4689-9902-A58766D31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2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BCBAD3-F231-40E8-AC0A-F1930E4F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43" y="1282045"/>
            <a:ext cx="8460557" cy="51056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Video captioning</a:t>
            </a:r>
          </a:p>
          <a:p>
            <a:pPr algn="just"/>
            <a:r>
              <a:rPr lang="en-US" sz="1800" dirty="0">
                <a:latin typeface="+mn-lt"/>
              </a:rPr>
              <a:t>Automatically generate one sentence to describe the content of a specific short video interval in natural language</a:t>
            </a:r>
          </a:p>
          <a:p>
            <a:r>
              <a:rPr lang="en-US" sz="1800" dirty="0">
                <a:latin typeface="+mn-lt"/>
              </a:rPr>
              <a:t>This work combines the CNN and RNN to describe a video with sentence</a:t>
            </a:r>
          </a:p>
          <a:p>
            <a:endParaRPr lang="en-US" sz="1800" b="1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Importance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crucial achievement towards machine intelligence and also the support of a number of potential applications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Bringing together vision and language to leverage for video retrieval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Enhance content search on video sharing and streaming platforms, as well as to generate automatic subtitles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Help visually impaired people to get an insight of the content of a video</a:t>
            </a:r>
          </a:p>
          <a:p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9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E1BC-36D7-42A3-BA28-3CD3942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</p:spPr>
        <p:txBody>
          <a:bodyPr/>
          <a:lstStyle/>
          <a:p>
            <a:r>
              <a:rPr lang="en-US" altLang="zh-CN" dirty="0"/>
              <a:t>Data-set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C6305-E0ED-4689-9902-A58766D31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3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BCBAD3-F231-40E8-AC0A-F1930E4F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43" y="1282046"/>
            <a:ext cx="8460557" cy="492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MSR-VTT </a:t>
            </a:r>
          </a:p>
          <a:p>
            <a:r>
              <a:rPr lang="en-US" sz="1800" dirty="0">
                <a:latin typeface="+mn-lt"/>
              </a:rPr>
              <a:t>Collected by Microsoft </a:t>
            </a:r>
            <a:r>
              <a:rPr lang="en-US" sz="1800" dirty="0" smtClean="0">
                <a:latin typeface="+mn-lt"/>
              </a:rPr>
              <a:t>for research bridging </a:t>
            </a:r>
            <a:r>
              <a:rPr lang="en-US" sz="1800" dirty="0">
                <a:latin typeface="+mn-lt"/>
              </a:rPr>
              <a:t>video and language</a:t>
            </a:r>
          </a:p>
          <a:p>
            <a:r>
              <a:rPr lang="en-US" sz="1800" dirty="0" smtClean="0">
                <a:latin typeface="+mn-lt"/>
              </a:rPr>
              <a:t>Provides </a:t>
            </a:r>
            <a:r>
              <a:rPr lang="en-US" sz="1800" dirty="0">
                <a:latin typeface="+mn-lt"/>
              </a:rPr>
              <a:t>10,000 </a:t>
            </a:r>
            <a:r>
              <a:rPr lang="en-US" sz="1800" dirty="0" smtClean="0">
                <a:latin typeface="+mn-lt"/>
              </a:rPr>
              <a:t>diverse clips </a:t>
            </a:r>
            <a:r>
              <a:rPr lang="en-US" sz="1800" dirty="0">
                <a:latin typeface="+mn-lt"/>
              </a:rPr>
              <a:t>with </a:t>
            </a:r>
            <a:r>
              <a:rPr lang="en-US" sz="1800" dirty="0" smtClean="0">
                <a:latin typeface="+mn-lt"/>
              </a:rPr>
              <a:t>at </a:t>
            </a:r>
            <a:r>
              <a:rPr lang="en-US" sz="1800" dirty="0">
                <a:latin typeface="+mn-lt"/>
              </a:rPr>
              <a:t>least 200 frames </a:t>
            </a:r>
            <a:r>
              <a:rPr lang="en-US" sz="1800" dirty="0" smtClean="0">
                <a:latin typeface="+mn-lt"/>
              </a:rPr>
              <a:t>per video </a:t>
            </a:r>
            <a:endParaRPr lang="en-US" sz="1800" dirty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Has an good amount of previous </a:t>
            </a:r>
            <a:r>
              <a:rPr lang="en-US" sz="1800" dirty="0">
                <a:latin typeface="+mn-lt"/>
              </a:rPr>
              <a:t>research </a:t>
            </a:r>
            <a:r>
              <a:rPr lang="en-US" sz="1800" dirty="0" smtClean="0">
                <a:latin typeface="+mn-lt"/>
              </a:rPr>
              <a:t>with enough metric based evaluations to have a good </a:t>
            </a:r>
            <a:r>
              <a:rPr lang="en-US" sz="1800" dirty="0">
                <a:latin typeface="+mn-lt"/>
              </a:rPr>
              <a:t>baseline</a:t>
            </a:r>
          </a:p>
          <a:p>
            <a:r>
              <a:rPr lang="en-US" sz="1800" dirty="0">
                <a:latin typeface="+mn-lt"/>
              </a:rPr>
              <a:t>Other video data-set are too long (movie) or too </a:t>
            </a:r>
            <a:r>
              <a:rPr lang="en-US" sz="1800" dirty="0" smtClean="0">
                <a:latin typeface="+mn-lt"/>
              </a:rPr>
              <a:t>short</a:t>
            </a:r>
            <a:endParaRPr lang="en-US" sz="1800" dirty="0">
              <a:latin typeface="+mn-lt"/>
            </a:endParaRPr>
          </a:p>
          <a:p>
            <a:pPr marL="152400" indent="0">
              <a:buNone/>
            </a:pPr>
            <a:endParaRPr lang="en-US" sz="2000" b="1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497A09-9E64-485E-BCDB-6F3B573A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52410"/>
              </p:ext>
            </p:extLst>
          </p:nvPr>
        </p:nvGraphicFramePr>
        <p:xfrm>
          <a:off x="407548" y="4387866"/>
          <a:ext cx="8086611" cy="70723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97468">
                  <a:extLst>
                    <a:ext uri="{9D8B030D-6E8A-4147-A177-3AD203B41FA5}">
                      <a16:colId xmlns:a16="http://schemas.microsoft.com/office/drawing/2014/main" val="2056015781"/>
                    </a:ext>
                  </a:extLst>
                </a:gridCol>
                <a:gridCol w="791993">
                  <a:extLst>
                    <a:ext uri="{9D8B030D-6E8A-4147-A177-3AD203B41FA5}">
                      <a16:colId xmlns:a16="http://schemas.microsoft.com/office/drawing/2014/main" val="1392958484"/>
                    </a:ext>
                  </a:extLst>
                </a:gridCol>
                <a:gridCol w="675054">
                  <a:extLst>
                    <a:ext uri="{9D8B030D-6E8A-4147-A177-3AD203B41FA5}">
                      <a16:colId xmlns:a16="http://schemas.microsoft.com/office/drawing/2014/main" val="2514701738"/>
                    </a:ext>
                  </a:extLst>
                </a:gridCol>
                <a:gridCol w="1279581">
                  <a:extLst>
                    <a:ext uri="{9D8B030D-6E8A-4147-A177-3AD203B41FA5}">
                      <a16:colId xmlns:a16="http://schemas.microsoft.com/office/drawing/2014/main" val="164030540"/>
                    </a:ext>
                  </a:extLst>
                </a:gridCol>
                <a:gridCol w="755657">
                  <a:extLst>
                    <a:ext uri="{9D8B030D-6E8A-4147-A177-3AD203B41FA5}">
                      <a16:colId xmlns:a16="http://schemas.microsoft.com/office/drawing/2014/main" val="1866403442"/>
                    </a:ext>
                  </a:extLst>
                </a:gridCol>
                <a:gridCol w="987392">
                  <a:extLst>
                    <a:ext uri="{9D8B030D-6E8A-4147-A177-3AD203B41FA5}">
                      <a16:colId xmlns:a16="http://schemas.microsoft.com/office/drawing/2014/main" val="2981537827"/>
                    </a:ext>
                  </a:extLst>
                </a:gridCol>
                <a:gridCol w="957167">
                  <a:extLst>
                    <a:ext uri="{9D8B030D-6E8A-4147-A177-3AD203B41FA5}">
                      <a16:colId xmlns:a16="http://schemas.microsoft.com/office/drawing/2014/main" val="2652889424"/>
                    </a:ext>
                  </a:extLst>
                </a:gridCol>
                <a:gridCol w="765733">
                  <a:extLst>
                    <a:ext uri="{9D8B030D-6E8A-4147-A177-3AD203B41FA5}">
                      <a16:colId xmlns:a16="http://schemas.microsoft.com/office/drawing/2014/main" val="3574405457"/>
                    </a:ext>
                  </a:extLst>
                </a:gridCol>
                <a:gridCol w="876566">
                  <a:extLst>
                    <a:ext uri="{9D8B030D-6E8A-4147-A177-3AD203B41FA5}">
                      <a16:colId xmlns:a16="http://schemas.microsoft.com/office/drawing/2014/main" val="1307520853"/>
                    </a:ext>
                  </a:extLst>
                </a:gridCol>
              </a:tblGrid>
              <a:tr h="339048">
                <a:tc>
                  <a:txBody>
                    <a:bodyPr/>
                    <a:lstStyle/>
                    <a:p>
                      <a:pPr marL="5715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Dataset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Classes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Videos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Avg. len. (sec)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clips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sentences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words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Vocab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Len(</a:t>
                      </a:r>
                      <a:r>
                        <a:rPr lang="en-US" sz="1400" b="1" u="none" strike="noStrike" dirty="0" err="1">
                          <a:effectLst/>
                        </a:rPr>
                        <a:t>hrs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extLst>
                  <a:ext uri="{0D108BD9-81ED-4DB2-BD59-A6C34878D82A}">
                    <a16:rowId xmlns:a16="http://schemas.microsoft.com/office/drawing/2014/main" val="1100337478"/>
                  </a:ext>
                </a:extLst>
              </a:tr>
              <a:tr h="368189">
                <a:tc>
                  <a:txBody>
                    <a:bodyPr/>
                    <a:lstStyle/>
                    <a:p>
                      <a:pPr marL="57150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MSR-VTT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20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7,180</a:t>
                      </a:r>
                      <a:endParaRPr lang="en-US" sz="1400" b="1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20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10,000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200,000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1,856,523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29,316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tc>
                  <a:txBody>
                    <a:bodyPr/>
                    <a:lstStyle/>
                    <a:p>
                      <a:pPr marL="28575"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dirty="0">
                        <a:effectLst/>
                      </a:endParaRPr>
                    </a:p>
                  </a:txBody>
                  <a:tcPr marL="8217" marR="8217" marT="8217" marB="8217" anchor="b"/>
                </a:tc>
                <a:extLst>
                  <a:ext uri="{0D108BD9-81ED-4DB2-BD59-A6C34878D82A}">
                    <a16:rowId xmlns:a16="http://schemas.microsoft.com/office/drawing/2014/main" val="741400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0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Verdana"/>
              <a:buNone/>
            </a:pPr>
            <a:r>
              <a:rPr lang="en-US" dirty="0"/>
              <a:t>Pipeline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4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9B3EC-508C-4015-85FE-7B5010368E5A}"/>
              </a:ext>
            </a:extLst>
          </p:cNvPr>
          <p:cNvSpPr txBox="1"/>
          <p:nvPr/>
        </p:nvSpPr>
        <p:spPr>
          <a:xfrm>
            <a:off x="387444" y="1304131"/>
            <a:ext cx="8756556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Preprocess</a:t>
            </a:r>
            <a:r>
              <a:rPr lang="en-US" sz="1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Remove </a:t>
            </a:r>
            <a:r>
              <a:rPr lang="en-US" sz="1800" dirty="0">
                <a:latin typeface="+mn-lt"/>
              </a:rPr>
              <a:t>Videos with caption shorter than 5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Encode </a:t>
            </a:r>
            <a:r>
              <a:rPr lang="en-US" sz="1800" dirty="0">
                <a:latin typeface="+mn-lt"/>
              </a:rPr>
              <a:t>the label caption by GloVe6B word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Zero-pad </a:t>
            </a:r>
            <a:r>
              <a:rPr lang="en-US" sz="1800" dirty="0">
                <a:latin typeface="+mn-lt"/>
              </a:rPr>
              <a:t>the sentence </a:t>
            </a:r>
            <a:r>
              <a:rPr lang="en-US" sz="1800" dirty="0" smtClean="0">
                <a:latin typeface="+mn-lt"/>
              </a:rPr>
              <a:t>vectors</a:t>
            </a: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Squeeze </a:t>
            </a:r>
            <a:r>
              <a:rPr lang="en-US" sz="1800" dirty="0">
                <a:latin typeface="+mn-lt"/>
              </a:rPr>
              <a:t>30 frames from each </a:t>
            </a:r>
            <a:r>
              <a:rPr lang="en-US" sz="1800" dirty="0" smtClean="0">
                <a:latin typeface="+mn-lt"/>
              </a:rPr>
              <a:t>video</a:t>
            </a:r>
            <a:endParaRPr lang="en-US" sz="1800" dirty="0">
              <a:latin typeface="+mn-lt"/>
            </a:endParaRPr>
          </a:p>
          <a:p>
            <a:endParaRPr lang="en-US" sz="1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Feature </a:t>
            </a:r>
            <a:r>
              <a:rPr lang="en-US" sz="24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Extraction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Test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raw video and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ResNet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 as input in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experiments and compare with research on other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Choose VGG16 as the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CNN for our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final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Using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pre</a:t>
            </a:r>
            <a:r>
              <a:rPr lang="en-US" altLang="zh-CN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-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trained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VGG-16 model to extract the trimmed video’s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features</a:t>
            </a:r>
            <a:endParaRPr lang="en-US" sz="1800" dirty="0" smtClean="0"/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Training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Features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vector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from video or CNN is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the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 input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into the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RNN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Sentence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vector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is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the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</a:rPr>
              <a:t>label</a:t>
            </a:r>
            <a:endParaRPr lang="en-US" sz="1800" dirty="0">
              <a:solidFill>
                <a:schemeClr val="dk1"/>
              </a:solidFill>
              <a:latin typeface="+mn-lt"/>
              <a:ea typeface="Verdana"/>
              <a:cs typeface="Verdana"/>
            </a:endParaRPr>
          </a:p>
          <a:p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dk1"/>
                </a:solidFill>
                <a:latin typeface="Verdana"/>
                <a:ea typeface="Verdana"/>
                <a:cs typeface="Verdana"/>
              </a:rPr>
              <a:t>Loss</a:t>
            </a: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Try the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L2-Loss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first,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we found it’s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easily effected by the zero-padding. </a:t>
            </a:r>
            <a:endParaRPr lang="en-US" sz="18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Use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Softmax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instead</a:t>
            </a:r>
            <a:endParaRPr lang="en-US" sz="18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63ECF5-6401-4A8C-8554-81A2831367F9}"/>
              </a:ext>
            </a:extLst>
          </p:cNvPr>
          <p:cNvSpPr/>
          <p:nvPr/>
        </p:nvSpPr>
        <p:spPr>
          <a:xfrm>
            <a:off x="6180079" y="1797272"/>
            <a:ext cx="2640725" cy="99322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286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</a:rPr>
              <a:t>GloVe6B is a word vector dataset collected by Stanford NLP group.   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057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Verdana"/>
              <a:buNone/>
            </a:pPr>
            <a:r>
              <a:rPr lang="en-US" dirty="0"/>
              <a:t>Implementation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 b="0" i="0" u="none" strike="noStrike" cap="non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9A82E-F796-43B2-BA50-9E651F8CC4BE}"/>
              </a:ext>
            </a:extLst>
          </p:cNvPr>
          <p:cNvSpPr txBox="1"/>
          <p:nvPr/>
        </p:nvSpPr>
        <p:spPr>
          <a:xfrm>
            <a:off x="148597" y="2279086"/>
            <a:ext cx="2372705" cy="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Clips-INPUT</a:t>
            </a:r>
          </a:p>
          <a:p>
            <a:pPr algn="ctr"/>
            <a:r>
              <a:rPr lang="en-US" dirty="0"/>
              <a:t>30 Frames Each Video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D608B21-C466-435D-8AA1-5A40C2F39FFE}"/>
              </a:ext>
            </a:extLst>
          </p:cNvPr>
          <p:cNvGrpSpPr/>
          <p:nvPr/>
        </p:nvGrpSpPr>
        <p:grpSpPr>
          <a:xfrm>
            <a:off x="263380" y="2844486"/>
            <a:ext cx="8748418" cy="3126656"/>
            <a:chOff x="530340" y="1060954"/>
            <a:chExt cx="10988559" cy="348142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920C3EE-875B-4378-AD44-3C17EDF8AEED}"/>
                </a:ext>
              </a:extLst>
            </p:cNvPr>
            <p:cNvSpPr/>
            <p:nvPr/>
          </p:nvSpPr>
          <p:spPr>
            <a:xfrm>
              <a:off x="3627985" y="3012406"/>
              <a:ext cx="152751" cy="10439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C28A2F-E1B1-4B79-90B7-C447153C1532}"/>
                </a:ext>
              </a:extLst>
            </p:cNvPr>
            <p:cNvSpPr/>
            <p:nvPr/>
          </p:nvSpPr>
          <p:spPr>
            <a:xfrm>
              <a:off x="3703740" y="3216876"/>
              <a:ext cx="152751" cy="10439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961A352-8497-4C9D-AD71-EF003851946E}"/>
                </a:ext>
              </a:extLst>
            </p:cNvPr>
            <p:cNvSpPr/>
            <p:nvPr/>
          </p:nvSpPr>
          <p:spPr>
            <a:xfrm>
              <a:off x="685006" y="3082949"/>
              <a:ext cx="1171024" cy="11133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FBB888D-9091-4FEB-86E2-98DC80FAC267}"/>
                </a:ext>
              </a:extLst>
            </p:cNvPr>
            <p:cNvSpPr/>
            <p:nvPr/>
          </p:nvSpPr>
          <p:spPr>
            <a:xfrm>
              <a:off x="796532" y="3198299"/>
              <a:ext cx="1171024" cy="11133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6FE723-ED4C-43CF-B210-02C34942F1AD}"/>
                </a:ext>
              </a:extLst>
            </p:cNvPr>
            <p:cNvSpPr/>
            <p:nvPr/>
          </p:nvSpPr>
          <p:spPr>
            <a:xfrm>
              <a:off x="908058" y="3313650"/>
              <a:ext cx="1171024" cy="11133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5E8AE03-458F-4B44-B44E-853DF1CDB793}"/>
                </a:ext>
              </a:extLst>
            </p:cNvPr>
            <p:cNvSpPr/>
            <p:nvPr/>
          </p:nvSpPr>
          <p:spPr>
            <a:xfrm>
              <a:off x="1019585" y="3429000"/>
              <a:ext cx="1171024" cy="111338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EAC2AC3-500D-41A5-B2E8-14D70EB99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732" y="1117128"/>
              <a:ext cx="1304567" cy="789203"/>
            </a:xfrm>
            <a:prstGeom prst="rect">
              <a:avLst/>
            </a:prstGeom>
          </p:spPr>
        </p:pic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53922600-3EBB-4B7E-B929-666E324AE079}"/>
                </a:ext>
              </a:extLst>
            </p:cNvPr>
            <p:cNvSpPr/>
            <p:nvPr/>
          </p:nvSpPr>
          <p:spPr>
            <a:xfrm rot="16200000">
              <a:off x="770364" y="820930"/>
              <a:ext cx="1219690" cy="1699737"/>
            </a:xfrm>
            <a:prstGeom prst="cube">
              <a:avLst>
                <a:gd name="adj" fmla="val 3129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EE29688-3F5A-4956-9DF1-E30F71063F33}"/>
                </a:ext>
              </a:extLst>
            </p:cNvPr>
            <p:cNvCxnSpPr>
              <a:cxnSpLocks/>
            </p:cNvCxnSpPr>
            <p:nvPr/>
          </p:nvCxnSpPr>
          <p:spPr>
            <a:xfrm>
              <a:off x="2223910" y="3858870"/>
              <a:ext cx="1380702" cy="15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688699-379E-4535-A82A-79BD3266A630}"/>
                </a:ext>
              </a:extLst>
            </p:cNvPr>
            <p:cNvSpPr txBox="1"/>
            <p:nvPr/>
          </p:nvSpPr>
          <p:spPr>
            <a:xfrm>
              <a:off x="3051770" y="2613422"/>
              <a:ext cx="1303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30</a:t>
              </a:r>
              <a:r>
                <a:rPr lang="en-US" altLang="zh-CN" dirty="0"/>
                <a:t>×4096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EB6E6F-AFB8-458C-9A0B-8390567417FB}"/>
                </a:ext>
              </a:extLst>
            </p:cNvPr>
            <p:cNvSpPr/>
            <p:nvPr/>
          </p:nvSpPr>
          <p:spPr>
            <a:xfrm>
              <a:off x="3775588" y="3365471"/>
              <a:ext cx="152751" cy="10439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86BA4DF-BF67-4560-909B-A78A82EE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343" y="1455497"/>
              <a:ext cx="1304567" cy="825147"/>
            </a:xfrm>
            <a:prstGeom prst="rect">
              <a:avLst/>
            </a:prstGeom>
          </p:spPr>
        </p:pic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B07CF8A1-F4DC-437C-8705-51A8F686FCEB}"/>
                </a:ext>
              </a:extLst>
            </p:cNvPr>
            <p:cNvSpPr/>
            <p:nvPr/>
          </p:nvSpPr>
          <p:spPr>
            <a:xfrm rot="16200000">
              <a:off x="1432742" y="1559340"/>
              <a:ext cx="507126" cy="649013"/>
            </a:xfrm>
            <a:prstGeom prst="cube">
              <a:avLst>
                <a:gd name="adj" fmla="val 31297"/>
              </a:avLst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D3202D8-DD8B-4714-9993-B8380DF317C4}"/>
                    </a:ext>
                  </a:extLst>
                </p:cNvPr>
                <p:cNvSpPr txBox="1"/>
                <p:nvPr/>
              </p:nvSpPr>
              <p:spPr>
                <a:xfrm>
                  <a:off x="2373473" y="3347078"/>
                  <a:ext cx="1109029" cy="582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𝑡𝑟𝑎𝑖𝑛𝑒𝑑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𝑉𝐺𝐺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-16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D3202D8-DD8B-4714-9993-B8380DF31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473" y="3347078"/>
                  <a:ext cx="1109029" cy="582588"/>
                </a:xfrm>
                <a:prstGeom prst="rect">
                  <a:avLst/>
                </a:prstGeom>
                <a:blipFill>
                  <a:blip r:embed="rId4"/>
                  <a:stretch>
                    <a:fillRect r="-15172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CBA79F-2854-4A53-86AB-94192D730A5D}"/>
                </a:ext>
              </a:extLst>
            </p:cNvPr>
            <p:cNvSpPr/>
            <p:nvPr/>
          </p:nvSpPr>
          <p:spPr>
            <a:xfrm>
              <a:off x="4400550" y="1568421"/>
              <a:ext cx="3390900" cy="11514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7DC4DA6-B111-4666-9C4C-1493F67886A0}"/>
                </a:ext>
              </a:extLst>
            </p:cNvPr>
            <p:cNvSpPr txBox="1"/>
            <p:nvPr/>
          </p:nvSpPr>
          <p:spPr>
            <a:xfrm>
              <a:off x="4355709" y="1648222"/>
              <a:ext cx="2400301" cy="34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altLang="zh-CN" dirty="0"/>
                <a:t>ncoder  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A211BC-0B50-4889-9C35-2B6697D5D1C9}"/>
                </a:ext>
              </a:extLst>
            </p:cNvPr>
            <p:cNvSpPr/>
            <p:nvPr/>
          </p:nvSpPr>
          <p:spPr>
            <a:xfrm>
              <a:off x="4644186" y="2148445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0E30A96-8F02-4033-8451-C77727F0250A}"/>
                </a:ext>
              </a:extLst>
            </p:cNvPr>
            <p:cNvSpPr/>
            <p:nvPr/>
          </p:nvSpPr>
          <p:spPr>
            <a:xfrm>
              <a:off x="5703994" y="2148445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28DCE8-E471-4EAB-B74C-16BF91CF022E}"/>
                </a:ext>
              </a:extLst>
            </p:cNvPr>
            <p:cNvSpPr/>
            <p:nvPr/>
          </p:nvSpPr>
          <p:spPr>
            <a:xfrm>
              <a:off x="6763802" y="2142123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F4D926C-C9BA-4332-AF98-2B1D30C828D6}"/>
                </a:ext>
              </a:extLst>
            </p:cNvPr>
            <p:cNvCxnSpPr>
              <a:cxnSpLocks/>
              <a:stCxn id="76" idx="3"/>
              <a:endCxn id="82" idx="1"/>
            </p:cNvCxnSpPr>
            <p:nvPr/>
          </p:nvCxnSpPr>
          <p:spPr>
            <a:xfrm flipV="1">
              <a:off x="3928339" y="2299092"/>
              <a:ext cx="715846" cy="158836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47F35C-1B37-4227-9A84-46D4EEE2F36F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5084180" y="2449737"/>
              <a:ext cx="0" cy="14377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7516BB1-776A-425E-BB05-8EF01DC9D564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H="1" flipV="1">
              <a:off x="6143988" y="2449737"/>
              <a:ext cx="1" cy="14377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2B95B2D-D5AA-4B0F-9A90-0561B1187EF7}"/>
                </a:ext>
              </a:extLst>
            </p:cNvPr>
            <p:cNvSpPr/>
            <p:nvPr/>
          </p:nvSpPr>
          <p:spPr>
            <a:xfrm>
              <a:off x="8127999" y="1568421"/>
              <a:ext cx="3390900" cy="11514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F2A5861-9098-4BCF-BD64-1AD3930F77F7}"/>
                </a:ext>
              </a:extLst>
            </p:cNvPr>
            <p:cNvSpPr txBox="1"/>
            <p:nvPr/>
          </p:nvSpPr>
          <p:spPr>
            <a:xfrm>
              <a:off x="8083159" y="1648222"/>
              <a:ext cx="3435740" cy="34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Decoder </a:t>
              </a:r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217C227-59C7-4554-AE1A-0FA093F52363}"/>
                </a:ext>
              </a:extLst>
            </p:cNvPr>
            <p:cNvSpPr/>
            <p:nvPr/>
          </p:nvSpPr>
          <p:spPr>
            <a:xfrm>
              <a:off x="8371635" y="2148445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0CD2B5C-3AA4-4E7C-9967-B393316958A8}"/>
                </a:ext>
              </a:extLst>
            </p:cNvPr>
            <p:cNvSpPr/>
            <p:nvPr/>
          </p:nvSpPr>
          <p:spPr>
            <a:xfrm>
              <a:off x="9431443" y="2148445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439ABA-E8B8-49A9-8EF7-3763604DE221}"/>
                </a:ext>
              </a:extLst>
            </p:cNvPr>
            <p:cNvSpPr/>
            <p:nvPr/>
          </p:nvSpPr>
          <p:spPr>
            <a:xfrm>
              <a:off x="10491251" y="2142123"/>
              <a:ext cx="879988" cy="301292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LSTM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78DADC7-4F88-4C11-AA7F-A989CCCF0801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>
              <a:off x="5524174" y="2299091"/>
              <a:ext cx="17982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5892268-4646-4B36-A35F-606687C1D0AF}"/>
                </a:ext>
              </a:extLst>
            </p:cNvPr>
            <p:cNvCxnSpPr>
              <a:cxnSpLocks/>
              <a:stCxn id="83" idx="3"/>
              <a:endCxn id="84" idx="1"/>
            </p:cNvCxnSpPr>
            <p:nvPr/>
          </p:nvCxnSpPr>
          <p:spPr>
            <a:xfrm flipV="1">
              <a:off x="6583982" y="2292769"/>
              <a:ext cx="179820" cy="6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AC035EE-6B35-4BB8-91DB-2E38E8BD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1431" y="2292769"/>
              <a:ext cx="179820" cy="6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8E40DA-FFFD-411F-BF39-F08D316E9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9415" y="2292769"/>
              <a:ext cx="179820" cy="6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4FC7A3B-24D3-4FF7-8605-5CFC673EEAE4}"/>
                </a:ext>
              </a:extLst>
            </p:cNvPr>
            <p:cNvCxnSpPr>
              <a:cxnSpLocks/>
              <a:stCxn id="80" idx="3"/>
              <a:endCxn id="88" idx="1"/>
            </p:cNvCxnSpPr>
            <p:nvPr/>
          </p:nvCxnSpPr>
          <p:spPr>
            <a:xfrm>
              <a:off x="7791450" y="2144169"/>
              <a:ext cx="3365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CAD19A-6F7B-4068-8F62-7C4C64650687}"/>
                </a:ext>
              </a:extLst>
            </p:cNvPr>
            <p:cNvSpPr txBox="1"/>
            <p:nvPr/>
          </p:nvSpPr>
          <p:spPr>
            <a:xfrm>
              <a:off x="8540140" y="3216876"/>
              <a:ext cx="542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945671-778C-475F-B480-FCA50E6D909E}"/>
                </a:ext>
              </a:extLst>
            </p:cNvPr>
            <p:cNvSpPr txBox="1"/>
            <p:nvPr/>
          </p:nvSpPr>
          <p:spPr>
            <a:xfrm>
              <a:off x="9439235" y="3207284"/>
              <a:ext cx="803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78C7434-CC29-4FD9-A776-F2475AFA738A}"/>
                </a:ext>
              </a:extLst>
            </p:cNvPr>
            <p:cNvSpPr txBox="1"/>
            <p:nvPr/>
          </p:nvSpPr>
          <p:spPr>
            <a:xfrm>
              <a:off x="9772062" y="3165437"/>
              <a:ext cx="121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……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FDDF889-808D-48A4-B0E3-3566C9F5AB46}"/>
                </a:ext>
              </a:extLst>
            </p:cNvPr>
            <p:cNvSpPr txBox="1"/>
            <p:nvPr/>
          </p:nvSpPr>
          <p:spPr>
            <a:xfrm>
              <a:off x="10599302" y="3244334"/>
              <a:ext cx="751379" cy="342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/end/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CFA639-2E17-4C7E-88E8-855EA9BBBF44}"/>
                </a:ext>
              </a:extLst>
            </p:cNvPr>
            <p:cNvSpPr txBox="1"/>
            <p:nvPr/>
          </p:nvSpPr>
          <p:spPr>
            <a:xfrm>
              <a:off x="6021922" y="1772790"/>
              <a:ext cx="1303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……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A7FE9D2-26F2-49AE-B6B8-CD25B079476E}"/>
                </a:ext>
              </a:extLst>
            </p:cNvPr>
            <p:cNvSpPr txBox="1"/>
            <p:nvPr/>
          </p:nvSpPr>
          <p:spPr>
            <a:xfrm>
              <a:off x="9726067" y="1756254"/>
              <a:ext cx="1303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……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85AB375-016C-47C4-8530-4A869A6742C7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9871437" y="2449737"/>
              <a:ext cx="0" cy="8665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9618295-1E4C-460D-8356-DA99BCA1E4C9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8811629" y="2449737"/>
              <a:ext cx="0" cy="8331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0FB9D78-4C08-413A-BD19-0263C8DAEC21}"/>
                </a:ext>
              </a:extLst>
            </p:cNvPr>
            <p:cNvSpPr/>
            <p:nvPr/>
          </p:nvSpPr>
          <p:spPr>
            <a:xfrm>
              <a:off x="1699457" y="3867131"/>
              <a:ext cx="424672" cy="34917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07811DA-5DB6-4528-9BBE-29615F9D7621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10931245" y="2443415"/>
              <a:ext cx="0" cy="8502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71A45D-0689-44FE-9FBF-C731CA048B9F}"/>
                </a:ext>
              </a:extLst>
            </p:cNvPr>
            <p:cNvCxnSpPr>
              <a:cxnSpLocks/>
            </p:cNvCxnSpPr>
            <p:nvPr/>
          </p:nvCxnSpPr>
          <p:spPr>
            <a:xfrm>
              <a:off x="2113514" y="3858870"/>
              <a:ext cx="1742976" cy="250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E014CF8-27A3-49FA-ABE4-98AD2E94D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3514" y="4108887"/>
              <a:ext cx="1742976" cy="11243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2D822D-D3AF-44AF-8AE0-7BAC978F3C46}"/>
                </a:ext>
              </a:extLst>
            </p:cNvPr>
            <p:cNvCxnSpPr>
              <a:cxnSpLocks/>
            </p:cNvCxnSpPr>
            <p:nvPr/>
          </p:nvCxnSpPr>
          <p:spPr>
            <a:xfrm>
              <a:off x="1660310" y="3858870"/>
              <a:ext cx="2196181" cy="25001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37E6622-C316-4A38-ABC1-B89DD1BC9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0310" y="4108887"/>
              <a:ext cx="2196181" cy="10741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BFCA142D-DFB3-439D-A0C3-A915A8EBE63B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1571627" y="2280644"/>
              <a:ext cx="0" cy="8023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E6ECB76-428F-4331-938E-3022B29C66B8}"/>
              </a:ext>
            </a:extLst>
          </p:cNvPr>
          <p:cNvSpPr/>
          <p:nvPr/>
        </p:nvSpPr>
        <p:spPr>
          <a:xfrm>
            <a:off x="132202" y="1645920"/>
            <a:ext cx="3033539" cy="445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CC0775-CF2B-40EE-816B-7D39FA82234E}"/>
              </a:ext>
            </a:extLst>
          </p:cNvPr>
          <p:cNvSpPr/>
          <p:nvPr/>
        </p:nvSpPr>
        <p:spPr>
          <a:xfrm>
            <a:off x="3274665" y="1645920"/>
            <a:ext cx="5737133" cy="445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B9A90-95FB-49B9-A37D-ADBEFFD79984}"/>
              </a:ext>
            </a:extLst>
          </p:cNvPr>
          <p:cNvSpPr txBox="1"/>
          <p:nvPr/>
        </p:nvSpPr>
        <p:spPr>
          <a:xfrm>
            <a:off x="263378" y="1645920"/>
            <a:ext cx="258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</a:t>
            </a:r>
            <a:r>
              <a:rPr lang="en-US" altLang="zh-CN" sz="1800" b="1" dirty="0"/>
              <a:t>ata Pre-process</a:t>
            </a:r>
            <a:endParaRPr lang="en-US" sz="1800" b="1" dirty="0"/>
          </a:p>
          <a:p>
            <a:r>
              <a:rPr lang="en-US" sz="1800" b="1" dirty="0"/>
              <a:t>Features Extraction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A7C0511-3A3D-4C17-88E6-0C60C5E4CCFA}"/>
              </a:ext>
            </a:extLst>
          </p:cNvPr>
          <p:cNvSpPr txBox="1"/>
          <p:nvPr/>
        </p:nvSpPr>
        <p:spPr>
          <a:xfrm>
            <a:off x="3411666" y="1658240"/>
            <a:ext cx="379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Natural</a:t>
            </a:r>
            <a:r>
              <a:rPr lang="en-US" altLang="zh-CN" sz="1800" b="1" dirty="0"/>
              <a:t> </a:t>
            </a:r>
            <a:r>
              <a:rPr lang="en-US" sz="1800" b="1" dirty="0"/>
              <a:t>L</a:t>
            </a:r>
            <a:r>
              <a:rPr lang="en-US" altLang="zh-CN" sz="1800" b="1" dirty="0"/>
              <a:t>anguage Process </a:t>
            </a:r>
            <a:r>
              <a:rPr lang="en-US" sz="1800" b="1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CC8CC3-DE72-464A-825B-F3AA3B5617C4}"/>
              </a:ext>
            </a:extLst>
          </p:cNvPr>
          <p:cNvSpPr txBox="1"/>
          <p:nvPr/>
        </p:nvSpPr>
        <p:spPr>
          <a:xfrm>
            <a:off x="3991110" y="5560183"/>
            <a:ext cx="432286" cy="33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27E7C8-82B5-4B88-A7BE-C286AFA620DB}"/>
              </a:ext>
            </a:extLst>
          </p:cNvPr>
          <p:cNvSpPr txBox="1"/>
          <p:nvPr/>
        </p:nvSpPr>
        <p:spPr>
          <a:xfrm>
            <a:off x="4279015" y="5552075"/>
            <a:ext cx="640054" cy="33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FFEE9B-6228-4897-9537-5BBA80BC6B2A}"/>
              </a:ext>
            </a:extLst>
          </p:cNvPr>
          <p:cNvSpPr txBox="1"/>
          <p:nvPr/>
        </p:nvSpPr>
        <p:spPr>
          <a:xfrm>
            <a:off x="4543991" y="5514493"/>
            <a:ext cx="964880" cy="33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……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015B20-81F0-4735-A645-7FB5A44D3373}"/>
              </a:ext>
            </a:extLst>
          </p:cNvPr>
          <p:cNvSpPr txBox="1"/>
          <p:nvPr/>
        </p:nvSpPr>
        <p:spPr>
          <a:xfrm>
            <a:off x="5290189" y="5585350"/>
            <a:ext cx="510601" cy="33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E00FD4-C8CA-4981-B6A3-B3C07E281F15}"/>
              </a:ext>
            </a:extLst>
          </p:cNvPr>
          <p:cNvCxnSpPr>
            <a:cxnSpLocks/>
          </p:cNvCxnSpPr>
          <p:nvPr/>
        </p:nvCxnSpPr>
        <p:spPr>
          <a:xfrm flipH="1" flipV="1">
            <a:off x="5554817" y="4088909"/>
            <a:ext cx="1" cy="1291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9E8966E-B767-482A-A32B-BBA9E1C0C6BB}"/>
              </a:ext>
            </a:extLst>
          </p:cNvPr>
          <p:cNvSpPr/>
          <p:nvPr/>
        </p:nvSpPr>
        <p:spPr>
          <a:xfrm>
            <a:off x="3352210" y="4588810"/>
            <a:ext cx="2692022" cy="47740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1E958-B52D-4CE7-BA0C-699D598247CC}"/>
              </a:ext>
            </a:extLst>
          </p:cNvPr>
          <p:cNvSpPr txBox="1"/>
          <p:nvPr/>
        </p:nvSpPr>
        <p:spPr>
          <a:xfrm>
            <a:off x="3661857" y="4670313"/>
            <a:ext cx="2134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GloVe</a:t>
            </a:r>
            <a:r>
              <a:rPr lang="en-US" altLang="zh-CN" dirty="0"/>
              <a:t> 6B 50(size 50*50) 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B7B7558-BE68-40AB-B2F6-AAAC70DA8671}"/>
              </a:ext>
            </a:extLst>
          </p:cNvPr>
          <p:cNvSpPr txBox="1"/>
          <p:nvPr/>
        </p:nvSpPr>
        <p:spPr>
          <a:xfrm>
            <a:off x="3451090" y="5560183"/>
            <a:ext cx="75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/start/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altLang="zh-CN" dirty="0"/>
              <a:t>erformance </a:t>
            </a:r>
            <a:r>
              <a:rPr lang="en-US" dirty="0" smtClean="0"/>
              <a:t>M</a:t>
            </a:r>
            <a:r>
              <a:rPr lang="en-US" altLang="zh-CN" dirty="0" smtClean="0"/>
              <a:t>etrics &amp; Results</a:t>
            </a:r>
            <a:endParaRPr lang="en-US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2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6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0B7A8-24FA-449F-8EBB-08D8A756A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25837"/>
              </p:ext>
            </p:extLst>
          </p:nvPr>
        </p:nvGraphicFramePr>
        <p:xfrm>
          <a:off x="494282" y="1377264"/>
          <a:ext cx="3781170" cy="2849078"/>
        </p:xfrm>
        <a:graphic>
          <a:graphicData uri="http://schemas.openxmlformats.org/drawingml/2006/table">
            <a:tbl>
              <a:tblPr/>
              <a:tblGrid>
                <a:gridCol w="1338192">
                  <a:extLst>
                    <a:ext uri="{9D8B030D-6E8A-4147-A177-3AD203B41FA5}">
                      <a16:colId xmlns:a16="http://schemas.microsoft.com/office/drawing/2014/main" val="3580455763"/>
                    </a:ext>
                  </a:extLst>
                </a:gridCol>
                <a:gridCol w="1338192">
                  <a:extLst>
                    <a:ext uri="{9D8B030D-6E8A-4147-A177-3AD203B41FA5}">
                      <a16:colId xmlns:a16="http://schemas.microsoft.com/office/drawing/2014/main" val="456116897"/>
                    </a:ext>
                  </a:extLst>
                </a:gridCol>
                <a:gridCol w="1104786">
                  <a:extLst>
                    <a:ext uri="{9D8B030D-6E8A-4147-A177-3AD203B41FA5}">
                      <a16:colId xmlns:a16="http://schemas.microsoft.com/office/drawing/2014/main" val="1831387673"/>
                    </a:ext>
                  </a:extLst>
                </a:gridCol>
              </a:tblGrid>
              <a:tr h="48807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dirty="0"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KNN METEOR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RNN METEOR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16256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Alex-Net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14.1%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26.3%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16343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Google-Net</a:t>
                      </a:r>
                      <a:endParaRPr lang="en-US" dirty="0"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15.2%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27.5%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56686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VGG-16</a:t>
                      </a:r>
                      <a:endParaRPr lang="en-US" dirty="0"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15.5%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28.6%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136802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effectLst/>
                        </a:rPr>
                        <a:t>VGG-19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14.5%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28.7%</a:t>
                      </a:r>
                      <a:endParaRPr lang="en-US" sz="14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632576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 smtClean="0">
                          <a:solidFill>
                            <a:schemeClr val="accent1"/>
                          </a:solidFill>
                          <a:effectLst/>
                        </a:rPr>
                        <a:t>Our VGG-16</a:t>
                      </a:r>
                      <a:endParaRPr lang="en-US" b="1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20.2%</a:t>
                      </a:r>
                    </a:p>
                  </a:txBody>
                  <a:tcPr marL="8217" marR="8217" marT="8217" marB="82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932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82E5C9-FFB4-4B83-AFF9-9481A88744A3}"/>
              </a:ext>
            </a:extLst>
          </p:cNvPr>
          <p:cNvSpPr/>
          <p:nvPr/>
        </p:nvSpPr>
        <p:spPr>
          <a:xfrm>
            <a:off x="4487159" y="1377264"/>
            <a:ext cx="4570131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rgbClr val="222222"/>
                </a:solidFill>
                <a:latin typeface="+mn-lt"/>
              </a:rPr>
              <a:t>M</a:t>
            </a: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ETEOR (</a:t>
            </a:r>
            <a:r>
              <a:rPr lang="en-US" sz="1800" dirty="0" smtClean="0">
                <a:solidFill>
                  <a:srgbClr val="222222"/>
                </a:solidFill>
                <a:latin typeface="+mn-lt"/>
              </a:rPr>
              <a:t>Metric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for Evaluation of Translation with Explicit </a:t>
            </a:r>
            <a:r>
              <a:rPr lang="en-US" sz="1800" dirty="0" smtClean="0">
                <a:solidFill>
                  <a:srgbClr val="222222"/>
                </a:solidFill>
                <a:latin typeface="+mn-lt"/>
              </a:rPr>
              <a:t>O</a:t>
            </a: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222222"/>
                </a:solidFill>
                <a:latin typeface="+mn-lt"/>
              </a:rPr>
              <a:t>dering).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Higher METEOR means better performance</a:t>
            </a:r>
            <a:r>
              <a:rPr lang="en-US" sz="1800" dirty="0" smtClean="0">
                <a:solidFill>
                  <a:srgbClr val="222222"/>
                </a:solidFill>
                <a:latin typeface="+mn-lt"/>
              </a:rPr>
              <a:t>.</a:t>
            </a:r>
            <a:endParaRPr lang="en-US" sz="1800" dirty="0">
              <a:solidFill>
                <a:srgbClr val="222222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latin typeface="+mn-lt"/>
              </a:rPr>
              <a:t>T</a:t>
            </a:r>
            <a:r>
              <a:rPr lang="en-US" altLang="zh-CN" sz="1800" dirty="0">
                <a:solidFill>
                  <a:srgbClr val="222222"/>
                </a:solidFill>
                <a:latin typeface="+mn-lt"/>
              </a:rPr>
              <a:t>he </a:t>
            </a: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baselines to the left are </a:t>
            </a:r>
            <a:r>
              <a:rPr lang="en-US" altLang="zh-CN" sz="1800" dirty="0">
                <a:solidFill>
                  <a:srgbClr val="222222"/>
                </a:solidFill>
                <a:latin typeface="+mn-lt"/>
              </a:rPr>
              <a:t>given in the paper</a:t>
            </a: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: </a:t>
            </a:r>
          </a:p>
          <a:p>
            <a:pPr marL="285750" lvl="3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Msr-vtt</a:t>
            </a:r>
            <a:r>
              <a:rPr lang="en-US" sz="1800" dirty="0"/>
              <a:t>: A large video description dataset for bridging video and language.  In The IEEE Conference on Computer Vision and Pattern Recognition (CVPR), June </a:t>
            </a:r>
            <a:r>
              <a:rPr lang="en-US" sz="1800" dirty="0" smtClean="0"/>
              <a:t>2016</a:t>
            </a:r>
            <a:r>
              <a:rPr lang="en-US" sz="1800" b="1" dirty="0">
                <a:solidFill>
                  <a:srgbClr val="222222"/>
                </a:solidFill>
              </a:rPr>
              <a:t> </a:t>
            </a:r>
            <a:r>
              <a:rPr lang="en-US" sz="1800" dirty="0" smtClean="0">
                <a:latin typeface="+mn-lt"/>
              </a:rPr>
              <a:t>Xu</a:t>
            </a:r>
            <a:r>
              <a:rPr lang="en-US" sz="1800" dirty="0">
                <a:latin typeface="+mn-lt"/>
              </a:rPr>
              <a:t>,  Jun, Mei,  Tao, Yao, Ting,  and Rui, Yong. </a:t>
            </a:r>
            <a:endParaRPr lang="en-US" sz="1800" dirty="0" smtClean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Since </a:t>
            </a:r>
            <a:r>
              <a:rPr lang="en-US" altLang="zh-CN" sz="1800" dirty="0">
                <a:solidFill>
                  <a:srgbClr val="222222"/>
                </a:solidFill>
                <a:latin typeface="+mn-lt"/>
              </a:rPr>
              <a:t>the VGG16 outperform others, we use VGG16 in </a:t>
            </a:r>
            <a:r>
              <a:rPr lang="en-US" altLang="zh-CN" sz="1800" dirty="0" smtClean="0">
                <a:solidFill>
                  <a:srgbClr val="222222"/>
                </a:solidFill>
                <a:latin typeface="+mn-lt"/>
              </a:rPr>
              <a:t>our final architecture</a:t>
            </a:r>
            <a:r>
              <a:rPr lang="en-US" altLang="zh-CN" sz="1800" dirty="0">
                <a:solidFill>
                  <a:srgbClr val="222222"/>
                </a:solidFill>
                <a:latin typeface="+mn-lt"/>
              </a:rPr>
              <a:t>.  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79A4-87E6-4686-BF92-5D57609771CF}"/>
              </a:ext>
            </a:extLst>
          </p:cNvPr>
          <p:cNvSpPr/>
          <p:nvPr/>
        </p:nvSpPr>
        <p:spPr>
          <a:xfrm>
            <a:off x="4713402" y="57971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22222"/>
                </a:solidFill>
                <a:latin typeface="Arial" panose="020B0604020202020204" pitchFamily="34" charset="0"/>
              </a:rPr>
              <a:t>Demo Video:</a:t>
            </a:r>
          </a:p>
          <a:p>
            <a:r>
              <a:rPr lang="en-US" sz="1800" b="1" dirty="0">
                <a:solidFill>
                  <a:srgbClr val="222222"/>
                </a:solidFill>
                <a:latin typeface="Arial" panose="020B0604020202020204" pitchFamily="34" charset="0"/>
                <a:hlinkClick r:id="rId3"/>
              </a:rPr>
              <a:t>https://youtu.be/ehScpXFLV2k</a:t>
            </a:r>
            <a:endParaRPr lang="en-US" sz="18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9851" y="4316915"/>
            <a:ext cx="3350102" cy="2537090"/>
            <a:chOff x="4881972" y="3950035"/>
            <a:chExt cx="3350102" cy="253709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6AEE71B-CBDD-4D8F-8E5B-A1D7E5FBC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1903" y="3950035"/>
              <a:ext cx="3250171" cy="243762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4659636" y="5030349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L2 Loss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54030" y="6210126"/>
              <a:ext cx="1489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Mini-batch Iteration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606647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1" y="2469822"/>
            <a:ext cx="8229600" cy="217994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Question &amp; Answer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457200" cy="394200"/>
          </a:xfrm>
          <a:prstGeom prst="rect">
            <a:avLst/>
          </a:prstGeom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1499"/>
      </p:ext>
    </p:extLst>
  </p:cSld>
  <p:clrMapOvr>
    <a:masterClrMapping/>
  </p:clrMapOvr>
  <p:transition advTm="0"/>
</p:sld>
</file>

<file path=ppt/theme/theme1.xml><?xml version="1.0" encoding="utf-8"?>
<a:theme xmlns:a="http://schemas.openxmlformats.org/drawingml/2006/main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438</Words>
  <Application>Microsoft Office PowerPoint</Application>
  <PresentationFormat>On-screen Show (4:3)</PresentationFormat>
  <Paragraphs>124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Noto Sans Symbols</vt:lpstr>
      <vt:lpstr>宋体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WPI-White</vt:lpstr>
      <vt:lpstr>CS 541 Project  Video Captioning  </vt:lpstr>
      <vt:lpstr>Introduction</vt:lpstr>
      <vt:lpstr>Data-set</vt:lpstr>
      <vt:lpstr>Pipeline</vt:lpstr>
      <vt:lpstr>Implementation</vt:lpstr>
      <vt:lpstr>Performance Metrics &amp; Results</vt:lpstr>
      <vt:lpstr>Question &amp; Answer 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FPE 580N-People and Fire – F17 Homework 4</dc:title>
  <dc:creator>Kennedy, Raeshawn</dc:creator>
  <cp:lastModifiedBy>Chao Wang</cp:lastModifiedBy>
  <cp:revision>74</cp:revision>
  <dcterms:modified xsi:type="dcterms:W3CDTF">2019-04-24T04:01:23Z</dcterms:modified>
</cp:coreProperties>
</file>