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53"/>
  </p:normalViewPr>
  <p:slideViewPr>
    <p:cSldViewPr snapToGrid="0">
      <p:cViewPr varScale="1">
        <p:scale>
          <a:sx n="118" d="100"/>
          <a:sy n="118" d="100"/>
        </p:scale>
        <p:origin x="6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B540A-9106-754A-C531-77DF1EBBF3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76A504-7FBA-280D-DD5F-9CC68F0AF9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98EBE-D573-1CD0-B3A8-1AD779D2D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B58F-81B0-454A-AE54-CE09DE731042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CC250-755C-9191-6CDD-98DB442BE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136C7-4FCA-CB4C-CE41-EA03BB7D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3B2D6-D49B-CF43-B82A-67CA76BA6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51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A9C70-9C57-4C62-CBC0-948C7A61F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3BB81E-E956-1A07-C681-BD81ABCC1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D8FD8-4623-4030-4C1C-4E74F49FD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B58F-81B0-454A-AE54-CE09DE731042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027AE-D067-8816-4DE5-2E80BA143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978ED-B905-42E8-58A4-A57A4EF82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3B2D6-D49B-CF43-B82A-67CA76BA6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53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E11CFD-79A2-BD44-C767-7CF81B9507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B4F07C-4191-3A53-D574-4BA4BE496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143B5-03D7-1D5A-6539-D91574F09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B58F-81B0-454A-AE54-CE09DE731042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C7BBE-CE7F-8A34-8378-27791346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D0918-3F04-25E1-BE68-3FAE884B1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3B2D6-D49B-CF43-B82A-67CA76BA6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3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9780D-AB1F-C221-6A4B-9619FA79A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4847E-858E-9340-66F6-3BFEB7DBE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FB122-57D3-511B-AF22-18ADBFEB2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B58F-81B0-454A-AE54-CE09DE731042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6BC32-148C-38C2-335A-4032343B9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FDA5F-BBDB-EBFD-8120-80B2745C5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3B2D6-D49B-CF43-B82A-67CA76BA6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77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BA058-C54D-59DD-5928-66A9E9003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9E8BD-A153-29B7-DFEB-AC471B3F4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B01CF-8DC0-567D-BF9D-97F80E254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B58F-81B0-454A-AE54-CE09DE731042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29FB6-CE01-BC19-314E-2A6892D0F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5098D-ABDF-D511-07CA-65ED19A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3B2D6-D49B-CF43-B82A-67CA76BA6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42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507E-6B2B-E7A1-5ED6-0164AB631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923F0-8ACA-E3E8-4FA4-7387A249D1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184D55-819C-2275-0C2C-726314BD4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8F4F5-C49A-DFDE-62D3-02FF1596F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B58F-81B0-454A-AE54-CE09DE731042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3F495-D834-B224-B597-5104A370B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C410F-D401-5745-8DA7-E82E28466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3B2D6-D49B-CF43-B82A-67CA76BA6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454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CDB19-30D1-2AE8-6F38-EA2938941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FE6A8-28E4-3588-399D-55EC394BB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A2B41F-AC98-45ED-0473-359C543A6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FD347D-3223-BA64-48D0-0ADB29FEA3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3B0359-D47D-3EF1-3291-8CCE2218B1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105A74-9A72-09AF-AEDF-F8D1A6CDF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B58F-81B0-454A-AE54-CE09DE731042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75BE85-9C0B-3667-4A69-DE4B864C8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886B52-33C5-2F02-D0AE-2C273C4FF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3B2D6-D49B-CF43-B82A-67CA76BA6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65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E6965-246D-49D9-E7DF-09D3A407C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23BFA6-F355-91A3-98C5-85499BE87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B58F-81B0-454A-AE54-CE09DE731042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91FD1D-1377-0211-8BAA-35AE0F0CA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AB65DD-0FE7-2D87-93E0-3206D7035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3B2D6-D49B-CF43-B82A-67CA76BA6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43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1BF364-48D0-266A-D79C-9DBA3058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B58F-81B0-454A-AE54-CE09DE731042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5CD5D9-9C92-BDF2-9FB3-F836B9496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3F9F9C-94F1-82FB-33E2-DCB2BE5AF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3B2D6-D49B-CF43-B82A-67CA76BA6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60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AA2E5-DC82-B96C-9AEF-A248F88D5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CC57E-BCA2-B924-31C5-352F2C96B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2CF2A-C783-BB81-B6E9-753285607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39800-B56A-AD99-6D92-80FC23F20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B58F-81B0-454A-AE54-CE09DE731042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18FBD-7B6D-5288-30F2-6B2120C40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9F091-5AA8-A9FD-34AB-03C143830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3B2D6-D49B-CF43-B82A-67CA76BA6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3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E77DC-1D44-772C-EB47-98B54B7DB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0546C0-D2B6-719D-6A6F-827AA6F241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E64C17-4F10-3678-12A0-2C28C885F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C42B6-4F5A-9EDB-456C-9A7CE05C4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DB58F-81B0-454A-AE54-CE09DE731042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213C1-23D4-D9A4-1AD2-03474319D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DE0BE8-7AF5-9E14-8CD8-5361CE2D7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3B2D6-D49B-CF43-B82A-67CA76BA6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C7DC3C-6CBE-9E2E-6A50-709BD8E56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41530-951D-B34A-7044-67F8D625F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E5434-29C0-5E7D-2979-9CF595EB12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BDB58F-81B0-454A-AE54-CE09DE731042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C8823-0510-4A96-34B2-7C7B78759B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CAB94-B0C2-5B7F-0FD5-701614F63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E3B2D6-D49B-CF43-B82A-67CA76BA6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31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62111C8-9F6D-0815-B502-FE257651AD87}"/>
              </a:ext>
            </a:extLst>
          </p:cNvPr>
          <p:cNvSpPr/>
          <p:nvPr/>
        </p:nvSpPr>
        <p:spPr>
          <a:xfrm>
            <a:off x="0" y="1"/>
            <a:ext cx="5061857" cy="685799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>
              <a:spcBef>
                <a:spcPts val="1200"/>
              </a:spcBef>
              <a:spcAft>
                <a:spcPts val="200"/>
              </a:spcAft>
            </a:pPr>
            <a:r>
              <a:rPr lang="en-US" sz="1200" b="1" i="0" u="none" strike="noStrike" dirty="0">
                <a:solidFill>
                  <a:srgbClr val="101828"/>
                </a:solidFill>
                <a:effectLst/>
                <a:latin typeface="Arial" panose="020B0604020202020204" pitchFamily="34" charset="0"/>
              </a:rPr>
              <a:t>1. Multiple-Choice Questions</a:t>
            </a:r>
            <a:endParaRPr lang="en-US" sz="1200" b="1" i="0" u="none" strike="noStrike" dirty="0">
              <a:solidFill>
                <a:srgbClr val="000000"/>
              </a:solidFill>
              <a:effectLst/>
            </a:endParaRPr>
          </a:p>
          <a:p>
            <a:pPr algn="l" rtl="0" fontAlgn="base">
              <a:spcBef>
                <a:spcPts val="1200"/>
              </a:spcBef>
              <a:buFont typeface="+mj-lt"/>
              <a:buAutoNum type="arabicPeriod"/>
            </a:pPr>
            <a:r>
              <a:rPr lang="en-US" sz="1200" b="1" i="0" u="none" strike="noStrike" dirty="0">
                <a:solidFill>
                  <a:srgbClr val="101828"/>
                </a:solidFill>
                <a:effectLst/>
                <a:latin typeface="Arial" panose="020B0604020202020204" pitchFamily="34" charset="0"/>
              </a:rPr>
              <a:t>What does VCS stand for?</a:t>
            </a:r>
            <a:br>
              <a:rPr lang="en-US" sz="1200" b="1" i="0" u="none" strike="noStrike" dirty="0">
                <a:solidFill>
                  <a:srgbClr val="101828"/>
                </a:solidFill>
                <a:effectLst/>
                <a:latin typeface="Arial" panose="020B0604020202020204" pitchFamily="34" charset="0"/>
              </a:rPr>
            </a:br>
            <a:r>
              <a:rPr lang="en-US" sz="1200" b="0" i="0" u="none" strike="noStrike" dirty="0">
                <a:solidFill>
                  <a:srgbClr val="101828"/>
                </a:solidFill>
                <a:effectLst/>
                <a:latin typeface="Arial" panose="020B0604020202020204" pitchFamily="34" charset="0"/>
              </a:rPr>
              <a:t>A. Verified Carbon Standard</a:t>
            </a:r>
            <a:br>
              <a:rPr lang="en-US" sz="1200" b="0" i="0" u="none" strike="noStrike" dirty="0">
                <a:solidFill>
                  <a:srgbClr val="101828"/>
                </a:solidFill>
                <a:effectLst/>
                <a:latin typeface="Arial" panose="020B0604020202020204" pitchFamily="34" charset="0"/>
              </a:rPr>
            </a:br>
            <a:r>
              <a:rPr lang="en-US" sz="1200" b="0" i="0" u="none" strike="noStrike" dirty="0">
                <a:solidFill>
                  <a:srgbClr val="101828"/>
                </a:solidFill>
                <a:effectLst/>
                <a:latin typeface="Arial" panose="020B0604020202020204" pitchFamily="34" charset="0"/>
              </a:rPr>
              <a:t>B. Voluntary Climate Scheme</a:t>
            </a:r>
            <a:br>
              <a:rPr lang="en-US" sz="1200" b="0" i="0" u="none" strike="noStrike" dirty="0">
                <a:solidFill>
                  <a:srgbClr val="101828"/>
                </a:solidFill>
                <a:effectLst/>
                <a:latin typeface="Arial" panose="020B0604020202020204" pitchFamily="34" charset="0"/>
              </a:rPr>
            </a:br>
            <a:r>
              <a:rPr lang="en-US" sz="1200" b="0" i="0" u="none" strike="noStrike" dirty="0">
                <a:solidFill>
                  <a:srgbClr val="101828"/>
                </a:solidFill>
                <a:effectLst/>
                <a:latin typeface="Arial" panose="020B0604020202020204" pitchFamily="34" charset="0"/>
              </a:rPr>
              <a:t>C. Verified Credit System</a:t>
            </a:r>
            <a:br>
              <a:rPr lang="en-US" sz="1200" b="0" i="0" u="none" strike="noStrike" dirty="0">
                <a:solidFill>
                  <a:srgbClr val="101828"/>
                </a:solidFill>
                <a:effectLst/>
                <a:latin typeface="Arial" panose="020B0604020202020204" pitchFamily="34" charset="0"/>
              </a:rPr>
            </a:br>
            <a:r>
              <a:rPr lang="en-US" sz="1200" b="0" i="0" u="none" strike="noStrike" dirty="0">
                <a:solidFill>
                  <a:srgbClr val="101828"/>
                </a:solidFill>
                <a:effectLst/>
                <a:latin typeface="Arial" panose="020B0604020202020204" pitchFamily="34" charset="0"/>
              </a:rPr>
              <a:t>D. Voluntary Carbon Standard</a:t>
            </a:r>
            <a:br>
              <a:rPr lang="en-US" sz="1200" b="0" i="0" u="none" strike="noStrike" dirty="0">
                <a:solidFill>
                  <a:srgbClr val="101828"/>
                </a:solidFill>
                <a:effectLst/>
                <a:latin typeface="Arial" panose="020B0604020202020204" pitchFamily="34" charset="0"/>
              </a:rPr>
            </a:br>
            <a:r>
              <a:rPr lang="en-US" sz="1200" b="1" i="0" u="none" strike="noStrike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Answer</a:t>
            </a:r>
            <a:r>
              <a:rPr lang="en-US" sz="1200" b="0" i="0" u="none" strike="noStrike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: A</a:t>
            </a:r>
          </a:p>
          <a:p>
            <a:pPr algn="l" rtl="0" fontAlgn="base">
              <a:buFont typeface="+mj-lt"/>
              <a:buAutoNum type="arabicPeriod"/>
            </a:pPr>
            <a:r>
              <a:rPr lang="en-US" sz="1200" b="1" i="0" u="none" strike="noStrike" dirty="0">
                <a:solidFill>
                  <a:srgbClr val="101828"/>
                </a:solidFill>
                <a:effectLst/>
                <a:latin typeface="Arial" panose="020B0604020202020204" pitchFamily="34" charset="0"/>
              </a:rPr>
              <a:t>Which organization manages the VCS Program?</a:t>
            </a:r>
            <a:br>
              <a:rPr lang="en-US" sz="1200" b="1" i="0" u="none" strike="noStrike" dirty="0">
                <a:solidFill>
                  <a:srgbClr val="101828"/>
                </a:solidFill>
                <a:effectLst/>
                <a:latin typeface="Arial" panose="020B0604020202020204" pitchFamily="34" charset="0"/>
              </a:rPr>
            </a:br>
            <a:r>
              <a:rPr lang="en-US" sz="1200" b="0" i="0" u="none" strike="noStrike" dirty="0">
                <a:solidFill>
                  <a:srgbClr val="101828"/>
                </a:solidFill>
                <a:effectLst/>
                <a:latin typeface="Arial" panose="020B0604020202020204" pitchFamily="34" charset="0"/>
              </a:rPr>
              <a:t>A. United Nations</a:t>
            </a:r>
            <a:br>
              <a:rPr lang="en-US" sz="1200" b="0" i="0" u="none" strike="noStrike" dirty="0">
                <a:solidFill>
                  <a:srgbClr val="101828"/>
                </a:solidFill>
                <a:effectLst/>
                <a:latin typeface="Arial" panose="020B0604020202020204" pitchFamily="34" charset="0"/>
              </a:rPr>
            </a:br>
            <a:r>
              <a:rPr lang="en-US" sz="1200" b="0" i="0" u="none" strike="noStrike" dirty="0">
                <a:solidFill>
                  <a:srgbClr val="101828"/>
                </a:solidFill>
                <a:effectLst/>
                <a:latin typeface="Arial" panose="020B0604020202020204" pitchFamily="34" charset="0"/>
              </a:rPr>
              <a:t>B. Verra</a:t>
            </a:r>
            <a:br>
              <a:rPr lang="en-US" sz="1200" b="0" i="0" u="none" strike="noStrike" dirty="0">
                <a:solidFill>
                  <a:srgbClr val="101828"/>
                </a:solidFill>
                <a:effectLst/>
                <a:latin typeface="Arial" panose="020B0604020202020204" pitchFamily="34" charset="0"/>
              </a:rPr>
            </a:br>
            <a:r>
              <a:rPr lang="en-US" sz="1200" b="0" i="0" u="none" strike="noStrike" dirty="0">
                <a:solidFill>
                  <a:srgbClr val="101828"/>
                </a:solidFill>
                <a:effectLst/>
                <a:latin typeface="Arial" panose="020B0604020202020204" pitchFamily="34" charset="0"/>
              </a:rPr>
              <a:t>C. World Bank</a:t>
            </a:r>
            <a:br>
              <a:rPr lang="en-US" sz="1200" b="0" i="0" u="none" strike="noStrike" dirty="0">
                <a:solidFill>
                  <a:srgbClr val="101828"/>
                </a:solidFill>
                <a:effectLst/>
                <a:latin typeface="Arial" panose="020B0604020202020204" pitchFamily="34" charset="0"/>
              </a:rPr>
            </a:br>
            <a:r>
              <a:rPr lang="en-US" sz="1200" b="0" i="0" u="none" strike="noStrike" dirty="0">
                <a:solidFill>
                  <a:srgbClr val="101828"/>
                </a:solidFill>
                <a:effectLst/>
                <a:latin typeface="Arial" panose="020B0604020202020204" pitchFamily="34" charset="0"/>
              </a:rPr>
              <a:t>D. Climate Action Network</a:t>
            </a:r>
            <a:br>
              <a:rPr lang="en-US" sz="1200" b="0" i="0" u="none" strike="noStrike" dirty="0">
                <a:solidFill>
                  <a:srgbClr val="101828"/>
                </a:solidFill>
                <a:effectLst/>
                <a:latin typeface="Arial" panose="020B0604020202020204" pitchFamily="34" charset="0"/>
              </a:rPr>
            </a:br>
            <a:r>
              <a:rPr lang="en-US" sz="1200" b="1" i="0" u="none" strike="noStrike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Answer</a:t>
            </a:r>
            <a:r>
              <a:rPr lang="en-US" sz="1200" b="0" i="0" u="none" strike="noStrike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: B</a:t>
            </a:r>
          </a:p>
          <a:p>
            <a:pPr algn="l" rtl="0" fontAlgn="base">
              <a:buFont typeface="+mj-lt"/>
              <a:buAutoNum type="arabicPeriod"/>
            </a:pPr>
            <a:r>
              <a:rPr lang="en-US" sz="1200" b="1" i="0" u="none" strike="noStrike" dirty="0">
                <a:solidFill>
                  <a:srgbClr val="101828"/>
                </a:solidFill>
                <a:effectLst/>
                <a:latin typeface="Arial" panose="020B0604020202020204" pitchFamily="34" charset="0"/>
              </a:rPr>
              <a:t>What is the primary greenhouse gas addressed by VCS projects?</a:t>
            </a:r>
            <a:br>
              <a:rPr lang="en-US" sz="1200" b="1" i="0" u="none" strike="noStrike" dirty="0">
                <a:solidFill>
                  <a:srgbClr val="101828"/>
                </a:solidFill>
                <a:effectLst/>
                <a:latin typeface="Arial" panose="020B0604020202020204" pitchFamily="34" charset="0"/>
              </a:rPr>
            </a:br>
            <a:r>
              <a:rPr lang="en-US" sz="1200" b="0" i="0" u="none" strike="noStrike" dirty="0">
                <a:solidFill>
                  <a:srgbClr val="101828"/>
                </a:solidFill>
                <a:effectLst/>
                <a:latin typeface="Arial" panose="020B0604020202020204" pitchFamily="34" charset="0"/>
              </a:rPr>
              <a:t>A. CO2</a:t>
            </a:r>
            <a:br>
              <a:rPr lang="en-US" sz="1200" b="0" i="0" u="none" strike="noStrike" dirty="0">
                <a:solidFill>
                  <a:srgbClr val="101828"/>
                </a:solidFill>
                <a:effectLst/>
                <a:latin typeface="Arial" panose="020B0604020202020204" pitchFamily="34" charset="0"/>
              </a:rPr>
            </a:br>
            <a:r>
              <a:rPr lang="en-US" sz="1200" b="0" i="0" u="none" strike="noStrike" dirty="0">
                <a:solidFill>
                  <a:srgbClr val="101828"/>
                </a:solidFill>
                <a:effectLst/>
                <a:latin typeface="Arial" panose="020B0604020202020204" pitchFamily="34" charset="0"/>
              </a:rPr>
              <a:t>B. CH4</a:t>
            </a:r>
            <a:br>
              <a:rPr lang="en-US" sz="1200" b="0" i="0" u="none" strike="noStrike" dirty="0">
                <a:solidFill>
                  <a:srgbClr val="101828"/>
                </a:solidFill>
                <a:effectLst/>
                <a:latin typeface="Arial" panose="020B0604020202020204" pitchFamily="34" charset="0"/>
              </a:rPr>
            </a:br>
            <a:r>
              <a:rPr lang="en-US" sz="1200" b="0" i="0" u="none" strike="noStrike" dirty="0">
                <a:solidFill>
                  <a:srgbClr val="101828"/>
                </a:solidFill>
                <a:effectLst/>
                <a:latin typeface="Arial" panose="020B0604020202020204" pitchFamily="34" charset="0"/>
              </a:rPr>
              <a:t>C. N2O</a:t>
            </a:r>
            <a:br>
              <a:rPr lang="en-US" sz="1200" b="0" i="0" u="none" strike="noStrike" dirty="0">
                <a:solidFill>
                  <a:srgbClr val="101828"/>
                </a:solidFill>
                <a:effectLst/>
                <a:latin typeface="Arial" panose="020B0604020202020204" pitchFamily="34" charset="0"/>
              </a:rPr>
            </a:br>
            <a:r>
              <a:rPr lang="en-US" sz="1200" b="0" i="0" u="none" strike="noStrike" dirty="0">
                <a:solidFill>
                  <a:srgbClr val="101828"/>
                </a:solidFill>
                <a:effectLst/>
                <a:latin typeface="Arial" panose="020B0604020202020204" pitchFamily="34" charset="0"/>
              </a:rPr>
              <a:t>D. All Kyoto Protocol gases</a:t>
            </a:r>
            <a:br>
              <a:rPr lang="en-US" sz="1200" b="0" i="0" u="none" strike="noStrike" dirty="0">
                <a:solidFill>
                  <a:srgbClr val="101828"/>
                </a:solidFill>
                <a:effectLst/>
                <a:latin typeface="Arial" panose="020B0604020202020204" pitchFamily="34" charset="0"/>
              </a:rPr>
            </a:br>
            <a:r>
              <a:rPr lang="en-US" sz="1200" b="1" i="0" u="none" strike="noStrike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Answer</a:t>
            </a:r>
            <a:r>
              <a:rPr lang="en-US" sz="1200" b="0" i="0" u="none" strike="noStrike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: D</a:t>
            </a:r>
          </a:p>
          <a:p>
            <a:pPr algn="l" rtl="0" fontAlgn="base">
              <a:buFont typeface="+mj-lt"/>
              <a:buAutoNum type="arabicPeriod"/>
            </a:pPr>
            <a:r>
              <a:rPr lang="en-US" sz="1200" b="1" i="0" u="none" strike="noStrike" dirty="0">
                <a:solidFill>
                  <a:srgbClr val="101828"/>
                </a:solidFill>
                <a:effectLst/>
                <a:latin typeface="Arial" panose="020B0604020202020204" pitchFamily="34" charset="0"/>
              </a:rPr>
              <a:t>How long is the typical crediting period for a VCS project?</a:t>
            </a:r>
            <a:br>
              <a:rPr lang="en-US" sz="1200" b="1" i="0" u="none" strike="noStrike" dirty="0">
                <a:solidFill>
                  <a:srgbClr val="101828"/>
                </a:solidFill>
                <a:effectLst/>
                <a:latin typeface="Arial" panose="020B0604020202020204" pitchFamily="34" charset="0"/>
              </a:rPr>
            </a:br>
            <a:r>
              <a:rPr lang="en-US" sz="1200" b="0" i="0" u="none" strike="noStrike" dirty="0">
                <a:solidFill>
                  <a:srgbClr val="101828"/>
                </a:solidFill>
                <a:effectLst/>
                <a:latin typeface="Arial" panose="020B0604020202020204" pitchFamily="34" charset="0"/>
              </a:rPr>
              <a:t>A. 5 years</a:t>
            </a:r>
            <a:br>
              <a:rPr lang="en-US" sz="1200" b="0" i="0" u="none" strike="noStrike" dirty="0">
                <a:solidFill>
                  <a:srgbClr val="101828"/>
                </a:solidFill>
                <a:effectLst/>
                <a:latin typeface="Arial" panose="020B0604020202020204" pitchFamily="34" charset="0"/>
              </a:rPr>
            </a:br>
            <a:r>
              <a:rPr lang="en-US" sz="1200" b="0" i="0" u="none" strike="noStrike" dirty="0">
                <a:solidFill>
                  <a:srgbClr val="101828"/>
                </a:solidFill>
                <a:effectLst/>
                <a:latin typeface="Arial" panose="020B0604020202020204" pitchFamily="34" charset="0"/>
              </a:rPr>
              <a:t>B. 7 years, renewable twice</a:t>
            </a:r>
            <a:br>
              <a:rPr lang="en-US" sz="1200" b="0" i="0" u="none" strike="noStrike" dirty="0">
                <a:solidFill>
                  <a:srgbClr val="101828"/>
                </a:solidFill>
                <a:effectLst/>
                <a:latin typeface="Arial" panose="020B0604020202020204" pitchFamily="34" charset="0"/>
              </a:rPr>
            </a:br>
            <a:r>
              <a:rPr lang="en-US" sz="1200" b="0" i="0" u="none" strike="noStrike" dirty="0">
                <a:solidFill>
                  <a:srgbClr val="101828"/>
                </a:solidFill>
                <a:effectLst/>
                <a:latin typeface="Arial" panose="020B0604020202020204" pitchFamily="34" charset="0"/>
              </a:rPr>
              <a:t>C. 10 years, fixed</a:t>
            </a:r>
            <a:br>
              <a:rPr lang="en-US" sz="1200" b="0" i="0" u="none" strike="noStrike" dirty="0">
                <a:solidFill>
                  <a:srgbClr val="101828"/>
                </a:solidFill>
                <a:effectLst/>
                <a:latin typeface="Arial" panose="020B0604020202020204" pitchFamily="34" charset="0"/>
              </a:rPr>
            </a:br>
            <a:r>
              <a:rPr lang="en-US" sz="1200" b="0" i="0" u="none" strike="noStrike" dirty="0">
                <a:solidFill>
                  <a:srgbClr val="101828"/>
                </a:solidFill>
                <a:effectLst/>
                <a:latin typeface="Arial" panose="020B0604020202020204" pitchFamily="34" charset="0"/>
              </a:rPr>
              <a:t>D. Both B and C</a:t>
            </a:r>
            <a:br>
              <a:rPr lang="en-US" sz="1200" b="0" i="0" u="none" strike="noStrike" dirty="0">
                <a:solidFill>
                  <a:srgbClr val="101828"/>
                </a:solidFill>
                <a:effectLst/>
                <a:latin typeface="Arial" panose="020B0604020202020204" pitchFamily="34" charset="0"/>
              </a:rPr>
            </a:br>
            <a:r>
              <a:rPr lang="en-US" sz="1200" b="1" i="0" u="none" strike="noStrike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Answer</a:t>
            </a:r>
            <a:r>
              <a:rPr lang="en-US" sz="1200" b="0" i="0" u="none" strike="noStrike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: D</a:t>
            </a:r>
          </a:p>
          <a:p>
            <a:pPr algn="l" rtl="0" fontAlgn="base">
              <a:spcAft>
                <a:spcPts val="1200"/>
              </a:spcAft>
              <a:buFont typeface="+mj-lt"/>
              <a:buAutoNum type="arabicPeriod"/>
            </a:pPr>
            <a:r>
              <a:rPr lang="en-US" sz="1200" b="1" i="0" u="none" strike="noStrike" dirty="0">
                <a:solidFill>
                  <a:srgbClr val="101828"/>
                </a:solidFill>
                <a:effectLst/>
                <a:latin typeface="Arial" panose="020B0604020202020204" pitchFamily="34" charset="0"/>
              </a:rPr>
              <a:t>What is a baseline scenario in VCS projects?</a:t>
            </a:r>
            <a:br>
              <a:rPr lang="en-US" sz="1200" b="1" i="0" u="none" strike="noStrike" dirty="0">
                <a:solidFill>
                  <a:srgbClr val="101828"/>
                </a:solidFill>
                <a:effectLst/>
                <a:latin typeface="Arial" panose="020B0604020202020204" pitchFamily="34" charset="0"/>
              </a:rPr>
            </a:br>
            <a:r>
              <a:rPr lang="en-US" sz="1200" b="0" i="0" u="none" strike="noStrike" dirty="0">
                <a:solidFill>
                  <a:srgbClr val="101828"/>
                </a:solidFill>
                <a:effectLst/>
                <a:latin typeface="Arial" panose="020B0604020202020204" pitchFamily="34" charset="0"/>
              </a:rPr>
              <a:t>A. The maximum GHG reduction possible</a:t>
            </a:r>
            <a:br>
              <a:rPr lang="en-US" sz="1200" b="0" i="0" u="none" strike="noStrike" dirty="0">
                <a:solidFill>
                  <a:srgbClr val="101828"/>
                </a:solidFill>
                <a:effectLst/>
                <a:latin typeface="Arial" panose="020B0604020202020204" pitchFamily="34" charset="0"/>
              </a:rPr>
            </a:br>
            <a:r>
              <a:rPr lang="en-US" sz="1200" b="0" i="0" u="none" strike="noStrike" dirty="0">
                <a:solidFill>
                  <a:srgbClr val="101828"/>
                </a:solidFill>
                <a:effectLst/>
                <a:latin typeface="Arial" panose="020B0604020202020204" pitchFamily="34" charset="0"/>
              </a:rPr>
              <a:t>B. The project’s expected emissions without intervention</a:t>
            </a:r>
            <a:br>
              <a:rPr lang="en-US" sz="1200" b="0" i="0" u="none" strike="noStrike" dirty="0">
                <a:solidFill>
                  <a:srgbClr val="101828"/>
                </a:solidFill>
                <a:effectLst/>
                <a:latin typeface="Arial" panose="020B0604020202020204" pitchFamily="34" charset="0"/>
              </a:rPr>
            </a:br>
            <a:r>
              <a:rPr lang="en-US" sz="1200" b="0" i="0" u="none" strike="noStrike" dirty="0">
                <a:solidFill>
                  <a:srgbClr val="101828"/>
                </a:solidFill>
                <a:effectLst/>
                <a:latin typeface="Arial" panose="020B0604020202020204" pitchFamily="34" charset="0"/>
              </a:rPr>
              <a:t>C. The emissions produced by similar projects</a:t>
            </a:r>
            <a:br>
              <a:rPr lang="en-US" sz="1200" b="0" i="0" u="none" strike="noStrike" dirty="0">
                <a:solidFill>
                  <a:srgbClr val="101828"/>
                </a:solidFill>
                <a:effectLst/>
                <a:latin typeface="Arial" panose="020B0604020202020204" pitchFamily="34" charset="0"/>
              </a:rPr>
            </a:br>
            <a:r>
              <a:rPr lang="en-US" sz="1200" b="0" i="0" u="none" strike="noStrike" dirty="0">
                <a:solidFill>
                  <a:srgbClr val="101828"/>
                </a:solidFill>
                <a:effectLst/>
                <a:latin typeface="Arial" panose="020B0604020202020204" pitchFamily="34" charset="0"/>
              </a:rPr>
              <a:t>D. The future emissions projections</a:t>
            </a:r>
            <a:br>
              <a:rPr lang="en-US" sz="1200" b="0" i="0" u="none" strike="noStrike" dirty="0">
                <a:solidFill>
                  <a:srgbClr val="101828"/>
                </a:solidFill>
                <a:effectLst/>
                <a:latin typeface="Arial" panose="020B0604020202020204" pitchFamily="34" charset="0"/>
              </a:rPr>
            </a:br>
            <a:r>
              <a:rPr lang="en-US" sz="1200" b="1" i="0" u="none" strike="noStrike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Answer</a:t>
            </a:r>
            <a:r>
              <a:rPr lang="en-US" sz="1200" b="0" i="0" u="none" strike="noStrike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: B</a:t>
            </a:r>
          </a:p>
          <a:p>
            <a:pPr algn="ctr"/>
            <a:endParaRPr lang="en-US" sz="12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7E2E77C-3347-0828-1F63-62DE7E0C9C6A}"/>
              </a:ext>
            </a:extLst>
          </p:cNvPr>
          <p:cNvSpPr/>
          <p:nvPr/>
        </p:nvSpPr>
        <p:spPr>
          <a:xfrm>
            <a:off x="6259285" y="1"/>
            <a:ext cx="5061857" cy="685799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>
              <a:spcBef>
                <a:spcPts val="1400"/>
              </a:spcBef>
              <a:spcAft>
                <a:spcPts val="400"/>
              </a:spcAft>
            </a:pPr>
            <a:r>
              <a:rPr lang="en-US" sz="1200" b="1" i="0" u="none" strike="noStrike" dirty="0">
                <a:solidFill>
                  <a:srgbClr val="101828"/>
                </a:solidFill>
                <a:effectLst/>
                <a:latin typeface="Arial" panose="020B0604020202020204" pitchFamily="34" charset="0"/>
              </a:rPr>
              <a:t>2. True/False Questions</a:t>
            </a:r>
            <a:endParaRPr lang="en-US" sz="1200" b="1" i="0" u="none" strike="noStrike" dirty="0">
              <a:solidFill>
                <a:srgbClr val="000000"/>
              </a:solidFill>
              <a:effectLst/>
            </a:endParaRPr>
          </a:p>
          <a:p>
            <a:pPr algn="l" rtl="0" fontAlgn="base">
              <a:spcBef>
                <a:spcPts val="1200"/>
              </a:spcBef>
            </a:pPr>
            <a:r>
              <a:rPr lang="en-US" sz="1200" b="1" i="0" u="none" strike="noStrike" dirty="0">
                <a:solidFill>
                  <a:srgbClr val="101828"/>
                </a:solidFill>
                <a:effectLst/>
                <a:latin typeface="Arial" panose="020B0604020202020204" pitchFamily="34" charset="0"/>
              </a:rPr>
              <a:t>1. VCS projects are only applicable to developing countries.</a:t>
            </a:r>
            <a:br>
              <a:rPr lang="en-US" sz="1200" b="1" i="0" u="none" strike="noStrike" dirty="0">
                <a:solidFill>
                  <a:srgbClr val="101828"/>
                </a:solidFill>
                <a:effectLst/>
                <a:latin typeface="Arial" panose="020B0604020202020204" pitchFamily="34" charset="0"/>
              </a:rPr>
            </a:br>
            <a:r>
              <a:rPr lang="en-US" sz="1200" b="1" i="0" u="none" strike="noStrike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Answer</a:t>
            </a:r>
            <a:r>
              <a:rPr lang="en-US" sz="1200" b="0" i="0" u="none" strike="noStrike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: False</a:t>
            </a:r>
          </a:p>
          <a:p>
            <a:pPr algn="l" rtl="0" fontAlgn="base"/>
            <a:r>
              <a:rPr lang="en-US" sz="1200" b="1" i="0" u="none" strike="noStrike" dirty="0">
                <a:solidFill>
                  <a:srgbClr val="101828"/>
                </a:solidFill>
                <a:effectLst/>
                <a:latin typeface="Arial" panose="020B0604020202020204" pitchFamily="34" charset="0"/>
              </a:rPr>
              <a:t>2. Monitoring reports are required for verification under the VCS Program.</a:t>
            </a:r>
            <a:br>
              <a:rPr lang="en-US" sz="1200" b="1" i="0" u="none" strike="noStrike" dirty="0">
                <a:solidFill>
                  <a:srgbClr val="101828"/>
                </a:solidFill>
                <a:effectLst/>
                <a:latin typeface="Arial" panose="020B0604020202020204" pitchFamily="34" charset="0"/>
              </a:rPr>
            </a:br>
            <a:r>
              <a:rPr lang="en-US" sz="1200" b="1" i="0" u="none" strike="noStrike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Answer</a:t>
            </a:r>
            <a:r>
              <a:rPr lang="en-US" sz="1200" b="0" i="0" u="none" strike="noStrike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: True</a:t>
            </a:r>
          </a:p>
          <a:p>
            <a:pPr algn="l" rtl="0" fontAlgn="base"/>
            <a:r>
              <a:rPr lang="en-US" sz="1200" b="1" i="0" u="none" strike="noStrike" dirty="0">
                <a:solidFill>
                  <a:srgbClr val="101828"/>
                </a:solidFill>
                <a:effectLst/>
                <a:latin typeface="Arial" panose="020B0604020202020204" pitchFamily="34" charset="0"/>
              </a:rPr>
              <a:t>3. Double counting refers to claiming the same GHG reduction under two programs.</a:t>
            </a:r>
            <a:br>
              <a:rPr lang="en-US" sz="1200" b="1" i="0" u="none" strike="noStrike" dirty="0">
                <a:solidFill>
                  <a:srgbClr val="101828"/>
                </a:solidFill>
                <a:effectLst/>
                <a:latin typeface="Arial" panose="020B0604020202020204" pitchFamily="34" charset="0"/>
              </a:rPr>
            </a:br>
            <a:r>
              <a:rPr lang="en-US" sz="1200" b="1" i="0" u="none" strike="noStrike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Answer</a:t>
            </a:r>
            <a:r>
              <a:rPr lang="en-US" sz="1200" b="0" i="0" u="none" strike="noStrike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: True</a:t>
            </a:r>
          </a:p>
          <a:p>
            <a:pPr algn="l" rtl="0" fontAlgn="base"/>
            <a:r>
              <a:rPr lang="en-US" sz="1200" b="1" i="0" u="none" strike="noStrike" dirty="0">
                <a:solidFill>
                  <a:srgbClr val="101828"/>
                </a:solidFill>
                <a:effectLst/>
                <a:latin typeface="Arial" panose="020B0604020202020204" pitchFamily="34" charset="0"/>
              </a:rPr>
              <a:t>4. Baseline scenarios describe expected emissions after project implementation.</a:t>
            </a:r>
            <a:br>
              <a:rPr lang="en-US" sz="1200" b="1" i="0" u="none" strike="noStrike" dirty="0">
                <a:solidFill>
                  <a:srgbClr val="101828"/>
                </a:solidFill>
                <a:effectLst/>
                <a:latin typeface="Arial" panose="020B0604020202020204" pitchFamily="34" charset="0"/>
              </a:rPr>
            </a:br>
            <a:r>
              <a:rPr lang="en-US" sz="1200" b="1" i="0" u="none" strike="noStrike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Answer</a:t>
            </a:r>
            <a:r>
              <a:rPr lang="en-US" sz="1200" b="0" i="0" u="none" strike="noStrike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: False</a:t>
            </a:r>
          </a:p>
          <a:p>
            <a:pPr algn="l" rtl="0" fontAlgn="base"/>
            <a:r>
              <a:rPr lang="en-US" sz="1200" b="1" i="0" u="none" strike="noStrike" dirty="0">
                <a:solidFill>
                  <a:srgbClr val="101828"/>
                </a:solidFill>
                <a:effectLst/>
                <a:latin typeface="Arial" panose="020B0604020202020204" pitchFamily="34" charset="0"/>
              </a:rPr>
              <a:t>5. Stakeholder engagement is optional for small-scale projects under the VCS Program.</a:t>
            </a:r>
            <a:br>
              <a:rPr lang="en-US" sz="1200" b="1" i="0" u="none" strike="noStrike" dirty="0">
                <a:solidFill>
                  <a:srgbClr val="101828"/>
                </a:solidFill>
                <a:effectLst/>
                <a:latin typeface="Arial" panose="020B0604020202020204" pitchFamily="34" charset="0"/>
              </a:rPr>
            </a:br>
            <a:r>
              <a:rPr lang="en-US" sz="1200" b="1" i="0" u="none" strike="noStrike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Answer</a:t>
            </a:r>
            <a:r>
              <a:rPr lang="en-US" sz="1200" b="0" i="0" u="none" strike="noStrike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: False</a:t>
            </a:r>
          </a:p>
          <a:p>
            <a:pPr algn="l" rtl="0" fontAlgn="base"/>
            <a:r>
              <a:rPr lang="en-US" sz="1200" b="1" i="0" u="none" strike="noStrike" dirty="0">
                <a:solidFill>
                  <a:srgbClr val="101828"/>
                </a:solidFill>
                <a:effectLst/>
                <a:latin typeface="Arial" panose="020B0604020202020204" pitchFamily="34" charset="0"/>
              </a:rPr>
              <a:t>6. AFOLU projects must have a minimum longevity of 40 years.</a:t>
            </a:r>
            <a:br>
              <a:rPr lang="en-US" sz="1200" b="1" i="0" u="none" strike="noStrike" dirty="0">
                <a:solidFill>
                  <a:srgbClr val="101828"/>
                </a:solidFill>
                <a:effectLst/>
                <a:latin typeface="Arial" panose="020B0604020202020204" pitchFamily="34" charset="0"/>
              </a:rPr>
            </a:br>
            <a:r>
              <a:rPr lang="en-US" sz="1200" b="1" i="0" u="none" strike="noStrike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Answer</a:t>
            </a:r>
            <a:r>
              <a:rPr lang="en-US" sz="1200" b="0" i="0" u="none" strike="noStrike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: True</a:t>
            </a:r>
          </a:p>
          <a:p>
            <a:pPr algn="l" rtl="0" fontAlgn="base"/>
            <a:r>
              <a:rPr lang="en-US" sz="1200" b="1" i="0" u="none" strike="noStrike" dirty="0">
                <a:solidFill>
                  <a:srgbClr val="101828"/>
                </a:solidFill>
                <a:effectLst/>
                <a:latin typeface="Arial" panose="020B0604020202020204" pitchFamily="34" charset="0"/>
              </a:rPr>
              <a:t>7. The VCS Program prohibits all fossil fuel-based energy projects.</a:t>
            </a:r>
            <a:br>
              <a:rPr lang="en-US" sz="1200" b="1" i="0" u="none" strike="noStrike" dirty="0">
                <a:solidFill>
                  <a:srgbClr val="101828"/>
                </a:solidFill>
                <a:effectLst/>
                <a:latin typeface="Arial" panose="020B0604020202020204" pitchFamily="34" charset="0"/>
              </a:rPr>
            </a:br>
            <a:r>
              <a:rPr lang="en-US" sz="1200" b="1" i="0" u="none" strike="noStrike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Answer</a:t>
            </a:r>
            <a:r>
              <a:rPr lang="en-US" sz="1200" b="0" i="0" u="none" strike="noStrike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: False</a:t>
            </a:r>
          </a:p>
          <a:p>
            <a:pPr algn="l" rtl="0" fontAlgn="base"/>
            <a:r>
              <a:rPr lang="en-US" sz="1200" b="1" i="0" u="none" strike="noStrike" dirty="0">
                <a:solidFill>
                  <a:srgbClr val="101828"/>
                </a:solidFill>
                <a:effectLst/>
                <a:latin typeface="Arial" panose="020B0604020202020204" pitchFamily="34" charset="0"/>
              </a:rPr>
              <a:t>8. Buffer credits can be traded in the carbon market.</a:t>
            </a:r>
            <a:br>
              <a:rPr lang="en-US" sz="1200" b="1" i="0" u="none" strike="noStrike" dirty="0">
                <a:solidFill>
                  <a:srgbClr val="101828"/>
                </a:solidFill>
                <a:effectLst/>
                <a:latin typeface="Arial" panose="020B0604020202020204" pitchFamily="34" charset="0"/>
              </a:rPr>
            </a:br>
            <a:r>
              <a:rPr lang="en-US" sz="1200" b="1" i="0" u="none" strike="noStrike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Answer</a:t>
            </a:r>
            <a:r>
              <a:rPr lang="en-US" sz="1200" b="0" i="0" u="none" strike="noStrike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: False</a:t>
            </a:r>
          </a:p>
          <a:p>
            <a:pPr algn="l" rtl="0" fontAlgn="base"/>
            <a:r>
              <a:rPr lang="en-US" sz="1200" b="1" i="0" u="none" strike="noStrike" dirty="0">
                <a:solidFill>
                  <a:srgbClr val="101828"/>
                </a:solidFill>
                <a:effectLst/>
                <a:latin typeface="Arial" panose="020B0604020202020204" pitchFamily="34" charset="0"/>
              </a:rPr>
              <a:t>9. Dynamic baselines are allowed in certain VCS methodologies.</a:t>
            </a:r>
            <a:br>
              <a:rPr lang="en-US" sz="1200" b="1" i="0" u="none" strike="noStrike" dirty="0">
                <a:solidFill>
                  <a:srgbClr val="101828"/>
                </a:solidFill>
                <a:effectLst/>
                <a:latin typeface="Arial" panose="020B0604020202020204" pitchFamily="34" charset="0"/>
              </a:rPr>
            </a:br>
            <a:r>
              <a:rPr lang="en-US" sz="1200" b="1" i="0" u="none" strike="noStrike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Answer</a:t>
            </a:r>
            <a:r>
              <a:rPr lang="en-US" sz="1200" b="0" i="0" u="none" strike="noStrike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: True</a:t>
            </a:r>
          </a:p>
          <a:p>
            <a:pPr algn="l" rtl="0" fontAlgn="base"/>
            <a:r>
              <a:rPr lang="en-US" sz="1200" b="1" i="0" u="none" strike="noStrike" dirty="0">
                <a:solidFill>
                  <a:srgbClr val="101828"/>
                </a:solidFill>
                <a:effectLst/>
                <a:latin typeface="Arial" panose="020B0604020202020204" pitchFamily="34" charset="0"/>
              </a:rPr>
              <a:t>10. Non-permanence risk assessments are only required during project validation.</a:t>
            </a:r>
            <a:br>
              <a:rPr lang="en-US" sz="1200" b="1" i="0" u="none" strike="noStrike" dirty="0">
                <a:solidFill>
                  <a:srgbClr val="101828"/>
                </a:solidFill>
                <a:effectLst/>
                <a:latin typeface="Arial" panose="020B0604020202020204" pitchFamily="34" charset="0"/>
              </a:rPr>
            </a:br>
            <a:r>
              <a:rPr lang="en-US" sz="1200" b="1" i="0" u="none" strike="noStrike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Answer</a:t>
            </a:r>
            <a:r>
              <a:rPr lang="en-US" sz="1200" b="0" i="0" u="none" strike="noStrike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: False</a:t>
            </a:r>
          </a:p>
          <a:p>
            <a:pPr algn="l" rtl="0" fontAlgn="base">
              <a:spcAft>
                <a:spcPts val="1200"/>
              </a:spcAft>
            </a:pPr>
            <a:r>
              <a:rPr lang="en-US" sz="1200" b="1" i="0" u="none" strike="noStrike" dirty="0">
                <a:solidFill>
                  <a:srgbClr val="101828"/>
                </a:solidFill>
                <a:effectLst/>
                <a:latin typeface="Arial" panose="020B0604020202020204" pitchFamily="34" charset="0"/>
              </a:rPr>
              <a:t>11. The VCS Program requires reassessment of AFOLU baselines every 10 years or less.</a:t>
            </a:r>
            <a:br>
              <a:rPr lang="en-US" sz="1200" b="1" i="0" u="none" strike="noStrike" dirty="0">
                <a:solidFill>
                  <a:srgbClr val="101828"/>
                </a:solidFill>
                <a:effectLst/>
                <a:latin typeface="Arial" panose="020B0604020202020204" pitchFamily="34" charset="0"/>
              </a:rPr>
            </a:br>
            <a:r>
              <a:rPr lang="en-US" sz="1200" b="1" i="0" u="none" strike="noStrike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Answer</a:t>
            </a:r>
            <a:r>
              <a:rPr lang="en-US" sz="1200" b="0" i="0" u="none" strike="noStrike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: True</a:t>
            </a:r>
          </a:p>
          <a:p>
            <a:pPr algn="ctr"/>
            <a:endParaRPr lang="en-US" sz="12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38081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382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Chuqi Wang</dc:creator>
  <cp:lastModifiedBy>Chuqi Wang</cp:lastModifiedBy>
  <cp:revision>2</cp:revision>
  <dcterms:created xsi:type="dcterms:W3CDTF">2024-12-11T03:51:06Z</dcterms:created>
  <dcterms:modified xsi:type="dcterms:W3CDTF">2024-12-11T04:25:52Z</dcterms:modified>
</cp:coreProperties>
</file>