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00" r:id="rId3"/>
    <p:sldId id="257" r:id="rId4"/>
    <p:sldId id="272" r:id="rId5"/>
    <p:sldId id="273" r:id="rId6"/>
    <p:sldId id="312" r:id="rId7"/>
    <p:sldId id="267" r:id="rId8"/>
    <p:sldId id="301" r:id="rId9"/>
    <p:sldId id="266" r:id="rId10"/>
    <p:sldId id="268" r:id="rId11"/>
    <p:sldId id="269" r:id="rId12"/>
    <p:sldId id="262" r:id="rId13"/>
    <p:sldId id="270" r:id="rId14"/>
    <p:sldId id="274" r:id="rId15"/>
    <p:sldId id="285" r:id="rId16"/>
    <p:sldId id="286" r:id="rId17"/>
    <p:sldId id="294" r:id="rId18"/>
    <p:sldId id="310" r:id="rId19"/>
    <p:sldId id="258" r:id="rId20"/>
    <p:sldId id="271" r:id="rId21"/>
    <p:sldId id="277" r:id="rId22"/>
    <p:sldId id="276" r:id="rId23"/>
    <p:sldId id="275" r:id="rId24"/>
    <p:sldId id="278" r:id="rId25"/>
    <p:sldId id="279" r:id="rId26"/>
    <p:sldId id="280" r:id="rId27"/>
    <p:sldId id="281" r:id="rId28"/>
    <p:sldId id="260" r:id="rId29"/>
    <p:sldId id="283" r:id="rId30"/>
    <p:sldId id="284" r:id="rId31"/>
    <p:sldId id="291" r:id="rId32"/>
    <p:sldId id="264" r:id="rId33"/>
    <p:sldId id="302" r:id="rId34"/>
    <p:sldId id="292" r:id="rId35"/>
    <p:sldId id="263" r:id="rId36"/>
    <p:sldId id="287" r:id="rId37"/>
    <p:sldId id="288" r:id="rId38"/>
    <p:sldId id="289" r:id="rId39"/>
    <p:sldId id="303" r:id="rId40"/>
    <p:sldId id="313" r:id="rId41"/>
    <p:sldId id="293" r:id="rId42"/>
    <p:sldId id="265" r:id="rId43"/>
    <p:sldId id="306" r:id="rId44"/>
    <p:sldId id="307" r:id="rId45"/>
    <p:sldId id="259" r:id="rId46"/>
    <p:sldId id="309" r:id="rId47"/>
    <p:sldId id="282" r:id="rId48"/>
    <p:sldId id="311" r:id="rId49"/>
    <p:sldId id="295" r:id="rId50"/>
    <p:sldId id="305" r:id="rId51"/>
    <p:sldId id="290" r:id="rId52"/>
    <p:sldId id="308" r:id="rId53"/>
    <p:sldId id="296" r:id="rId54"/>
    <p:sldId id="304" r:id="rId55"/>
    <p:sldId id="297" r:id="rId56"/>
    <p:sldId id="298" r:id="rId57"/>
    <p:sldId id="29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75" autoAdjust="0"/>
    <p:restoredTop sz="86380" autoAdjust="0"/>
  </p:normalViewPr>
  <p:slideViewPr>
    <p:cSldViewPr showGuides="1">
      <p:cViewPr varScale="1">
        <p:scale>
          <a:sx n="113" d="100"/>
          <a:sy n="113" d="100"/>
        </p:scale>
        <p:origin x="3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60"/>
    </p:cViewPr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17754-36B8-40DE-AEA6-BEF1076D5EBD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C1C58-CD62-4271-A68A-6E5373747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61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C1C58-CD62-4271-A68A-6E53737472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68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C1C58-CD62-4271-A68A-6E53737472C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82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1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7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7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93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98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64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88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2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12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74FF-F9E1-4259-9541-99AB5D408DD4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96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D74FF-F9E1-4259-9541-99AB5D408DD4}" type="datetimeFigureOut">
              <a:rPr lang="en-GB" smtClean="0"/>
              <a:t>23/07/2015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EF520-4FE7-42D5-A326-BC39F138B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2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gb/download/details.aspx?id=2855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74" y="1448780"/>
            <a:ext cx="6400800" cy="1752600"/>
          </a:xfrm>
        </p:spPr>
        <p:txBody>
          <a:bodyPr>
            <a:noAutofit/>
          </a:bodyPr>
          <a:lstStyle/>
          <a:p>
            <a:r>
              <a:rPr lang="en-GB" dirty="0" smtClean="0"/>
              <a:t>Malcolm Morgan</a:t>
            </a:r>
          </a:p>
          <a:p>
            <a:r>
              <a:rPr lang="en-GB" dirty="0" smtClean="0"/>
              <a:t>University of Cambridge</a:t>
            </a:r>
          </a:p>
          <a:p>
            <a:r>
              <a:rPr lang="en-GB" sz="4000" dirty="0" smtClean="0"/>
              <a:t>2013</a:t>
            </a:r>
            <a:endParaRPr lang="en-GB" sz="4000" dirty="0" smtClean="0"/>
          </a:p>
          <a:p>
            <a:r>
              <a:rPr lang="en-GB" sz="4000" dirty="0" smtClean="0"/>
              <a:t>		      </a:t>
            </a:r>
            <a:endParaRPr lang="en-GB" sz="4000" dirty="0"/>
          </a:p>
        </p:txBody>
      </p:sp>
      <p:pic>
        <p:nvPicPr>
          <p:cNvPr id="4" name="Picture 3" descr="sphere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6" name="Title 15"/>
          <p:cNvSpPr txBox="1">
            <a:spLocks/>
          </p:cNvSpPr>
          <p:nvPr/>
        </p:nvSpPr>
        <p:spPr>
          <a:xfrm>
            <a:off x="746575" y="413665"/>
            <a:ext cx="5654225" cy="9460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Word for Thesis Writing</a:t>
            </a:r>
            <a:endParaRPr lang="en-US" dirty="0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C7F2AB8C-7BF7-4FDE-9226-6806391F411F}" type="slidenum">
              <a:rPr lang="en-GB" smtClean="0"/>
              <a:t>1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" y="5184195"/>
            <a:ext cx="1491997" cy="149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1492573" y="4014065"/>
            <a:ext cx="2531628" cy="1195683"/>
          </a:xfrm>
          <a:prstGeom prst="wedgeRoundRectCallout">
            <a:avLst>
              <a:gd name="adj1" fmla="val -62220"/>
              <a:gd name="adj2" fmla="val 89643"/>
              <a:gd name="adj3" fmla="val 16667"/>
            </a:avLst>
          </a:prstGeom>
          <a:solidFill>
            <a:srgbClr val="EBE6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46675" y="4123527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It looks like you are trying to write a thesis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6075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Spelling and Grammar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6" y="1279991"/>
            <a:ext cx="5379396" cy="4388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8462" y="3237749"/>
            <a:ext cx="2096814" cy="12601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07868" y="2061403"/>
            <a:ext cx="4850978" cy="2956999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1188462" y="2061403"/>
            <a:ext cx="3019406" cy="11763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87842" y="4500821"/>
            <a:ext cx="3132549" cy="5175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87842" y="6039290"/>
            <a:ext cx="495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Change to checking Grammar &amp; Style</a:t>
            </a:r>
            <a:endParaRPr lang="en-GB" b="1" dirty="0"/>
          </a:p>
        </p:txBody>
      </p:sp>
      <p:sp>
        <p:nvSpPr>
          <p:cNvPr id="16" name="Rectangle 15"/>
          <p:cNvSpPr/>
          <p:nvPr/>
        </p:nvSpPr>
        <p:spPr>
          <a:xfrm>
            <a:off x="320271" y="1673805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688252" y="4104075"/>
            <a:ext cx="1674058" cy="3938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497325" y="4165967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7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Spelling and Grammar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673805"/>
            <a:ext cx="37719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951820" y="2618910"/>
            <a:ext cx="1485165" cy="94510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37085" y="1943835"/>
            <a:ext cx="3195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Change the three require settings from don’t check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575" y="3445455"/>
            <a:ext cx="1485165" cy="14687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112060" y="3856644"/>
            <a:ext cx="3195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Untick</a:t>
            </a:r>
            <a:r>
              <a:rPr lang="en-GB" b="1" dirty="0"/>
              <a:t> </a:t>
            </a:r>
            <a:r>
              <a:rPr lang="en-GB" b="1" dirty="0" smtClean="0"/>
              <a:t>Passive Sentences</a:t>
            </a:r>
          </a:p>
          <a:p>
            <a:r>
              <a:rPr lang="en-GB" b="1" dirty="0" smtClean="0"/>
              <a:t>Tick Use of the First Person</a:t>
            </a:r>
          </a:p>
          <a:p>
            <a:endParaRPr lang="en-GB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54827" y="5589240"/>
            <a:ext cx="745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Click OK, then Recheck Document</a:t>
            </a:r>
          </a:p>
          <a:p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5912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your text should all be styled</a:t>
            </a:r>
          </a:p>
          <a:p>
            <a:r>
              <a:rPr lang="en-GB" dirty="0" smtClean="0"/>
              <a:t>Don’t format text directly</a:t>
            </a:r>
          </a:p>
          <a:p>
            <a:pPr lvl="1"/>
            <a:r>
              <a:rPr lang="en-GB" dirty="0" smtClean="0"/>
              <a:t>Create styles which reflect how you want the text to be formatted.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2"/>
          <a:stretch/>
        </p:blipFill>
        <p:spPr bwMode="auto">
          <a:xfrm>
            <a:off x="746575" y="4284095"/>
            <a:ext cx="7253790" cy="160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77045" y="4554125"/>
            <a:ext cx="2475275" cy="9901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2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Word has some default style sets</a:t>
            </a:r>
          </a:p>
          <a:p>
            <a:r>
              <a:rPr lang="en-GB" dirty="0" smtClean="0"/>
              <a:t>Styles cover types of text</a:t>
            </a:r>
          </a:p>
          <a:p>
            <a:pPr lvl="1"/>
            <a:r>
              <a:rPr lang="en-GB" dirty="0" smtClean="0"/>
              <a:t>Normal</a:t>
            </a:r>
          </a:p>
          <a:p>
            <a:pPr lvl="1"/>
            <a:r>
              <a:rPr lang="en-GB" dirty="0" smtClean="0"/>
              <a:t>Headings</a:t>
            </a:r>
          </a:p>
          <a:p>
            <a:pPr lvl="1"/>
            <a:r>
              <a:rPr lang="en-GB" dirty="0" smtClean="0"/>
              <a:t>Quotes</a:t>
            </a:r>
          </a:p>
          <a:p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400" y="2888940"/>
            <a:ext cx="5737085" cy="351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027405" y="3642409"/>
            <a:ext cx="1129660" cy="10041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684512" y="4511557"/>
            <a:ext cx="3127848" cy="402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2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Styles</a:t>
            </a:r>
            <a:endParaRPr lang="en-GB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322440"/>
            <a:ext cx="49720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67155" y="1330960"/>
            <a:ext cx="22479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6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Styles</a:t>
            </a:r>
            <a:endParaRPr lang="en-GB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78750"/>
            <a:ext cx="4895362" cy="525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26532" y="881345"/>
            <a:ext cx="2441485" cy="173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88" y="2978949"/>
            <a:ext cx="2624286" cy="232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7125" y="5544235"/>
            <a:ext cx="2451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Change to In use  see the full list of different styles you are using.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526131" y="1748772"/>
            <a:ext cx="44388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578883" y="6056859"/>
            <a:ext cx="567999" cy="374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840990" y="2168860"/>
            <a:ext cx="472552" cy="4473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523988" y="3293985"/>
            <a:ext cx="2624286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681635" y="3870787"/>
            <a:ext cx="1154496" cy="5933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0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Styles</a:t>
            </a:r>
            <a:endParaRPr lang="en-GB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6535" y="1268760"/>
            <a:ext cx="4140460" cy="523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47075" y="1718810"/>
            <a:ext cx="30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 badly styled document</a:t>
            </a:r>
            <a:endParaRPr lang="en-GB" b="1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59357" y="2843935"/>
            <a:ext cx="3285365" cy="244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4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CSD</a:t>
            </a:r>
            <a:r>
              <a:rPr lang="en-GB" dirty="0" smtClean="0"/>
              <a:t> Template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6546" y="1328057"/>
            <a:ext cx="3240360" cy="474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1763815"/>
            <a:ext cx="3330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Because the template starts with the correct themes, there a far fewer in use.</a:t>
            </a:r>
          </a:p>
          <a:p>
            <a:endParaRPr lang="en-GB" dirty="0"/>
          </a:p>
          <a:p>
            <a:r>
              <a:rPr lang="en-GB" dirty="0" smtClean="0"/>
              <a:t>This mean that the text is consistent throughout the whole document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20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Themes</a:t>
            </a:r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6525" y="1223755"/>
            <a:ext cx="2781300" cy="532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11860" y="1223755"/>
            <a:ext cx="2655295" cy="312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9407" y="4298154"/>
            <a:ext cx="44554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Create a constant colour/font palette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Charts and Diagrams will change when pasted from PowerPoint /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Unless pasted as images!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Can use themes in PowerPoint / Excel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On </a:t>
            </a:r>
            <a:r>
              <a:rPr lang="en-GB" sz="2000" dirty="0" err="1" smtClean="0"/>
              <a:t>Camtools</a:t>
            </a:r>
            <a:endParaRPr lang="en-GB" sz="20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9687" y="1223755"/>
            <a:ext cx="28765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9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Heading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 Main Section</a:t>
            </a:r>
          </a:p>
          <a:p>
            <a:r>
              <a:rPr lang="en-GB" dirty="0" smtClean="0"/>
              <a:t>1.1 Subsection</a:t>
            </a:r>
          </a:p>
          <a:p>
            <a:r>
              <a:rPr lang="en-GB" dirty="0" smtClean="0"/>
              <a:t>1.2 Subsection</a:t>
            </a:r>
          </a:p>
          <a:p>
            <a:r>
              <a:rPr lang="en-GB" dirty="0" smtClean="0"/>
              <a:t>1.2.1 Sub-Sub Section</a:t>
            </a:r>
          </a:p>
          <a:p>
            <a:r>
              <a:rPr lang="en-GB" dirty="0" smtClean="0"/>
              <a:t>2 Main Section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6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Warnings &amp; Caveats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94877" y="1313765"/>
            <a:ext cx="51572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Useful but not interesting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Will make slides and Word template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No on-going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No feature 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No bug 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Office 2007, 2010, 2013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No Macs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Live demonstrations often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This is not the only way to do a thesis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93785"/>
            <a:ext cx="3354556" cy="231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7265" y="4149080"/>
            <a:ext cx="1634068" cy="155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68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Heading Numbers</a:t>
            </a:r>
            <a:endParaRPr lang="en-GB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322440"/>
            <a:ext cx="49720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2120" y="1612539"/>
            <a:ext cx="2726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b="1" dirty="0" smtClean="0"/>
              <a:t>Right Click on Heading 1 Style</a:t>
            </a:r>
          </a:p>
          <a:p>
            <a:pPr marL="342900" indent="-342900">
              <a:buAutoNum type="arabicParenR"/>
            </a:pPr>
            <a:r>
              <a:rPr lang="en-GB" b="1" dirty="0" smtClean="0"/>
              <a:t>Click on modify</a:t>
            </a:r>
          </a:p>
          <a:p>
            <a:pPr marL="342900" indent="-342900">
              <a:buAutoNum type="arabicParenR"/>
            </a:pPr>
            <a:r>
              <a:rPr lang="en-GB" b="1" dirty="0" smtClean="0"/>
              <a:t>Change to no style</a:t>
            </a:r>
          </a:p>
          <a:p>
            <a:pPr marL="342900" indent="-342900">
              <a:buAutoNum type="arabicParenR"/>
            </a:pPr>
            <a:r>
              <a:rPr lang="en-GB" b="1" dirty="0" smtClean="0"/>
              <a:t>Click Ok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1972460" y="2216188"/>
            <a:ext cx="3319620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2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313765"/>
            <a:ext cx="49720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Heading Numbers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1612539"/>
            <a:ext cx="2726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b="1" dirty="0" smtClean="0"/>
              <a:t>Right Click on Heading 1 Style</a:t>
            </a:r>
          </a:p>
          <a:p>
            <a:pPr marL="342900" indent="-342900">
              <a:buAutoNum type="arabicParenR"/>
            </a:pPr>
            <a:r>
              <a:rPr lang="en-GB" b="1" dirty="0" smtClean="0"/>
              <a:t>Click on modify</a:t>
            </a:r>
          </a:p>
          <a:p>
            <a:pPr marL="342900" indent="-342900">
              <a:buAutoNum type="arabicParenR"/>
            </a:pPr>
            <a:r>
              <a:rPr lang="en-GB" b="1" dirty="0" smtClean="0"/>
              <a:t>Change to Heading 1</a:t>
            </a:r>
          </a:p>
          <a:p>
            <a:pPr marL="342900" indent="-342900">
              <a:buAutoNum type="arabicParenR"/>
            </a:pPr>
            <a:r>
              <a:rPr lang="en-GB" b="1" dirty="0" smtClean="0"/>
              <a:t>Click Ok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87135" y="3861702"/>
            <a:ext cx="2591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 for all heading 1-9 changing the based on the heading above.</a:t>
            </a:r>
          </a:p>
          <a:p>
            <a:endParaRPr lang="en-GB" dirty="0"/>
          </a:p>
          <a:p>
            <a:r>
              <a:rPr lang="en-GB" dirty="0" smtClean="0"/>
              <a:t>i.e. Heading 4 is based on Heading 3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851194" y="2216188"/>
            <a:ext cx="3305871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Heading Numbers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4731" y="1181100"/>
            <a:ext cx="5592984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73617" y="3628868"/>
            <a:ext cx="2621233" cy="107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849745" y="3782698"/>
            <a:ext cx="945105" cy="8164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161223" y="5904275"/>
            <a:ext cx="2625912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Heading Numbers</a:t>
            </a:r>
            <a:endParaRPr lang="en-GB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448780"/>
            <a:ext cx="36766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3990" y="5274205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8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5" y="1403775"/>
            <a:ext cx="51244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Heading Numbers</a:t>
            </a:r>
            <a:endParaRPr lang="en-GB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95" y="1763815"/>
            <a:ext cx="24860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62210" y="3651675"/>
            <a:ext cx="198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Set all to 0 and click OK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8037385" y="2033844"/>
            <a:ext cx="775835" cy="9451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91517" y="4914165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03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1" y="1313765"/>
            <a:ext cx="51244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Heading Numbers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607115" y="1850900"/>
            <a:ext cx="333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For each level, set to the corresponding heading</a:t>
            </a:r>
          </a:p>
          <a:p>
            <a:r>
              <a:rPr lang="en-GB" b="1" dirty="0" smtClean="0"/>
              <a:t>e.g. Level 2 = Heading 2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431540" y="1628800"/>
            <a:ext cx="585065" cy="17101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611210" y="3768736"/>
            <a:ext cx="333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For each level, set to</a:t>
            </a:r>
          </a:p>
          <a:p>
            <a:r>
              <a:rPr lang="en-GB" b="1" dirty="0" smtClean="0"/>
              <a:t>Number Style</a:t>
            </a:r>
          </a:p>
          <a:p>
            <a:r>
              <a:rPr lang="en-GB" b="1" dirty="0" smtClean="0"/>
              <a:t>1, 2, 3, ….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3806915" y="2213865"/>
            <a:ext cx="1663756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31540" y="4095386"/>
            <a:ext cx="1710190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Heading Numbers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6515" y="1493785"/>
            <a:ext cx="5410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87136" y="2033845"/>
            <a:ext cx="2819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For each level, include the number from all the levels above</a:t>
            </a:r>
          </a:p>
          <a:p>
            <a:r>
              <a:rPr lang="en-GB" b="1" dirty="0" smtClean="0"/>
              <a:t>You need to click on each one</a:t>
            </a:r>
          </a:p>
          <a:p>
            <a:endParaRPr lang="en-GB" b="1" dirty="0"/>
          </a:p>
          <a:p>
            <a:endParaRPr lang="en-GB" b="1" dirty="0" smtClean="0"/>
          </a:p>
          <a:p>
            <a:r>
              <a:rPr lang="en-GB" b="1" dirty="0" smtClean="0"/>
              <a:t>You can also modify the formatting adding punctuation marks between the numbers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16905" y="2618910"/>
            <a:ext cx="1899810" cy="1800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286635" y="4112767"/>
            <a:ext cx="4500501" cy="715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2429" y="3984909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966510" y="4554124"/>
            <a:ext cx="945105" cy="4950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1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Heading Numbers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510" y="1403775"/>
            <a:ext cx="3206955" cy="450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6935" y="3023955"/>
            <a:ext cx="166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Highlight and click on the correct style</a:t>
            </a:r>
            <a:endParaRPr lang="en-GB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82190" y="2363070"/>
            <a:ext cx="2438400" cy="271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4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Tables of Contents</a:t>
            </a:r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6515" y="1448780"/>
            <a:ext cx="3455765" cy="48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293193" y="1538789"/>
            <a:ext cx="658628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93316" y="1675452"/>
            <a:ext cx="643269" cy="763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06515" y="5500602"/>
            <a:ext cx="2559229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Tables of Contents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538790"/>
            <a:ext cx="49625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231741" y="4869160"/>
            <a:ext cx="990109" cy="166518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56865" y="6211179"/>
            <a:ext cx="430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Choose the number of levels to show</a:t>
            </a:r>
            <a:endParaRPr lang="en-GB" b="1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30" y="1538790"/>
            <a:ext cx="29908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742130" y="5359569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For each style</a:t>
            </a:r>
            <a:endParaRPr lang="en-GB" b="1" dirty="0"/>
          </a:p>
        </p:txBody>
      </p:sp>
      <p:sp>
        <p:nvSpPr>
          <p:cNvPr id="14" name="Rectangle 13"/>
          <p:cNvSpPr/>
          <p:nvPr/>
        </p:nvSpPr>
        <p:spPr>
          <a:xfrm>
            <a:off x="7902371" y="3924055"/>
            <a:ext cx="830610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03955" y="5191025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4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MS Office is Powerful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than 90% of feature request for office…</a:t>
            </a:r>
          </a:p>
          <a:p>
            <a:pPr lvl="1"/>
            <a:r>
              <a:rPr lang="en-GB" dirty="0" smtClean="0"/>
              <a:t>are already in office</a:t>
            </a:r>
          </a:p>
          <a:p>
            <a:r>
              <a:rPr lang="en-GB" dirty="0"/>
              <a:t>T</a:t>
            </a:r>
            <a:r>
              <a:rPr lang="en-GB" dirty="0" smtClean="0"/>
              <a:t>hat thing you really wish you office could do</a:t>
            </a:r>
          </a:p>
          <a:p>
            <a:pPr lvl="1"/>
            <a:r>
              <a:rPr lang="en-GB" dirty="0" smtClean="0"/>
              <a:t>Has been in office for years</a:t>
            </a:r>
          </a:p>
          <a:p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4668" y="4382128"/>
            <a:ext cx="3413112" cy="76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7780" y="4433559"/>
            <a:ext cx="2869112" cy="72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9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Tables of Contents</a:t>
            </a:r>
            <a:endParaRPr lang="en-GB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268760"/>
            <a:ext cx="49720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2449" y="6039290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1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2075701"/>
            <a:ext cx="35528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32040" y="2075701"/>
            <a:ext cx="3150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Options</a:t>
            </a:r>
          </a:p>
          <a:p>
            <a:endParaRPr lang="en-GB" dirty="0"/>
          </a:p>
          <a:p>
            <a:r>
              <a:rPr lang="en-GB" dirty="0" smtClean="0"/>
              <a:t>Choose what appears in </a:t>
            </a:r>
            <a:r>
              <a:rPr lang="en-GB" dirty="0" err="1" smtClean="0"/>
              <a:t>ToC</a:t>
            </a:r>
            <a:r>
              <a:rPr lang="en-GB" dirty="0" smtClean="0"/>
              <a:t> and in what order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Possible to have multiple differently configured tables of contents</a:t>
            </a:r>
          </a:p>
        </p:txBody>
      </p:sp>
    </p:spTree>
    <p:extLst>
      <p:ext uri="{BB962C8B-B14F-4D97-AF65-F5344CB8AC3E}">
        <p14:creationId xmlns:p14="http://schemas.microsoft.com/office/powerpoint/2010/main" val="12326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29" y="1178750"/>
            <a:ext cx="8595955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Tell Word that the document is changing </a:t>
            </a:r>
          </a:p>
          <a:p>
            <a:pPr lvl="1"/>
            <a:r>
              <a:rPr lang="en-GB" dirty="0" smtClean="0"/>
              <a:t>e.g. separate a cover page from the rest of the document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6554" y="2663914"/>
            <a:ext cx="6255695" cy="370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389257" y="2663914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861809" y="2933944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861809" y="5323149"/>
            <a:ext cx="3150351" cy="6711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Page Breaks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en-GB" dirty="0" smtClean="0"/>
              <a:t>For new page without a new section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6525" y="2438890"/>
            <a:ext cx="8476594" cy="171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1640" y="3023955"/>
            <a:ext cx="675075" cy="990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16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Headers and Footers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6525" y="1358770"/>
            <a:ext cx="8724047" cy="12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36985" y="1853825"/>
            <a:ext cx="1755195" cy="7650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6985" y="2843935"/>
            <a:ext cx="2835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Different Odd &amp; Even Pages</a:t>
            </a:r>
          </a:p>
          <a:p>
            <a:endParaRPr lang="en-GB" dirty="0"/>
          </a:p>
          <a:p>
            <a:r>
              <a:rPr lang="en-GB" dirty="0" smtClean="0"/>
              <a:t>Allows you to put page number on different sides for odd and even pages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4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Page Numbers</a:t>
            </a:r>
            <a:endParaRPr lang="en-GB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358770"/>
            <a:ext cx="9144000" cy="204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3429000"/>
            <a:ext cx="391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Double click at the bottom of the page</a:t>
            </a:r>
            <a:endParaRPr lang="en-GB" b="1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030" y="3924055"/>
            <a:ext cx="8532440" cy="280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1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Page Numbers</a:t>
            </a:r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565" y="1313765"/>
            <a:ext cx="7515835" cy="382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1580" y="2573905"/>
            <a:ext cx="1260140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Page Number</a:t>
            </a:r>
            <a:endParaRPr lang="en-GB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6535" y="1350958"/>
            <a:ext cx="22860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75" y="1530775"/>
            <a:ext cx="24669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17205" y="3338990"/>
            <a:ext cx="2295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If you want different numbering in different sections use this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3429093" y="3068960"/>
            <a:ext cx="2484757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2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Page Numbers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5763" y="1412106"/>
            <a:ext cx="7456868" cy="287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8146" y="4600389"/>
            <a:ext cx="2669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Using Sections</a:t>
            </a:r>
          </a:p>
          <a:p>
            <a:endParaRPr lang="en-GB" b="1" dirty="0"/>
          </a:p>
          <a:p>
            <a:r>
              <a:rPr lang="en-GB" b="1" dirty="0" smtClean="0"/>
              <a:t>Unselect Link to previous to have different page numbering on different sections </a:t>
            </a:r>
            <a:endParaRPr lang="en-GB" b="1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27166" y="4734145"/>
            <a:ext cx="5086350" cy="176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67820" y="1718810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254621" y="3654025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507215" y="5679250"/>
            <a:ext cx="1170130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Chapter Title in Header/Footer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1530" y="1466195"/>
            <a:ext cx="6719703" cy="221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4" y="2376468"/>
            <a:ext cx="5731135" cy="375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4044" y="1845115"/>
            <a:ext cx="652572" cy="7561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54044" y="2893842"/>
            <a:ext cx="2407766" cy="292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086834" y="4644135"/>
            <a:ext cx="1481044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707015" y="3924055"/>
            <a:ext cx="175519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687330" y="2757976"/>
            <a:ext cx="1800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337085" y="1438327"/>
            <a:ext cx="1350245" cy="406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10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one </a:t>
            </a:r>
            <a:r>
              <a:rPr lang="en-GB" dirty="0"/>
              <a:t>f</a:t>
            </a:r>
            <a:r>
              <a:rPr lang="en-GB" dirty="0" smtClean="0"/>
              <a:t>eature that isn’t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448780"/>
            <a:ext cx="8229600" cy="1918810"/>
          </a:xfrm>
        </p:spPr>
        <p:txBody>
          <a:bodyPr/>
          <a:lstStyle/>
          <a:p>
            <a:r>
              <a:rPr lang="en-GB" dirty="0" smtClean="0"/>
              <a:t>Search Commands for Office 2007 &amp; 2010</a:t>
            </a:r>
          </a:p>
          <a:p>
            <a:r>
              <a:rPr lang="en-GB" sz="2000" dirty="0">
                <a:hlinkClick r:id="rId3"/>
              </a:rPr>
              <a:t>http://</a:t>
            </a:r>
            <a:r>
              <a:rPr lang="en-GB" sz="2000" dirty="0" smtClean="0">
                <a:hlinkClick r:id="rId3"/>
              </a:rPr>
              <a:t>www.microsoft.com/en-gb/download/details.aspx?id=28559</a:t>
            </a:r>
            <a:endParaRPr lang="en-GB" sz="2000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595" y="2978950"/>
            <a:ext cx="6816268" cy="306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51720" y="4239090"/>
            <a:ext cx="1710190" cy="450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Landscape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770"/>
            <a:ext cx="8229600" cy="4525963"/>
          </a:xfrm>
        </p:spPr>
        <p:txBody>
          <a:bodyPr/>
          <a:lstStyle/>
          <a:p>
            <a:r>
              <a:rPr lang="en-GB" dirty="0" smtClean="0"/>
              <a:t>Insert Section Breaks Before and After Page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Re-link headers and footers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083211" y="2033846"/>
            <a:ext cx="4708599" cy="2115236"/>
            <a:chOff x="1083211" y="2303876"/>
            <a:chExt cx="4708599" cy="211523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83211" y="2303876"/>
              <a:ext cx="4708599" cy="211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389256" y="2798928"/>
              <a:ext cx="697579" cy="7765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0445" y="2563062"/>
              <a:ext cx="871465" cy="38826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09334" y="3879051"/>
              <a:ext cx="1172556" cy="5400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1016" y="5094185"/>
            <a:ext cx="4421450" cy="128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326177" y="5094185"/>
            <a:ext cx="1172556" cy="5400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66555" y="5881772"/>
            <a:ext cx="1172556" cy="3829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75197" y="4756021"/>
            <a:ext cx="1553848" cy="180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932040" y="6129300"/>
            <a:ext cx="1440162" cy="225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20" y="4040240"/>
            <a:ext cx="24669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687235" y="5768514"/>
            <a:ext cx="1710190" cy="225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06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05" y="2865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Margins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7372" y="968013"/>
            <a:ext cx="399937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42537" y="1193038"/>
            <a:ext cx="893735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4542" y="1373058"/>
            <a:ext cx="627965" cy="900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46917" y="5558523"/>
            <a:ext cx="2650815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5" y="953725"/>
            <a:ext cx="43243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87135" y="3443288"/>
            <a:ext cx="1350150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752020" y="5363493"/>
            <a:ext cx="1800200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752019" y="1553078"/>
            <a:ext cx="4095455" cy="900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86535" y="6309320"/>
            <a:ext cx="855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 up asymmetrical margins for printing and binding thesis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2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them in Power Point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1570" y="2383894"/>
            <a:ext cx="3060340" cy="352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4232229"/>
            <a:ext cx="27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Paste as a picture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41631" y="6264315"/>
            <a:ext cx="639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Save your power point in case you want to edit your diagrams later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6986" y="2383894"/>
            <a:ext cx="3870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Easier to draw in power point</a:t>
            </a:r>
          </a:p>
          <a:p>
            <a:endParaRPr lang="en-GB" dirty="0" smtClean="0"/>
          </a:p>
          <a:p>
            <a:r>
              <a:rPr lang="en-GB" dirty="0" smtClean="0"/>
              <a:t>Copy and paste into word as a picture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No more diagrams falling apart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759188" y="4331531"/>
            <a:ext cx="607568" cy="5826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3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Images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575" y="1493785"/>
            <a:ext cx="7511173" cy="40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97225" y="1673805"/>
            <a:ext cx="67507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934123" y="1993791"/>
            <a:ext cx="338177" cy="5801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17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 Images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575" y="1313765"/>
            <a:ext cx="8055895" cy="300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47275" y="1583795"/>
            <a:ext cx="67507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321750" y="1763815"/>
            <a:ext cx="337537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6545" y="4959170"/>
            <a:ext cx="1319142" cy="114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45" y="4441289"/>
            <a:ext cx="32766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091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Captions</a:t>
            </a:r>
            <a:endParaRPr lang="en-GB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564" y="1268760"/>
            <a:ext cx="7973761" cy="513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01770" y="1403775"/>
            <a:ext cx="67507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23412" y="1538790"/>
            <a:ext cx="472552" cy="5521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8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Positioning Image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1128" y="1524980"/>
            <a:ext cx="3147188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6935" y="1524980"/>
            <a:ext cx="5057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Wont’ move captions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 select image  and caption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Insert &gt; Text Box &gt; Draw Text Box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6934" y="5499230"/>
            <a:ext cx="4815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Remove text box margin to avoid misalignments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Remove text box fill and boarder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Best done at end to avoid image creep</a:t>
            </a:r>
            <a:endParaRPr lang="en-GB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614" y="2525054"/>
            <a:ext cx="2897615" cy="273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29614" y="4408140"/>
            <a:ext cx="765086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794700" y="3752890"/>
            <a:ext cx="1600002" cy="396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681790" y="1851630"/>
            <a:ext cx="67507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11560" y="2023560"/>
            <a:ext cx="675075" cy="8653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286635" y="3617874"/>
            <a:ext cx="495055" cy="531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286634" y="4652990"/>
            <a:ext cx="495055" cy="531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664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Captions</a:t>
            </a:r>
            <a:endParaRPr lang="en-GB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99" y="1288159"/>
            <a:ext cx="28956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98" y="3895430"/>
            <a:ext cx="27241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86935" y="1448780"/>
            <a:ext cx="346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Add a caption, don’t delete the figure number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86651" y="3924055"/>
            <a:ext cx="346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If you would like your caption numbering to include the section number tick the box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482724" y="2258870"/>
            <a:ext cx="1350150" cy="4050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51553" y="2340749"/>
            <a:ext cx="346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Can also change to table, equation</a:t>
            </a:r>
          </a:p>
          <a:p>
            <a:r>
              <a:rPr lang="en-GB" b="1" dirty="0" smtClean="0"/>
              <a:t>And change the position of the caption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718098" y="1636929"/>
            <a:ext cx="2788976" cy="4581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604614" y="2806078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97199" y="4385720"/>
            <a:ext cx="1447800" cy="4616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Equations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7434" y="1343139"/>
            <a:ext cx="8775975" cy="129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52320" y="1827043"/>
            <a:ext cx="810090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331640" y="1579521"/>
            <a:ext cx="58506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7434" y="2907163"/>
            <a:ext cx="8775975" cy="263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6695" y="5679250"/>
            <a:ext cx="499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May like to copy and paste as a image to preserve compatibility with older version of word and 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7464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Figures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1530" y="1538790"/>
            <a:ext cx="8550950" cy="119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91780" y="1718810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407315" y="1853825"/>
            <a:ext cx="1485165" cy="403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2933945"/>
            <a:ext cx="4191453" cy="36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86755" y="5585960"/>
            <a:ext cx="1789990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022050" y="5397809"/>
            <a:ext cx="364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Change to get table of tables, equations </a:t>
            </a:r>
            <a:r>
              <a:rPr lang="en-GB" dirty="0" err="1" smtClean="0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9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one </a:t>
            </a:r>
            <a:r>
              <a:rPr lang="en-GB" dirty="0"/>
              <a:t>f</a:t>
            </a:r>
            <a:r>
              <a:rPr lang="en-GB" dirty="0" smtClean="0"/>
              <a:t>eature that isn’t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1881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Allows you to search for features of office programmes</a:t>
            </a:r>
          </a:p>
          <a:p>
            <a:r>
              <a:rPr lang="en-GB" dirty="0" smtClean="0"/>
              <a:t>Mouse over to find out where the button is usually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575" y="3474005"/>
            <a:ext cx="7523336" cy="306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6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Appendices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33845"/>
            <a:ext cx="29051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63815"/>
            <a:ext cx="49625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49719" y="5409220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32140" y="2438890"/>
            <a:ext cx="272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75" y="4509121"/>
            <a:ext cx="3279780" cy="117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417205" y="5139190"/>
            <a:ext cx="687477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627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Reference</a:t>
            </a:r>
            <a:endParaRPr lang="en-GB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550" y="1223755"/>
            <a:ext cx="7597143" cy="201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383995"/>
            <a:ext cx="41148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051720" y="1628800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82090" y="2528900"/>
            <a:ext cx="139515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10188" y="3834045"/>
            <a:ext cx="2186637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990776" y="3834045"/>
            <a:ext cx="1806249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7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Special Paste</a:t>
            </a:r>
            <a:endParaRPr lang="en-GB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6525" y="1538790"/>
            <a:ext cx="3085340" cy="427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1940" y="1988840"/>
            <a:ext cx="46355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Keep Source Formatting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Same formatting as where it came from.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Merge Formatting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Same formatting as where it is going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Text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Plain text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76745" y="5634245"/>
            <a:ext cx="5130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Useful when copying text from other documents to avoid bringing in unwanted styles.</a:t>
            </a:r>
          </a:p>
          <a:p>
            <a:r>
              <a:rPr lang="en-GB" dirty="0" smtClean="0"/>
              <a:t>Use when migrating to the </a:t>
            </a:r>
            <a:r>
              <a:rPr lang="en-GB" dirty="0" err="1" smtClean="0"/>
              <a:t>CSD</a:t>
            </a:r>
            <a:r>
              <a:rPr lang="en-GB" dirty="0" smtClean="0"/>
              <a:t> template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979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Update 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All (Ctrl – A)</a:t>
            </a:r>
          </a:p>
          <a:p>
            <a:r>
              <a:rPr lang="en-GB" dirty="0" smtClean="0"/>
              <a:t>Press </a:t>
            </a:r>
            <a:r>
              <a:rPr lang="en-GB" dirty="0" err="1" smtClean="0"/>
              <a:t>F9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Worth saving before you do this</a:t>
            </a:r>
          </a:p>
          <a:p>
            <a:r>
              <a:rPr lang="en-GB" dirty="0" smtClean="0"/>
              <a:t>May be asked if you want to update tables or just table numbers, multiple times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90" y="5229200"/>
            <a:ext cx="26574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0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4081" y="2507110"/>
            <a:ext cx="6906114" cy="132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Must use reference manager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95" y="2286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20" y="4998349"/>
            <a:ext cx="535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56769" y="2932292"/>
            <a:ext cx="2255391" cy="9014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614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7827" y="1266754"/>
            <a:ext cx="4914900" cy="518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Checker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96525" y="1432508"/>
            <a:ext cx="810090" cy="4950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961710" y="3840869"/>
            <a:ext cx="873567" cy="8932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Checker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268760"/>
            <a:ext cx="3825425" cy="347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1530" y="2788628"/>
            <a:ext cx="405045" cy="405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62474"/>
            <a:ext cx="4248639" cy="38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052" y="5319210"/>
            <a:ext cx="803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You don’t want to remove headers and footers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8123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Lots to do to set up a thesis</a:t>
            </a:r>
          </a:p>
          <a:p>
            <a:r>
              <a:rPr lang="en-GB" dirty="0" smtClean="0"/>
              <a:t>Starting early avoids later pain</a:t>
            </a:r>
          </a:p>
          <a:p>
            <a:r>
              <a:rPr lang="en-GB" dirty="0" smtClean="0"/>
              <a:t>Thesis Template has been designed to produce a great looking thesis easily</a:t>
            </a:r>
          </a:p>
          <a:p>
            <a:pPr lvl="1"/>
            <a:r>
              <a:rPr lang="en-GB" dirty="0" smtClean="0"/>
              <a:t>Feel free to modify to add your own </a:t>
            </a:r>
            <a:r>
              <a:rPr lang="en-GB" dirty="0" err="1" smtClean="0"/>
              <a:t>personalisations</a:t>
            </a:r>
            <a:endParaRPr lang="en-GB" dirty="0" smtClean="0"/>
          </a:p>
          <a:p>
            <a:r>
              <a:rPr lang="en-GB" dirty="0" smtClean="0"/>
              <a:t>In thesis acknowledgements to Kayla and Malcolm appreciated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3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Office Web Apps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Skydrive.com</a:t>
            </a:r>
          </a:p>
          <a:p>
            <a:pPr lvl="1"/>
            <a:r>
              <a:rPr lang="en-GB" dirty="0" smtClean="0"/>
              <a:t>Login with a Microsoft account </a:t>
            </a:r>
          </a:p>
          <a:p>
            <a:pPr lvl="2"/>
            <a:r>
              <a:rPr lang="en-GB" dirty="0" smtClean="0"/>
              <a:t>Hotmail, Windows Live, Outlook.com</a:t>
            </a:r>
          </a:p>
          <a:p>
            <a:pPr lvl="1"/>
            <a:r>
              <a:rPr lang="en-GB" dirty="0" smtClean="0"/>
              <a:t>Free versions of Word, Excel, PowerPoint, OneNote for editing and viewing</a:t>
            </a:r>
          </a:p>
          <a:p>
            <a:pPr lvl="2"/>
            <a:r>
              <a:rPr lang="en-GB" dirty="0" smtClean="0"/>
              <a:t>Reduced features so some of the advanced features will not work</a:t>
            </a:r>
          </a:p>
          <a:p>
            <a:pPr lvl="1"/>
            <a:r>
              <a:rPr lang="en-GB" dirty="0" smtClean="0"/>
              <a:t>Better than Google Docs in many ways</a:t>
            </a:r>
          </a:p>
          <a:p>
            <a:pPr lvl="1"/>
            <a:r>
              <a:rPr lang="en-GB" dirty="0" smtClean="0"/>
              <a:t>7 GB of free storage (With </a:t>
            </a:r>
            <a:r>
              <a:rPr lang="en-GB" dirty="0" err="1" smtClean="0"/>
              <a:t>Dropbox</a:t>
            </a:r>
            <a:r>
              <a:rPr lang="en-GB" dirty="0" smtClean="0"/>
              <a:t> style syncing)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10" y="1133745"/>
            <a:ext cx="2528888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94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 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Proper Planning and Preparation Prevents Piss Poor </a:t>
            </a:r>
            <a:r>
              <a:rPr lang="en-GB" dirty="0" smtClean="0"/>
              <a:t>Performance</a:t>
            </a:r>
          </a:p>
          <a:p>
            <a:endParaRPr lang="en-GB" dirty="0" smtClean="0"/>
          </a:p>
          <a:p>
            <a:r>
              <a:rPr lang="en-GB" dirty="0" smtClean="0"/>
              <a:t>Property setting up your </a:t>
            </a:r>
            <a:r>
              <a:rPr lang="en-GB" dirty="0"/>
              <a:t>W</a:t>
            </a:r>
            <a:r>
              <a:rPr lang="en-GB" dirty="0" smtClean="0"/>
              <a:t>ord document will save hours in editing an formatting</a:t>
            </a:r>
          </a:p>
          <a:p>
            <a:endParaRPr lang="en-GB" dirty="0"/>
          </a:p>
          <a:p>
            <a:r>
              <a:rPr lang="en-GB" dirty="0" smtClean="0"/>
              <a:t>Kayla and I have spent hours putting together this template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5250"/>
            <a:ext cx="5715000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44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Spelling and Grammar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9145" y="2368355"/>
            <a:ext cx="6981638" cy="356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6565" y="1358770"/>
            <a:ext cx="810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Enable the advanced proofing options, to get more help on grammar and style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914140" y="2573905"/>
            <a:ext cx="732536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972894" y="5274205"/>
            <a:ext cx="945105" cy="2700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7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1029</Words>
  <Application>Microsoft Office PowerPoint</Application>
  <PresentationFormat>On-screen Show (4:3)</PresentationFormat>
  <Paragraphs>212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Calibri</vt:lpstr>
      <vt:lpstr>Office Theme</vt:lpstr>
      <vt:lpstr>PowerPoint Presentation</vt:lpstr>
      <vt:lpstr>Warnings &amp; Caveats</vt:lpstr>
      <vt:lpstr>MS Office is Powerful</vt:lpstr>
      <vt:lpstr>The one feature that isn’t</vt:lpstr>
      <vt:lpstr>The one feature that isn’t</vt:lpstr>
      <vt:lpstr>Office Web Apps</vt:lpstr>
      <vt:lpstr>7 Ps</vt:lpstr>
      <vt:lpstr>PowerPoint Presentation</vt:lpstr>
      <vt:lpstr>Spelling and Grammar</vt:lpstr>
      <vt:lpstr>Spelling and Grammar</vt:lpstr>
      <vt:lpstr>Spelling and Grammar</vt:lpstr>
      <vt:lpstr>Styles</vt:lpstr>
      <vt:lpstr>Styles</vt:lpstr>
      <vt:lpstr>Styles</vt:lpstr>
      <vt:lpstr>Styles</vt:lpstr>
      <vt:lpstr>Styles</vt:lpstr>
      <vt:lpstr>The CSD Template</vt:lpstr>
      <vt:lpstr>Themes</vt:lpstr>
      <vt:lpstr>Heading Numbers</vt:lpstr>
      <vt:lpstr>Heading Numbers</vt:lpstr>
      <vt:lpstr>Heading Numbers</vt:lpstr>
      <vt:lpstr>Heading Numbers</vt:lpstr>
      <vt:lpstr>Heading Numbers</vt:lpstr>
      <vt:lpstr>Heading Numbers</vt:lpstr>
      <vt:lpstr>Heading Numbers</vt:lpstr>
      <vt:lpstr>Heading Numbers</vt:lpstr>
      <vt:lpstr>Heading Numbers</vt:lpstr>
      <vt:lpstr>Tables of Contents</vt:lpstr>
      <vt:lpstr>Tables of Contents</vt:lpstr>
      <vt:lpstr>Tables of Contents</vt:lpstr>
      <vt:lpstr>Table of Contents</vt:lpstr>
      <vt:lpstr>Sections</vt:lpstr>
      <vt:lpstr>Page Breaks</vt:lpstr>
      <vt:lpstr>Headers and Footers</vt:lpstr>
      <vt:lpstr>Page Numbers</vt:lpstr>
      <vt:lpstr>Page Numbers</vt:lpstr>
      <vt:lpstr>Page Number</vt:lpstr>
      <vt:lpstr>Page Numbers</vt:lpstr>
      <vt:lpstr>Chapter Title in Header/Footer</vt:lpstr>
      <vt:lpstr>The Landscape Page</vt:lpstr>
      <vt:lpstr>Margins</vt:lpstr>
      <vt:lpstr>Diagrams</vt:lpstr>
      <vt:lpstr>Edit Images</vt:lpstr>
      <vt:lpstr>Compress Images</vt:lpstr>
      <vt:lpstr>Captions</vt:lpstr>
      <vt:lpstr>Positioning Image</vt:lpstr>
      <vt:lpstr>Captions</vt:lpstr>
      <vt:lpstr>Equations</vt:lpstr>
      <vt:lpstr>Table of Figures</vt:lpstr>
      <vt:lpstr>Table of Appendices</vt:lpstr>
      <vt:lpstr>Cross Reference</vt:lpstr>
      <vt:lpstr>Special Paste</vt:lpstr>
      <vt:lpstr>Update All</vt:lpstr>
      <vt:lpstr>Referencing</vt:lpstr>
      <vt:lpstr>Document Checker</vt:lpstr>
      <vt:lpstr>Document Checker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for thesis writing</dc:title>
  <dc:creator>Malcolm Morgan</dc:creator>
  <cp:lastModifiedBy>Malcolm Morgan</cp:lastModifiedBy>
  <cp:revision>55</cp:revision>
  <dcterms:created xsi:type="dcterms:W3CDTF">2013-06-17T10:19:18Z</dcterms:created>
  <dcterms:modified xsi:type="dcterms:W3CDTF">2015-07-23T13:53:11Z</dcterms:modified>
</cp:coreProperties>
</file>