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64" r:id="rId4"/>
    <p:sldId id="265" r:id="rId5"/>
    <p:sldId id="266" r:id="rId6"/>
    <p:sldId id="269" r:id="rId7"/>
    <p:sldId id="268" r:id="rId8"/>
    <p:sldId id="270" r:id="rId9"/>
    <p:sldId id="267" r:id="rId10"/>
    <p:sldId id="271" r:id="rId11"/>
    <p:sldId id="272" r:id="rId12"/>
    <p:sldId id="274" r:id="rId13"/>
    <p:sldId id="275" r:id="rId14"/>
    <p:sldId id="261" r:id="rId15"/>
    <p:sldId id="262" r:id="rId16"/>
    <p:sldId id="259" r:id="rId17"/>
    <p:sldId id="260" r:id="rId18"/>
    <p:sldId id="263" r:id="rId19"/>
  </p:sldIdLst>
  <p:sldSz cx="9906000" cy="6858000" type="A4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4" autoAdjust="0"/>
    <p:restoredTop sz="94660" autoAdjust="0"/>
  </p:normalViewPr>
  <p:slideViewPr>
    <p:cSldViewPr snapToGrid="0">
      <p:cViewPr>
        <p:scale>
          <a:sx n="50" d="100"/>
          <a:sy n="50" d="100"/>
        </p:scale>
        <p:origin x="-1792" y="-112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753AB-17CA-439B-A125-6F11D515154D}" type="datetimeFigureOut">
              <a:rPr lang="de-DE"/>
              <a:pPr/>
              <a:t>15.02.2017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E87AF-E83D-44AB-8379-719CE72FE678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597144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8E87AF-E83D-44AB-8379-719CE72FE678}" type="slidenum">
              <a:rPr lang="de-DE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780626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8E87AF-E83D-44AB-8379-719CE72FE678}" type="slidenum">
              <a:rPr lang="de-DE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016725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8E87AF-E83D-44AB-8379-719CE72FE678}" type="slidenum">
              <a:rPr lang="de-DE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631922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8E87AF-E83D-44AB-8379-719CE72FE678}" type="slidenum">
              <a:rPr lang="de-DE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595828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8E87AF-E83D-44AB-8379-719CE72FE678}" type="slidenum">
              <a:rPr lang="de-DE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965247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8E87AF-E83D-44AB-8379-719CE72FE678}" type="slidenum">
              <a:rPr lang="de-DE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679203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pPr/>
              <a:t>15.02.2017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pPr/>
              <a:t>15.02.2017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pPr/>
              <a:t>15.02.2017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pPr/>
              <a:t>15.02.2017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pPr/>
              <a:t>15.02.2017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pPr/>
              <a:t>15.02.2017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pPr/>
              <a:t>15.02.2017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pPr/>
              <a:t>15.02.2017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pPr/>
              <a:t>15.02.2017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pPr/>
              <a:t>15.02.2017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pPr/>
              <a:t>15.02.2017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pPr/>
              <a:t>15.02.2017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tenberg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riezlan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14887"/>
            <a:ext cx="10291647" cy="7164643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-159941" y="-140225"/>
            <a:ext cx="10593487" cy="7342713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Word Statistics</a:t>
            </a:r>
            <a:endParaRPr lang="en-US" noProof="0" dirty="0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 dirty="0" smtClean="0"/>
              <a:t>Bruno, Charles and Sigrid </a:t>
            </a:r>
            <a:endParaRPr lang="en-US" noProof="0" dirty="0"/>
          </a:p>
        </p:txBody>
      </p:sp>
      <p:pic>
        <p:nvPicPr>
          <p:cNvPr id="4" name="Grafik 3" descr="FIA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6681" y="469900"/>
            <a:ext cx="2937767" cy="89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7749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051" name="Picture 3" descr="D:\Word statistics\BuddenbrocksMann_imsho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0320" y="-557244"/>
            <a:ext cx="8033180" cy="74152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052" name="Picture 4" descr="D:\Word statistics\HistoireextraordinarePoe_imsho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6300" y="-292100"/>
            <a:ext cx="8115300" cy="74910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053" name="Picture 5" descr="D:\Word statistics\historiassemdataassis_imsho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758" y="-358775"/>
            <a:ext cx="8109942" cy="7486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all_imshow (6th copy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6666" y="692150"/>
            <a:ext cx="8221133" cy="6165850"/>
          </a:xfrm>
          <a:prstGeom prst="rect">
            <a:avLst/>
          </a:prstGeom>
          <a:noFill/>
        </p:spPr>
      </p:pic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Word </a:t>
            </a:r>
            <a:r>
              <a:rPr lang="de-DE" dirty="0" err="1" smtClean="0"/>
              <a:t>frequencies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Entropy</a:t>
            </a:r>
            <a:endParaRPr lang="en-US" noProof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noProof="0" smtClean="0"/>
              <a:t>Letter entropy</a:t>
            </a:r>
          </a:p>
          <a:p>
            <a:pPr marL="0" indent="0">
              <a:buNone/>
            </a:pPr>
            <a:endParaRPr lang="en-US" noProof="0" smtClean="0"/>
          </a:p>
          <a:p>
            <a:pPr marL="0" indent="0">
              <a:buNone/>
            </a:pPr>
            <a:r>
              <a:rPr lang="en-US" noProof="0" smtClean="0"/>
              <a:t>Z = set of all characters</a:t>
            </a:r>
          </a:p>
          <a:p>
            <a:pPr marL="0" indent="0">
              <a:buNone/>
            </a:pPr>
            <a:endParaRPr lang="en-US" noProof="0" smtClean="0"/>
          </a:p>
          <a:p>
            <a:pPr marL="0" indent="0">
              <a:buNone/>
            </a:pPr>
            <a:endParaRPr lang="en-US" noProof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5014912" y="1825625"/>
            <a:ext cx="442118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noProof="0" dirty="0" smtClean="0"/>
              <a:t>Word entropy</a:t>
            </a:r>
          </a:p>
          <a:p>
            <a:pPr marL="0" indent="0">
              <a:buNone/>
            </a:pPr>
            <a:endParaRPr lang="en-US" noProof="0" dirty="0" smtClean="0"/>
          </a:p>
          <a:p>
            <a:pPr marL="0" indent="0">
              <a:buNone/>
            </a:pPr>
            <a:r>
              <a:rPr lang="en-US" noProof="0" dirty="0" smtClean="0">
                <a:solidFill>
                  <a:srgbClr val="000000"/>
                </a:solidFill>
                <a:latin typeface="Calibri"/>
              </a:rPr>
              <a:t>Z = set of all words</a:t>
            </a:r>
          </a:p>
          <a:p>
            <a:pPr marL="0" indent="0">
              <a:buNone/>
            </a:pPr>
            <a:endParaRPr lang="en-US" noProof="0" dirty="0" smtClean="0">
              <a:solidFill>
                <a:srgbClr val="000000"/>
              </a:solidFill>
              <a:latin typeface="Calibri"/>
            </a:endParaRPr>
          </a:p>
          <a:p>
            <a:pPr marL="0" indent="0">
              <a:buNone/>
            </a:pPr>
            <a:r>
              <a:rPr lang="en-US" noProof="0" dirty="0" smtClean="0">
                <a:solidFill>
                  <a:srgbClr val="000000"/>
                </a:solidFill>
                <a:latin typeface="Calibri"/>
              </a:rPr>
              <a:t>Entropy for words of length n</a:t>
            </a:r>
          </a:p>
          <a:p>
            <a:pPr marL="0" indent="0">
              <a:buNone/>
            </a:pPr>
            <a:r>
              <a:rPr lang="en-US" noProof="0" dirty="0" smtClean="0">
                <a:solidFill>
                  <a:srgbClr val="000000"/>
                </a:solidFill>
                <a:latin typeface="Calibri"/>
              </a:rPr>
              <a:t>(conditional entropy)</a:t>
            </a:r>
            <a:endParaRPr lang="en-US" noProof="0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6" name="Grafik 5" descr="entr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09280" y="2352675"/>
            <a:ext cx="2796388" cy="476084"/>
          </a:xfrm>
          <a:prstGeom prst="rect">
            <a:avLst/>
          </a:prstGeom>
        </p:spPr>
      </p:pic>
      <p:pic>
        <p:nvPicPr>
          <p:cNvPr id="7" name="Grafik 6" descr="entr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53608" y="5229226"/>
            <a:ext cx="2228850" cy="61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4191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Word of length N - Entropy </a:t>
            </a:r>
            <a:endParaRPr lang="en-US" noProof="0" dirty="0"/>
          </a:p>
        </p:txBody>
      </p:sp>
      <p:pic>
        <p:nvPicPr>
          <p:cNvPr id="3" name="Grafik 2" descr="all_hn_en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7991" y="1485900"/>
            <a:ext cx="3388050" cy="2782264"/>
          </a:xfrm>
          <a:prstGeom prst="rect">
            <a:avLst/>
          </a:prstGeom>
        </p:spPr>
      </p:pic>
      <p:pic>
        <p:nvPicPr>
          <p:cNvPr id="4" name="Grafik 3" descr="all_hn_germa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52170" y="1470025"/>
            <a:ext cx="3310794" cy="2720578"/>
          </a:xfrm>
          <a:prstGeom prst="rect">
            <a:avLst/>
          </a:prstGeom>
        </p:spPr>
      </p:pic>
      <p:pic>
        <p:nvPicPr>
          <p:cNvPr id="5" name="Grafik 4" descr="all_hn_french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67991" y="3943350"/>
            <a:ext cx="3397354" cy="2792592"/>
          </a:xfrm>
          <a:prstGeom prst="rect">
            <a:avLst/>
          </a:prstGeom>
        </p:spPr>
      </p:pic>
      <p:pic>
        <p:nvPicPr>
          <p:cNvPr id="6" name="Grafik 5" descr="all_hn_port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52168" y="4000859"/>
            <a:ext cx="3266380" cy="2684564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2461022" y="3686176"/>
            <a:ext cx="2228850" cy="83099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r"/>
            <a:r>
              <a:rPr lang="de-DE" sz="2400" dirty="0"/>
              <a:t>English</a:t>
            </a:r>
            <a:endParaRPr lang="de-DE" sz="2800" dirty="0">
              <a:solidFill>
                <a:srgbClr val="000000"/>
              </a:solidFill>
              <a:latin typeface="Calibri"/>
            </a:endParaRPr>
          </a:p>
          <a:p>
            <a:pPr algn="r"/>
            <a:r>
              <a:rPr lang="de-DE" sz="2400" dirty="0"/>
              <a:t>French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946922" y="3686176"/>
            <a:ext cx="2228850" cy="83099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r"/>
            <a:r>
              <a:rPr lang="de-DE" sz="2400" dirty="0"/>
              <a:t>German</a:t>
            </a:r>
          </a:p>
          <a:p>
            <a:pPr algn="r"/>
            <a:r>
              <a:rPr lang="de-DE" sz="2400" dirty="0" err="1">
                <a:solidFill>
                  <a:srgbClr val="000000"/>
                </a:solidFill>
                <a:latin typeface="Calibri"/>
              </a:rPr>
              <a:t>Portuguese</a:t>
            </a:r>
          </a:p>
        </p:txBody>
      </p:sp>
    </p:spTree>
    <p:extLst>
      <p:ext uri="{BB962C8B-B14F-4D97-AF65-F5344CB8AC3E}">
        <p14:creationId xmlns:p14="http://schemas.microsoft.com/office/powerpoint/2010/main" xmlns="" val="250336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English Bibles</a:t>
            </a:r>
            <a:endParaRPr lang="en-US" noProof="0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>
                <a:solidFill>
                  <a:srgbClr val="000000"/>
                </a:solidFill>
                <a:latin typeface="Calibri"/>
              </a:rPr>
              <a:t>Many different versions exist</a:t>
            </a:r>
          </a:p>
          <a:p>
            <a:r>
              <a:rPr lang="en-US" noProof="0">
                <a:solidFill>
                  <a:srgbClr val="000000"/>
                </a:solidFill>
                <a:latin typeface="Calibri"/>
              </a:rPr>
              <a:t>We can compare the verses</a:t>
            </a:r>
          </a:p>
          <a:p>
            <a:r>
              <a:rPr lang="en-US" noProof="0">
                <a:solidFill>
                  <a:srgbClr val="000000"/>
                </a:solidFill>
                <a:latin typeface="Calibri"/>
              </a:rPr>
              <a:t>Old versions are translated from different texts</a:t>
            </a:r>
          </a:p>
          <a:p>
            <a:r>
              <a:rPr lang="en-US" noProof="0">
                <a:solidFill>
                  <a:srgbClr val="000000"/>
                </a:solidFill>
                <a:latin typeface="Calibri"/>
              </a:rPr>
              <a:t>                               Written in old English</a:t>
            </a:r>
          </a:p>
        </p:txBody>
      </p:sp>
    </p:spTree>
    <p:extLst>
      <p:ext uri="{BB962C8B-B14F-4D97-AF65-F5344CB8AC3E}">
        <p14:creationId xmlns:p14="http://schemas.microsoft.com/office/powerpoint/2010/main" xmlns="" val="60696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 descr="3bibles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409700" y="1223181"/>
            <a:ext cx="7023100" cy="5799919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Time-dependent </a:t>
            </a:r>
            <a:r>
              <a:rPr lang="en-US" dirty="0" smtClean="0"/>
              <a:t>letter entropy </a:t>
            </a:r>
            <a:r>
              <a:rPr lang="en-US" dirty="0" smtClean="0"/>
              <a:t>for different bible versions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10723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 descr="world_wo_entropy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975410"/>
            <a:ext cx="7965469" cy="5882590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Time-dependent word entropy for different bible versions</a:t>
            </a:r>
            <a:endParaRPr lang="en-US" noProof="0" dirty="0"/>
          </a:p>
        </p:txBody>
      </p:sp>
      <p:sp>
        <p:nvSpPr>
          <p:cNvPr id="5" name="Textfeld 4"/>
          <p:cNvSpPr txBox="1"/>
          <p:nvPr/>
        </p:nvSpPr>
        <p:spPr>
          <a:xfrm>
            <a:off x="6962576" y="1593851"/>
            <a:ext cx="3393389" cy="200054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American Standard 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Basic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Darby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World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xmlns="" val="333075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analyzed corpus of texts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noProof="0" dirty="0" smtClean="0"/>
              <a:t>Project Gutenberg:    </a:t>
            </a:r>
            <a:r>
              <a:rPr lang="en-US" noProof="0" dirty="0" smtClean="0">
                <a:hlinkClick r:id="rId3"/>
              </a:rPr>
              <a:t>https://www.gutenberg.org/</a:t>
            </a:r>
          </a:p>
          <a:p>
            <a:pPr marL="0" indent="0">
              <a:buNone/>
            </a:pPr>
            <a:endParaRPr lang="en-US" noProof="0" dirty="0" smtClean="0"/>
          </a:p>
          <a:p>
            <a:pPr marL="0" indent="0">
              <a:buNone/>
            </a:pPr>
            <a:r>
              <a:rPr lang="en-US" noProof="0" dirty="0" smtClean="0"/>
              <a:t>Analyzed languages:</a:t>
            </a:r>
          </a:p>
          <a:p>
            <a:r>
              <a:rPr lang="en-US" noProof="0" dirty="0" smtClean="0"/>
              <a:t>English</a:t>
            </a:r>
          </a:p>
          <a:p>
            <a:r>
              <a:rPr lang="en-US" noProof="0" dirty="0" smtClean="0"/>
              <a:t>German</a:t>
            </a:r>
          </a:p>
          <a:p>
            <a:r>
              <a:rPr lang="en-US" noProof="0" dirty="0" smtClean="0"/>
              <a:t>French</a:t>
            </a:r>
          </a:p>
          <a:p>
            <a:r>
              <a:rPr lang="en-US" noProof="0" dirty="0" smtClean="0"/>
              <a:t>Portuguese</a:t>
            </a:r>
          </a:p>
          <a:p>
            <a:endParaRPr lang="en-US" noProof="0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3526475" y="3275975"/>
            <a:ext cx="2606347" cy="1912878"/>
            <a:chOff x="6896100" y="3238500"/>
            <a:chExt cx="3207812" cy="1912878"/>
          </a:xfrm>
        </p:grpSpPr>
        <p:sp>
          <p:nvSpPr>
            <p:cNvPr id="4" name="Rechteck 3"/>
            <p:cNvSpPr/>
            <p:nvPr/>
          </p:nvSpPr>
          <p:spPr>
            <a:xfrm>
              <a:off x="6896100" y="3238500"/>
              <a:ext cx="3207812" cy="191287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7048500" y="3495675"/>
              <a:ext cx="2825750" cy="1569660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de-DE" sz="2400" b="0" i="0" u="none" strike="noStrike" dirty="0" err="1">
                  <a:solidFill>
                    <a:srgbClr val="000000"/>
                  </a:solidFill>
                  <a:latin typeface="Calibri"/>
                </a:rPr>
                <a:t>selection</a:t>
              </a:r>
              <a:r>
                <a:rPr lang="de-DE" sz="2400" b="0" i="0" u="none" strike="noStrike" dirty="0">
                  <a:solidFill>
                    <a:srgbClr val="000000"/>
                  </a:solidFill>
                  <a:latin typeface="Calibri"/>
                </a:rPr>
                <a:t> </a:t>
              </a:r>
              <a:r>
                <a:rPr lang="de-DE" sz="2400" b="0" i="0" u="none" strike="noStrike" dirty="0" err="1">
                  <a:solidFill>
                    <a:srgbClr val="000000"/>
                  </a:solidFill>
                  <a:latin typeface="Calibri"/>
                </a:rPr>
                <a:t>of</a:t>
              </a:r>
              <a:r>
                <a:rPr lang="de-DE" sz="2400" b="0" i="0" u="none" strike="noStrike" dirty="0">
                  <a:solidFill>
                    <a:srgbClr val="000000"/>
                  </a:solidFill>
                  <a:latin typeface="Calibri"/>
                </a:rPr>
                <a:t> </a:t>
              </a:r>
              <a:r>
                <a:rPr lang="de-DE" sz="2400" b="0" i="0" u="none" strike="noStrike" dirty="0" err="1">
                  <a:solidFill>
                    <a:srgbClr val="000000"/>
                  </a:solidFill>
                  <a:latin typeface="Calibri"/>
                </a:rPr>
                <a:t>texts</a:t>
              </a:r>
              <a:r>
                <a:rPr lang="de-DE" sz="2400" b="0" i="0" u="none" strike="noStrike" dirty="0">
                  <a:solidFill>
                    <a:srgbClr val="000000"/>
                  </a:solidFill>
                  <a:latin typeface="Calibri"/>
                </a:rPr>
                <a:t> </a:t>
              </a:r>
              <a:r>
                <a:rPr lang="de-DE" sz="2400" b="0" i="0" u="none" strike="noStrike" dirty="0" err="1">
                  <a:solidFill>
                    <a:srgbClr val="000000"/>
                  </a:solidFill>
                  <a:latin typeface="Calibri"/>
                </a:rPr>
                <a:t>from</a:t>
              </a:r>
              <a:r>
                <a:rPr lang="de-DE" sz="2400" b="0" i="0" u="none" strike="noStrike" dirty="0">
                  <a:solidFill>
                    <a:srgbClr val="000000"/>
                  </a:solidFill>
                  <a:latin typeface="Calibri"/>
                </a:rPr>
                <a:t> different </a:t>
              </a:r>
              <a:r>
                <a:rPr lang="de-DE" sz="2400" b="0" i="0" u="none" strike="noStrike" dirty="0" err="1">
                  <a:solidFill>
                    <a:srgbClr val="000000"/>
                  </a:solidFill>
                  <a:latin typeface="Calibri"/>
                </a:rPr>
                <a:t>authors</a:t>
              </a:r>
              <a:r>
                <a:rPr lang="de-DE" sz="2400" b="0" i="0" u="none" strike="noStrike" dirty="0">
                  <a:solidFill>
                    <a:srgbClr val="000000"/>
                  </a:solidFill>
                  <a:latin typeface="Calibri"/>
                </a:rPr>
                <a:t>, </a:t>
              </a:r>
              <a:r>
                <a:rPr lang="de-DE" sz="2400" b="0" i="0" u="none" strike="noStrike" dirty="0" err="1">
                  <a:solidFill>
                    <a:srgbClr val="000000"/>
                  </a:solidFill>
                  <a:latin typeface="Calibri"/>
                </a:rPr>
                <a:t>periods</a:t>
              </a:r>
              <a:r>
                <a:rPr lang="de-DE" sz="2400" b="0" i="0" u="none" strike="noStrike" dirty="0">
                  <a:solidFill>
                    <a:srgbClr val="000000"/>
                  </a:solidFill>
                  <a:latin typeface="Calibri"/>
                </a:rPr>
                <a:t> </a:t>
              </a:r>
              <a:r>
                <a:rPr lang="de-DE" sz="2400" b="0" i="0" u="none" strike="noStrike" dirty="0" err="1">
                  <a:solidFill>
                    <a:srgbClr val="000000"/>
                  </a:solidFill>
                  <a:latin typeface="Calibri"/>
                </a:rPr>
                <a:t>and</a:t>
              </a:r>
              <a:r>
                <a:rPr lang="de-DE" sz="2400" b="0" i="0" u="none" strike="noStrike" dirty="0">
                  <a:solidFill>
                    <a:srgbClr val="000000"/>
                  </a:solidFill>
                  <a:latin typeface="Calibri"/>
                </a:rPr>
                <a:t> </a:t>
              </a:r>
              <a:r>
                <a:rPr lang="de-DE" sz="2400" b="0" i="0" u="none" strike="noStrike" dirty="0" err="1">
                  <a:solidFill>
                    <a:srgbClr val="000000"/>
                  </a:solidFill>
                  <a:latin typeface="Calibri"/>
                </a:rPr>
                <a:t>genres</a:t>
              </a:r>
              <a:r>
                <a:rPr lang="en-US" sz="2400" b="0" i="0" dirty="0">
                  <a:latin typeface="Calibri"/>
                </a:rPr>
                <a:t>​</a:t>
              </a:r>
              <a:endParaRPr lang="de-DE" sz="2400" dirty="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6241998" y="3285969"/>
            <a:ext cx="2608884" cy="2348141"/>
            <a:chOff x="6892978" y="3238500"/>
            <a:chExt cx="3210934" cy="2348141"/>
          </a:xfrm>
        </p:grpSpPr>
        <p:sp>
          <p:nvSpPr>
            <p:cNvPr id="8" name="Rechteck 7"/>
            <p:cNvSpPr/>
            <p:nvPr/>
          </p:nvSpPr>
          <p:spPr>
            <a:xfrm>
              <a:off x="6896100" y="3238500"/>
              <a:ext cx="3207812" cy="191287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6892978" y="3278317"/>
              <a:ext cx="3155429" cy="230832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 smtClean="0">
                  <a:solidFill>
                    <a:srgbClr val="000000"/>
                  </a:solidFill>
                  <a:latin typeface="Calibri"/>
                </a:rPr>
                <a:t>Manual </a:t>
              </a:r>
              <a:r>
                <a:rPr lang="de-DE" sz="2400" dirty="0" err="1" smtClean="0">
                  <a:solidFill>
                    <a:srgbClr val="000000"/>
                  </a:solidFill>
                  <a:latin typeface="Calibri"/>
                </a:rPr>
                <a:t>preprocessing</a:t>
              </a:r>
              <a:r>
                <a:rPr lang="de-DE" sz="2400" dirty="0" smtClean="0">
                  <a:solidFill>
                    <a:srgbClr val="000000"/>
                  </a:solidFill>
                  <a:latin typeface="Calibri"/>
                </a:rPr>
                <a:t>:</a:t>
              </a:r>
              <a:r>
                <a:rPr lang="de-DE" sz="2400" dirty="0" smtClean="0">
                  <a:solidFill>
                    <a:srgbClr val="000000"/>
                  </a:solidFill>
                  <a:latin typeface="Calibri"/>
                </a:rPr>
                <a:t> </a:t>
              </a:r>
              <a:r>
                <a:rPr lang="de-DE" sz="2400" dirty="0" err="1" smtClean="0">
                  <a:solidFill>
                    <a:srgbClr val="000000"/>
                  </a:solidFill>
                  <a:latin typeface="Calibri"/>
                </a:rPr>
                <a:t>delete</a:t>
              </a:r>
              <a:r>
                <a:rPr lang="de-DE" sz="2400" dirty="0" smtClean="0">
                  <a:solidFill>
                    <a:srgbClr val="000000"/>
                  </a:solidFill>
                  <a:latin typeface="Calibri"/>
                </a:rPr>
                <a:t> </a:t>
              </a:r>
              <a:r>
                <a:rPr lang="de-DE" sz="2400" dirty="0" err="1" smtClean="0">
                  <a:solidFill>
                    <a:srgbClr val="000000"/>
                  </a:solidFill>
                  <a:latin typeface="Calibri"/>
                </a:rPr>
                <a:t>project</a:t>
              </a:r>
              <a:r>
                <a:rPr lang="de-DE" sz="2400" dirty="0" smtClean="0">
                  <a:solidFill>
                    <a:srgbClr val="000000"/>
                  </a:solidFill>
                  <a:latin typeface="Calibri"/>
                </a:rPr>
                <a:t> </a:t>
              </a:r>
              <a:r>
                <a:rPr lang="de-DE" sz="2400" dirty="0" err="1" smtClean="0">
                  <a:solidFill>
                    <a:srgbClr val="000000"/>
                  </a:solidFill>
                  <a:latin typeface="Calibri"/>
                </a:rPr>
                <a:t>license</a:t>
              </a:r>
              <a:r>
                <a:rPr lang="de-DE" sz="2400" dirty="0" smtClean="0">
                  <a:solidFill>
                    <a:srgbClr val="000000"/>
                  </a:solidFill>
                  <a:latin typeface="Calibri"/>
                </a:rPr>
                <a:t> </a:t>
              </a:r>
              <a:r>
                <a:rPr lang="de-DE" sz="2400" dirty="0" err="1" smtClean="0">
                  <a:solidFill>
                    <a:srgbClr val="000000"/>
                  </a:solidFill>
                  <a:latin typeface="Calibri"/>
                </a:rPr>
                <a:t>and</a:t>
              </a:r>
              <a:r>
                <a:rPr lang="de-DE" sz="2400" dirty="0" smtClean="0">
                  <a:solidFill>
                    <a:srgbClr val="000000"/>
                  </a:solidFill>
                  <a:latin typeface="Calibri"/>
                </a:rPr>
                <a:t> </a:t>
              </a:r>
              <a:r>
                <a:rPr lang="de-DE" sz="2400" dirty="0" err="1" smtClean="0">
                  <a:solidFill>
                    <a:srgbClr val="000000"/>
                  </a:solidFill>
                  <a:latin typeface="Calibri"/>
                </a:rPr>
                <a:t>text</a:t>
              </a:r>
              <a:r>
                <a:rPr lang="de-DE" sz="2400" dirty="0" smtClean="0">
                  <a:solidFill>
                    <a:srgbClr val="000000"/>
                  </a:solidFill>
                  <a:latin typeface="Calibri"/>
                </a:rPr>
                <a:t> in </a:t>
              </a:r>
              <a:r>
                <a:rPr lang="de-DE" sz="2400" dirty="0" err="1" smtClean="0">
                  <a:solidFill>
                    <a:srgbClr val="000000"/>
                  </a:solidFill>
                  <a:latin typeface="Calibri"/>
                </a:rPr>
                <a:t>other</a:t>
              </a:r>
              <a:r>
                <a:rPr lang="de-DE" sz="2400" dirty="0" smtClean="0">
                  <a:solidFill>
                    <a:srgbClr val="000000"/>
                  </a:solidFill>
                  <a:latin typeface="Calibri"/>
                </a:rPr>
                <a:t> </a:t>
              </a:r>
              <a:r>
                <a:rPr lang="de-DE" sz="2400" dirty="0" err="1" smtClean="0">
                  <a:solidFill>
                    <a:srgbClr val="000000"/>
                  </a:solidFill>
                  <a:latin typeface="Calibri"/>
                </a:rPr>
                <a:t>languages</a:t>
              </a:r>
              <a:endParaRPr lang="de-DE" sz="2400" dirty="0" smtClean="0">
                <a:solidFill>
                  <a:srgbClr val="000000"/>
                </a:solidFill>
                <a:latin typeface="Calibri"/>
              </a:endParaRPr>
            </a:p>
            <a:p>
              <a:pPr algn="ctr"/>
              <a:r>
                <a:rPr lang="de-DE" sz="2400" dirty="0" smtClean="0">
                  <a:solidFill>
                    <a:srgbClr val="000000"/>
                  </a:solidFill>
                  <a:latin typeface="Calibri"/>
                  <a:sym typeface="Wingdings" pitchFamily="2" charset="2"/>
                </a:rPr>
                <a:t> </a:t>
              </a:r>
              <a:r>
                <a:rPr lang="de-DE" sz="2400" dirty="0" err="1" smtClean="0">
                  <a:solidFill>
                    <a:srgbClr val="000000"/>
                  </a:solidFill>
                  <a:latin typeface="Calibri"/>
                  <a:sym typeface="Wingdings" pitchFamily="2" charset="2"/>
                </a:rPr>
                <a:t>Only</a:t>
              </a:r>
              <a:r>
                <a:rPr lang="de-DE" sz="2400" dirty="0" smtClean="0">
                  <a:solidFill>
                    <a:srgbClr val="000000"/>
                  </a:solidFill>
                  <a:latin typeface="Calibri"/>
                  <a:sym typeface="Wingdings" pitchFamily="2" charset="2"/>
                </a:rPr>
                <a:t> </a:t>
              </a:r>
              <a:r>
                <a:rPr lang="de-DE" sz="2400" dirty="0" err="1" smtClean="0">
                  <a:solidFill>
                    <a:srgbClr val="000000"/>
                  </a:solidFill>
                  <a:latin typeface="Calibri"/>
                  <a:sym typeface="Wingdings" pitchFamily="2" charset="2"/>
                </a:rPr>
                <a:t>raw</a:t>
              </a:r>
              <a:r>
                <a:rPr lang="de-DE" sz="2400" dirty="0" smtClean="0">
                  <a:solidFill>
                    <a:srgbClr val="000000"/>
                  </a:solidFill>
                  <a:latin typeface="Calibri"/>
                  <a:sym typeface="Wingdings" pitchFamily="2" charset="2"/>
                </a:rPr>
                <a:t> </a:t>
              </a:r>
              <a:r>
                <a:rPr lang="de-DE" sz="2400" dirty="0" err="1" smtClean="0">
                  <a:solidFill>
                    <a:srgbClr val="000000"/>
                  </a:solidFill>
                  <a:latin typeface="Calibri"/>
                  <a:sym typeface="Wingdings" pitchFamily="2" charset="2"/>
                </a:rPr>
                <a:t>text</a:t>
              </a:r>
              <a:endParaRPr lang="de-DE" sz="2400" dirty="0">
                <a:solidFill>
                  <a:srgbClr val="00000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78389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Computing </a:t>
            </a:r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statistics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NLTK-</a:t>
            </a:r>
            <a:r>
              <a:rPr lang="de-DE" dirty="0" err="1" smtClean="0"/>
              <a:t>Toolkit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 smtClean="0"/>
              <a:t>Tokenize</a:t>
            </a:r>
            <a:r>
              <a:rPr lang="de-DE" dirty="0" smtClean="0"/>
              <a:t> </a:t>
            </a:r>
            <a:r>
              <a:rPr lang="de-DE" dirty="0" err="1" smtClean="0"/>
              <a:t>raw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words</a:t>
            </a:r>
            <a:endParaRPr lang="de-DE" dirty="0" smtClean="0"/>
          </a:p>
          <a:p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statistics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words</a:t>
            </a:r>
            <a:endParaRPr lang="de-DE" dirty="0" smtClean="0"/>
          </a:p>
          <a:p>
            <a:pPr lvl="1"/>
            <a:r>
              <a:rPr lang="de-DE" dirty="0" smtClean="0"/>
              <a:t>Words ={, . : ; + </a:t>
            </a:r>
            <a:r>
              <a:rPr lang="de-DE" dirty="0" err="1" smtClean="0"/>
              <a:t>letters</a:t>
            </a:r>
            <a:r>
              <a:rPr lang="de-DE" dirty="0" smtClean="0"/>
              <a:t>}</a:t>
            </a:r>
          </a:p>
          <a:p>
            <a:r>
              <a:rPr lang="de-DE" dirty="0" err="1" smtClean="0"/>
              <a:t>Collocations</a:t>
            </a:r>
            <a:endParaRPr lang="de-DE" dirty="0" smtClean="0"/>
          </a:p>
          <a:p>
            <a:r>
              <a:rPr lang="de-DE" dirty="0" smtClean="0"/>
              <a:t>Problem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unicode</a:t>
            </a:r>
            <a:r>
              <a:rPr lang="de-DE" dirty="0" smtClean="0"/>
              <a:t> </a:t>
            </a:r>
            <a:r>
              <a:rPr lang="de-DE" dirty="0" err="1" smtClean="0"/>
              <a:t>characters</a:t>
            </a:r>
            <a:endParaRPr lang="de-DE" dirty="0" smtClean="0"/>
          </a:p>
          <a:p>
            <a:pPr>
              <a:buNone/>
            </a:pPr>
            <a:endParaRPr lang="de-DE" dirty="0" smtClean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Computing </a:t>
            </a:r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statistics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NLTK-</a:t>
            </a:r>
            <a:r>
              <a:rPr lang="de-DE" dirty="0" err="1" smtClean="0"/>
              <a:t>Toolkit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 smtClean="0"/>
              <a:t>Tokenize</a:t>
            </a:r>
            <a:r>
              <a:rPr lang="de-DE" dirty="0" smtClean="0"/>
              <a:t> </a:t>
            </a:r>
            <a:r>
              <a:rPr lang="de-DE" dirty="0" err="1" smtClean="0"/>
              <a:t>raw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words</a:t>
            </a:r>
            <a:endParaRPr lang="de-DE" dirty="0" smtClean="0"/>
          </a:p>
          <a:p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statistics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words</a:t>
            </a:r>
            <a:endParaRPr lang="de-DE" dirty="0" smtClean="0"/>
          </a:p>
          <a:p>
            <a:pPr lvl="1"/>
            <a:r>
              <a:rPr lang="de-DE" dirty="0" smtClean="0"/>
              <a:t>Words ={, . : ; + </a:t>
            </a:r>
            <a:r>
              <a:rPr lang="de-DE" dirty="0" err="1" smtClean="0"/>
              <a:t>letters</a:t>
            </a:r>
            <a:r>
              <a:rPr lang="de-DE" dirty="0" smtClean="0"/>
              <a:t>}</a:t>
            </a:r>
          </a:p>
          <a:p>
            <a:r>
              <a:rPr lang="de-DE" dirty="0" err="1" smtClean="0"/>
              <a:t>Collocations</a:t>
            </a:r>
            <a:endParaRPr lang="de-DE" dirty="0" smtClean="0"/>
          </a:p>
          <a:p>
            <a:r>
              <a:rPr lang="de-DE" dirty="0" smtClean="0"/>
              <a:t>Problem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unicode</a:t>
            </a:r>
            <a:r>
              <a:rPr lang="de-DE" dirty="0" smtClean="0"/>
              <a:t> </a:t>
            </a:r>
            <a:r>
              <a:rPr lang="de-DE" dirty="0" err="1" smtClean="0"/>
              <a:t>characters</a:t>
            </a:r>
            <a:endParaRPr lang="de-DE" dirty="0" smtClean="0"/>
          </a:p>
          <a:p>
            <a:pPr>
              <a:buNone/>
            </a:pPr>
            <a:endParaRPr lang="de-DE" dirty="0" smtClean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Custom-</a:t>
            </a:r>
            <a:r>
              <a:rPr lang="de-DE" dirty="0" err="1" smtClean="0"/>
              <a:t>made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sz="2400" dirty="0" smtClean="0"/>
              <a:t>Custom </a:t>
            </a:r>
            <a:r>
              <a:rPr lang="de-DE" sz="2400" dirty="0" err="1" smtClean="0"/>
              <a:t>set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letters</a:t>
            </a:r>
            <a:r>
              <a:rPr lang="de-DE" sz="2400" dirty="0" smtClean="0"/>
              <a:t>:</a:t>
            </a:r>
          </a:p>
          <a:p>
            <a:pPr marL="0" indent="0">
              <a:buNone/>
            </a:pPr>
            <a:r>
              <a:rPr lang="de-DE" sz="1800" dirty="0" smtClean="0"/>
              <a:t>{</a:t>
            </a:r>
            <a:r>
              <a:rPr lang="vi-VN" sz="1800" dirty="0" smtClean="0"/>
              <a:t>abcdefghijklmnopqrstuvwxyzßàáâãäåæçèéêëìíîïðñòóôõöøùúûüýþāăąćĉċčďđēĕėęěĝğġģĥħĩīĭįıĳĵķĹĻĽĿŁŃŅŇŉŋōŏőœŕŗřśŝşšţťŧũūŭůűųŵ</a:t>
            </a:r>
            <a:r>
              <a:rPr lang="de-DE" sz="1800" dirty="0" smtClean="0"/>
              <a:t>}</a:t>
            </a:r>
          </a:p>
          <a:p>
            <a:pPr marL="0" indent="0">
              <a:buNone/>
            </a:pPr>
            <a:endParaRPr lang="de-DE" sz="1800" dirty="0" smtClean="0"/>
          </a:p>
          <a:p>
            <a:pPr marL="0" indent="0"/>
            <a:r>
              <a:rPr lang="de-DE" sz="2400" dirty="0" smtClean="0"/>
              <a:t>Custom end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words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sentences</a:t>
            </a:r>
            <a:endParaRPr lang="de-DE" sz="2400" dirty="0" smtClean="0"/>
          </a:p>
          <a:p>
            <a:pPr marL="0" indent="0"/>
            <a:r>
              <a:rPr lang="de-DE" sz="2400" dirty="0" err="1" smtClean="0"/>
              <a:t>Frequency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letter</a:t>
            </a:r>
            <a:r>
              <a:rPr lang="de-DE" sz="2400" dirty="0" smtClean="0"/>
              <a:t> </a:t>
            </a:r>
            <a:r>
              <a:rPr lang="de-DE" sz="2400" dirty="0" err="1" smtClean="0"/>
              <a:t>tuples</a:t>
            </a:r>
            <a:endParaRPr lang="de-DE" sz="2400" dirty="0" smtClean="0"/>
          </a:p>
          <a:p>
            <a:pPr marL="0" indent="0"/>
            <a:endParaRPr lang="de-DE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d statistics\bible_ch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41301" y="311592"/>
            <a:ext cx="6830537" cy="6305108"/>
          </a:xfrm>
          <a:prstGeom prst="rect">
            <a:avLst/>
          </a:prstGeom>
          <a:noFill/>
        </p:spPr>
      </p:pic>
      <p:pic>
        <p:nvPicPr>
          <p:cNvPr id="1029" name="Picture 5" descr="D:\Word statistics\historiassemdataassis_ch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69555" y="286842"/>
            <a:ext cx="6857345" cy="6329858"/>
          </a:xfrm>
          <a:prstGeom prst="rect">
            <a:avLst/>
          </a:prstGeom>
          <a:noFill/>
        </p:spPr>
      </p:pic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300038" y="0"/>
            <a:ext cx="8543925" cy="638174"/>
          </a:xfrm>
        </p:spPr>
        <p:txBody>
          <a:bodyPr>
            <a:normAutofit/>
          </a:bodyPr>
          <a:lstStyle/>
          <a:p>
            <a:r>
              <a:rPr lang="de-DE" sz="3200" dirty="0" smtClean="0"/>
              <a:t>Letter </a:t>
            </a:r>
            <a:r>
              <a:rPr lang="de-DE" sz="3200" dirty="0" err="1" smtClean="0"/>
              <a:t>frequencies</a:t>
            </a:r>
            <a:endParaRPr lang="de-DE" sz="3200" dirty="0"/>
          </a:p>
        </p:txBody>
      </p:sp>
      <p:sp>
        <p:nvSpPr>
          <p:cNvPr id="12" name="Rechteck 11"/>
          <p:cNvSpPr/>
          <p:nvPr/>
        </p:nvSpPr>
        <p:spPr>
          <a:xfrm>
            <a:off x="2981518" y="736600"/>
            <a:ext cx="2728864" cy="5422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8470900" y="808706"/>
            <a:ext cx="3046364" cy="5426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d statistics\bible_ch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92100" y="730692"/>
            <a:ext cx="6183895" cy="5708208"/>
          </a:xfrm>
          <a:prstGeom prst="rect">
            <a:avLst/>
          </a:prstGeom>
          <a:noFill/>
        </p:spPr>
      </p:pic>
      <p:pic>
        <p:nvPicPr>
          <p:cNvPr id="1029" name="Picture 5" descr="D:\Word statistics\historiassemdataassis_ch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4842" y="820242"/>
            <a:ext cx="5963053" cy="5504358"/>
          </a:xfrm>
          <a:prstGeom prst="rect">
            <a:avLst/>
          </a:prstGeom>
          <a:noFill/>
        </p:spPr>
      </p:pic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300038" y="0"/>
            <a:ext cx="8543925" cy="638174"/>
          </a:xfrm>
        </p:spPr>
        <p:txBody>
          <a:bodyPr>
            <a:normAutofit/>
          </a:bodyPr>
          <a:lstStyle/>
          <a:p>
            <a:r>
              <a:rPr lang="de-DE" sz="3200" dirty="0" smtClean="0"/>
              <a:t>Letter </a:t>
            </a:r>
            <a:r>
              <a:rPr lang="de-DE" sz="3200" dirty="0" err="1" smtClean="0"/>
              <a:t>frequencies</a:t>
            </a:r>
            <a:endParaRPr lang="de-DE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D:\Word statistics\HistoireextraordinarePoe_ch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0499" y="902677"/>
            <a:ext cx="6451599" cy="5955323"/>
          </a:xfrm>
          <a:prstGeom prst="rect">
            <a:avLst/>
          </a:prstGeom>
          <a:noFill/>
        </p:spPr>
      </p:pic>
      <p:pic>
        <p:nvPicPr>
          <p:cNvPr id="7" name="Picture 3" descr="D:\Word statistics\BuddenbrocksMann_ch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2764" y="0"/>
            <a:ext cx="6963836" cy="6428157"/>
          </a:xfrm>
          <a:prstGeom prst="rect">
            <a:avLst/>
          </a:prstGeom>
          <a:noFill/>
        </p:spPr>
      </p:pic>
      <p:sp>
        <p:nvSpPr>
          <p:cNvPr id="10" name="Rechteck 9"/>
          <p:cNvSpPr/>
          <p:nvPr/>
        </p:nvSpPr>
        <p:spPr>
          <a:xfrm>
            <a:off x="5905500" y="520700"/>
            <a:ext cx="3119582" cy="5422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D:\Word statistics\HistoireextraordinarePoe_ch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65100"/>
            <a:ext cx="5530849" cy="5105400"/>
          </a:xfrm>
          <a:prstGeom prst="rect">
            <a:avLst/>
          </a:prstGeom>
          <a:noFill/>
        </p:spPr>
      </p:pic>
      <p:pic>
        <p:nvPicPr>
          <p:cNvPr id="7" name="Picture 3" descr="D:\Word statistics\BuddenbrocksMann_ch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9696" y="1955800"/>
            <a:ext cx="5092703" cy="47009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050" name="Picture 2" descr="D:\Word statistics\bible_imsho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900" y="-103555"/>
            <a:ext cx="7734300" cy="71393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</Words>
  <Application>Microsoft Office PowerPoint</Application>
  <PresentationFormat>A4-Papier (210x297 mm)</PresentationFormat>
  <Paragraphs>68</Paragraphs>
  <Slides>18</Slides>
  <Notes>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Larissa</vt:lpstr>
      <vt:lpstr>Word Statistics</vt:lpstr>
      <vt:lpstr>analyzed corpus of texts</vt:lpstr>
      <vt:lpstr>Computing frequency statistics</vt:lpstr>
      <vt:lpstr>Computing frequency statistics</vt:lpstr>
      <vt:lpstr>Letter frequencies</vt:lpstr>
      <vt:lpstr>Letter frequencies</vt:lpstr>
      <vt:lpstr>Folie 7</vt:lpstr>
      <vt:lpstr>Folie 8</vt:lpstr>
      <vt:lpstr>Folie 9</vt:lpstr>
      <vt:lpstr>Folie 10</vt:lpstr>
      <vt:lpstr>Folie 11</vt:lpstr>
      <vt:lpstr>Folie 12</vt:lpstr>
      <vt:lpstr>Word frequencies</vt:lpstr>
      <vt:lpstr>Entropy</vt:lpstr>
      <vt:lpstr>Word of length N - Entropy </vt:lpstr>
      <vt:lpstr>English Bibles</vt:lpstr>
      <vt:lpstr>Time-dependent letter entropy for different bible versions</vt:lpstr>
      <vt:lpstr>Time-dependent word entropy for different bible versions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statistics</dc:title>
  <dc:creator/>
  <cp:lastModifiedBy>Sigrid Trägenap</cp:lastModifiedBy>
  <cp:revision>16</cp:revision>
  <dcterms:created xsi:type="dcterms:W3CDTF">2012-07-30T21:06:50Z</dcterms:created>
  <dcterms:modified xsi:type="dcterms:W3CDTF">2017-02-15T18:51:50Z</dcterms:modified>
</cp:coreProperties>
</file>