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2" r:id="rId2"/>
  </p:sldMasterIdLst>
  <p:notesMasterIdLst>
    <p:notesMasterId r:id="rId19"/>
  </p:notesMasterIdLst>
  <p:handoutMasterIdLst>
    <p:handoutMasterId r:id="rId20"/>
  </p:handoutMasterIdLst>
  <p:sldIdLst>
    <p:sldId id="277" r:id="rId3"/>
    <p:sldId id="376" r:id="rId4"/>
    <p:sldId id="505" r:id="rId5"/>
    <p:sldId id="507" r:id="rId6"/>
    <p:sldId id="509" r:id="rId7"/>
    <p:sldId id="518" r:id="rId8"/>
    <p:sldId id="519" r:id="rId9"/>
    <p:sldId id="503" r:id="rId10"/>
    <p:sldId id="520" r:id="rId11"/>
    <p:sldId id="522" r:id="rId12"/>
    <p:sldId id="523" r:id="rId13"/>
    <p:sldId id="524" r:id="rId14"/>
    <p:sldId id="525" r:id="rId15"/>
    <p:sldId id="526" r:id="rId16"/>
    <p:sldId id="527" r:id="rId17"/>
    <p:sldId id="50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77" d="100"/>
          <a:sy n="77" d="100"/>
        </p:scale>
        <p:origin x="-120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20566-CDE4-AD46-979C-62FA2840287A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0A12D-CB0D-7A41-BA23-D9BF721AD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8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9A3F1-DC52-4177-B960-E20EC23F6BD9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DE632-BF65-4D35-84A8-82FF4DC38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52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9058AE-8338-4AB6-B37F-5551C7CEE4D6}" type="slidenum">
              <a:rPr lang="en-US"/>
              <a:pPr/>
              <a:t>0</a:t>
            </a:fld>
            <a:endParaRPr lang="en-U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09974" y="693965"/>
            <a:ext cx="4436566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79852" cy="41078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6D9F-DB31-F04F-90F5-CB2BF6F3F6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rot="5400000" flipH="1" flipV="1">
            <a:off x="0" y="11430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33400" y="1066800"/>
            <a:ext cx="815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4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4F99-E097-A04D-878E-268A68D9EA84}" type="datetime1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Xiaopeng Xu, KAUST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F00D-2D59-4BD5-9564-45FB6F8D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C99-2792-5348-80CE-07CE1AE3D327}" type="datetime1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Xiaopeng Xu, KAUST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F00D-2D59-4BD5-9564-45FB6F8D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6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76AE-992F-AD4A-9E7D-D87DC247B1A0}" type="datetime1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Xiaopeng Xu, KAUST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F00D-2D59-4BD5-9564-45FB6F8D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6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900"/>
            <a:ext cx="8221663" cy="12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6813"/>
            <a:ext cx="2122488" cy="465137"/>
          </a:xfrm>
        </p:spPr>
        <p:txBody>
          <a:bodyPr/>
          <a:lstStyle>
            <a:lvl1pPr>
              <a:defRPr/>
            </a:lvl1pPr>
          </a:lstStyle>
          <a:p>
            <a:fld id="{00D55326-1F8A-154C-9879-FDDB269D484C}" type="datetime1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375" y="6246813"/>
            <a:ext cx="2890838" cy="465137"/>
          </a:xfrm>
        </p:spPr>
        <p:txBody>
          <a:bodyPr/>
          <a:lstStyle>
            <a:lvl1pPr>
              <a:defRPr/>
            </a:lvl1pPr>
          </a:lstStyle>
          <a:p>
            <a:r>
              <a:rPr lang="hr-HR" smtClean="0"/>
              <a:t>Xiaopeng Xu, KAUST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75" y="6246813"/>
            <a:ext cx="2122488" cy="465137"/>
          </a:xfrm>
        </p:spPr>
        <p:txBody>
          <a:bodyPr/>
          <a:lstStyle>
            <a:lvl1pPr>
              <a:defRPr/>
            </a:lvl1pPr>
          </a:lstStyle>
          <a:p>
            <a:fld id="{C9ACA89D-54B4-4C91-9D42-B2F9770239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89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1A2D-DBA7-3B43-9CA5-50126CD17C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07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525963"/>
          </a:xfrm>
        </p:spPr>
        <p:txBody>
          <a:bodyPr/>
          <a:lstStyle>
            <a:lvl1pPr>
              <a:buNone/>
              <a:defRPr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DB85-4BB4-7B4F-ABDE-049400751DE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22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6CDE-5189-9B4F-96A0-4AB59D001FF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76" y="4419600"/>
            <a:ext cx="7772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2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None/>
              <a:defRPr sz="2400" b="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None/>
              <a:defRPr sz="2400" b="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0B9A-84FC-3B40-A651-ADD0A41A90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066800"/>
            <a:ext cx="822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274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0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0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B436-1E9D-364F-9B62-3142477397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40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57FD-E1AF-3A4D-9CF3-14D7AEA037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rot="5400000" flipH="1" flipV="1">
            <a:off x="0" y="11430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5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0218-B388-9946-91FE-BE196F8573EF}" type="datetime1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Xiaopeng Xu, KAUST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F00D-2D59-4BD5-9564-45FB6F8D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4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D75C-F9BA-0446-8F81-6C6E41C072A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631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None/>
              <a:defRPr sz="3200"/>
            </a:lvl1pPr>
            <a:lvl2pPr>
              <a:buNone/>
              <a:defRPr sz="2800"/>
            </a:lvl2pPr>
            <a:lvl3pPr>
              <a:buNone/>
              <a:defRPr sz="2400"/>
            </a:lvl3pPr>
            <a:lvl4pPr>
              <a:buNone/>
              <a:defRPr sz="2000"/>
            </a:lvl4pPr>
            <a:lvl5pPr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E82F-AF34-4248-AA67-F165215568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222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B24F-EF2C-7E4E-979C-9A3E7C7BC6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71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3C28-93F5-3D4F-A677-4C5D29BF97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7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280D-CF98-484B-9C1D-0286F3AC46C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816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900"/>
            <a:ext cx="8221663" cy="12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6813"/>
            <a:ext cx="2122488" cy="465137"/>
          </a:xfrm>
        </p:spPr>
        <p:txBody>
          <a:bodyPr/>
          <a:lstStyle>
            <a:lvl1pPr>
              <a:defRPr/>
            </a:lvl1pPr>
          </a:lstStyle>
          <a:p>
            <a:fld id="{2278D911-1B9B-FE4B-B34D-776430550F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375" y="6246813"/>
            <a:ext cx="2890838" cy="465137"/>
          </a:xfrm>
        </p:spPr>
        <p:txBody>
          <a:bodyPr/>
          <a:lstStyle>
            <a:lvl1pPr>
              <a:defRPr/>
            </a:lvl1pPr>
          </a:lstStyle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75" y="6246813"/>
            <a:ext cx="2122488" cy="465137"/>
          </a:xfrm>
        </p:spPr>
        <p:txBody>
          <a:bodyPr/>
          <a:lstStyle>
            <a:lvl1pPr>
              <a:defRPr/>
            </a:lvl1pPr>
          </a:lstStyle>
          <a:p>
            <a:fld id="{C9ACA89D-54B4-4C91-9D42-B2F97702392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3303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7659-052D-D941-8A9F-CE545C888B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rot="5400000" flipH="1" flipV="1">
            <a:off x="0" y="11430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33400" y="1066800"/>
            <a:ext cx="815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67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F470-E352-1C4E-8E4D-A777ABA4DD46}" type="datetime1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Xiaopeng Xu, KAUST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F00D-2D59-4BD5-9564-45FB6F8D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BD86-5E7C-CB47-A40C-F466E6E34972}" type="datetime1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Xiaopeng Xu, KAUST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F00D-2D59-4BD5-9564-45FB6F8D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9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0637-8F76-5F48-B221-119756C7FFBF}" type="datetime1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Xiaopeng Xu, KAUST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F00D-2D59-4BD5-9564-45FB6F8D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2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02-5E6E-3942-AB38-B7131227D0CF}" type="datetime1">
              <a:rPr lang="en-US" smtClean="0"/>
              <a:t>4/22/14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Xiaopeng Xu, KAUST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F00D-2D59-4BD5-9564-45FB6F8D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7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293-648F-9243-BBAA-F2FC0FBD51D0}" type="datetime1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Xiaopeng Xu, KAUST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F00D-2D59-4BD5-9564-45FB6F8D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003E-6FEB-064B-9BD1-BE83A4C2DD97}" type="datetime1">
              <a:rPr lang="en-US" smtClean="0"/>
              <a:t>4/22/14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Xiaopeng Xu, KAUST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F00D-2D59-4BD5-9564-45FB6F8D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0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A29-09FD-EF4E-918C-2BD579737578}" type="datetime1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Xiaopeng Xu, KAUST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F00D-2D59-4BD5-9564-45FB6F8D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4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18F01-D060-1041-BD76-A3E45460C328}" type="datetime1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 smtClean="0"/>
              <a:t>Xiaopeng Xu, KAUST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BF00D-2D59-4BD5-9564-45FB6F8D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8027A-A3F5-7442-881A-641131EB9C45}" type="datetime1">
              <a:rPr lang="en-US" smtClean="0">
                <a:solidFill>
                  <a:prstClr val="black">
                    <a:tint val="75000"/>
                  </a:prstClr>
                </a:solidFill>
                <a:cs typeface="Arial Unicode MS" charset="0"/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  <a:cs typeface="Arial Unicode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 smtClean="0">
                <a:solidFill>
                  <a:prstClr val="black">
                    <a:tint val="75000"/>
                  </a:prstClr>
                </a:solidFill>
                <a:cs typeface="Arial Unicode MS" charset="0"/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  <a:cs typeface="Arial Unicode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  <a:cs typeface="Arial Unicode MS" charset="0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7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2889250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000" y="1447800"/>
            <a:ext cx="7086600" cy="1143000"/>
          </a:xfrm>
          <a:ln/>
        </p:spPr>
        <p:txBody>
          <a:bodyPr lIns="90000" tIns="46800" rIns="90000" bIns="46800">
            <a:noAutofit/>
          </a:bodyPr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Parallel Debugging Tools: </a:t>
            </a:r>
            <a:endParaRPr lang="en-US" sz="3600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76200" y="2743200"/>
            <a:ext cx="8153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 algn="ctr">
              <a:spcAft>
                <a:spcPct val="0"/>
              </a:spcAft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5400" dirty="0" smtClean="0">
                <a:latin typeface="Arial" pitchFamily="34" charset="0"/>
                <a:cs typeface="Arial" pitchFamily="34" charset="0"/>
              </a:rPr>
              <a:t>TotalView and DDT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676400" y="4191000"/>
            <a:ext cx="6400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r" eaLnBrk="1">
              <a:spcBef>
                <a:spcPts val="75"/>
              </a:spcBef>
              <a:spcAft>
                <a:spcPts val="1438"/>
              </a:spcAft>
            </a:pPr>
            <a:r>
              <a:rPr lang="en-US" sz="2800" dirty="0" err="1" smtClean="0">
                <a:latin typeface="Arial" charset="0"/>
              </a:rPr>
              <a:t>Xiaopeng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err="1" smtClean="0">
                <a:latin typeface="Arial" charset="0"/>
              </a:rPr>
              <a:t>Xu</a:t>
            </a:r>
            <a:endParaRPr lang="en-US" sz="2800" dirty="0">
              <a:latin typeface="Arial" charset="0"/>
            </a:endParaRPr>
          </a:p>
          <a:p>
            <a:pPr algn="r" eaLnBrk="1">
              <a:spcBef>
                <a:spcPts val="800"/>
              </a:spcBef>
            </a:pPr>
            <a:r>
              <a:rPr lang="en-US" sz="2000" dirty="0" smtClean="0">
                <a:latin typeface="Arial" charset="0"/>
              </a:rPr>
              <a:t>KAUST April 22, 2014</a:t>
            </a:r>
            <a:endParaRPr lang="en-US" sz="2000" dirty="0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hr-HR" smtClean="0"/>
              <a:t>Xiaopeng Xu, KAUST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9ACA89D-54B4-4C91-9D42-B2F977023926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0D27F24-3AF5-544B-9594-3F6671922824}" type="datetime1">
              <a:rPr lang="en-US" smtClean="0"/>
              <a:t>4/22/14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932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DDT: </a:t>
            </a:r>
            <a:r>
              <a:rPr lang="nl-NL" sz="3200" dirty="0" err="1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Overview</a:t>
            </a:r>
            <a:endParaRPr lang="en-US" sz="3200" b="1" dirty="0" smtClean="0">
              <a:solidFill>
                <a:srgbClr val="000080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4114800" cy="3733800"/>
          </a:xfrm>
        </p:spPr>
        <p:txBody>
          <a:bodyPr>
            <a:normAutofit/>
          </a:bodyPr>
          <a:lstStyle/>
          <a:p>
            <a:r>
              <a:rPr lang="en-US" sz="2800" dirty="0"/>
              <a:t>Running a job</a:t>
            </a:r>
          </a:p>
          <a:p>
            <a:pPr>
              <a:buFont typeface="Arial"/>
              <a:buChar char="•"/>
            </a:pPr>
            <a:r>
              <a:rPr lang="en-US" sz="2400" b="0" dirty="0" smtClean="0"/>
              <a:t>Enter application name</a:t>
            </a:r>
            <a:endParaRPr lang="en-US" sz="2400" b="0" dirty="0"/>
          </a:p>
          <a:p>
            <a:pPr>
              <a:buFont typeface="Arial"/>
              <a:buChar char="•"/>
            </a:pPr>
            <a:r>
              <a:rPr lang="en-US" sz="2400" b="0" dirty="0" smtClean="0"/>
              <a:t>Can </a:t>
            </a:r>
            <a:r>
              <a:rPr lang="en-US" sz="2400" b="0" dirty="0"/>
              <a:t>have DDT launch job, or run interactive job</a:t>
            </a:r>
          </a:p>
          <a:p>
            <a:pPr>
              <a:buFont typeface="Arial"/>
              <a:buChar char="•"/>
            </a:pPr>
            <a:r>
              <a:rPr lang="en-US" sz="2400" b="0" dirty="0" smtClean="0"/>
              <a:t>Set </a:t>
            </a:r>
            <a:r>
              <a:rPr lang="en-US" sz="2400" b="0" dirty="0"/>
              <a:t>arguments as necessary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65E7-1F8E-3049-BED3-DC8D936149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43000"/>
            <a:ext cx="4326255" cy="4707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84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DDT: </a:t>
            </a:r>
            <a:r>
              <a:rPr lang="nl-NL" sz="3200" dirty="0" err="1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Overview</a:t>
            </a:r>
            <a:endParaRPr lang="en-US" sz="3200" b="1" dirty="0" smtClean="0">
              <a:solidFill>
                <a:srgbClr val="000080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4114800" cy="3733800"/>
          </a:xfrm>
        </p:spPr>
        <p:txBody>
          <a:bodyPr>
            <a:normAutofit/>
          </a:bodyPr>
          <a:lstStyle/>
          <a:p>
            <a:r>
              <a:rPr lang="en-US" sz="2400" dirty="0"/>
              <a:t>Opening Screen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65E7-1F8E-3049-BED3-DC8D936149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772400" cy="4402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52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DDT: </a:t>
            </a:r>
            <a:r>
              <a:rPr lang="nl-NL" sz="3200" dirty="0" err="1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Overview</a:t>
            </a:r>
            <a:endParaRPr lang="en-US" sz="3200" b="1" dirty="0" smtClean="0">
              <a:solidFill>
                <a:srgbClr val="000080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4114800" cy="3733800"/>
          </a:xfrm>
        </p:spPr>
        <p:txBody>
          <a:bodyPr>
            <a:normAutofit/>
          </a:bodyPr>
          <a:lstStyle/>
          <a:p>
            <a:r>
              <a:rPr lang="en-US" sz="2400" dirty="0"/>
              <a:t>Array Viewer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65E7-1F8E-3049-BED3-DC8D936149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10055"/>
            <a:ext cx="4741545" cy="4462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491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DDT: </a:t>
            </a:r>
            <a:r>
              <a:rPr lang="nl-NL" sz="3200" dirty="0" err="1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Overview</a:t>
            </a:r>
            <a:endParaRPr lang="en-US" sz="3200" b="1" dirty="0" smtClean="0">
              <a:solidFill>
                <a:srgbClr val="000080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6553200" cy="3733800"/>
          </a:xfrm>
        </p:spPr>
        <p:txBody>
          <a:bodyPr>
            <a:normAutofit/>
          </a:bodyPr>
          <a:lstStyle/>
          <a:p>
            <a:r>
              <a:rPr lang="en-US" sz="2400" dirty="0"/>
              <a:t>Array Viewer – see all A[</a:t>
            </a:r>
            <a:r>
              <a:rPr lang="en-US" sz="2400" dirty="0" err="1"/>
              <a:t>i</a:t>
            </a:r>
            <a:r>
              <a:rPr lang="en-US" sz="2400" dirty="0"/>
              <a:t>][j] &gt; -200.0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65E7-1F8E-3049-BED3-DC8D936149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10055"/>
            <a:ext cx="4741545" cy="4462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32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DDT: </a:t>
            </a:r>
            <a:r>
              <a:rPr lang="nl-NL" sz="3200" dirty="0" err="1" smtClean="0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Usage</a:t>
            </a:r>
            <a:r>
              <a:rPr lang="nl-NL" sz="3200" dirty="0" smtClean="0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 - Steps</a:t>
            </a:r>
            <a:endParaRPr lang="en-US" sz="3200" b="1" dirty="0" smtClean="0">
              <a:solidFill>
                <a:srgbClr val="000080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8077200" cy="4419600"/>
          </a:xfrm>
        </p:spPr>
        <p:txBody>
          <a:bodyPr>
            <a:noAutofit/>
          </a:bodyPr>
          <a:lstStyle/>
          <a:p>
            <a:r>
              <a:rPr lang="en-US" sz="2000" b="0" dirty="0"/>
              <a:t>Using DDT: Step 1 -- Compiling</a:t>
            </a:r>
          </a:p>
          <a:p>
            <a:r>
              <a:rPr lang="en-US" sz="2000" b="0" dirty="0"/>
              <a:t>•  Compile your code with the usual compiler and -g flag</a:t>
            </a:r>
          </a:p>
          <a:p>
            <a:r>
              <a:rPr lang="en-US" sz="2000" b="0" dirty="0" smtClean="0"/>
              <a:t>•  </a:t>
            </a:r>
            <a:r>
              <a:rPr lang="en-US" sz="2000" b="0" dirty="0"/>
              <a:t>If optimizations are on, line numbers may be misaligned or </a:t>
            </a:r>
            <a:r>
              <a:rPr lang="en-US" sz="2000" b="0" dirty="0" smtClean="0"/>
              <a:t>inexact</a:t>
            </a:r>
            <a:endParaRPr lang="en-US" sz="2000" b="0" dirty="0"/>
          </a:p>
          <a:p>
            <a:r>
              <a:rPr lang="en-US" sz="2000" b="0" dirty="0"/>
              <a:t>Using DDT: Step 2 -- Running</a:t>
            </a:r>
          </a:p>
          <a:p>
            <a:r>
              <a:rPr lang="en-US" sz="2000" b="0" dirty="0"/>
              <a:t>•  You must have logged in with flags to allow X-forwarding</a:t>
            </a:r>
          </a:p>
          <a:p>
            <a:r>
              <a:rPr lang="en-US" sz="2000" b="0" dirty="0"/>
              <a:t>•  </a:t>
            </a:r>
            <a:r>
              <a:rPr lang="en-US" sz="2000" b="0" dirty="0" err="1"/>
              <a:t>ssh</a:t>
            </a:r>
            <a:r>
              <a:rPr lang="en-US" sz="2000" b="0" dirty="0"/>
              <a:t> -X </a:t>
            </a:r>
            <a:r>
              <a:rPr lang="en-US" sz="2000" b="0" dirty="0" err="1"/>
              <a:t>user@epic.ivec.org</a:t>
            </a:r>
            <a:r>
              <a:rPr lang="en-US" sz="2000" b="0" dirty="0"/>
              <a:t> (</a:t>
            </a:r>
            <a:r>
              <a:rPr lang="en-US" sz="2000" b="0" dirty="0" err="1"/>
              <a:t>linux</a:t>
            </a:r>
            <a:r>
              <a:rPr lang="en-US" sz="2000" b="0" dirty="0"/>
              <a:t>)</a:t>
            </a:r>
          </a:p>
          <a:p>
            <a:r>
              <a:rPr lang="en-US" sz="2000" b="0" dirty="0"/>
              <a:t>•  </a:t>
            </a:r>
            <a:r>
              <a:rPr lang="en-US" sz="2000" b="0" dirty="0" err="1"/>
              <a:t>ssh</a:t>
            </a:r>
            <a:r>
              <a:rPr lang="en-US" sz="2000" b="0" dirty="0"/>
              <a:t> -Y </a:t>
            </a:r>
            <a:r>
              <a:rPr lang="en-US" sz="2000" b="0" dirty="0" err="1"/>
              <a:t>user@epic.ivec.org</a:t>
            </a:r>
            <a:r>
              <a:rPr lang="en-US" sz="2000" b="0" dirty="0"/>
              <a:t> (mac)</a:t>
            </a:r>
          </a:p>
          <a:p>
            <a:r>
              <a:rPr lang="en-US" sz="2000" b="0" dirty="0" smtClean="0"/>
              <a:t>•  </a:t>
            </a:r>
            <a:r>
              <a:rPr lang="en-US" sz="2000" b="0" dirty="0"/>
              <a:t>DDT can launch parallel interactive jobs </a:t>
            </a:r>
            <a:r>
              <a:rPr lang="en-US" sz="2000" b="0" dirty="0" smtClean="0"/>
              <a:t>for You</a:t>
            </a:r>
          </a:p>
          <a:p>
            <a:r>
              <a:rPr lang="en-US" sz="2000" b="0" dirty="0"/>
              <a:t>•  Or, you can launch the interactive job and run DDT </a:t>
            </a:r>
            <a:r>
              <a:rPr lang="en-US" sz="2000" b="0" dirty="0" smtClean="0"/>
              <a:t>inside</a:t>
            </a:r>
            <a:endParaRPr lang="en-US" sz="2000" b="0" dirty="0"/>
          </a:p>
          <a:p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65E7-1F8E-3049-BED3-DC8D936149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0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DDT: </a:t>
            </a:r>
            <a:r>
              <a:rPr lang="nl-NL" sz="3200" dirty="0" err="1" smtClean="0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Usage</a:t>
            </a:r>
            <a:r>
              <a:rPr lang="nl-NL" sz="3200" dirty="0" smtClean="0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-Steps</a:t>
            </a:r>
            <a:endParaRPr lang="en-US" sz="3200" b="1" dirty="0" smtClean="0">
              <a:solidFill>
                <a:srgbClr val="000080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8001000" cy="4419600"/>
          </a:xfrm>
        </p:spPr>
        <p:txBody>
          <a:bodyPr>
            <a:noAutofit/>
          </a:bodyPr>
          <a:lstStyle/>
          <a:p>
            <a:r>
              <a:rPr lang="en-US" sz="2000" b="0" dirty="0"/>
              <a:t>Running from Interactive Job</a:t>
            </a:r>
          </a:p>
          <a:p>
            <a:r>
              <a:rPr lang="en-US" sz="2000" b="0" dirty="0"/>
              <a:t>•  </a:t>
            </a:r>
            <a:r>
              <a:rPr lang="en-US" sz="2000" b="0" dirty="0" err="1"/>
              <a:t>qsub</a:t>
            </a:r>
            <a:r>
              <a:rPr lang="en-US" sz="2000" b="0" dirty="0"/>
              <a:t> -I -V -X -</a:t>
            </a:r>
            <a:r>
              <a:rPr lang="en-US" sz="2000" b="0" dirty="0" err="1"/>
              <a:t>lwalltime</a:t>
            </a:r>
            <a:r>
              <a:rPr lang="en-US" sz="2000" b="0" dirty="0"/>
              <a:t>=00:30:00 -W </a:t>
            </a:r>
            <a:r>
              <a:rPr lang="en-US" sz="2000" b="0" dirty="0" err="1"/>
              <a:t>group_list</a:t>
            </a:r>
            <a:r>
              <a:rPr lang="en-US" sz="2000" b="0" dirty="0"/>
              <a:t>=</a:t>
            </a:r>
            <a:r>
              <a:rPr lang="en-US" sz="2000" b="0" dirty="0" err="1"/>
              <a:t>yourgroup</a:t>
            </a:r>
            <a:r>
              <a:rPr lang="en-US" sz="2000" b="0" dirty="0"/>
              <a:t> -q </a:t>
            </a:r>
            <a:r>
              <a:rPr lang="en-US" sz="2000" b="0" dirty="0" err="1"/>
              <a:t>debugq</a:t>
            </a:r>
            <a:r>
              <a:rPr lang="en-US" sz="2000" b="0" dirty="0"/>
              <a:t>"</a:t>
            </a:r>
          </a:p>
          <a:p>
            <a:r>
              <a:rPr lang="en-US" sz="2000" b="0" dirty="0"/>
              <a:t>•  -I = interactive</a:t>
            </a:r>
          </a:p>
          <a:p>
            <a:r>
              <a:rPr lang="en-US" sz="2000" b="0" dirty="0"/>
              <a:t>•  -V = keep environment variables (useful if </a:t>
            </a:r>
            <a:r>
              <a:rPr lang="en-US" sz="2000" b="0" dirty="0" err="1" smtClean="0"/>
              <a:t>ddt</a:t>
            </a:r>
            <a:r>
              <a:rPr lang="en-US" sz="2000" b="0" dirty="0" smtClean="0"/>
              <a:t> module </a:t>
            </a:r>
            <a:r>
              <a:rPr lang="en-US" sz="2000" b="0" dirty="0"/>
              <a:t>already loaded) •  -X = allow X-forwarding</a:t>
            </a:r>
          </a:p>
          <a:p>
            <a:r>
              <a:rPr lang="en-US" sz="2000" b="0" dirty="0"/>
              <a:t>•  Once job is running, invoke </a:t>
            </a:r>
            <a:r>
              <a:rPr lang="en-US" sz="2000" b="0" dirty="0" err="1"/>
              <a:t>ddt</a:t>
            </a:r>
            <a:r>
              <a:rPr lang="en-US" sz="2000" b="0" dirty="0"/>
              <a:t>: </a:t>
            </a:r>
            <a:r>
              <a:rPr lang="en-US" sz="2000" b="0" dirty="0" err="1"/>
              <a:t>ddt</a:t>
            </a:r>
            <a:r>
              <a:rPr lang="en-US" sz="2000" b="0" dirty="0"/>
              <a:t> </a:t>
            </a:r>
            <a:r>
              <a:rPr lang="en-US" sz="2000" b="0" dirty="0" smtClean="0"/>
              <a:t>&amp;”</a:t>
            </a:r>
            <a:endParaRPr lang="en-US" sz="2000" b="0" dirty="0"/>
          </a:p>
          <a:p>
            <a:endParaRPr lang="en-US" sz="2000" b="0" dirty="0" smtClean="0"/>
          </a:p>
          <a:p>
            <a:r>
              <a:rPr lang="en-US" sz="2000" b="0" dirty="0" smtClean="0"/>
              <a:t>Using </a:t>
            </a:r>
            <a:r>
              <a:rPr lang="en-US" sz="2000" b="0" dirty="0"/>
              <a:t>DDT: Step 3 -- Debugging</a:t>
            </a:r>
          </a:p>
          <a:p>
            <a:r>
              <a:rPr lang="en-US" sz="2000" b="0" dirty="0"/>
              <a:t>•  Set breakpoints</a:t>
            </a:r>
          </a:p>
          <a:p>
            <a:r>
              <a:rPr lang="en-US" sz="2000" b="0" dirty="0"/>
              <a:t>•  Start/Pause/restart</a:t>
            </a:r>
          </a:p>
          <a:p>
            <a:r>
              <a:rPr lang="en-US" sz="2000" b="0" dirty="0"/>
              <a:t>•  Look at variables</a:t>
            </a:r>
          </a:p>
          <a:p>
            <a:r>
              <a:rPr lang="en-US" sz="2000" b="0" dirty="0"/>
              <a:t>•  Look at state of program on each processor</a:t>
            </a:r>
          </a:p>
          <a:p>
            <a:r>
              <a:rPr lang="en-US" sz="2000" b="0" dirty="0"/>
              <a:t>•  Run program until condition occurs (i.e., stop when x=6)</a:t>
            </a:r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65E7-1F8E-3049-BED3-DC8D936149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03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149350"/>
            <a:ext cx="2889250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657600" y="3581400"/>
            <a:ext cx="208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questions?</a:t>
            </a:r>
            <a:endParaRPr lang="en-US" sz="2400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524000" y="2590800"/>
            <a:ext cx="6477000" cy="914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ct val="0"/>
              </a:spcAft>
              <a:buFont typeface="Arial" pitchFamily="34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4800" smtClean="0">
                <a:latin typeface="Arial" pitchFamily="34" charset="0"/>
                <a:cs typeface="Arial" pitchFamily="34" charset="0"/>
              </a:rPr>
              <a:t>Thanks!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63DA-7AE8-4440-8D0E-A9FE7D70CC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0659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Introduction to Parallel Debugging Tools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22D6-9EDF-C54C-A820-B062A7A28A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7772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Problems with debugging </a:t>
            </a:r>
            <a:r>
              <a:rPr lang="en-US" sz="2800" b="1" dirty="0"/>
              <a:t>for Parallel </a:t>
            </a:r>
            <a:r>
              <a:rPr lang="en-US" sz="2800" b="1" dirty="0" smtClean="0"/>
              <a:t>programs: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All problems of serial programming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Additional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Difficult to verify correctness of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Difficult to debug N parallel processes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New parallel problems: </a:t>
            </a:r>
            <a:r>
              <a:rPr lang="en-US" dirty="0" smtClean="0"/>
              <a:t>deadlocks, race conditions, etc.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sz="2800" b="1" dirty="0" smtClean="0"/>
              <a:t>Parallel Debugging Tools</a:t>
            </a:r>
            <a:r>
              <a:rPr lang="en-US" sz="2800" b="1" dirty="0"/>
              <a:t>: </a:t>
            </a:r>
            <a:endParaRPr lang="en-US" sz="2800" b="1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TotalView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DDT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4370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TotalView: Introduction</a:t>
            </a:r>
            <a:endParaRPr lang="en-US" altLang="zh-CN" sz="3200" b="1" dirty="0" smtClean="0">
              <a:solidFill>
                <a:srgbClr val="000080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22D6-9EDF-C54C-A820-B062A7A28A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295400"/>
            <a:ext cx="8534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TotalView?</a:t>
            </a:r>
            <a:endParaRPr lang="en-US" sz="2800" dirty="0"/>
          </a:p>
          <a:p>
            <a:r>
              <a:rPr lang="en-US" sz="2400" dirty="0"/>
              <a:t>GUI-based debugging </a:t>
            </a:r>
            <a:r>
              <a:rPr lang="en-US" sz="2400" dirty="0" smtClean="0"/>
              <a:t>tool</a:t>
            </a:r>
            <a:r>
              <a:rPr lang="en-US" sz="2400" dirty="0" smtClean="0"/>
              <a:t> by Rogue Wave Software, Inc.</a:t>
            </a:r>
            <a:endParaRPr lang="en-US" sz="2400" dirty="0"/>
          </a:p>
          <a:p>
            <a:r>
              <a:rPr lang="en-US" sz="2400" dirty="0"/>
              <a:t>full-featured, source-level, multi-process, multi-thread graphical debugger</a:t>
            </a:r>
          </a:p>
          <a:p>
            <a:r>
              <a:rPr lang="en-US" sz="2800" b="1" dirty="0"/>
              <a:t>Languages supported</a:t>
            </a:r>
            <a:endParaRPr lang="en-US" sz="2800" dirty="0"/>
          </a:p>
          <a:p>
            <a:r>
              <a:rPr lang="en-US" sz="2400" dirty="0"/>
              <a:t>C, C++, </a:t>
            </a:r>
            <a:r>
              <a:rPr lang="en-US" sz="2400" dirty="0" smtClean="0"/>
              <a:t>Fortran, assembler</a:t>
            </a:r>
            <a:r>
              <a:rPr lang="en-US" sz="2400" dirty="0"/>
              <a:t>, </a:t>
            </a:r>
            <a:r>
              <a:rPr lang="en-US" sz="2400" dirty="0" smtClean="0"/>
              <a:t>etc.</a:t>
            </a:r>
            <a:endParaRPr lang="en-US" sz="2400" dirty="0"/>
          </a:p>
          <a:p>
            <a:r>
              <a:rPr lang="en-US" sz="2800" b="1" dirty="0"/>
              <a:t> Parallel programming models supported</a:t>
            </a:r>
            <a:endParaRPr lang="en-US" sz="2800" dirty="0"/>
          </a:p>
          <a:p>
            <a:r>
              <a:rPr lang="en-US" sz="2400" dirty="0" err="1" smtClean="0"/>
              <a:t>OpenMP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err="1"/>
              <a:t>OpenACC</a:t>
            </a:r>
            <a:r>
              <a:rPr lang="en-US" sz="2400" dirty="0"/>
              <a:t>, </a:t>
            </a:r>
            <a:r>
              <a:rPr lang="en-US" sz="2400" dirty="0" err="1" smtClean="0"/>
              <a:t>pthreads</a:t>
            </a:r>
            <a:r>
              <a:rPr lang="en-US" sz="2400" dirty="0" smtClean="0"/>
              <a:t>, </a:t>
            </a:r>
            <a:r>
              <a:rPr lang="en-US" sz="2400" dirty="0"/>
              <a:t>CUDA GPU, </a:t>
            </a:r>
            <a:r>
              <a:rPr lang="en-US" sz="2400" dirty="0" smtClean="0"/>
              <a:t>Xeon Phi, etc.</a:t>
            </a:r>
            <a:endParaRPr lang="en-US" sz="2400" dirty="0"/>
          </a:p>
          <a:p>
            <a:r>
              <a:rPr lang="en-US" sz="2800" b="1" dirty="0"/>
              <a:t>Systems and Platforms supported</a:t>
            </a:r>
            <a:endParaRPr lang="en-US" sz="2800" dirty="0"/>
          </a:p>
          <a:p>
            <a:r>
              <a:rPr lang="en-US" sz="2400" dirty="0"/>
              <a:t>Unix, Linux, OS X, Windows</a:t>
            </a:r>
          </a:p>
          <a:p>
            <a:r>
              <a:rPr lang="en-US" sz="2800" b="1" dirty="0"/>
              <a:t>Integrated Memory Debugging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859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TotalView: Basic </a:t>
            </a:r>
            <a:r>
              <a:rPr lang="en-US" altLang="zh-CN" sz="3200" b="1" dirty="0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o</a:t>
            </a:r>
            <a:r>
              <a:rPr lang="en-US" altLang="zh-CN" sz="3200" b="1" dirty="0" smtClean="0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perations</a:t>
            </a:r>
            <a:endParaRPr lang="en-US" altLang="zh-CN" sz="3200" b="1" dirty="0" smtClean="0">
              <a:solidFill>
                <a:srgbClr val="000080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22D6-9EDF-C54C-A820-B062A7A28A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447800"/>
            <a:ext cx="6263253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</a:t>
            </a:r>
            <a:r>
              <a:rPr lang="en-US" sz="2800" b="1" dirty="0"/>
              <a:t>examination </a:t>
            </a:r>
            <a:endParaRPr lang="en-US" sz="2800" b="1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view </a:t>
            </a:r>
            <a:r>
              <a:rPr lang="en-US" sz="2400" dirty="0"/>
              <a:t>data in the variable windows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change </a:t>
            </a:r>
            <a:r>
              <a:rPr lang="en-US" sz="2400" dirty="0"/>
              <a:t>the values of variables 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modify </a:t>
            </a:r>
            <a:r>
              <a:rPr lang="en-US" sz="2400" dirty="0"/>
              <a:t>display of the variables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visualize </a:t>
            </a:r>
            <a:r>
              <a:rPr lang="en-US" sz="2400" dirty="0"/>
              <a:t>data </a:t>
            </a:r>
          </a:p>
          <a:p>
            <a:r>
              <a:rPr lang="en-US" sz="2800" b="1" dirty="0"/>
              <a:t>Action </a:t>
            </a:r>
            <a:r>
              <a:rPr lang="en-US" sz="2800" b="1" dirty="0"/>
              <a:t>points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breakpoints and barriers (static or conditional)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watchpoints</a:t>
            </a:r>
            <a:r>
              <a:rPr lang="en-US" sz="2400" dirty="0" smtClean="0"/>
              <a:t> 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evaluation of expressions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0146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TotalView: Usage</a:t>
            </a:r>
            <a:endParaRPr lang="en-US" altLang="zh-CN" sz="3200" b="1" dirty="0" smtClean="0">
              <a:solidFill>
                <a:srgbClr val="000080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22D6-9EDF-C54C-A820-B062A7A28A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447800"/>
            <a:ext cx="7162800" cy="381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Compile </a:t>
            </a:r>
            <a:r>
              <a:rPr lang="en-US" sz="2800" b="1" dirty="0"/>
              <a:t>binary with debugging information </a:t>
            </a:r>
            <a:endParaRPr lang="en-US" sz="2800" b="1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flag –g </a:t>
            </a:r>
            <a:br>
              <a:rPr lang="en-US" sz="2400" dirty="0" smtClean="0"/>
            </a:br>
            <a:r>
              <a:rPr lang="en-US" sz="2400" dirty="0" smtClean="0"/>
              <a:t>g77 </a:t>
            </a:r>
            <a:r>
              <a:rPr lang="en-US" sz="2400" dirty="0"/>
              <a:t>–g </a:t>
            </a:r>
            <a:r>
              <a:rPr lang="en-US" sz="2400" dirty="0" err="1"/>
              <a:t>test.f</a:t>
            </a:r>
            <a:r>
              <a:rPr lang="en-US" sz="2400" dirty="0"/>
              <a:t> –o test 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use fork() or </a:t>
            </a:r>
            <a:r>
              <a:rPr lang="en-US" sz="2400" dirty="0" err="1"/>
              <a:t>execve</a:t>
            </a:r>
            <a:r>
              <a:rPr lang="en-US" sz="2400" dirty="0"/>
              <a:t>(), link ...</a:t>
            </a:r>
            <a:br>
              <a:rPr lang="en-US" sz="2400" dirty="0"/>
            </a:br>
            <a:r>
              <a:rPr lang="en-US" sz="2400" dirty="0"/>
              <a:t>g77 –g –L/.../</a:t>
            </a:r>
            <a:r>
              <a:rPr lang="en-US" sz="2400" dirty="0" err="1"/>
              <a:t>totalview</a:t>
            </a:r>
            <a:r>
              <a:rPr lang="en-US" sz="2400" dirty="0"/>
              <a:t>/linux-x86-64/lib –</a:t>
            </a:r>
            <a:r>
              <a:rPr lang="en-US" sz="2400" dirty="0" err="1"/>
              <a:t>ldbfork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 err="1"/>
              <a:t>test.f</a:t>
            </a:r>
            <a:r>
              <a:rPr lang="en-US" sz="2400" dirty="0"/>
              <a:t> –o test </a:t>
            </a: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Run </a:t>
            </a:r>
            <a:r>
              <a:rPr lang="en-US" sz="2800" b="1" dirty="0" err="1"/>
              <a:t>Totalview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err="1" smtClean="0"/>
              <a:t>totalview</a:t>
            </a:r>
            <a:r>
              <a:rPr lang="en-US" sz="2400" dirty="0" smtClean="0"/>
              <a:t> </a:t>
            </a:r>
            <a:r>
              <a:rPr lang="en-US" sz="2400" dirty="0"/>
              <a:t>executable </a:t>
            </a:r>
            <a:br>
              <a:rPr lang="en-US" sz="2400" dirty="0"/>
            </a:br>
            <a:r>
              <a:rPr lang="en-US" sz="2400" dirty="0" err="1"/>
              <a:t>totalview</a:t>
            </a:r>
            <a:r>
              <a:rPr lang="en-US" sz="2400" dirty="0"/>
              <a:t> executable </a:t>
            </a:r>
            <a:r>
              <a:rPr lang="en-US" sz="2400" dirty="0" err="1"/>
              <a:t>core_file</a:t>
            </a:r>
            <a:r>
              <a:rPr lang="en-US" sz="2400" dirty="0"/>
              <a:t>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0146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TotalView: Window</a:t>
            </a:r>
            <a:endParaRPr lang="en-US" altLang="zh-CN" sz="3200" b="1" dirty="0" smtClean="0">
              <a:solidFill>
                <a:srgbClr val="000080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22D6-9EDF-C54C-A820-B062A7A28A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4191000" cy="4784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19400"/>
            <a:ext cx="4076700" cy="2264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55421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TotalView: Window</a:t>
            </a:r>
            <a:endParaRPr lang="en-US" altLang="zh-CN" sz="3200" b="1" dirty="0" smtClean="0">
              <a:solidFill>
                <a:srgbClr val="000080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22D6-9EDF-C54C-A820-B062A7A28A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5486400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86000"/>
            <a:ext cx="4114800" cy="357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65885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DDT: Introduction</a:t>
            </a:r>
            <a:endParaRPr lang="en-US" sz="3200" b="1" dirty="0" smtClean="0">
              <a:solidFill>
                <a:srgbClr val="000080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8077200" cy="3733800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/>
              <a:t>What is DDT?</a:t>
            </a:r>
          </a:p>
          <a:p>
            <a:r>
              <a:rPr lang="en-US" b="0" dirty="0"/>
              <a:t>GUI-based debugging tool</a:t>
            </a:r>
          </a:p>
          <a:p>
            <a:r>
              <a:rPr lang="en-US" sz="4000" dirty="0"/>
              <a:t>Languages supported</a:t>
            </a:r>
          </a:p>
          <a:p>
            <a:r>
              <a:rPr lang="en-US" b="0" dirty="0"/>
              <a:t>C, C++, Fortran 90</a:t>
            </a:r>
          </a:p>
          <a:p>
            <a:r>
              <a:rPr lang="en-US" sz="4000" dirty="0" smtClean="0"/>
              <a:t>Parallel </a:t>
            </a:r>
            <a:r>
              <a:rPr lang="en-US" sz="4000" dirty="0"/>
              <a:t>programming models supported</a:t>
            </a:r>
          </a:p>
          <a:p>
            <a:r>
              <a:rPr lang="en-US" b="0" dirty="0" err="1"/>
              <a:t>pthreads</a:t>
            </a:r>
            <a:r>
              <a:rPr lang="en-US" b="0" dirty="0"/>
              <a:t>, MPI, </a:t>
            </a:r>
            <a:r>
              <a:rPr lang="en-US" b="0" dirty="0" err="1"/>
              <a:t>OpenMP</a:t>
            </a:r>
            <a:r>
              <a:rPr lang="en-US" b="0" dirty="0"/>
              <a:t>,  CUDA GPU, HMPP</a:t>
            </a:r>
          </a:p>
          <a:p>
            <a:r>
              <a:rPr lang="en-US" sz="4000" dirty="0"/>
              <a:t>Systems and Platforms supported</a:t>
            </a:r>
          </a:p>
          <a:p>
            <a:r>
              <a:rPr lang="en-US" b="0" dirty="0"/>
              <a:t>Unix, Linux, OS X, Windows</a:t>
            </a:r>
          </a:p>
          <a:p>
            <a:r>
              <a:rPr lang="en-US" sz="4000" dirty="0"/>
              <a:t>Good Visualization</a:t>
            </a:r>
          </a:p>
          <a:p>
            <a:r>
              <a:rPr lang="en-US" b="0" dirty="0"/>
              <a:t>Easy to use, intuitive</a:t>
            </a:r>
          </a:p>
          <a:p>
            <a:pPr marL="365760" indent="-36576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65E7-1F8E-3049-BED3-DC8D936149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68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DDT: </a:t>
            </a:r>
            <a:r>
              <a:rPr lang="nl-NL" sz="3200" dirty="0" err="1">
                <a:solidFill>
                  <a:srgbClr val="00008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Overview</a:t>
            </a:r>
            <a:endParaRPr lang="en-US" sz="3200" b="1" dirty="0" smtClean="0">
              <a:solidFill>
                <a:srgbClr val="000080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752600"/>
            <a:ext cx="6324600" cy="3733800"/>
          </a:xfrm>
        </p:spPr>
        <p:txBody>
          <a:bodyPr>
            <a:normAutofit/>
          </a:bodyPr>
          <a:lstStyle/>
          <a:p>
            <a:r>
              <a:rPr lang="en-US" sz="2800" dirty="0"/>
              <a:t>Compile </a:t>
            </a:r>
            <a:r>
              <a:rPr lang="en-US" sz="2800" dirty="0"/>
              <a:t>code with -g flag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n </a:t>
            </a:r>
            <a:r>
              <a:rPr lang="en-US" sz="2800" dirty="0" err="1"/>
              <a:t>linux</a:t>
            </a:r>
            <a:r>
              <a:rPr lang="en-US" sz="2800" dirty="0"/>
              <a:t> </a:t>
            </a:r>
            <a:r>
              <a:rPr lang="en-US" sz="2800" dirty="0" smtClean="0"/>
              <a:t>systems: </a:t>
            </a:r>
          </a:p>
          <a:p>
            <a:pPr>
              <a:buFont typeface="Arial"/>
              <a:buChar char="•"/>
            </a:pPr>
            <a:r>
              <a:rPr lang="en-US" sz="2400" b="0" dirty="0" smtClean="0"/>
              <a:t>module </a:t>
            </a:r>
            <a:r>
              <a:rPr lang="en-US" sz="2400" b="0" dirty="0"/>
              <a:t>load </a:t>
            </a:r>
            <a:r>
              <a:rPr lang="en-US" sz="2400" b="0" dirty="0" err="1" smtClean="0"/>
              <a:t>ddt</a:t>
            </a:r>
            <a:r>
              <a:rPr lang="en-US" sz="2400" b="0" dirty="0"/>
              <a:t> </a:t>
            </a:r>
            <a:endParaRPr lang="en-US" sz="2400" b="0" dirty="0" smtClean="0"/>
          </a:p>
          <a:p>
            <a:pPr>
              <a:buFont typeface="Arial"/>
              <a:buChar char="•"/>
            </a:pPr>
            <a:r>
              <a:rPr lang="en-US" sz="2400" b="0" dirty="0"/>
              <a:t> </a:t>
            </a:r>
            <a:r>
              <a:rPr lang="en-US" sz="2400" b="0" dirty="0" smtClean="0"/>
              <a:t>  </a:t>
            </a:r>
            <a:r>
              <a:rPr lang="en-US" sz="2400" b="0" dirty="0" err="1" smtClean="0"/>
              <a:t>ddt</a:t>
            </a:r>
            <a:r>
              <a:rPr lang="en-US" sz="2400" b="0" dirty="0" smtClean="0"/>
              <a:t> &amp;</a:t>
            </a:r>
            <a:endParaRPr lang="en-US" sz="2400" b="0" dirty="0"/>
          </a:p>
          <a:p>
            <a:endParaRPr lang="en-US" sz="2800" dirty="0" smtClean="0"/>
          </a:p>
          <a:p>
            <a:r>
              <a:rPr lang="en-US" sz="2800" dirty="0" smtClean="0"/>
              <a:t>Can </a:t>
            </a:r>
            <a:r>
              <a:rPr lang="en-US" sz="2800" dirty="0"/>
              <a:t>run it within interactive job, or have DDT launch job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>
                <a:solidFill>
                  <a:prstClr val="black">
                    <a:tint val="75000"/>
                  </a:prstClr>
                </a:solidFill>
              </a:rPr>
              <a:t>Xiaopeng Xu, KAUST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65E7-1F8E-3049-BED3-DC8D936149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4/22/14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71600"/>
            <a:ext cx="3818255" cy="2624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330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AU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KAUST.potx</Template>
  <TotalTime>1729</TotalTime>
  <Words>661</Words>
  <Application>Microsoft Macintosh PowerPoint</Application>
  <PresentationFormat>On-screen Show (4:3)</PresentationFormat>
  <Paragraphs>147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KAUST</vt:lpstr>
      <vt:lpstr>5_Office Theme</vt:lpstr>
      <vt:lpstr>Parallel Debugging Tools: </vt:lpstr>
      <vt:lpstr>Introduction to Parallel Debugging Tools</vt:lpstr>
      <vt:lpstr>TotalView: Introduction</vt:lpstr>
      <vt:lpstr>TotalView: Basic operations</vt:lpstr>
      <vt:lpstr>TotalView: Usage</vt:lpstr>
      <vt:lpstr>TotalView: Window</vt:lpstr>
      <vt:lpstr>TotalView: Window</vt:lpstr>
      <vt:lpstr>DDT: Introduction</vt:lpstr>
      <vt:lpstr>DDT: Overview</vt:lpstr>
      <vt:lpstr>DDT: Overview</vt:lpstr>
      <vt:lpstr>DDT: Overview</vt:lpstr>
      <vt:lpstr>DDT: Overview</vt:lpstr>
      <vt:lpstr>DDT: Overview</vt:lpstr>
      <vt:lpstr>DDT: Usage - Steps</vt:lpstr>
      <vt:lpstr>DDT: Usage-Steps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CS229 Machine learning: Unsupervised Learning</dc:title>
  <dc:subject>KAUST CS229 ML, Unsupervised Learning</dc:subject>
  <dc:creator>Windows User</dc:creator>
  <cp:lastModifiedBy>Charles</cp:lastModifiedBy>
  <cp:revision>181</cp:revision>
  <dcterms:created xsi:type="dcterms:W3CDTF">2011-03-14T13:40:26Z</dcterms:created>
  <dcterms:modified xsi:type="dcterms:W3CDTF">2014-04-22T11:29:04Z</dcterms:modified>
</cp:coreProperties>
</file>