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703" r:id="rId6"/>
    <p:sldId id="704" r:id="rId7"/>
    <p:sldId id="705" r:id="rId8"/>
    <p:sldId id="706" r:id="rId9"/>
    <p:sldId id="708" r:id="rId10"/>
    <p:sldId id="709" r:id="rId11"/>
    <p:sldId id="710" r:id="rId12"/>
    <p:sldId id="711" r:id="rId13"/>
    <p:sldId id="714" r:id="rId14"/>
    <p:sldId id="716" r:id="rId15"/>
    <p:sldId id="717" r:id="rId16"/>
    <p:sldId id="718" r:id="rId17"/>
    <p:sldId id="719" r:id="rId18"/>
    <p:sldId id="720" r:id="rId19"/>
    <p:sldId id="26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88E4E9"/>
    <a:srgbClr val="00B0F0"/>
    <a:srgbClr val="96F9F0"/>
    <a:srgbClr val="55D6F9"/>
    <a:srgbClr val="42EEDE"/>
    <a:srgbClr val="54C7E5"/>
    <a:srgbClr val="C0000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80"/>
    <p:restoredTop sz="96395"/>
  </p:normalViewPr>
  <p:slideViewPr>
    <p:cSldViewPr snapToGrid="0">
      <p:cViewPr>
        <p:scale>
          <a:sx n="120" d="100"/>
          <a:sy n="120" d="100"/>
        </p:scale>
        <p:origin x="736" y="320"/>
      </p:cViewPr>
      <p:guideLst>
        <p:guide orient="horz" pos="2160"/>
        <p:guide pos="3840"/>
      </p:guideLst>
    </p:cSldViewPr>
  </p:slideViewPr>
  <p:notesTextViewPr>
    <p:cViewPr>
      <p:scale>
        <a:sx n="50" d="100"/>
        <a:sy n="5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9E9D1-9BF0-4590-93E9-CEBE68D7E940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01D88-D640-45B3-A274-37CE828BF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492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48F16-BF7A-4F46-8638-D8BDBA5C460F}" type="datetimeFigureOut">
              <a:rPr lang="en-FI" smtClean="0"/>
              <a:t>12.10.2024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C9347-A9CA-0B41-9C3C-7ADBB4FD3F7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1194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4725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8492" y="4376057"/>
            <a:ext cx="7733212" cy="897385"/>
          </a:xfrm>
        </p:spPr>
        <p:txBody>
          <a:bodyPr anchor="b">
            <a:normAutofit/>
          </a:bodyPr>
          <a:lstStyle>
            <a:lvl1pPr algn="ctr">
              <a:defRPr sz="45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58492" y="5372049"/>
            <a:ext cx="7733212" cy="7936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04" y="3051005"/>
            <a:ext cx="2723605" cy="7277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733" y="3910598"/>
            <a:ext cx="3614400" cy="93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2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657E-F44B-44F8-A6B2-6B7032FF1FB0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4152-224B-4EDE-8428-7082BF23D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42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657E-F44B-44F8-A6B2-6B7032FF1FB0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4152-224B-4EDE-8428-7082BF23D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69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buFont typeface="Calibri" panose="020F0502020204030204" pitchFamily="34" charset="0"/>
              <a:buChar char="-"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buFont typeface="Calibri" panose="020F0502020204030204" pitchFamily="34" charset="0"/>
              <a:buChar char="-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buFont typeface="Calibri" panose="020F0502020204030204" pitchFamily="34" charset="0"/>
              <a:buChar char="-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61"/>
          <a:stretch/>
        </p:blipFill>
        <p:spPr>
          <a:xfrm>
            <a:off x="0" y="6374674"/>
            <a:ext cx="12187646" cy="4833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4" y="6453753"/>
            <a:ext cx="1199606" cy="320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006" y="6370057"/>
            <a:ext cx="1691640" cy="43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4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26403" cy="6858000"/>
          </a:xfrm>
          <a:prstGeom prst="rect">
            <a:avLst/>
          </a:prstGeom>
        </p:spPr>
      </p:pic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636601" y="2148840"/>
            <a:ext cx="3276600" cy="2841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4" y="6453753"/>
            <a:ext cx="1199606" cy="3205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274" y="6370057"/>
            <a:ext cx="1691640" cy="43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2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31"/>
          <a:stretch/>
        </p:blipFill>
        <p:spPr>
          <a:xfrm>
            <a:off x="0" y="0"/>
            <a:ext cx="1225949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4" y="6453753"/>
            <a:ext cx="1199606" cy="320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006" y="6370057"/>
            <a:ext cx="1691640" cy="43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0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657E-F44B-44F8-A6B2-6B7032FF1FB0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4152-224B-4EDE-8428-7082BF23D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971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657E-F44B-44F8-A6B2-6B7032FF1FB0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4152-224B-4EDE-8428-7082BF23D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07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657E-F44B-44F8-A6B2-6B7032FF1FB0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4152-224B-4EDE-8428-7082BF23D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99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657E-F44B-44F8-A6B2-6B7032FF1FB0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4152-224B-4EDE-8428-7082BF23D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24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657E-F44B-44F8-A6B2-6B7032FF1FB0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4152-224B-4EDE-8428-7082BF23D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62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657E-F44B-44F8-A6B2-6B7032FF1FB0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94152-224B-4EDE-8428-7082BF23D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24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Special Course in Software Engineering ‘24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Mini-Project Program </a:t>
            </a:r>
            <a:r>
              <a:rPr lang="fi-FI" dirty="0" err="1"/>
              <a:t>Flow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1582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C5085-12FB-19C3-CD4F-FC5BE1D0A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80D22-DF7E-CF78-FE41-DFA7E5D07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5033"/>
            <a:ext cx="10515600" cy="5251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….</a:t>
            </a:r>
          </a:p>
          <a:p>
            <a:pPr marL="0" indent="0">
              <a:buNone/>
            </a:pPr>
            <a:r>
              <a:rPr lang="en-US" sz="3200" b="1" dirty="0"/>
              <a:t>Enter a continuous (interval/ratio) variable: Age</a:t>
            </a:r>
          </a:p>
          <a:p>
            <a:pPr marL="0" indent="0">
              <a:buNone/>
            </a:pPr>
            <a:r>
              <a:rPr lang="en-US" sz="3200" b="1" dirty="0"/>
              <a:t>Enter a categorical (ordinal/nominal) variable: Income group</a:t>
            </a:r>
          </a:p>
          <a:p>
            <a:pPr marL="0" indent="0">
              <a:buNone/>
            </a:pPr>
            <a:r>
              <a:rPr lang="en-US" sz="3200" b="1" dirty="0"/>
              <a:t>Performing ANOVA over the selected variables…</a:t>
            </a:r>
          </a:p>
          <a:p>
            <a:pPr marL="0" indent="0">
              <a:buNone/>
            </a:pPr>
            <a:r>
              <a:rPr lang="en-US" sz="3200" b="1" dirty="0"/>
              <a:t>‘Age’ is not normally distributed, as shown in the Q-Q plot…</a:t>
            </a:r>
          </a:p>
        </p:txBody>
      </p:sp>
    </p:spTree>
    <p:extLst>
      <p:ext uri="{BB962C8B-B14F-4D97-AF65-F5344CB8AC3E}">
        <p14:creationId xmlns:p14="http://schemas.microsoft.com/office/powerpoint/2010/main" val="101232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F83A9-C0BB-DE3D-347A-0C322CBF3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76CEF5-2143-F478-CDC1-D9070D9F48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7"/>
          <a:stretch/>
        </p:blipFill>
        <p:spPr>
          <a:xfrm>
            <a:off x="2928088" y="510362"/>
            <a:ext cx="5960731" cy="563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39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604E7-1908-78EC-95C8-8AE40B4D7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B65D5-B670-C907-69C5-4B0DF9957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5033"/>
            <a:ext cx="10515600" cy="52519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….</a:t>
            </a:r>
          </a:p>
          <a:p>
            <a:pPr marL="0" indent="0">
              <a:buNone/>
            </a:pPr>
            <a:r>
              <a:rPr lang="en-US" sz="3200" b="1" dirty="0"/>
              <a:t>‘Age’ is not normally distributed, as shown in the Q-Q plot…</a:t>
            </a:r>
          </a:p>
          <a:p>
            <a:pPr marL="0" indent="0">
              <a:buNone/>
            </a:pPr>
            <a:r>
              <a:rPr lang="en-US" sz="3200" b="1" dirty="0"/>
              <a:t>Performing </a:t>
            </a:r>
            <a:r>
              <a:rPr lang="en-US" sz="3200" b="1" dirty="0" err="1"/>
              <a:t>Kurskal</a:t>
            </a:r>
            <a:r>
              <a:rPr lang="en-US" sz="3200" b="1" dirty="0"/>
              <a:t>-Wallis Test instead…</a:t>
            </a:r>
          </a:p>
          <a:p>
            <a:pPr marL="0" indent="0">
              <a:buNone/>
            </a:pPr>
            <a:r>
              <a:rPr lang="en-US" sz="3200" b="1" dirty="0"/>
              <a:t>Kruskal-Wallis Result:</a:t>
            </a:r>
          </a:p>
          <a:p>
            <a:pPr marL="0" indent="0">
              <a:buNone/>
            </a:pPr>
            <a:r>
              <a:rPr lang="en-US" sz="3200" b="1" dirty="0"/>
              <a:t>Kruskal-Wallis Statistic: 74.457876542…</a:t>
            </a:r>
          </a:p>
          <a:p>
            <a:pPr marL="0" indent="0">
              <a:buNone/>
            </a:pPr>
            <a:r>
              <a:rPr lang="en-US" sz="3200" b="1" dirty="0"/>
              <a:t>p-value: 6.9709e-05</a:t>
            </a:r>
          </a:p>
          <a:p>
            <a:pPr marL="0" indent="0">
              <a:buNone/>
            </a:pPr>
            <a:r>
              <a:rPr lang="en-US" sz="3200" b="1" dirty="0"/>
              <a:t>Result is statistically significant.</a:t>
            </a:r>
          </a:p>
          <a:p>
            <a:pPr marL="0" indent="0">
              <a:buNone/>
            </a:pPr>
            <a:r>
              <a:rPr lang="en-US" sz="3200" b="1" dirty="0"/>
              <a:t>Therefore, your Null Hypothesis is rejected.</a:t>
            </a:r>
          </a:p>
          <a:p>
            <a:pPr marL="0" indent="0">
              <a:buNone/>
            </a:pPr>
            <a:r>
              <a:rPr lang="en-US" sz="3200" b="1" i="1" dirty="0"/>
              <a:t>There is a statistically significant difference in the average ‘Age’ across the categories of ‘Income Group’</a:t>
            </a:r>
          </a:p>
        </p:txBody>
      </p:sp>
    </p:spTree>
    <p:extLst>
      <p:ext uri="{BB962C8B-B14F-4D97-AF65-F5344CB8AC3E}">
        <p14:creationId xmlns:p14="http://schemas.microsoft.com/office/powerpoint/2010/main" val="14404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DFBB8-EA75-FEA4-5F81-95D69E675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6EDB-ED79-D11E-A0C0-3F0D13EE3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5033"/>
            <a:ext cx="10515600" cy="5251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How do you want to analyze your data?</a:t>
            </a:r>
          </a:p>
          <a:p>
            <a:pPr marL="514350" indent="-514350">
              <a:buAutoNum type="arabicPeriod"/>
            </a:pPr>
            <a:r>
              <a:rPr lang="en-US" sz="3200" b="1" dirty="0"/>
              <a:t>Plot variable distribution</a:t>
            </a:r>
          </a:p>
          <a:p>
            <a:pPr marL="514350" indent="-514350">
              <a:buAutoNum type="arabicPeriod"/>
            </a:pPr>
            <a:r>
              <a:rPr lang="en-US" sz="3200" b="1" dirty="0"/>
              <a:t>Conduct ANOVA</a:t>
            </a:r>
          </a:p>
          <a:p>
            <a:pPr marL="514350" indent="-514350">
              <a:buAutoNum type="arabicPeriod"/>
            </a:pPr>
            <a:r>
              <a:rPr lang="en-US" sz="3200" b="1" dirty="0"/>
              <a:t>Conduct t-Test</a:t>
            </a:r>
          </a:p>
          <a:p>
            <a:pPr marL="514350" indent="-514350">
              <a:buAutoNum type="arabicPeriod"/>
            </a:pPr>
            <a:r>
              <a:rPr lang="en-US" sz="3200" b="1" dirty="0"/>
              <a:t>Conduct chi-Square</a:t>
            </a:r>
          </a:p>
          <a:p>
            <a:pPr marL="514350" indent="-514350">
              <a:buAutoNum type="arabicPeriod"/>
            </a:pPr>
            <a:r>
              <a:rPr lang="en-US" sz="3200" b="1" dirty="0"/>
              <a:t>Conduct Regression</a:t>
            </a:r>
          </a:p>
          <a:p>
            <a:pPr marL="514350" indent="-514350">
              <a:buAutoNum type="arabicPeriod"/>
            </a:pPr>
            <a:r>
              <a:rPr lang="en-US" sz="3200" b="1" dirty="0"/>
              <a:t>Conduct Sentiment Analysis</a:t>
            </a:r>
          </a:p>
          <a:p>
            <a:pPr marL="514350" indent="-514350">
              <a:buAutoNum type="arabicPeriod"/>
            </a:pPr>
            <a:r>
              <a:rPr lang="en-US" sz="3200" b="1" dirty="0"/>
              <a:t>Quit</a:t>
            </a:r>
          </a:p>
          <a:p>
            <a:pPr marL="0" indent="0">
              <a:buNone/>
            </a:pPr>
            <a:r>
              <a:rPr lang="en-US" sz="3200" b="1" dirty="0"/>
              <a:t>Enter your choice (1 – 7):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DD338-4E5A-B1F5-1254-B1F052A552F7}"/>
              </a:ext>
            </a:extLst>
          </p:cNvPr>
          <p:cNvSpPr txBox="1"/>
          <p:nvPr/>
        </p:nvSpPr>
        <p:spPr>
          <a:xfrm>
            <a:off x="5100970" y="5406671"/>
            <a:ext cx="13742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/>
              <a:t>6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9770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5C92D-3644-2E08-6065-B384E0C46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2E323-8A2B-E1CB-0D93-110D8EA2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5033"/>
            <a:ext cx="10515600" cy="5251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Looking for text data in your dataset…</a:t>
            </a:r>
          </a:p>
          <a:p>
            <a:pPr marL="0" indent="0">
              <a:buNone/>
            </a:pPr>
            <a:r>
              <a:rPr lang="en-US" sz="3200" b="1" dirty="0"/>
              <a:t>Sorry, your dataset does not have a suitable length text data. </a:t>
            </a:r>
          </a:p>
          <a:p>
            <a:pPr marL="0" indent="0">
              <a:buNone/>
            </a:pPr>
            <a:r>
              <a:rPr lang="en-US" sz="3200" b="1" dirty="0"/>
              <a:t>Therefore, Sentiment Analysis is not possible.</a:t>
            </a:r>
          </a:p>
          <a:p>
            <a:pPr marL="0" indent="0">
              <a:buNone/>
            </a:pPr>
            <a:r>
              <a:rPr lang="en-US" sz="3200" b="1" dirty="0"/>
              <a:t>Returning to previous menu…</a:t>
            </a:r>
          </a:p>
          <a:p>
            <a:pPr marL="0" indent="0"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4872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C9F58-A9FB-F6D7-7A10-B49EE168F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CA846-D30C-6B10-595A-1B1623E2C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5033"/>
            <a:ext cx="10515600" cy="5251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How do you want to analyze your data?</a:t>
            </a:r>
          </a:p>
          <a:p>
            <a:pPr marL="514350" indent="-514350">
              <a:buAutoNum type="arabicPeriod"/>
            </a:pPr>
            <a:r>
              <a:rPr lang="en-US" sz="3200" b="1" dirty="0"/>
              <a:t>Plot variable distribution</a:t>
            </a:r>
          </a:p>
          <a:p>
            <a:pPr marL="514350" indent="-514350">
              <a:buAutoNum type="arabicPeriod"/>
            </a:pPr>
            <a:r>
              <a:rPr lang="en-US" sz="3200" b="1" dirty="0"/>
              <a:t>Conduct ANOVA</a:t>
            </a:r>
          </a:p>
          <a:p>
            <a:pPr marL="514350" indent="-514350">
              <a:buAutoNum type="arabicPeriod"/>
            </a:pPr>
            <a:r>
              <a:rPr lang="en-US" sz="3200" b="1" dirty="0"/>
              <a:t>Conduct t-Test</a:t>
            </a:r>
          </a:p>
          <a:p>
            <a:pPr marL="514350" indent="-514350">
              <a:buAutoNum type="arabicPeriod"/>
            </a:pPr>
            <a:r>
              <a:rPr lang="en-US" sz="3200" b="1" dirty="0"/>
              <a:t>Conduct chi-Square</a:t>
            </a:r>
          </a:p>
          <a:p>
            <a:pPr marL="514350" indent="-514350">
              <a:buAutoNum type="arabicPeriod"/>
            </a:pPr>
            <a:r>
              <a:rPr lang="en-US" sz="3200" b="1" dirty="0"/>
              <a:t>Conduct Regression</a:t>
            </a:r>
          </a:p>
          <a:p>
            <a:pPr marL="514350" indent="-514350">
              <a:buAutoNum type="arabicPeriod"/>
            </a:pPr>
            <a:r>
              <a:rPr lang="en-US" sz="3200" b="1" dirty="0"/>
              <a:t>Conduct Sentiment Analysis</a:t>
            </a:r>
          </a:p>
          <a:p>
            <a:pPr marL="514350" indent="-514350">
              <a:buAutoNum type="arabicPeriod"/>
            </a:pPr>
            <a:r>
              <a:rPr lang="en-US" sz="3200" b="1" dirty="0"/>
              <a:t>Quit</a:t>
            </a:r>
          </a:p>
          <a:p>
            <a:pPr marL="0" indent="0">
              <a:buNone/>
            </a:pPr>
            <a:r>
              <a:rPr lang="en-US" sz="3200" b="1" dirty="0"/>
              <a:t>Enter your choice (1 – 7):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C5A2C2-C4D2-B8A0-D967-282F3C240332}"/>
              </a:ext>
            </a:extLst>
          </p:cNvPr>
          <p:cNvSpPr txBox="1"/>
          <p:nvPr/>
        </p:nvSpPr>
        <p:spPr>
          <a:xfrm>
            <a:off x="5136410" y="5422622"/>
            <a:ext cx="9276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7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6040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That’s all for this lecture</a:t>
            </a:r>
          </a:p>
        </p:txBody>
      </p:sp>
    </p:spTree>
    <p:extLst>
      <p:ext uri="{BB962C8B-B14F-4D97-AF65-F5344CB8AC3E}">
        <p14:creationId xmlns:p14="http://schemas.microsoft.com/office/powerpoint/2010/main" val="389379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B42D8-07CD-A622-B1D8-FBBB60794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FA6F8-5C70-9E91-1A7E-B5261E098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5033"/>
            <a:ext cx="10515600" cy="5251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ENTER THE PATH TO YOUR DATASET: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8A566B-9EFA-DE9A-B26B-7C5DE62744FB}"/>
              </a:ext>
            </a:extLst>
          </p:cNvPr>
          <p:cNvSpPr txBox="1"/>
          <p:nvPr/>
        </p:nvSpPr>
        <p:spPr>
          <a:xfrm>
            <a:off x="7123813" y="861238"/>
            <a:ext cx="230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my_data.csv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7950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3580E-3A67-F2A9-4F2E-6E6D7B1E8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18E2E-1D9E-1083-C84B-5E32DE5E3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5033"/>
            <a:ext cx="10515600" cy="5251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Following are the variables in your dataset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88D887-D11B-A5CA-5089-8A5DCAE37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728315"/>
              </p:ext>
            </p:extLst>
          </p:nvPr>
        </p:nvGraphicFramePr>
        <p:xfrm>
          <a:off x="838200" y="1921145"/>
          <a:ext cx="10515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4141186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68393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2930547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7714866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2938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Variable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Mean / Median / Mode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Kurtosis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Skewness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67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2.98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725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Nominal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6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Nominal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42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3454.98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2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Income Group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Ordinal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590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610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182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0EDC9-6EB6-7664-83AB-EF521207A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0B1F1-F9A4-3AD9-78D9-74124EF57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5033"/>
            <a:ext cx="10515600" cy="5251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How do you want to analyze your data?</a:t>
            </a:r>
          </a:p>
          <a:p>
            <a:pPr marL="514350" indent="-514350">
              <a:buAutoNum type="arabicPeriod"/>
            </a:pPr>
            <a:r>
              <a:rPr lang="en-US" sz="3200" b="1" dirty="0"/>
              <a:t>Plot variable distribution</a:t>
            </a:r>
          </a:p>
          <a:p>
            <a:pPr marL="514350" indent="-514350">
              <a:buAutoNum type="arabicPeriod"/>
            </a:pPr>
            <a:r>
              <a:rPr lang="en-US" sz="3200" b="1" dirty="0"/>
              <a:t>Conduct ANOVA</a:t>
            </a:r>
          </a:p>
          <a:p>
            <a:pPr marL="514350" indent="-514350">
              <a:buAutoNum type="arabicPeriod"/>
            </a:pPr>
            <a:r>
              <a:rPr lang="en-US" sz="3200" b="1" dirty="0"/>
              <a:t>Conduct t-Test</a:t>
            </a:r>
          </a:p>
          <a:p>
            <a:pPr marL="514350" indent="-514350">
              <a:buAutoNum type="arabicPeriod"/>
            </a:pPr>
            <a:r>
              <a:rPr lang="en-US" sz="3200" b="1" dirty="0"/>
              <a:t>Conduct chi-Square</a:t>
            </a:r>
          </a:p>
          <a:p>
            <a:pPr marL="514350" indent="-514350">
              <a:buAutoNum type="arabicPeriod"/>
            </a:pPr>
            <a:r>
              <a:rPr lang="en-US" sz="3200" b="1" dirty="0"/>
              <a:t>Conduct Regression</a:t>
            </a:r>
          </a:p>
          <a:p>
            <a:pPr marL="514350" indent="-514350">
              <a:buAutoNum type="arabicPeriod"/>
            </a:pPr>
            <a:r>
              <a:rPr lang="en-US" sz="3200" b="1" dirty="0"/>
              <a:t>Conduct Sentiment Analysis</a:t>
            </a:r>
          </a:p>
          <a:p>
            <a:pPr marL="514350" indent="-514350">
              <a:buAutoNum type="arabicPeriod"/>
            </a:pPr>
            <a:r>
              <a:rPr lang="en-US" sz="3200" b="1" dirty="0"/>
              <a:t>Quit</a:t>
            </a:r>
          </a:p>
          <a:p>
            <a:pPr marL="0" indent="0">
              <a:buNone/>
            </a:pPr>
            <a:r>
              <a:rPr lang="en-US" sz="3200" b="1" dirty="0"/>
              <a:t>Enter your choice (1 – 7):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ABB95-9A4F-B64B-1D07-9E4631C6FFA2}"/>
              </a:ext>
            </a:extLst>
          </p:cNvPr>
          <p:cNvSpPr txBox="1"/>
          <p:nvPr/>
        </p:nvSpPr>
        <p:spPr>
          <a:xfrm>
            <a:off x="5316279" y="541197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5483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2535A-24A0-0941-2793-C5277AA07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E54CF-47EF-0541-6CC5-1C4B8570C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5033"/>
            <a:ext cx="10515600" cy="5251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Following variables are available for plot distribution:</a:t>
            </a:r>
          </a:p>
          <a:p>
            <a:pPr marL="514350" indent="-514350">
              <a:buAutoNum type="arabicPeriod"/>
            </a:pPr>
            <a:r>
              <a:rPr lang="en-US" sz="3200" b="1" dirty="0"/>
              <a:t>Age</a:t>
            </a:r>
          </a:p>
          <a:p>
            <a:pPr marL="514350" indent="-514350">
              <a:buAutoNum type="arabicPeriod"/>
            </a:pPr>
            <a:r>
              <a:rPr lang="en-US" sz="3200" b="1" dirty="0"/>
              <a:t>Gender</a:t>
            </a:r>
          </a:p>
          <a:p>
            <a:pPr marL="514350" indent="-514350">
              <a:buAutoNum type="arabicPeriod"/>
            </a:pPr>
            <a:r>
              <a:rPr lang="en-US" sz="3200" b="1" dirty="0"/>
              <a:t>Income</a:t>
            </a:r>
          </a:p>
          <a:p>
            <a:pPr marL="514350" indent="-514350">
              <a:buAutoNum type="arabicPeriod"/>
            </a:pPr>
            <a:r>
              <a:rPr lang="en-US" sz="3200" b="1" dirty="0"/>
              <a:t>Income Group</a:t>
            </a:r>
          </a:p>
          <a:p>
            <a:pPr marL="514350" indent="-514350">
              <a:buAutoNum type="arabicPeriod"/>
            </a:pPr>
            <a:r>
              <a:rPr lang="en-US" sz="3200" b="1" dirty="0"/>
              <a:t>…</a:t>
            </a:r>
          </a:p>
          <a:p>
            <a:pPr marL="514350" indent="-514350">
              <a:buAutoNum type="arabicPeriod"/>
            </a:pPr>
            <a:r>
              <a:rPr lang="en-US" sz="3200" b="1" dirty="0"/>
              <a:t>BACK</a:t>
            </a:r>
          </a:p>
          <a:p>
            <a:pPr marL="514350" indent="-514350">
              <a:buAutoNum type="arabicPeriod"/>
            </a:pPr>
            <a:r>
              <a:rPr lang="en-US" sz="3200" b="1" dirty="0"/>
              <a:t>QUIT</a:t>
            </a:r>
          </a:p>
          <a:p>
            <a:pPr marL="0" indent="0">
              <a:buNone/>
            </a:pPr>
            <a:r>
              <a:rPr lang="en-US" sz="3200" b="1" dirty="0"/>
              <a:t>Enter your choice: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4E7E1A-AB69-C2A5-BE75-29EE34062174}"/>
              </a:ext>
            </a:extLst>
          </p:cNvPr>
          <p:cNvSpPr txBox="1"/>
          <p:nvPr/>
        </p:nvSpPr>
        <p:spPr>
          <a:xfrm>
            <a:off x="3984552" y="5425412"/>
            <a:ext cx="6406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7545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CE5B2-3A6E-F42E-A746-56436DD36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6BA7DA-5D65-4761-BB92-551637E031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67"/>
          <a:stretch/>
        </p:blipFill>
        <p:spPr>
          <a:xfrm>
            <a:off x="2190812" y="1010093"/>
            <a:ext cx="8078523" cy="5029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E73EA8-FFD0-DF18-2430-DC4682E012E8}"/>
              </a:ext>
            </a:extLst>
          </p:cNvPr>
          <p:cNvSpPr txBox="1"/>
          <p:nvPr/>
        </p:nvSpPr>
        <p:spPr>
          <a:xfrm>
            <a:off x="3983336" y="526319"/>
            <a:ext cx="4493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Distribution plot for ‘Age’</a:t>
            </a:r>
          </a:p>
        </p:txBody>
      </p:sp>
    </p:spTree>
    <p:extLst>
      <p:ext uri="{BB962C8B-B14F-4D97-AF65-F5344CB8AC3E}">
        <p14:creationId xmlns:p14="http://schemas.microsoft.com/office/powerpoint/2010/main" val="3219861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BB73C-32B7-20D6-BA36-16DFAE54E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E69EC-5BF6-E990-0A9D-9F4547063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5033"/>
            <a:ext cx="10515600" cy="5251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Following variables are available for plot distribution:</a:t>
            </a:r>
          </a:p>
          <a:p>
            <a:pPr marL="514350" indent="-514350">
              <a:buAutoNum type="arabicPeriod"/>
            </a:pPr>
            <a:r>
              <a:rPr lang="en-US" sz="3200" b="1" dirty="0"/>
              <a:t>Age</a:t>
            </a:r>
          </a:p>
          <a:p>
            <a:pPr marL="514350" indent="-514350">
              <a:buAutoNum type="arabicPeriod"/>
            </a:pPr>
            <a:r>
              <a:rPr lang="en-US" sz="3200" b="1" dirty="0"/>
              <a:t>Gender</a:t>
            </a:r>
          </a:p>
          <a:p>
            <a:pPr marL="514350" indent="-514350">
              <a:buAutoNum type="arabicPeriod"/>
            </a:pPr>
            <a:r>
              <a:rPr lang="en-US" sz="3200" b="1" dirty="0"/>
              <a:t>Income</a:t>
            </a:r>
          </a:p>
          <a:p>
            <a:pPr marL="514350" indent="-514350">
              <a:buAutoNum type="arabicPeriod"/>
            </a:pPr>
            <a:r>
              <a:rPr lang="en-US" sz="3200" b="1" dirty="0"/>
              <a:t>…</a:t>
            </a:r>
          </a:p>
          <a:p>
            <a:pPr marL="514350" indent="-514350">
              <a:buAutoNum type="arabicPeriod"/>
            </a:pPr>
            <a:r>
              <a:rPr lang="en-US" sz="3200" b="1" dirty="0"/>
              <a:t>…</a:t>
            </a:r>
          </a:p>
          <a:p>
            <a:pPr marL="514350" indent="-514350">
              <a:buAutoNum type="arabicPeriod"/>
            </a:pPr>
            <a:r>
              <a:rPr lang="en-US" sz="3200" b="1" dirty="0"/>
              <a:t>BACK</a:t>
            </a:r>
          </a:p>
          <a:p>
            <a:pPr marL="514350" indent="-514350">
              <a:buAutoNum type="arabicPeriod"/>
            </a:pPr>
            <a:r>
              <a:rPr lang="en-US" sz="3200" b="1" dirty="0"/>
              <a:t>QUIT</a:t>
            </a:r>
          </a:p>
          <a:p>
            <a:pPr marL="0" indent="0">
              <a:buNone/>
            </a:pPr>
            <a:r>
              <a:rPr lang="en-US" sz="3200" b="1" dirty="0"/>
              <a:t>Enter your choice: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C7D72-93FB-E72F-048C-0273558E47E9}"/>
              </a:ext>
            </a:extLst>
          </p:cNvPr>
          <p:cNvSpPr txBox="1"/>
          <p:nvPr/>
        </p:nvSpPr>
        <p:spPr>
          <a:xfrm>
            <a:off x="3750635" y="5411990"/>
            <a:ext cx="8001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6052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4138A-E42E-AFC1-EF1C-E45E34379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ECD54-3AFC-BA26-0046-6BB8AB679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5033"/>
            <a:ext cx="10515600" cy="5251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How do you want to analyze your data?</a:t>
            </a:r>
          </a:p>
          <a:p>
            <a:pPr marL="514350" indent="-514350">
              <a:buAutoNum type="arabicPeriod"/>
            </a:pPr>
            <a:r>
              <a:rPr lang="en-US" sz="3200" b="1" dirty="0"/>
              <a:t>Plot variable distribution</a:t>
            </a:r>
          </a:p>
          <a:p>
            <a:pPr marL="514350" indent="-514350">
              <a:buAutoNum type="arabicPeriod"/>
            </a:pPr>
            <a:r>
              <a:rPr lang="en-US" sz="3200" b="1" dirty="0"/>
              <a:t>Conduct ANOVA</a:t>
            </a:r>
          </a:p>
          <a:p>
            <a:pPr marL="514350" indent="-514350">
              <a:buAutoNum type="arabicPeriod"/>
            </a:pPr>
            <a:r>
              <a:rPr lang="en-US" sz="3200" b="1" dirty="0"/>
              <a:t>Conduct t-Test</a:t>
            </a:r>
          </a:p>
          <a:p>
            <a:pPr marL="514350" indent="-514350">
              <a:buAutoNum type="arabicPeriod"/>
            </a:pPr>
            <a:r>
              <a:rPr lang="en-US" sz="3200" b="1" dirty="0"/>
              <a:t>Conduct chi-Square</a:t>
            </a:r>
          </a:p>
          <a:p>
            <a:pPr marL="514350" indent="-514350">
              <a:buAutoNum type="arabicPeriod"/>
            </a:pPr>
            <a:r>
              <a:rPr lang="en-US" sz="3200" b="1" dirty="0"/>
              <a:t>Conduct Regression</a:t>
            </a:r>
          </a:p>
          <a:p>
            <a:pPr marL="514350" indent="-514350">
              <a:buAutoNum type="arabicPeriod"/>
            </a:pPr>
            <a:r>
              <a:rPr lang="en-US" sz="3200" b="1" dirty="0"/>
              <a:t>Conduct Sentiment Analysis</a:t>
            </a:r>
          </a:p>
          <a:p>
            <a:pPr marL="514350" indent="-514350">
              <a:buAutoNum type="arabicPeriod"/>
            </a:pPr>
            <a:r>
              <a:rPr lang="en-US" sz="3200" b="1" dirty="0"/>
              <a:t>Quit</a:t>
            </a:r>
          </a:p>
          <a:p>
            <a:pPr marL="0" indent="0">
              <a:buNone/>
            </a:pPr>
            <a:r>
              <a:rPr lang="en-US" sz="3200" b="1" dirty="0"/>
              <a:t>Enter your choice (1 – 7):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4D16A2-89AC-B2F5-EB63-6AE86029B91D}"/>
              </a:ext>
            </a:extLst>
          </p:cNvPr>
          <p:cNvSpPr txBox="1"/>
          <p:nvPr/>
        </p:nvSpPr>
        <p:spPr>
          <a:xfrm>
            <a:off x="4952114" y="5411989"/>
            <a:ext cx="8001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4686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FD482-529A-8E10-5FB1-E1D471C7C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31B7-DD3A-A671-F029-ED76A1F37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5033"/>
            <a:ext cx="10515600" cy="5251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For ANOVA, following are the variables available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Enter a continuous (interval/ratio) variable:</a:t>
            </a:r>
          </a:p>
          <a:p>
            <a:pPr marL="0" indent="0">
              <a:buNone/>
            </a:pPr>
            <a:r>
              <a:rPr lang="en-US" sz="3200" b="1" dirty="0"/>
              <a:t>Enter a categorical (ordinal/nominal) variable: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3961EA-6740-3854-4726-C9C051863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014986"/>
              </p:ext>
            </p:extLst>
          </p:nvPr>
        </p:nvGraphicFramePr>
        <p:xfrm>
          <a:off x="838200" y="1637768"/>
          <a:ext cx="42062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4141186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6839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Variable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67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Age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725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Income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2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Income group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Ordinal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590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6109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C3D91B4-5ED4-73BB-3E10-D8D0FDC83D17}"/>
              </a:ext>
            </a:extLst>
          </p:cNvPr>
          <p:cNvSpPr txBox="1"/>
          <p:nvPr/>
        </p:nvSpPr>
        <p:spPr>
          <a:xfrm>
            <a:off x="8293395" y="4263656"/>
            <a:ext cx="829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6C2AC9-3823-7A0D-78B0-21DAD0EE16B2}"/>
              </a:ext>
            </a:extLst>
          </p:cNvPr>
          <p:cNvSpPr txBox="1"/>
          <p:nvPr/>
        </p:nvSpPr>
        <p:spPr>
          <a:xfrm>
            <a:off x="8691227" y="4848431"/>
            <a:ext cx="33731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Income group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179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27FF688B3C1943B4ECEC99E3BB43CC" ma:contentTypeVersion="6" ma:contentTypeDescription="Create a new document." ma:contentTypeScope="" ma:versionID="8f35fd4295288fc87acb777e64988d17">
  <xsd:schema xmlns:xsd="http://www.w3.org/2001/XMLSchema" xmlns:xs="http://www.w3.org/2001/XMLSchema" xmlns:p="http://schemas.microsoft.com/office/2006/metadata/properties" xmlns:ns2="a0e3e070-c456-4c4d-9806-ba71933c9b94" targetNamespace="http://schemas.microsoft.com/office/2006/metadata/properties" ma:root="true" ma:fieldsID="009c998687d10f23a23420e8a72ccd30" ns2:_="">
    <xsd:import namespace="a0e3e070-c456-4c4d-9806-ba71933c9b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e3e070-c456-4c4d-9806-ba71933c9b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41F331-CFBC-4741-A8A8-27A1AC52B870}">
  <ds:schemaRefs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a0e3e070-c456-4c4d-9806-ba71933c9b94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BE236E2-653B-4DD0-93F6-EEFE4C29E1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55237F-7B08-4322-82A5-9544F45BA73F}">
  <ds:schemaRefs>
    <ds:schemaRef ds:uri="a0e3e070-c456-4c4d-9806-ba71933c9b9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38820</TotalTime>
  <Words>440</Words>
  <Application>Microsoft Macintosh PowerPoint</Application>
  <PresentationFormat>Widescreen</PresentationFormat>
  <Paragraphs>140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Special Course in Software Engineering ‘24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That’s all for this lecture</vt:lpstr>
    </vt:vector>
  </TitlesOfParts>
  <Company>University of Oulu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Tanja Sauvola</dc:creator>
  <cp:lastModifiedBy>Prabhat Ram</cp:lastModifiedBy>
  <cp:revision>2709</cp:revision>
  <cp:lastPrinted>2024-07-13T10:20:04Z</cp:lastPrinted>
  <dcterms:created xsi:type="dcterms:W3CDTF">2018-09-18T06:33:14Z</dcterms:created>
  <dcterms:modified xsi:type="dcterms:W3CDTF">2024-10-15T07:16:24Z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0x010100B027FF688B3C1943B4ECEC99E3BB43CC</vt:lpwstr>
  </property>
</Properties>
</file>