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596" r:id="rId6"/>
    <p:sldId id="373" r:id="rId7"/>
    <p:sldId id="597" r:id="rId8"/>
    <p:sldId id="573" r:id="rId9"/>
    <p:sldId id="613" r:id="rId10"/>
    <p:sldId id="598" r:id="rId11"/>
    <p:sldId id="617" r:id="rId12"/>
    <p:sldId id="622" r:id="rId13"/>
    <p:sldId id="623" r:id="rId14"/>
    <p:sldId id="628" r:id="rId15"/>
    <p:sldId id="629" r:id="rId16"/>
    <p:sldId id="601" r:id="rId17"/>
    <p:sldId id="603" r:id="rId18"/>
    <p:sldId id="614" r:id="rId19"/>
    <p:sldId id="606" r:id="rId20"/>
    <p:sldId id="615" r:id="rId21"/>
    <p:sldId id="618" r:id="rId22"/>
    <p:sldId id="619" r:id="rId23"/>
    <p:sldId id="620" r:id="rId24"/>
    <p:sldId id="621" r:id="rId25"/>
    <p:sldId id="624" r:id="rId26"/>
    <p:sldId id="625" r:id="rId27"/>
    <p:sldId id="626" r:id="rId28"/>
    <p:sldId id="627" r:id="rId29"/>
    <p:sldId id="630" r:id="rId30"/>
    <p:sldId id="631" r:id="rId31"/>
    <p:sldId id="632" r:id="rId32"/>
    <p:sldId id="633" r:id="rId33"/>
    <p:sldId id="504" r:id="rId34"/>
    <p:sldId id="609" r:id="rId35"/>
    <p:sldId id="612"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3591"/>
  </p:normalViewPr>
  <p:slideViewPr>
    <p:cSldViewPr snapToGrid="0">
      <p:cViewPr varScale="1">
        <p:scale>
          <a:sx n="91" d="100"/>
          <a:sy n="91" d="100"/>
        </p:scale>
        <p:origin x="64" y="136"/>
      </p:cViewPr>
      <p:guideLst>
        <p:guide orient="horz" pos="2160"/>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t>18/10/2024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t>‹#›</a:t>
            </a:fld>
            <a:endParaRPr lang="en-GB"/>
          </a:p>
        </p:txBody>
      </p:sp>
    </p:spTree>
    <p:extLst>
      <p:ext uri="{BB962C8B-B14F-4D97-AF65-F5344CB8AC3E}">
        <p14:creationId xmlns:p14="http://schemas.microsoft.com/office/powerpoint/2010/main" val="1933492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FI" smtClean="0"/>
              <a:t>10/18/2024</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FI" smtClean="0"/>
              <a:t>‹#›</a:t>
            </a:fld>
            <a:endParaRPr lang="en-FI"/>
          </a:p>
        </p:txBody>
      </p:sp>
    </p:spTree>
    <p:extLst>
      <p:ext uri="{BB962C8B-B14F-4D97-AF65-F5344CB8AC3E}">
        <p14:creationId xmlns:p14="http://schemas.microsoft.com/office/powerpoint/2010/main" val="61194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26A46-4328-932D-2351-099131EE1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66256-A851-3835-6EBD-137672D60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D9E33-4702-EEF1-7B40-A38948C4AE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70EB42-1113-5402-57F5-2D16F019F94B}"/>
              </a:ext>
            </a:extLst>
          </p:cNvPr>
          <p:cNvSpPr>
            <a:spLocks noGrp="1"/>
          </p:cNvSpPr>
          <p:nvPr>
            <p:ph type="sldNum" sz="quarter" idx="10"/>
          </p:nvPr>
        </p:nvSpPr>
        <p:spPr/>
        <p:txBody>
          <a:bodyPr/>
          <a:lstStyle/>
          <a:p>
            <a:fld id="{92CC9347-A9CA-0B41-9C3C-7ADBB4FD3F7A}" type="slidenum">
              <a:rPr lang="en-FI" smtClean="0"/>
              <a:t>3</a:t>
            </a:fld>
            <a:endParaRPr lang="en-FI"/>
          </a:p>
        </p:txBody>
      </p:sp>
    </p:spTree>
    <p:extLst>
      <p:ext uri="{BB962C8B-B14F-4D97-AF65-F5344CB8AC3E}">
        <p14:creationId xmlns:p14="http://schemas.microsoft.com/office/powerpoint/2010/main" val="129110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D57B-962D-53E4-0DC7-D9B3892D7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CE94C-E182-45FB-5B02-C79EB05B4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C6EFE-6A7E-BA19-26F3-B1FB118255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F3FE8E-4AEF-8223-B7B9-79827D2DE975}"/>
              </a:ext>
            </a:extLst>
          </p:cNvPr>
          <p:cNvSpPr>
            <a:spLocks noGrp="1"/>
          </p:cNvSpPr>
          <p:nvPr>
            <p:ph type="sldNum" sz="quarter" idx="10"/>
          </p:nvPr>
        </p:nvSpPr>
        <p:spPr/>
        <p:txBody>
          <a:bodyPr/>
          <a:lstStyle/>
          <a:p>
            <a:fld id="{92CC9347-A9CA-0B41-9C3C-7ADBB4FD3F7A}" type="slidenum">
              <a:rPr lang="en-FI" smtClean="0"/>
              <a:t>14</a:t>
            </a:fld>
            <a:endParaRPr lang="en-FI"/>
          </a:p>
        </p:txBody>
      </p:sp>
    </p:spTree>
    <p:extLst>
      <p:ext uri="{BB962C8B-B14F-4D97-AF65-F5344CB8AC3E}">
        <p14:creationId xmlns:p14="http://schemas.microsoft.com/office/powerpoint/2010/main" val="224894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9C3E9-9AC0-AF59-AA62-EB2AB2F8D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7AACAD-69FF-42A6-900F-70400B9F6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C69F4-64CA-7657-4108-271C87CC0B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112D89-53EC-FF10-094F-A8974DAACA04}"/>
              </a:ext>
            </a:extLst>
          </p:cNvPr>
          <p:cNvSpPr>
            <a:spLocks noGrp="1"/>
          </p:cNvSpPr>
          <p:nvPr>
            <p:ph type="sldNum" sz="quarter" idx="10"/>
          </p:nvPr>
        </p:nvSpPr>
        <p:spPr/>
        <p:txBody>
          <a:bodyPr/>
          <a:lstStyle/>
          <a:p>
            <a:fld id="{92CC9347-A9CA-0B41-9C3C-7ADBB4FD3F7A}" type="slidenum">
              <a:rPr lang="en-FI" smtClean="0"/>
              <a:t>15</a:t>
            </a:fld>
            <a:endParaRPr lang="en-FI"/>
          </a:p>
        </p:txBody>
      </p:sp>
    </p:spTree>
    <p:extLst>
      <p:ext uri="{BB962C8B-B14F-4D97-AF65-F5344CB8AC3E}">
        <p14:creationId xmlns:p14="http://schemas.microsoft.com/office/powerpoint/2010/main" val="200983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E99E8-F5F5-47C1-2421-1435A80BA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6FD702-4F94-3EE9-3A74-6978EECBF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DC25-11DB-2865-D8C1-5C747A9A53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C0D8ED-837F-18FB-4DFB-F72E80427236}"/>
              </a:ext>
            </a:extLst>
          </p:cNvPr>
          <p:cNvSpPr>
            <a:spLocks noGrp="1"/>
          </p:cNvSpPr>
          <p:nvPr>
            <p:ph type="sldNum" sz="quarter" idx="10"/>
          </p:nvPr>
        </p:nvSpPr>
        <p:spPr/>
        <p:txBody>
          <a:bodyPr/>
          <a:lstStyle/>
          <a:p>
            <a:fld id="{92CC9347-A9CA-0B41-9C3C-7ADBB4FD3F7A}" type="slidenum">
              <a:rPr lang="en-FI" smtClean="0"/>
              <a:t>16</a:t>
            </a:fld>
            <a:endParaRPr lang="en-FI"/>
          </a:p>
        </p:txBody>
      </p:sp>
    </p:spTree>
    <p:extLst>
      <p:ext uri="{BB962C8B-B14F-4D97-AF65-F5344CB8AC3E}">
        <p14:creationId xmlns:p14="http://schemas.microsoft.com/office/powerpoint/2010/main" val="499427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67265-77C8-5B1F-B5EF-5902194B14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4B28-9AEC-C378-47E2-087AE0CEB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B465B-5B5D-EEEA-1008-D60EE1F911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04A9CB-722E-8600-B6AF-3DA739506A22}"/>
              </a:ext>
            </a:extLst>
          </p:cNvPr>
          <p:cNvSpPr>
            <a:spLocks noGrp="1"/>
          </p:cNvSpPr>
          <p:nvPr>
            <p:ph type="sldNum" sz="quarter" idx="10"/>
          </p:nvPr>
        </p:nvSpPr>
        <p:spPr/>
        <p:txBody>
          <a:bodyPr/>
          <a:lstStyle/>
          <a:p>
            <a:fld id="{92CC9347-A9CA-0B41-9C3C-7ADBB4FD3F7A}" type="slidenum">
              <a:rPr lang="en-FI" smtClean="0"/>
              <a:t>17</a:t>
            </a:fld>
            <a:endParaRPr lang="en-FI"/>
          </a:p>
        </p:txBody>
      </p:sp>
    </p:spTree>
    <p:extLst>
      <p:ext uri="{BB962C8B-B14F-4D97-AF65-F5344CB8AC3E}">
        <p14:creationId xmlns:p14="http://schemas.microsoft.com/office/powerpoint/2010/main" val="1367318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4B19-BDB2-F594-C097-A1F7E9E7BE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05D8D-B7DC-3CDA-C41B-4B4CDAADC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ECE50-192A-F9D3-F759-B2D5573ED3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F5E8ED-556F-C17E-5E90-5CE7174AE66C}"/>
              </a:ext>
            </a:extLst>
          </p:cNvPr>
          <p:cNvSpPr>
            <a:spLocks noGrp="1"/>
          </p:cNvSpPr>
          <p:nvPr>
            <p:ph type="sldNum" sz="quarter" idx="10"/>
          </p:nvPr>
        </p:nvSpPr>
        <p:spPr/>
        <p:txBody>
          <a:bodyPr/>
          <a:lstStyle/>
          <a:p>
            <a:fld id="{92CC9347-A9CA-0B41-9C3C-7ADBB4FD3F7A}" type="slidenum">
              <a:rPr lang="en-FI" smtClean="0"/>
              <a:t>18</a:t>
            </a:fld>
            <a:endParaRPr lang="en-FI"/>
          </a:p>
        </p:txBody>
      </p:sp>
    </p:spTree>
    <p:extLst>
      <p:ext uri="{BB962C8B-B14F-4D97-AF65-F5344CB8AC3E}">
        <p14:creationId xmlns:p14="http://schemas.microsoft.com/office/powerpoint/2010/main" val="3887384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21ED0-35F0-6833-992C-EEA86FB7D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F5F4F1-42FB-AB78-8C14-2E0F8AAEB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EE1E2-4D97-46B5-94D5-C8F166ACA5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E959AE-6C47-B947-3AC0-28884819069F}"/>
              </a:ext>
            </a:extLst>
          </p:cNvPr>
          <p:cNvSpPr>
            <a:spLocks noGrp="1"/>
          </p:cNvSpPr>
          <p:nvPr>
            <p:ph type="sldNum" sz="quarter" idx="10"/>
          </p:nvPr>
        </p:nvSpPr>
        <p:spPr/>
        <p:txBody>
          <a:bodyPr/>
          <a:lstStyle/>
          <a:p>
            <a:fld id="{92CC9347-A9CA-0B41-9C3C-7ADBB4FD3F7A}" type="slidenum">
              <a:rPr lang="en-FI" smtClean="0"/>
              <a:t>19</a:t>
            </a:fld>
            <a:endParaRPr lang="en-FI"/>
          </a:p>
        </p:txBody>
      </p:sp>
    </p:spTree>
    <p:extLst>
      <p:ext uri="{BB962C8B-B14F-4D97-AF65-F5344CB8AC3E}">
        <p14:creationId xmlns:p14="http://schemas.microsoft.com/office/powerpoint/2010/main" val="1890758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06E6A-9783-1C6B-5334-39D880AD42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DF79BE-A8AB-EF5C-FB90-3560BFD6E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23C30-D17C-5AD1-9D5E-A56BCB6F5A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F35E42-6BF6-198C-E3C0-CB55A864FBAF}"/>
              </a:ext>
            </a:extLst>
          </p:cNvPr>
          <p:cNvSpPr>
            <a:spLocks noGrp="1"/>
          </p:cNvSpPr>
          <p:nvPr>
            <p:ph type="sldNum" sz="quarter" idx="10"/>
          </p:nvPr>
        </p:nvSpPr>
        <p:spPr/>
        <p:txBody>
          <a:bodyPr/>
          <a:lstStyle/>
          <a:p>
            <a:fld id="{92CC9347-A9CA-0B41-9C3C-7ADBB4FD3F7A}" type="slidenum">
              <a:rPr lang="en-FI" smtClean="0"/>
              <a:t>20</a:t>
            </a:fld>
            <a:endParaRPr lang="en-FI"/>
          </a:p>
        </p:txBody>
      </p:sp>
    </p:spTree>
    <p:extLst>
      <p:ext uri="{BB962C8B-B14F-4D97-AF65-F5344CB8AC3E}">
        <p14:creationId xmlns:p14="http://schemas.microsoft.com/office/powerpoint/2010/main" val="2123904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B2B31-1115-D363-9ECC-92711B553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14EC9-9942-3081-274B-42E1D7FA3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007712-9383-F3F7-BD72-DDD5390BB0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9E1C9-330F-8227-840E-18EB44548793}"/>
              </a:ext>
            </a:extLst>
          </p:cNvPr>
          <p:cNvSpPr>
            <a:spLocks noGrp="1"/>
          </p:cNvSpPr>
          <p:nvPr>
            <p:ph type="sldNum" sz="quarter" idx="10"/>
          </p:nvPr>
        </p:nvSpPr>
        <p:spPr/>
        <p:txBody>
          <a:bodyPr/>
          <a:lstStyle/>
          <a:p>
            <a:fld id="{92CC9347-A9CA-0B41-9C3C-7ADBB4FD3F7A}" type="slidenum">
              <a:rPr lang="en-FI" smtClean="0"/>
              <a:t>21</a:t>
            </a:fld>
            <a:endParaRPr lang="en-FI"/>
          </a:p>
        </p:txBody>
      </p:sp>
    </p:spTree>
    <p:extLst>
      <p:ext uri="{BB962C8B-B14F-4D97-AF65-F5344CB8AC3E}">
        <p14:creationId xmlns:p14="http://schemas.microsoft.com/office/powerpoint/2010/main" val="4102834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0E8AF-04CB-5247-9E72-51B39BA1E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6E400-37E3-C8D5-F8A6-87A078CE93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3DD81A-5FB2-C71C-1E33-DE1E7F0100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A3A9E0-70F7-664C-D8AF-542F4832FD57}"/>
              </a:ext>
            </a:extLst>
          </p:cNvPr>
          <p:cNvSpPr>
            <a:spLocks noGrp="1"/>
          </p:cNvSpPr>
          <p:nvPr>
            <p:ph type="sldNum" sz="quarter" idx="10"/>
          </p:nvPr>
        </p:nvSpPr>
        <p:spPr/>
        <p:txBody>
          <a:bodyPr/>
          <a:lstStyle/>
          <a:p>
            <a:fld id="{92CC9347-A9CA-0B41-9C3C-7ADBB4FD3F7A}" type="slidenum">
              <a:rPr lang="en-FI" smtClean="0"/>
              <a:t>22</a:t>
            </a:fld>
            <a:endParaRPr lang="en-FI"/>
          </a:p>
        </p:txBody>
      </p:sp>
    </p:spTree>
    <p:extLst>
      <p:ext uri="{BB962C8B-B14F-4D97-AF65-F5344CB8AC3E}">
        <p14:creationId xmlns:p14="http://schemas.microsoft.com/office/powerpoint/2010/main" val="2486105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12B26-1A5E-45E9-2F55-61A26B1DE0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A638C-2209-0714-379E-765A47896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A4C4A0-6666-2762-3993-DADD4964D8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F972CF-5832-802F-1899-BF9C4F84CB7B}"/>
              </a:ext>
            </a:extLst>
          </p:cNvPr>
          <p:cNvSpPr>
            <a:spLocks noGrp="1"/>
          </p:cNvSpPr>
          <p:nvPr>
            <p:ph type="sldNum" sz="quarter" idx="10"/>
          </p:nvPr>
        </p:nvSpPr>
        <p:spPr/>
        <p:txBody>
          <a:bodyPr/>
          <a:lstStyle/>
          <a:p>
            <a:fld id="{92CC9347-A9CA-0B41-9C3C-7ADBB4FD3F7A}" type="slidenum">
              <a:rPr lang="en-FI" smtClean="0"/>
              <a:t>23</a:t>
            </a:fld>
            <a:endParaRPr lang="en-FI"/>
          </a:p>
        </p:txBody>
      </p:sp>
    </p:spTree>
    <p:extLst>
      <p:ext uri="{BB962C8B-B14F-4D97-AF65-F5344CB8AC3E}">
        <p14:creationId xmlns:p14="http://schemas.microsoft.com/office/powerpoint/2010/main" val="233842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6640-4E9C-59F3-78BD-D4CE05DD7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97701-36C4-3AAD-BED2-E6426D477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B4B96-681E-9562-BDCA-00E17A93F2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356EFD-6D7D-48B3-42A9-CF1067C78933}"/>
              </a:ext>
            </a:extLst>
          </p:cNvPr>
          <p:cNvSpPr>
            <a:spLocks noGrp="1"/>
          </p:cNvSpPr>
          <p:nvPr>
            <p:ph type="sldNum" sz="quarter" idx="10"/>
          </p:nvPr>
        </p:nvSpPr>
        <p:spPr/>
        <p:txBody>
          <a:bodyPr/>
          <a:lstStyle/>
          <a:p>
            <a:fld id="{92CC9347-A9CA-0B41-9C3C-7ADBB4FD3F7A}" type="slidenum">
              <a:rPr lang="en-FI" smtClean="0"/>
              <a:t>5</a:t>
            </a:fld>
            <a:endParaRPr lang="en-FI"/>
          </a:p>
        </p:txBody>
      </p:sp>
    </p:spTree>
    <p:extLst>
      <p:ext uri="{BB962C8B-B14F-4D97-AF65-F5344CB8AC3E}">
        <p14:creationId xmlns:p14="http://schemas.microsoft.com/office/powerpoint/2010/main" val="393915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43055-69A5-3B4A-0B4C-CE5A01F46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359A9E-4692-AD79-F294-7DCC3F35D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F349C-04DD-00E0-6609-39D1FDAD99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5A27D-81A1-C7FD-C579-3E9A557701B9}"/>
              </a:ext>
            </a:extLst>
          </p:cNvPr>
          <p:cNvSpPr>
            <a:spLocks noGrp="1"/>
          </p:cNvSpPr>
          <p:nvPr>
            <p:ph type="sldNum" sz="quarter" idx="10"/>
          </p:nvPr>
        </p:nvSpPr>
        <p:spPr/>
        <p:txBody>
          <a:bodyPr/>
          <a:lstStyle/>
          <a:p>
            <a:fld id="{92CC9347-A9CA-0B41-9C3C-7ADBB4FD3F7A}" type="slidenum">
              <a:rPr lang="en-FI" smtClean="0"/>
              <a:t>24</a:t>
            </a:fld>
            <a:endParaRPr lang="en-FI"/>
          </a:p>
        </p:txBody>
      </p:sp>
    </p:spTree>
    <p:extLst>
      <p:ext uri="{BB962C8B-B14F-4D97-AF65-F5344CB8AC3E}">
        <p14:creationId xmlns:p14="http://schemas.microsoft.com/office/powerpoint/2010/main" val="2084587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E262E-36B6-DDE5-FD64-23C31D62C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51880-D462-330B-B92C-7A7388834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EFDE9-9F50-9C96-0607-5A96A37BF8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862FF-46B6-7C3C-455C-001523E8D9BC}"/>
              </a:ext>
            </a:extLst>
          </p:cNvPr>
          <p:cNvSpPr>
            <a:spLocks noGrp="1"/>
          </p:cNvSpPr>
          <p:nvPr>
            <p:ph type="sldNum" sz="quarter" idx="10"/>
          </p:nvPr>
        </p:nvSpPr>
        <p:spPr/>
        <p:txBody>
          <a:bodyPr/>
          <a:lstStyle/>
          <a:p>
            <a:fld id="{92CC9347-A9CA-0B41-9C3C-7ADBB4FD3F7A}" type="slidenum">
              <a:rPr lang="en-FI" smtClean="0"/>
              <a:t>25</a:t>
            </a:fld>
            <a:endParaRPr lang="en-FI"/>
          </a:p>
        </p:txBody>
      </p:sp>
    </p:spTree>
    <p:extLst>
      <p:ext uri="{BB962C8B-B14F-4D97-AF65-F5344CB8AC3E}">
        <p14:creationId xmlns:p14="http://schemas.microsoft.com/office/powerpoint/2010/main" val="2746156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E292-6EF7-3F80-E235-35561762FB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7FA39-5DBF-74E8-C968-12FE54558D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C551F-79AF-C1E6-4AFC-57F5444CD4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FDF25A-3B17-E614-9D02-EFF3A1D3F749}"/>
              </a:ext>
            </a:extLst>
          </p:cNvPr>
          <p:cNvSpPr>
            <a:spLocks noGrp="1"/>
          </p:cNvSpPr>
          <p:nvPr>
            <p:ph type="sldNum" sz="quarter" idx="10"/>
          </p:nvPr>
        </p:nvSpPr>
        <p:spPr/>
        <p:txBody>
          <a:bodyPr/>
          <a:lstStyle/>
          <a:p>
            <a:fld id="{92CC9347-A9CA-0B41-9C3C-7ADBB4FD3F7A}" type="slidenum">
              <a:rPr lang="en-FI" smtClean="0"/>
              <a:t>26</a:t>
            </a:fld>
            <a:endParaRPr lang="en-FI"/>
          </a:p>
        </p:txBody>
      </p:sp>
    </p:spTree>
    <p:extLst>
      <p:ext uri="{BB962C8B-B14F-4D97-AF65-F5344CB8AC3E}">
        <p14:creationId xmlns:p14="http://schemas.microsoft.com/office/powerpoint/2010/main" val="437161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A90B-DD56-E11D-4ACB-4851957D54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4144B-35AA-9E04-B229-327CF94C3E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188BF-D885-2679-C23E-336A96B8A5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E305A-A69B-EC49-1637-E7011252AA9B}"/>
              </a:ext>
            </a:extLst>
          </p:cNvPr>
          <p:cNvSpPr>
            <a:spLocks noGrp="1"/>
          </p:cNvSpPr>
          <p:nvPr>
            <p:ph type="sldNum" sz="quarter" idx="10"/>
          </p:nvPr>
        </p:nvSpPr>
        <p:spPr/>
        <p:txBody>
          <a:bodyPr/>
          <a:lstStyle/>
          <a:p>
            <a:fld id="{92CC9347-A9CA-0B41-9C3C-7ADBB4FD3F7A}" type="slidenum">
              <a:rPr lang="en-FI" smtClean="0"/>
              <a:t>27</a:t>
            </a:fld>
            <a:endParaRPr lang="en-FI"/>
          </a:p>
        </p:txBody>
      </p:sp>
    </p:spTree>
    <p:extLst>
      <p:ext uri="{BB962C8B-B14F-4D97-AF65-F5344CB8AC3E}">
        <p14:creationId xmlns:p14="http://schemas.microsoft.com/office/powerpoint/2010/main" val="2328567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DFEC2-3BFB-EE95-FE81-B30E6D8C6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E386B8-3A5E-2DE8-43C9-222A42FA55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A79EC4-7419-3F6B-0F02-7995E7CF5A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F6D42A-95FA-2A27-1426-9467EBCD2027}"/>
              </a:ext>
            </a:extLst>
          </p:cNvPr>
          <p:cNvSpPr>
            <a:spLocks noGrp="1"/>
          </p:cNvSpPr>
          <p:nvPr>
            <p:ph type="sldNum" sz="quarter" idx="10"/>
          </p:nvPr>
        </p:nvSpPr>
        <p:spPr/>
        <p:txBody>
          <a:bodyPr/>
          <a:lstStyle/>
          <a:p>
            <a:fld id="{92CC9347-A9CA-0B41-9C3C-7ADBB4FD3F7A}" type="slidenum">
              <a:rPr lang="en-FI" smtClean="0"/>
              <a:t>28</a:t>
            </a:fld>
            <a:endParaRPr lang="en-FI"/>
          </a:p>
        </p:txBody>
      </p:sp>
    </p:spTree>
    <p:extLst>
      <p:ext uri="{BB962C8B-B14F-4D97-AF65-F5344CB8AC3E}">
        <p14:creationId xmlns:p14="http://schemas.microsoft.com/office/powerpoint/2010/main" val="3320101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40DE3-5732-D15B-A44B-64033EA897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52208-977A-6829-E321-2BECF8713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05D40-ED3B-91D2-2047-FF7268C21A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D7EDAC-F014-67B8-D831-369644D937A7}"/>
              </a:ext>
            </a:extLst>
          </p:cNvPr>
          <p:cNvSpPr>
            <a:spLocks noGrp="1"/>
          </p:cNvSpPr>
          <p:nvPr>
            <p:ph type="sldNum" sz="quarter" idx="10"/>
          </p:nvPr>
        </p:nvSpPr>
        <p:spPr/>
        <p:txBody>
          <a:bodyPr/>
          <a:lstStyle/>
          <a:p>
            <a:fld id="{92CC9347-A9CA-0B41-9C3C-7ADBB4FD3F7A}" type="slidenum">
              <a:rPr lang="en-FI" smtClean="0"/>
              <a:t>29</a:t>
            </a:fld>
            <a:endParaRPr lang="en-FI"/>
          </a:p>
        </p:txBody>
      </p:sp>
    </p:spTree>
    <p:extLst>
      <p:ext uri="{BB962C8B-B14F-4D97-AF65-F5344CB8AC3E}">
        <p14:creationId xmlns:p14="http://schemas.microsoft.com/office/powerpoint/2010/main" val="1946953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D5E5-E699-DFBD-FB8E-A556A30FD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E81A2-CC96-DD2D-DB37-3F724DFB2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CC8AE-D145-5ED3-D0C8-DF601C1731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20E3B1-DAE0-FE64-720E-7D4CF3DE5B82}"/>
              </a:ext>
            </a:extLst>
          </p:cNvPr>
          <p:cNvSpPr>
            <a:spLocks noGrp="1"/>
          </p:cNvSpPr>
          <p:nvPr>
            <p:ph type="sldNum" sz="quarter" idx="10"/>
          </p:nvPr>
        </p:nvSpPr>
        <p:spPr/>
        <p:txBody>
          <a:bodyPr/>
          <a:lstStyle/>
          <a:p>
            <a:fld id="{92CC9347-A9CA-0B41-9C3C-7ADBB4FD3F7A}" type="slidenum">
              <a:rPr lang="en-FI" smtClean="0"/>
              <a:t>31</a:t>
            </a:fld>
            <a:endParaRPr lang="en-FI"/>
          </a:p>
        </p:txBody>
      </p:sp>
    </p:spTree>
    <p:extLst>
      <p:ext uri="{BB962C8B-B14F-4D97-AF65-F5344CB8AC3E}">
        <p14:creationId xmlns:p14="http://schemas.microsoft.com/office/powerpoint/2010/main" val="2070981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EFFBE-A21E-3854-3B75-CC7153117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17CF1-94B7-9281-ECDA-6D7B78B4E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9187EE-873A-8405-590A-04943B115F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8E38F6-E8BB-38AD-071D-AC14005C0D4C}"/>
              </a:ext>
            </a:extLst>
          </p:cNvPr>
          <p:cNvSpPr>
            <a:spLocks noGrp="1"/>
          </p:cNvSpPr>
          <p:nvPr>
            <p:ph type="sldNum" sz="quarter" idx="10"/>
          </p:nvPr>
        </p:nvSpPr>
        <p:spPr/>
        <p:txBody>
          <a:bodyPr/>
          <a:lstStyle/>
          <a:p>
            <a:fld id="{92CC9347-A9CA-0B41-9C3C-7ADBB4FD3F7A}" type="slidenum">
              <a:rPr lang="en-FI" smtClean="0"/>
              <a:t>32</a:t>
            </a:fld>
            <a:endParaRPr lang="en-FI"/>
          </a:p>
        </p:txBody>
      </p:sp>
    </p:spTree>
    <p:extLst>
      <p:ext uri="{BB962C8B-B14F-4D97-AF65-F5344CB8AC3E}">
        <p14:creationId xmlns:p14="http://schemas.microsoft.com/office/powerpoint/2010/main" val="32505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EDF17-22F7-A1A1-992B-CA44A7AB8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91954-5BD2-AE09-28C9-0220C872C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873BBD-AA70-979E-6176-76DCC2030F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0AD822-B23A-EB88-619E-E55A181ECE91}"/>
              </a:ext>
            </a:extLst>
          </p:cNvPr>
          <p:cNvSpPr>
            <a:spLocks noGrp="1"/>
          </p:cNvSpPr>
          <p:nvPr>
            <p:ph type="sldNum" sz="quarter" idx="10"/>
          </p:nvPr>
        </p:nvSpPr>
        <p:spPr/>
        <p:txBody>
          <a:bodyPr/>
          <a:lstStyle/>
          <a:p>
            <a:fld id="{92CC9347-A9CA-0B41-9C3C-7ADBB4FD3F7A}" type="slidenum">
              <a:rPr lang="en-FI" smtClean="0"/>
              <a:t>6</a:t>
            </a:fld>
            <a:endParaRPr lang="en-FI"/>
          </a:p>
        </p:txBody>
      </p:sp>
    </p:spTree>
    <p:extLst>
      <p:ext uri="{BB962C8B-B14F-4D97-AF65-F5344CB8AC3E}">
        <p14:creationId xmlns:p14="http://schemas.microsoft.com/office/powerpoint/2010/main" val="377044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9948B-83B5-E454-A8B5-B846D97BEC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1F13F-6FEC-F3C5-876F-E37147145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272B5-73DD-F84F-9CF6-6657070433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D84D58-0126-F491-48C8-86314E8B27F9}"/>
              </a:ext>
            </a:extLst>
          </p:cNvPr>
          <p:cNvSpPr>
            <a:spLocks noGrp="1"/>
          </p:cNvSpPr>
          <p:nvPr>
            <p:ph type="sldNum" sz="quarter" idx="10"/>
          </p:nvPr>
        </p:nvSpPr>
        <p:spPr/>
        <p:txBody>
          <a:bodyPr/>
          <a:lstStyle/>
          <a:p>
            <a:fld id="{92CC9347-A9CA-0B41-9C3C-7ADBB4FD3F7A}" type="slidenum">
              <a:rPr lang="en-FI" smtClean="0"/>
              <a:t>7</a:t>
            </a:fld>
            <a:endParaRPr lang="en-FI"/>
          </a:p>
        </p:txBody>
      </p:sp>
    </p:spTree>
    <p:extLst>
      <p:ext uri="{BB962C8B-B14F-4D97-AF65-F5344CB8AC3E}">
        <p14:creationId xmlns:p14="http://schemas.microsoft.com/office/powerpoint/2010/main" val="206038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47A8-FA8F-C5B3-E135-7260FA6BBB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AAA53-B223-65B5-9658-93ED2653E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9B022-C88D-597B-52C1-AB70421231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FDD5C3-ED88-4EEA-6881-D87ECFD19183}"/>
              </a:ext>
            </a:extLst>
          </p:cNvPr>
          <p:cNvSpPr>
            <a:spLocks noGrp="1"/>
          </p:cNvSpPr>
          <p:nvPr>
            <p:ph type="sldNum" sz="quarter" idx="10"/>
          </p:nvPr>
        </p:nvSpPr>
        <p:spPr/>
        <p:txBody>
          <a:bodyPr/>
          <a:lstStyle/>
          <a:p>
            <a:fld id="{92CC9347-A9CA-0B41-9C3C-7ADBB4FD3F7A}" type="slidenum">
              <a:rPr lang="en-FI" smtClean="0"/>
              <a:t>8</a:t>
            </a:fld>
            <a:endParaRPr lang="en-FI"/>
          </a:p>
        </p:txBody>
      </p:sp>
    </p:spTree>
    <p:extLst>
      <p:ext uri="{BB962C8B-B14F-4D97-AF65-F5344CB8AC3E}">
        <p14:creationId xmlns:p14="http://schemas.microsoft.com/office/powerpoint/2010/main" val="204205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2EC5D-7BE8-5A15-9D23-07F059A02E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95D17-6DFE-20A2-BB93-F5CB8F893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20CE9-E066-0947-6FEE-D0E1E25468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4C022C-AD86-6B29-5C14-780A78149F2D}"/>
              </a:ext>
            </a:extLst>
          </p:cNvPr>
          <p:cNvSpPr>
            <a:spLocks noGrp="1"/>
          </p:cNvSpPr>
          <p:nvPr>
            <p:ph type="sldNum" sz="quarter" idx="10"/>
          </p:nvPr>
        </p:nvSpPr>
        <p:spPr/>
        <p:txBody>
          <a:bodyPr/>
          <a:lstStyle/>
          <a:p>
            <a:fld id="{92CC9347-A9CA-0B41-9C3C-7ADBB4FD3F7A}" type="slidenum">
              <a:rPr lang="en-FI" smtClean="0"/>
              <a:t>9</a:t>
            </a:fld>
            <a:endParaRPr lang="en-FI"/>
          </a:p>
        </p:txBody>
      </p:sp>
    </p:spTree>
    <p:extLst>
      <p:ext uri="{BB962C8B-B14F-4D97-AF65-F5344CB8AC3E}">
        <p14:creationId xmlns:p14="http://schemas.microsoft.com/office/powerpoint/2010/main" val="334745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5FE93-35B9-19C1-14A1-3442B9480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8F8C78-AE94-A523-62F2-A3BA79A53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5BFF6-2997-8958-4D43-8A5787A77B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41FB6-0893-1F98-67D5-7050DA9E7250}"/>
              </a:ext>
            </a:extLst>
          </p:cNvPr>
          <p:cNvSpPr>
            <a:spLocks noGrp="1"/>
          </p:cNvSpPr>
          <p:nvPr>
            <p:ph type="sldNum" sz="quarter" idx="10"/>
          </p:nvPr>
        </p:nvSpPr>
        <p:spPr/>
        <p:txBody>
          <a:bodyPr/>
          <a:lstStyle/>
          <a:p>
            <a:fld id="{92CC9347-A9CA-0B41-9C3C-7ADBB4FD3F7A}" type="slidenum">
              <a:rPr lang="en-FI" smtClean="0"/>
              <a:t>10</a:t>
            </a:fld>
            <a:endParaRPr lang="en-FI"/>
          </a:p>
        </p:txBody>
      </p:sp>
    </p:spTree>
    <p:extLst>
      <p:ext uri="{BB962C8B-B14F-4D97-AF65-F5344CB8AC3E}">
        <p14:creationId xmlns:p14="http://schemas.microsoft.com/office/powerpoint/2010/main" val="214606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7570-B9AA-AE26-86D9-A450801E4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738A9-4374-33A4-A5CF-780C7B01E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02C14D-185A-7568-E52F-EC72F9BC57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8B32D-C7DB-0175-759C-4E880EC3C6F3}"/>
              </a:ext>
            </a:extLst>
          </p:cNvPr>
          <p:cNvSpPr>
            <a:spLocks noGrp="1"/>
          </p:cNvSpPr>
          <p:nvPr>
            <p:ph type="sldNum" sz="quarter" idx="10"/>
          </p:nvPr>
        </p:nvSpPr>
        <p:spPr/>
        <p:txBody>
          <a:bodyPr/>
          <a:lstStyle/>
          <a:p>
            <a:fld id="{92CC9347-A9CA-0B41-9C3C-7ADBB4FD3F7A}" type="slidenum">
              <a:rPr lang="en-FI" smtClean="0"/>
              <a:t>11</a:t>
            </a:fld>
            <a:endParaRPr lang="en-FI"/>
          </a:p>
        </p:txBody>
      </p:sp>
    </p:spTree>
    <p:extLst>
      <p:ext uri="{BB962C8B-B14F-4D97-AF65-F5344CB8AC3E}">
        <p14:creationId xmlns:p14="http://schemas.microsoft.com/office/powerpoint/2010/main" val="637224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61542-24E5-E7B7-C5E5-D163A86C05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071BD-A034-9942-0CE9-1DADAE422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B72B75-44E5-A658-3312-741D2077A3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ED209-A2D0-096E-6143-0FE5425EACD9}"/>
              </a:ext>
            </a:extLst>
          </p:cNvPr>
          <p:cNvSpPr>
            <a:spLocks noGrp="1"/>
          </p:cNvSpPr>
          <p:nvPr>
            <p:ph type="sldNum" sz="quarter" idx="10"/>
          </p:nvPr>
        </p:nvSpPr>
        <p:spPr/>
        <p:txBody>
          <a:bodyPr/>
          <a:lstStyle/>
          <a:p>
            <a:fld id="{92CC9347-A9CA-0B41-9C3C-7ADBB4FD3F7A}" type="slidenum">
              <a:rPr lang="en-FI" smtClean="0"/>
              <a:t>12</a:t>
            </a:fld>
            <a:endParaRPr lang="en-FI"/>
          </a:p>
        </p:txBody>
      </p:sp>
    </p:spTree>
    <p:extLst>
      <p:ext uri="{BB962C8B-B14F-4D97-AF65-F5344CB8AC3E}">
        <p14:creationId xmlns:p14="http://schemas.microsoft.com/office/powerpoint/2010/main" val="243855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extLst>
      <p:ext uri="{BB962C8B-B14F-4D97-AF65-F5344CB8AC3E}">
        <p14:creationId xmlns:p14="http://schemas.microsoft.com/office/powerpoint/2010/main" val="159752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6864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3076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307374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extLst>
      <p:ext uri="{BB962C8B-B14F-4D97-AF65-F5344CB8AC3E}">
        <p14:creationId xmlns:p14="http://schemas.microsoft.com/office/powerpoint/2010/main" val="31035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105630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23097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11407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42469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09324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347062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t>18/10/2024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t>‹#›</a:t>
            </a:fld>
            <a:endParaRPr lang="en-GB"/>
          </a:p>
        </p:txBody>
      </p:sp>
    </p:spTree>
    <p:extLst>
      <p:ext uri="{BB962C8B-B14F-4D97-AF65-F5344CB8AC3E}">
        <p14:creationId xmlns:p14="http://schemas.microsoft.com/office/powerpoint/2010/main" val="400324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Special Course in Software Engineering 24</a:t>
            </a:r>
          </a:p>
        </p:txBody>
      </p:sp>
      <p:sp>
        <p:nvSpPr>
          <p:cNvPr id="3" name="Subtitle 2"/>
          <p:cNvSpPr>
            <a:spLocks noGrp="1"/>
          </p:cNvSpPr>
          <p:nvPr>
            <p:ph type="subTitle" idx="1"/>
          </p:nvPr>
        </p:nvSpPr>
        <p:spPr/>
        <p:txBody>
          <a:bodyPr>
            <a:normAutofit fontScale="92500" lnSpcReduction="10000"/>
          </a:bodyPr>
          <a:lstStyle/>
          <a:p>
            <a:r>
              <a:rPr lang="fi-FI" b="1" spc="300" dirty="0"/>
              <a:t>MINI-PROJECT PRESENTATION</a:t>
            </a:r>
          </a:p>
          <a:p>
            <a:r>
              <a:rPr lang="fi-FI" dirty="0"/>
              <a:t>GROUP NO. 24: Confusion Matrix</a:t>
            </a:r>
            <a:endParaRPr lang="en-GB" dirty="0"/>
          </a:p>
        </p:txBody>
      </p:sp>
    </p:spTree>
    <p:extLst>
      <p:ext uri="{BB962C8B-B14F-4D97-AF65-F5344CB8AC3E}">
        <p14:creationId xmlns:p14="http://schemas.microsoft.com/office/powerpoint/2010/main" val="426158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D5587-CB5B-5613-DEF2-6FB4414EA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049EA-7A56-9F95-9916-D0D475EF53E4}"/>
              </a:ext>
            </a:extLst>
          </p:cNvPr>
          <p:cNvSpPr>
            <a:spLocks noGrp="1"/>
          </p:cNvSpPr>
          <p:nvPr>
            <p:ph type="title"/>
          </p:nvPr>
        </p:nvSpPr>
        <p:spPr/>
        <p:txBody>
          <a:bodyPr/>
          <a:lstStyle/>
          <a:p>
            <a:r>
              <a:rPr lang="en-GB" dirty="0"/>
              <a:t>(</a:t>
            </a:r>
            <a:r>
              <a:rPr lang="en-GB" i="1" dirty="0"/>
              <a:t>Variable Name # </a:t>
            </a:r>
            <a:r>
              <a:rPr lang="en-US" dirty="0"/>
              <a:t>Cholesterol</a:t>
            </a:r>
            <a:r>
              <a:rPr lang="en-GB" dirty="0"/>
              <a:t>) distribution</a:t>
            </a:r>
          </a:p>
        </p:txBody>
      </p:sp>
      <p:sp>
        <p:nvSpPr>
          <p:cNvPr id="9" name="Content Placeholder 9">
            <a:extLst>
              <a:ext uri="{FF2B5EF4-FFF2-40B4-BE49-F238E27FC236}">
                <a16:creationId xmlns:a16="http://schemas.microsoft.com/office/drawing/2014/main" id="{A4D65ACB-4A28-A0FF-B216-7F10AB40C1E1}"/>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displays the distribution of cholesterol levels. </a:t>
            </a:r>
          </a:p>
          <a:p>
            <a:pPr>
              <a:buFontTx/>
              <a:buChar char="-"/>
            </a:pPr>
            <a:r>
              <a:rPr lang="en-US" i="1" dirty="0">
                <a:latin typeface="Calibri" panose="020F0502020204030204" pitchFamily="34" charset="0"/>
                <a:cs typeface="Calibri" panose="020F0502020204030204" pitchFamily="34" charset="0"/>
              </a:rPr>
              <a:t>The data shows a relatively uniform distribution across most cholesterol values, with frequencies generally ranging between 350-450. There are slight peaks around 250 and 375 cholesterol levels. The blue line overlaid on the bars represents a smoothed trend of the distribution, highlighting these subtle variations. </a:t>
            </a:r>
          </a:p>
          <a:p>
            <a:pPr>
              <a:buFontTx/>
              <a:buChar char="-"/>
            </a:pPr>
            <a:r>
              <a:rPr lang="en-US" i="1" dirty="0">
                <a:latin typeface="Calibri" panose="020F0502020204030204" pitchFamily="34" charset="0"/>
                <a:cs typeface="Calibri" panose="020F0502020204030204" pitchFamily="34" charset="0"/>
              </a:rPr>
              <a:t>Overall, the distribution doesn't show a strong central tendency, suggesting a wide range of cholesterol levels in the population sampled.</a:t>
            </a:r>
          </a:p>
        </p:txBody>
      </p:sp>
      <p:pic>
        <p:nvPicPr>
          <p:cNvPr id="5" name="Picture 4">
            <a:extLst>
              <a:ext uri="{FF2B5EF4-FFF2-40B4-BE49-F238E27FC236}">
                <a16:creationId xmlns:a16="http://schemas.microsoft.com/office/drawing/2014/main" id="{15E8FDA3-A81B-D1AB-F096-7E3E163B1DE2}"/>
              </a:ext>
            </a:extLst>
          </p:cNvPr>
          <p:cNvPicPr>
            <a:picLocks noChangeAspect="1"/>
          </p:cNvPicPr>
          <p:nvPr/>
        </p:nvPicPr>
        <p:blipFill>
          <a:blip r:embed="rId3"/>
          <a:stretch>
            <a:fillRect/>
          </a:stretch>
        </p:blipFill>
        <p:spPr>
          <a:xfrm>
            <a:off x="6759730" y="2088690"/>
            <a:ext cx="5221122" cy="2916079"/>
          </a:xfrm>
          <a:prstGeom prst="rect">
            <a:avLst/>
          </a:prstGeom>
        </p:spPr>
      </p:pic>
    </p:spTree>
    <p:extLst>
      <p:ext uri="{BB962C8B-B14F-4D97-AF65-F5344CB8AC3E}">
        <p14:creationId xmlns:p14="http://schemas.microsoft.com/office/powerpoint/2010/main" val="350930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4B81-2AD5-B181-8F5E-EB656543C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69F5A-826B-1388-69D5-0A03F1EC0857}"/>
              </a:ext>
            </a:extLst>
          </p:cNvPr>
          <p:cNvSpPr>
            <a:spLocks noGrp="1"/>
          </p:cNvSpPr>
          <p:nvPr>
            <p:ph type="title"/>
          </p:nvPr>
        </p:nvSpPr>
        <p:spPr/>
        <p:txBody>
          <a:bodyPr/>
          <a:lstStyle/>
          <a:p>
            <a:r>
              <a:rPr lang="en-GB" dirty="0"/>
              <a:t>(</a:t>
            </a:r>
            <a:r>
              <a:rPr lang="en-GB" i="1" dirty="0"/>
              <a:t>Variable Name # </a:t>
            </a:r>
            <a:r>
              <a:rPr lang="en-US" altLang="zh-CN" i="1" dirty="0"/>
              <a:t>Obesity</a:t>
            </a:r>
            <a:r>
              <a:rPr lang="en-GB" dirty="0"/>
              <a:t>) distribution</a:t>
            </a:r>
          </a:p>
        </p:txBody>
      </p:sp>
      <p:sp>
        <p:nvSpPr>
          <p:cNvPr id="9" name="Content Placeholder 9">
            <a:extLst>
              <a:ext uri="{FF2B5EF4-FFF2-40B4-BE49-F238E27FC236}">
                <a16:creationId xmlns:a16="http://schemas.microsoft.com/office/drawing/2014/main" id="{14FF5E5D-F3CA-A19A-8929-B1B96058E2C6}"/>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two categories related to obesity, likely representing non-obese (0) and obese (1) individuals. </a:t>
            </a:r>
          </a:p>
          <a:p>
            <a:pPr>
              <a:buFontTx/>
              <a:buChar char="-"/>
            </a:pPr>
            <a:r>
              <a:rPr lang="en-US" i="1" dirty="0">
                <a:latin typeface="Calibri" panose="020F0502020204030204" pitchFamily="34" charset="0"/>
                <a:cs typeface="Calibri" panose="020F0502020204030204" pitchFamily="34" charset="0"/>
              </a:rPr>
              <a:t>Both categories show nearly identical frequencies, around 4400-4500.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obesity status, with a remarkably even distribution between the two groups in the sampled population.</a:t>
            </a:r>
          </a:p>
        </p:txBody>
      </p:sp>
      <p:pic>
        <p:nvPicPr>
          <p:cNvPr id="4" name="Picture 3">
            <a:extLst>
              <a:ext uri="{FF2B5EF4-FFF2-40B4-BE49-F238E27FC236}">
                <a16:creationId xmlns:a16="http://schemas.microsoft.com/office/drawing/2014/main" id="{E06D6940-3546-4E8F-8F35-AAE921CBA12F}"/>
              </a:ext>
            </a:extLst>
          </p:cNvPr>
          <p:cNvPicPr>
            <a:picLocks noChangeAspect="1"/>
          </p:cNvPicPr>
          <p:nvPr/>
        </p:nvPicPr>
        <p:blipFill>
          <a:blip r:embed="rId3"/>
          <a:stretch>
            <a:fillRect/>
          </a:stretch>
        </p:blipFill>
        <p:spPr>
          <a:xfrm>
            <a:off x="6622515" y="2112551"/>
            <a:ext cx="5352748" cy="2885238"/>
          </a:xfrm>
          <a:prstGeom prst="rect">
            <a:avLst/>
          </a:prstGeom>
        </p:spPr>
      </p:pic>
    </p:spTree>
    <p:extLst>
      <p:ext uri="{BB962C8B-B14F-4D97-AF65-F5344CB8AC3E}">
        <p14:creationId xmlns:p14="http://schemas.microsoft.com/office/powerpoint/2010/main" val="380390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890A5-1773-8F0D-0D9A-D958B979EC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319C8-CA74-94E4-D562-37C12C23FF7A}"/>
              </a:ext>
            </a:extLst>
          </p:cNvPr>
          <p:cNvSpPr>
            <a:spLocks noGrp="1"/>
          </p:cNvSpPr>
          <p:nvPr>
            <p:ph type="title"/>
          </p:nvPr>
        </p:nvSpPr>
        <p:spPr/>
        <p:txBody>
          <a:bodyPr/>
          <a:lstStyle/>
          <a:p>
            <a:r>
              <a:rPr lang="en-GB" dirty="0"/>
              <a:t>(</a:t>
            </a:r>
            <a:r>
              <a:rPr lang="en-GB" i="1" dirty="0"/>
              <a:t>Variable Name # </a:t>
            </a:r>
            <a:r>
              <a:rPr lang="en-US" dirty="0"/>
              <a:t>Diabetes</a:t>
            </a:r>
            <a:r>
              <a:rPr lang="en-GB" dirty="0"/>
              <a:t>) distribution</a:t>
            </a:r>
          </a:p>
        </p:txBody>
      </p:sp>
      <p:sp>
        <p:nvSpPr>
          <p:cNvPr id="9" name="Content Placeholder 9">
            <a:extLst>
              <a:ext uri="{FF2B5EF4-FFF2-40B4-BE49-F238E27FC236}">
                <a16:creationId xmlns:a16="http://schemas.microsoft.com/office/drawing/2014/main" id="{055187D8-1195-BF83-C4F5-FD450EBE4D7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of two categories related to diabetes, likely representing non-diabetic (0) and diabetic (1) individuals. </a:t>
            </a:r>
          </a:p>
          <a:p>
            <a:pPr>
              <a:buFontTx/>
              <a:buChar char="-"/>
            </a:pPr>
            <a:r>
              <a:rPr lang="en-US" i="1" dirty="0">
                <a:latin typeface="Calibri" panose="020F0502020204030204" pitchFamily="34" charset="0"/>
                <a:cs typeface="Calibri" panose="020F0502020204030204" pitchFamily="34" charset="0"/>
              </a:rPr>
              <a:t>The diabetic category (1) shows a much higher frequency, around 5700, compared to the non-diabetic category (0), which has a frequency of about 3000. </a:t>
            </a:r>
          </a:p>
          <a:p>
            <a:pPr>
              <a:buFontTx/>
              <a:buChar char="-"/>
            </a:pPr>
            <a:r>
              <a:rPr lang="en-US" i="1" dirty="0">
                <a:latin typeface="Calibri" panose="020F0502020204030204" pitchFamily="34" charset="0"/>
                <a:cs typeface="Calibri" panose="020F0502020204030204" pitchFamily="34" charset="0"/>
              </a:rPr>
              <a:t>The plot displays no variability within each category, appearing as single bars rather than traditional box plots, suggesting these are aggregate counts for each group.</a:t>
            </a:r>
          </a:p>
        </p:txBody>
      </p:sp>
      <p:pic>
        <p:nvPicPr>
          <p:cNvPr id="7" name="Picture 6">
            <a:extLst>
              <a:ext uri="{FF2B5EF4-FFF2-40B4-BE49-F238E27FC236}">
                <a16:creationId xmlns:a16="http://schemas.microsoft.com/office/drawing/2014/main" id="{E318F83B-E949-3949-1D9A-3062AC8C4BA1}"/>
              </a:ext>
            </a:extLst>
          </p:cNvPr>
          <p:cNvPicPr>
            <a:picLocks noChangeAspect="1"/>
          </p:cNvPicPr>
          <p:nvPr/>
        </p:nvPicPr>
        <p:blipFill>
          <a:blip r:embed="rId3"/>
          <a:stretch>
            <a:fillRect/>
          </a:stretch>
        </p:blipFill>
        <p:spPr>
          <a:xfrm>
            <a:off x="7098815" y="2154350"/>
            <a:ext cx="5030586" cy="2807021"/>
          </a:xfrm>
          <a:prstGeom prst="rect">
            <a:avLst/>
          </a:prstGeom>
        </p:spPr>
      </p:pic>
    </p:spTree>
    <p:extLst>
      <p:ext uri="{BB962C8B-B14F-4D97-AF65-F5344CB8AC3E}">
        <p14:creationId xmlns:p14="http://schemas.microsoft.com/office/powerpoint/2010/main" val="362341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31385-BC65-49EA-9455-D36689FA08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2FBF12-4EA3-AFB9-130A-D6283D1115B9}"/>
              </a:ext>
            </a:extLst>
          </p:cNvPr>
          <p:cNvSpPr txBox="1"/>
          <p:nvPr/>
        </p:nvSpPr>
        <p:spPr>
          <a:xfrm>
            <a:off x="5605946" y="3044279"/>
            <a:ext cx="5149140" cy="769441"/>
          </a:xfrm>
          <a:prstGeom prst="rect">
            <a:avLst/>
          </a:prstGeom>
          <a:noFill/>
        </p:spPr>
        <p:txBody>
          <a:bodyPr wrap="square" rtlCol="0">
            <a:spAutoFit/>
          </a:bodyPr>
          <a:lstStyle/>
          <a:p>
            <a:r>
              <a:rPr lang="en-US" sz="4400" dirty="0"/>
              <a:t>Analysis</a:t>
            </a:r>
          </a:p>
        </p:txBody>
      </p:sp>
    </p:spTree>
    <p:extLst>
      <p:ext uri="{BB962C8B-B14F-4D97-AF65-F5344CB8AC3E}">
        <p14:creationId xmlns:p14="http://schemas.microsoft.com/office/powerpoint/2010/main" val="321157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EF200-E52E-7884-1A92-1CC13CB47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35150-6A6D-B500-59B4-2766BAB29254}"/>
              </a:ext>
            </a:extLst>
          </p:cNvPr>
          <p:cNvSpPr>
            <a:spLocks noGrp="1"/>
          </p:cNvSpPr>
          <p:nvPr>
            <p:ph type="title"/>
          </p:nvPr>
        </p:nvSpPr>
        <p:spPr/>
        <p:txBody>
          <a:bodyPr/>
          <a:lstStyle/>
          <a:p>
            <a:r>
              <a:rPr lang="en-GB" dirty="0"/>
              <a:t>Hypothesis #1</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D0102030-1FA1-F272-A7DF-B55504AAA87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Diet (Healthy, Average, Unhealthy) vs. Heart Rate</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Heart Rate</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Diet (Healthy, Average, Unhealthy)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diet on heart rate.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diet on heart rate.</a:t>
            </a:r>
          </a:p>
        </p:txBody>
      </p:sp>
    </p:spTree>
    <p:extLst>
      <p:ext uri="{BB962C8B-B14F-4D97-AF65-F5344CB8AC3E}">
        <p14:creationId xmlns:p14="http://schemas.microsoft.com/office/powerpoint/2010/main" val="80867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F888E-0DA6-2E7B-B02F-377E05DC8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B8CCA-62DA-53D0-F20F-9484FFEAA858}"/>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8D792D15-130C-B24B-0922-BFF8689010FA}"/>
              </a:ext>
            </a:extLst>
          </p:cNvPr>
          <p:cNvSpPr>
            <a:spLocks noGrp="1"/>
          </p:cNvSpPr>
          <p:nvPr>
            <p:ph idx="1"/>
          </p:nvPr>
        </p:nvSpPr>
        <p:spPr>
          <a:xfrm>
            <a:off x="838200" y="1825625"/>
            <a:ext cx="6450106" cy="4474322"/>
          </a:xfrm>
        </p:spPr>
        <p:txBody>
          <a:bodyPr>
            <a:noAutofit/>
          </a:bodyPr>
          <a:lstStyle/>
          <a:p>
            <a:pPr>
              <a:lnSpc>
                <a:spcPct val="150000"/>
              </a:lnSpc>
            </a:pPr>
            <a:r>
              <a:rPr lang="en-US" sz="2000" i="1" dirty="0">
                <a:latin typeface="Calibri" panose="020F0502020204030204" pitchFamily="34" charset="0"/>
                <a:cs typeface="Calibri" panose="020F0502020204030204" pitchFamily="34" charset="0"/>
              </a:rPr>
              <a:t>This probability plot compares the distribution of observed values (blue dots) to a theoretical normal distribution (red line). </a:t>
            </a:r>
          </a:p>
          <a:p>
            <a:pPr>
              <a:lnSpc>
                <a:spcPct val="150000"/>
              </a:lnSpc>
            </a:pPr>
            <a:r>
              <a:rPr lang="en-US" sz="2000" i="1" dirty="0">
                <a:latin typeface="Calibri" panose="020F0502020204030204" pitchFamily="34" charset="0"/>
                <a:cs typeface="Calibri" panose="020F0502020204030204" pitchFamily="34" charset="0"/>
              </a:rPr>
              <a:t>The S-shaped curve of the data points suggests the distribution is not perfectly normal. </a:t>
            </a:r>
          </a:p>
          <a:p>
            <a:pPr>
              <a:lnSpc>
                <a:spcPct val="150000"/>
              </a:lnSpc>
            </a:pPr>
            <a:r>
              <a:rPr lang="en-US" sz="2000" i="1" dirty="0">
                <a:latin typeface="Calibri" panose="020F0502020204030204" pitchFamily="34" charset="0"/>
                <a:cs typeface="Calibri" panose="020F0502020204030204" pitchFamily="34" charset="0"/>
              </a:rPr>
              <a:t>The middle range aligns more closely with the normal line, while deviations are more pronounced in the lower and upper quantiles.</a:t>
            </a:r>
          </a:p>
        </p:txBody>
      </p:sp>
      <p:pic>
        <p:nvPicPr>
          <p:cNvPr id="4" name="Picture 3">
            <a:extLst>
              <a:ext uri="{FF2B5EF4-FFF2-40B4-BE49-F238E27FC236}">
                <a16:creationId xmlns:a16="http://schemas.microsoft.com/office/drawing/2014/main" id="{31C11B50-A349-6433-3B59-67047AF07ED3}"/>
              </a:ext>
            </a:extLst>
          </p:cNvPr>
          <p:cNvPicPr>
            <a:picLocks noChangeAspect="1"/>
          </p:cNvPicPr>
          <p:nvPr/>
        </p:nvPicPr>
        <p:blipFill>
          <a:blip r:embed="rId3"/>
          <a:stretch>
            <a:fillRect/>
          </a:stretch>
        </p:blipFill>
        <p:spPr>
          <a:xfrm>
            <a:off x="7370032" y="1933202"/>
            <a:ext cx="4768180" cy="2786716"/>
          </a:xfrm>
          <a:prstGeom prst="rect">
            <a:avLst/>
          </a:prstGeom>
        </p:spPr>
      </p:pic>
    </p:spTree>
    <p:extLst>
      <p:ext uri="{BB962C8B-B14F-4D97-AF65-F5344CB8AC3E}">
        <p14:creationId xmlns:p14="http://schemas.microsoft.com/office/powerpoint/2010/main" val="217563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9E9B-EB60-A7A8-0795-F259C4988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9D834-FE78-5CAF-E6DC-92B6340D7707}"/>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42D41369-1420-3DE2-392E-BF974F71EA32}"/>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102.29 indicates a very high degree of deviation from normality.</a:t>
            </a:r>
          </a:p>
          <a:p>
            <a:pPr>
              <a:buFontTx/>
              <a:buChar char="-"/>
            </a:pPr>
            <a:r>
              <a:rPr lang="en-US" sz="1400" dirty="0"/>
              <a:t>The p-value of 0.0 provides very strong evidence to reject the null hypothesis, which states that "the data follows a normal distribution." Therefore, the result indicates that the data does not conform to a normal distribution.</a:t>
            </a:r>
          </a:p>
          <a:p>
            <a:pPr marL="0" indent="0">
              <a:buNone/>
            </a:pPr>
            <a:endParaRPr lang="en-US" sz="1200" dirty="0"/>
          </a:p>
          <a:p>
            <a:pPr marL="0" indent="0">
              <a:buNone/>
            </a:pPr>
            <a:r>
              <a:rPr lang="en-US" sz="2000" b="1" dirty="0"/>
              <a:t>2. Kruskal-Wallis Test</a:t>
            </a:r>
          </a:p>
          <a:p>
            <a:pPr>
              <a:buFontTx/>
              <a:buChar char="-"/>
            </a:pPr>
            <a:r>
              <a:rPr lang="en-US" sz="1400" dirty="0"/>
              <a:t>The Kruskal-Wallis test is a non-parametric method used to compare three or more independent samples, similar to one-way ANOVA. Here, the statistic value is 8762.00.</a:t>
            </a:r>
          </a:p>
          <a:p>
            <a:pPr>
              <a:buFontTx/>
              <a:buChar char="-"/>
            </a:pPr>
            <a:r>
              <a:rPr lang="en-US" sz="1400" dirty="0"/>
              <a:t>The p-value of 0.498, which is above the common significance level (e.g., 0.05), indicates that there is not enough evidence to reject the null hypothesis, which states that there are no significant differences between the different samples. Therefore, the result suggests that there are no significant differences in medians among the samples.</a:t>
            </a:r>
            <a:endParaRPr lang="en-US" sz="1400" b="1" dirty="0"/>
          </a:p>
          <a:p>
            <a:pPr marL="0" indent="0">
              <a:buNone/>
            </a:pPr>
            <a:endParaRPr lang="en-US" sz="1600" b="1" dirty="0"/>
          </a:p>
        </p:txBody>
      </p:sp>
      <p:sp>
        <p:nvSpPr>
          <p:cNvPr id="6" name="TextBox 5">
            <a:extLst>
              <a:ext uri="{FF2B5EF4-FFF2-40B4-BE49-F238E27FC236}">
                <a16:creationId xmlns:a16="http://schemas.microsoft.com/office/drawing/2014/main" id="{5F2BE9EA-85BB-2BF6-2D9A-78474BCF5104}"/>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102.29183776167338,</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endParaRPr lang="en-US" dirty="0"/>
          </a:p>
          <a:p>
            <a:r>
              <a:rPr lang="en-US" dirty="0"/>
              <a:t>  "Kruskal-Wallis": {</a:t>
            </a:r>
          </a:p>
          <a:p>
            <a:r>
              <a:rPr lang="en-US" dirty="0"/>
              <a:t>    "test": "Kruskal-Wallis",</a:t>
            </a:r>
          </a:p>
          <a:p>
            <a:r>
              <a:rPr lang="en-US" dirty="0"/>
              <a:t>    "statistic": 8762.000000000002,</a:t>
            </a:r>
          </a:p>
          <a:p>
            <a:r>
              <a:rPr lang="en-US" dirty="0"/>
              <a:t>    "</a:t>
            </a:r>
            <a:r>
              <a:rPr lang="en-US" dirty="0" err="1"/>
              <a:t>p_value</a:t>
            </a:r>
            <a:r>
              <a:rPr lang="en-US" dirty="0"/>
              <a:t>": 0.49799089453512324,</a:t>
            </a:r>
          </a:p>
          <a:p>
            <a:r>
              <a:rPr lang="en-US" dirty="0"/>
              <a:t>    "</a:t>
            </a:r>
            <a:r>
              <a:rPr lang="en-US" dirty="0" err="1"/>
              <a:t>is_significant</a:t>
            </a:r>
            <a:r>
              <a:rPr lang="en-US" dirty="0"/>
              <a:t>": false</a:t>
            </a:r>
          </a:p>
          <a:p>
            <a:r>
              <a:rPr lang="en-US" dirty="0"/>
              <a:t>  }</a:t>
            </a:r>
          </a:p>
        </p:txBody>
      </p:sp>
    </p:spTree>
    <p:extLst>
      <p:ext uri="{BB962C8B-B14F-4D97-AF65-F5344CB8AC3E}">
        <p14:creationId xmlns:p14="http://schemas.microsoft.com/office/powerpoint/2010/main" val="376216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7CFA-F1D5-8BDF-8E14-636BD8952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9AF3D-ADC8-6EFE-962E-585898D7B56E}"/>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3AB77227-AAED-2480-0F06-52B7F2AC0F74}"/>
              </a:ext>
            </a:extLst>
          </p:cNvPr>
          <p:cNvSpPr>
            <a:spLocks noGrp="1"/>
          </p:cNvSpPr>
          <p:nvPr>
            <p:ph idx="1"/>
          </p:nvPr>
        </p:nvSpPr>
        <p:spPr>
          <a:xfrm>
            <a:off x="2983007" y="4961965"/>
            <a:ext cx="5918947" cy="1132436"/>
          </a:xfrm>
        </p:spPr>
        <p:txBody>
          <a:bodyPr>
            <a:noAutofit/>
          </a:bodyPr>
          <a:lstStyle/>
          <a:p>
            <a:pPr marL="0" indent="0">
              <a:lnSpc>
                <a:spcPct val="150000"/>
              </a:lnSpc>
              <a:buNone/>
            </a:pPr>
            <a:r>
              <a:rPr lang="en-US" sz="1600" dirty="0"/>
              <a:t>The Anderson-Darling test indicates that the data does not follow a normal distribution, while the Kruskal-Wallis test shows that there are no significant differences among the samples.</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8ED25D1-65F1-5911-F0E9-A81A30FC938C}"/>
              </a:ext>
            </a:extLst>
          </p:cNvPr>
          <p:cNvPicPr>
            <a:picLocks noChangeAspect="1"/>
          </p:cNvPicPr>
          <p:nvPr/>
        </p:nvPicPr>
        <p:blipFill>
          <a:blip r:embed="rId3"/>
          <a:stretch>
            <a:fillRect/>
          </a:stretch>
        </p:blipFill>
        <p:spPr>
          <a:xfrm>
            <a:off x="82251" y="1487683"/>
            <a:ext cx="11570295" cy="3264068"/>
          </a:xfrm>
          <a:prstGeom prst="rect">
            <a:avLst/>
          </a:prstGeom>
        </p:spPr>
      </p:pic>
    </p:spTree>
    <p:extLst>
      <p:ext uri="{BB962C8B-B14F-4D97-AF65-F5344CB8AC3E}">
        <p14:creationId xmlns:p14="http://schemas.microsoft.com/office/powerpoint/2010/main" val="279445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F1C9-210B-8AF8-714D-FE5C807DA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CB98C-1823-74FF-C6DA-C93C76ADA4D9}"/>
              </a:ext>
            </a:extLst>
          </p:cNvPr>
          <p:cNvSpPr>
            <a:spLocks noGrp="1"/>
          </p:cNvSpPr>
          <p:nvPr>
            <p:ph type="title"/>
          </p:nvPr>
        </p:nvSpPr>
        <p:spPr/>
        <p:txBody>
          <a:bodyPr/>
          <a:lstStyle/>
          <a:p>
            <a:r>
              <a:rPr lang="en-GB" dirty="0"/>
              <a:t>Hypothesis #2</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808BF5AB-64CA-62F2-3184-EF59B06A8CA2}"/>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Sex vs. 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Sex</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gender on Cholesterol.</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gender on Cholesterol.</a:t>
            </a:r>
          </a:p>
        </p:txBody>
      </p:sp>
    </p:spTree>
    <p:extLst>
      <p:ext uri="{BB962C8B-B14F-4D97-AF65-F5344CB8AC3E}">
        <p14:creationId xmlns:p14="http://schemas.microsoft.com/office/powerpoint/2010/main" val="871525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A2D74-3F89-887A-EBBA-7F51BE6095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C2CF0-66AA-76B0-D799-A6BC1442BB70}"/>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A05F6B71-6A98-F5E0-E987-B8A3A96D0961}"/>
              </a:ext>
            </a:extLst>
          </p:cNvPr>
          <p:cNvSpPr>
            <a:spLocks noGrp="1"/>
          </p:cNvSpPr>
          <p:nvPr>
            <p:ph idx="1"/>
          </p:nvPr>
        </p:nvSpPr>
        <p:spPr>
          <a:xfrm>
            <a:off x="838200" y="1825625"/>
            <a:ext cx="6450106" cy="4474322"/>
          </a:xfrm>
        </p:spPr>
        <p:txBody>
          <a:bodyPr>
            <a:noAutofit/>
          </a:bodyPr>
          <a:lstStyle/>
          <a:p>
            <a:pPr>
              <a:lnSpc>
                <a:spcPct val="150000"/>
              </a:lnSpc>
            </a:pPr>
            <a:r>
              <a:rPr lang="en-US" sz="2000" i="1" dirty="0">
                <a:latin typeface="Calibri" panose="020F0502020204030204" pitchFamily="34" charset="0"/>
                <a:cs typeface="Calibri" panose="020F0502020204030204" pitchFamily="34" charset="0"/>
              </a:rPr>
              <a:t>This probability plot compares the distribution of observed values (blue dots) to a theoretical normal distribution (red line). </a:t>
            </a:r>
          </a:p>
          <a:p>
            <a:pPr>
              <a:lnSpc>
                <a:spcPct val="150000"/>
              </a:lnSpc>
            </a:pPr>
            <a:r>
              <a:rPr lang="en-US" sz="2000" i="1" dirty="0">
                <a:latin typeface="Calibri" panose="020F0502020204030204" pitchFamily="34" charset="0"/>
                <a:cs typeface="Calibri" panose="020F0502020204030204" pitchFamily="34" charset="0"/>
              </a:rPr>
              <a:t>The S-shaped curve of the data points suggests the distribution is not perfectly normal. </a:t>
            </a:r>
          </a:p>
          <a:p>
            <a:pPr>
              <a:lnSpc>
                <a:spcPct val="150000"/>
              </a:lnSpc>
            </a:pPr>
            <a:r>
              <a:rPr lang="en-US" sz="2000" i="1" dirty="0">
                <a:latin typeface="Calibri" panose="020F0502020204030204" pitchFamily="34" charset="0"/>
                <a:cs typeface="Calibri" panose="020F0502020204030204" pitchFamily="34" charset="0"/>
              </a:rPr>
              <a:t>The middle range aligns more closely with the normal line, while deviations are more pronounced in the lower and upper quantiles.</a:t>
            </a:r>
          </a:p>
        </p:txBody>
      </p:sp>
      <p:pic>
        <p:nvPicPr>
          <p:cNvPr id="4" name="Picture 3">
            <a:extLst>
              <a:ext uri="{FF2B5EF4-FFF2-40B4-BE49-F238E27FC236}">
                <a16:creationId xmlns:a16="http://schemas.microsoft.com/office/drawing/2014/main" id="{570762B8-62CB-BB63-50CD-C3A29CB58EE6}"/>
              </a:ext>
            </a:extLst>
          </p:cNvPr>
          <p:cNvPicPr>
            <a:picLocks noChangeAspect="1"/>
          </p:cNvPicPr>
          <p:nvPr/>
        </p:nvPicPr>
        <p:blipFill>
          <a:blip r:embed="rId3"/>
          <a:stretch>
            <a:fillRect/>
          </a:stretch>
        </p:blipFill>
        <p:spPr>
          <a:xfrm>
            <a:off x="7370032" y="1933202"/>
            <a:ext cx="4768180" cy="2786716"/>
          </a:xfrm>
          <a:prstGeom prst="rect">
            <a:avLst/>
          </a:prstGeom>
        </p:spPr>
      </p:pic>
    </p:spTree>
    <p:extLst>
      <p:ext uri="{BB962C8B-B14F-4D97-AF65-F5344CB8AC3E}">
        <p14:creationId xmlns:p14="http://schemas.microsoft.com/office/powerpoint/2010/main" val="36709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48242-314B-51A1-26CB-2B19F02810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E0EEAA-A1F3-0E56-B707-7438329A2059}"/>
              </a:ext>
            </a:extLst>
          </p:cNvPr>
          <p:cNvSpPr txBox="1"/>
          <p:nvPr/>
        </p:nvSpPr>
        <p:spPr>
          <a:xfrm>
            <a:off x="5605946" y="3044279"/>
            <a:ext cx="5149140" cy="769441"/>
          </a:xfrm>
          <a:prstGeom prst="rect">
            <a:avLst/>
          </a:prstGeom>
          <a:noFill/>
        </p:spPr>
        <p:txBody>
          <a:bodyPr wrap="square" rtlCol="0">
            <a:spAutoFit/>
          </a:bodyPr>
          <a:lstStyle/>
          <a:p>
            <a:r>
              <a:rPr lang="en-US" sz="4400" dirty="0"/>
              <a:t>Group Introduction</a:t>
            </a:r>
          </a:p>
        </p:txBody>
      </p:sp>
    </p:spTree>
    <p:extLst>
      <p:ext uri="{BB962C8B-B14F-4D97-AF65-F5344CB8AC3E}">
        <p14:creationId xmlns:p14="http://schemas.microsoft.com/office/powerpoint/2010/main" val="178773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C501-DAC4-6049-FE29-DEE69386A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E8AF8-A566-1CE3-A708-7915D43EADEC}"/>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F377937-C19B-9EA7-2941-EB1BF568C139}"/>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91.34 indicates a significant deviation from normality. </a:t>
            </a:r>
          </a:p>
          <a:p>
            <a:pPr>
              <a:buFontTx/>
              <a:buChar char="-"/>
            </a:pPr>
            <a:r>
              <a:rPr lang="en-US" sz="1400" dirty="0"/>
              <a:t>The p-value of 0.0 provides strong evidence to reject the null hypothesis, which states that "the data follows a normal distribution." Thus, the result shows that the data does not conform to a normal distribution.</a:t>
            </a:r>
          </a:p>
          <a:p>
            <a:pPr marL="0" indent="0">
              <a:buNone/>
            </a:pPr>
            <a:r>
              <a:rPr lang="en-US" sz="2000" b="1" dirty="0"/>
              <a:t>2. Mann-Whitney U Test </a:t>
            </a:r>
          </a:p>
          <a:p>
            <a:pPr>
              <a:buFontTx/>
              <a:buChar char="-"/>
            </a:pPr>
            <a:r>
              <a:rPr lang="en-US" sz="1400" dirty="0"/>
              <a:t>The Mann-Whitney U test is a non-parametric test used to assess whether there are differences between two independent samples. The statistic value of 0.0 suggests that one group has a lower rank than the other. </a:t>
            </a:r>
          </a:p>
          <a:p>
            <a:pPr>
              <a:buFontTx/>
              <a:buChar char="-"/>
            </a:pPr>
            <a:r>
              <a:rPr lang="en-US" sz="1400" dirty="0"/>
              <a:t>However, the p-value of 1.0 indicates that there is no significant difference between the two groups. Therefore, the result suggests that the difference between the groups is not statistically significant.</a:t>
            </a:r>
          </a:p>
        </p:txBody>
      </p:sp>
      <p:sp>
        <p:nvSpPr>
          <p:cNvPr id="6" name="TextBox 5">
            <a:extLst>
              <a:ext uri="{FF2B5EF4-FFF2-40B4-BE49-F238E27FC236}">
                <a16:creationId xmlns:a16="http://schemas.microsoft.com/office/drawing/2014/main" id="{8F3EB5B2-305B-9F08-A2B3-CE0C8B51A4BC}"/>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91.34459292230349,</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r>
              <a:rPr lang="en-US" dirty="0"/>
              <a:t>  "Mann-Whitney U": {</a:t>
            </a:r>
          </a:p>
          <a:p>
            <a:r>
              <a:rPr lang="en-US" dirty="0"/>
              <a:t>    "test": "Mann-Whitney U",</a:t>
            </a:r>
          </a:p>
          <a:p>
            <a:r>
              <a:rPr lang="en-US" dirty="0"/>
              <a:t>    "statistic": 0.0,</a:t>
            </a:r>
          </a:p>
          <a:p>
            <a:r>
              <a:rPr lang="en-US" dirty="0"/>
              <a:t>    "</a:t>
            </a:r>
            <a:r>
              <a:rPr lang="en-US" dirty="0" err="1"/>
              <a:t>p_value</a:t>
            </a:r>
            <a:r>
              <a:rPr lang="en-US" dirty="0"/>
              <a:t>": 1.0,</a:t>
            </a:r>
          </a:p>
          <a:p>
            <a:r>
              <a:rPr lang="en-US" dirty="0"/>
              <a:t>    "</a:t>
            </a:r>
            <a:r>
              <a:rPr lang="en-US" dirty="0" err="1"/>
              <a:t>is_significant</a:t>
            </a:r>
            <a:r>
              <a:rPr lang="en-US" dirty="0"/>
              <a:t>": false</a:t>
            </a:r>
          </a:p>
          <a:p>
            <a:r>
              <a:rPr lang="en-US" dirty="0"/>
              <a:t>  }</a:t>
            </a:r>
          </a:p>
          <a:p>
            <a:endParaRPr lang="en-US" dirty="0"/>
          </a:p>
        </p:txBody>
      </p:sp>
    </p:spTree>
    <p:extLst>
      <p:ext uri="{BB962C8B-B14F-4D97-AF65-F5344CB8AC3E}">
        <p14:creationId xmlns:p14="http://schemas.microsoft.com/office/powerpoint/2010/main" val="323626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DF4C-B459-5E59-2B29-727C44AED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EA21D-170C-4F2C-7107-4428E678D5C6}"/>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86DE3C8-1678-4C57-D1C0-30A180DBC512}"/>
              </a:ext>
            </a:extLst>
          </p:cNvPr>
          <p:cNvSpPr>
            <a:spLocks noGrp="1"/>
          </p:cNvSpPr>
          <p:nvPr>
            <p:ph idx="1"/>
          </p:nvPr>
        </p:nvSpPr>
        <p:spPr>
          <a:xfrm>
            <a:off x="1319248" y="4717889"/>
            <a:ext cx="9046277" cy="1620319"/>
          </a:xfrm>
        </p:spPr>
        <p:txBody>
          <a:bodyPr>
            <a:noAutofit/>
          </a:bodyPr>
          <a:lstStyle/>
          <a:p>
            <a:pPr>
              <a:lnSpc>
                <a:spcPct val="150000"/>
              </a:lnSpc>
              <a:buFontTx/>
              <a:buChar char="-"/>
            </a:pPr>
            <a:r>
              <a:rPr lang="en-US" sz="1600" dirty="0"/>
              <a:t>The results indicate that the data does not follow a normal distribution, as shown by the significant Anderson-Darling test statistic and p-value. </a:t>
            </a:r>
          </a:p>
          <a:p>
            <a:pPr>
              <a:lnSpc>
                <a:spcPct val="150000"/>
              </a:lnSpc>
              <a:buFontTx/>
              <a:buChar char="-"/>
            </a:pPr>
            <a:r>
              <a:rPr lang="en-US" sz="1600" dirty="0"/>
              <a:t>Mann-Whitney U test results suggest that there is no significant difference between the two independent samples.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ADF6CF9-2258-37EB-29E1-5056039C5085}"/>
              </a:ext>
            </a:extLst>
          </p:cNvPr>
          <p:cNvPicPr>
            <a:picLocks noChangeAspect="1"/>
          </p:cNvPicPr>
          <p:nvPr/>
        </p:nvPicPr>
        <p:blipFill>
          <a:blip r:embed="rId3"/>
          <a:stretch>
            <a:fillRect/>
          </a:stretch>
        </p:blipFill>
        <p:spPr>
          <a:xfrm>
            <a:off x="1174497" y="1329951"/>
            <a:ext cx="9843006" cy="3206915"/>
          </a:xfrm>
          <a:prstGeom prst="rect">
            <a:avLst/>
          </a:prstGeom>
        </p:spPr>
      </p:pic>
    </p:spTree>
    <p:extLst>
      <p:ext uri="{BB962C8B-B14F-4D97-AF65-F5344CB8AC3E}">
        <p14:creationId xmlns:p14="http://schemas.microsoft.com/office/powerpoint/2010/main" val="277011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B1EE0-0772-4EA3-0956-6D9A5CFBC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A41FD-EE51-5CA9-02F4-4A2EF4CE9A95}"/>
              </a:ext>
            </a:extLst>
          </p:cNvPr>
          <p:cNvSpPr>
            <a:spLocks noGrp="1"/>
          </p:cNvSpPr>
          <p:nvPr>
            <p:ph type="title"/>
          </p:nvPr>
        </p:nvSpPr>
        <p:spPr/>
        <p:txBody>
          <a:bodyPr/>
          <a:lstStyle/>
          <a:p>
            <a:r>
              <a:rPr lang="en-GB" dirty="0"/>
              <a:t>Hypothesis #3</a:t>
            </a:r>
            <a:r>
              <a:rPr lang="zh-CN" altLang="en-US" sz="3200" dirty="0"/>
              <a:t>：</a:t>
            </a:r>
            <a:r>
              <a:rPr lang="en-US" altLang="zh-CN" sz="3200" dirty="0"/>
              <a:t>Analyze category data.</a:t>
            </a:r>
            <a:endParaRPr lang="en-GB" sz="3200" dirty="0"/>
          </a:p>
        </p:txBody>
      </p:sp>
      <p:sp>
        <p:nvSpPr>
          <p:cNvPr id="9" name="Content Placeholder 9">
            <a:extLst>
              <a:ext uri="{FF2B5EF4-FFF2-40B4-BE49-F238E27FC236}">
                <a16:creationId xmlns:a16="http://schemas.microsoft.com/office/drawing/2014/main" id="{DD25EA5C-1F16-24F3-E900-4A857C403A2D}"/>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Diabetes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Obesity</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Diabetes</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Obesity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Diabetes on Diabetes.</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Diabetes on Diabetes.</a:t>
            </a:r>
          </a:p>
        </p:txBody>
      </p:sp>
    </p:spTree>
    <p:extLst>
      <p:ext uri="{BB962C8B-B14F-4D97-AF65-F5344CB8AC3E}">
        <p14:creationId xmlns:p14="http://schemas.microsoft.com/office/powerpoint/2010/main" val="4188327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FCF0B-4539-AC2C-C99F-2A9FEE223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4D08A-AF25-2E70-4D99-1924150DCC09}"/>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B81A3954-1C2D-C4E3-5353-1D705CED114C}"/>
              </a:ext>
            </a:extLst>
          </p:cNvPr>
          <p:cNvSpPr>
            <a:spLocks noGrp="1"/>
          </p:cNvSpPr>
          <p:nvPr>
            <p:ph idx="1"/>
          </p:nvPr>
        </p:nvSpPr>
        <p:spPr>
          <a:xfrm>
            <a:off x="454291" y="1486927"/>
            <a:ext cx="6450106" cy="4474322"/>
          </a:xfrm>
        </p:spPr>
        <p:txBody>
          <a:bodyPr>
            <a:noAutofit/>
          </a:bodyPr>
          <a:lstStyle/>
          <a:p>
            <a:r>
              <a:rPr lang="en-US" sz="2000" i="1" dirty="0">
                <a:latin typeface="Calibri" panose="020F0502020204030204" pitchFamily="34" charset="0"/>
                <a:cs typeface="Calibri" panose="020F0502020204030204" pitchFamily="34" charset="0"/>
              </a:rPr>
              <a:t>This contingency table heatmap shows the relationship between two variables, each with two categories (0 and 1). The data is presented in a 2x2 grid: </a:t>
            </a:r>
          </a:p>
          <a:p>
            <a:r>
              <a:rPr lang="en-US" sz="2000" i="1" dirty="0">
                <a:latin typeface="Calibri" panose="020F0502020204030204" pitchFamily="34" charset="0"/>
                <a:cs typeface="Calibri" panose="020F0502020204030204" pitchFamily="34" charset="0"/>
              </a:rPr>
              <a:t>The top row (Variable 1 = 0) shows 1546 cases for Variable 2 = 0, and 1501 cases for Variable 2 = 1. </a:t>
            </a:r>
          </a:p>
          <a:p>
            <a:r>
              <a:rPr lang="en-US" sz="2000" i="1" dirty="0">
                <a:latin typeface="Calibri" panose="020F0502020204030204" pitchFamily="34" charset="0"/>
                <a:cs typeface="Calibri" panose="020F0502020204030204" pitchFamily="34" charset="0"/>
              </a:rPr>
              <a:t>The bottom row (Variable 1 = 1) shows 2823 cases for Variable 2 = 0, and 2893 cases for Variable 2 = 1. </a:t>
            </a:r>
          </a:p>
          <a:p>
            <a:r>
              <a:rPr lang="en-US" sz="2000" i="1" dirty="0">
                <a:latin typeface="Calibri" panose="020F0502020204030204" pitchFamily="34" charset="0"/>
                <a:cs typeface="Calibri" panose="020F0502020204030204" pitchFamily="34" charset="0"/>
              </a:rPr>
              <a:t>The color intensity indicates frequency, with darker red representing higher values. The bottom row has noticeably darker colors, indicating higher frequencies for Variable 1 = 1 across both categories of Variable 2. </a:t>
            </a:r>
          </a:p>
          <a:p>
            <a:r>
              <a:rPr lang="en-US" sz="2000" i="1" dirty="0">
                <a:latin typeface="Calibri" panose="020F0502020204030204" pitchFamily="34" charset="0"/>
                <a:cs typeface="Calibri" panose="020F0502020204030204" pitchFamily="34" charset="0"/>
              </a:rPr>
              <a:t>The distribution within each row is relatively even, suggesting little correlation between the two variables.</a:t>
            </a:r>
          </a:p>
        </p:txBody>
      </p:sp>
      <p:pic>
        <p:nvPicPr>
          <p:cNvPr id="5" name="Picture 4">
            <a:extLst>
              <a:ext uri="{FF2B5EF4-FFF2-40B4-BE49-F238E27FC236}">
                <a16:creationId xmlns:a16="http://schemas.microsoft.com/office/drawing/2014/main" id="{310C65CF-A853-4417-A5FE-D8BB309A5FDE}"/>
              </a:ext>
            </a:extLst>
          </p:cNvPr>
          <p:cNvPicPr>
            <a:picLocks noChangeAspect="1"/>
          </p:cNvPicPr>
          <p:nvPr/>
        </p:nvPicPr>
        <p:blipFill>
          <a:blip r:embed="rId3"/>
          <a:stretch>
            <a:fillRect/>
          </a:stretch>
        </p:blipFill>
        <p:spPr>
          <a:xfrm>
            <a:off x="6713999" y="1486927"/>
            <a:ext cx="5417505" cy="3776108"/>
          </a:xfrm>
          <a:prstGeom prst="rect">
            <a:avLst/>
          </a:prstGeom>
        </p:spPr>
      </p:pic>
    </p:spTree>
    <p:extLst>
      <p:ext uri="{BB962C8B-B14F-4D97-AF65-F5344CB8AC3E}">
        <p14:creationId xmlns:p14="http://schemas.microsoft.com/office/powerpoint/2010/main" val="4275977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FF729-6874-5AA3-B948-189ADF28B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69246-7C87-62E1-09D0-A7622CD98253}"/>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B97AC860-3A6B-AA8C-321E-26033896B5A8}"/>
              </a:ext>
            </a:extLst>
          </p:cNvPr>
          <p:cNvSpPr>
            <a:spLocks noGrp="1"/>
          </p:cNvSpPr>
          <p:nvPr>
            <p:ph idx="1"/>
          </p:nvPr>
        </p:nvSpPr>
        <p:spPr>
          <a:xfrm>
            <a:off x="838200" y="1825625"/>
            <a:ext cx="6577853" cy="4667250"/>
          </a:xfrm>
        </p:spPr>
        <p:txBody>
          <a:bodyPr>
            <a:noAutofit/>
          </a:bodyPr>
          <a:lstStyle/>
          <a:p>
            <a:pPr marL="0" indent="0">
              <a:buNone/>
            </a:pPr>
            <a:r>
              <a:rPr lang="en-US" sz="2000" b="1" dirty="0"/>
              <a:t>Chi Square Test</a:t>
            </a:r>
          </a:p>
          <a:p>
            <a:pPr>
              <a:buFontTx/>
              <a:buChar char="-"/>
            </a:pPr>
            <a:r>
              <a:rPr lang="en-US" sz="1800" dirty="0"/>
              <a:t>Test: The type of statistical test performed, which is the Chi-Square test.</a:t>
            </a:r>
          </a:p>
          <a:p>
            <a:pPr>
              <a:buFontTx/>
              <a:buChar char="-"/>
            </a:pPr>
            <a:r>
              <a:rPr lang="en-US" sz="1800" dirty="0"/>
              <a:t>Statistic: The calculated test statistic value, approximately 1.40. This value indicates how much the observed frequencies deviate from the expected frequencies.</a:t>
            </a:r>
          </a:p>
          <a:p>
            <a:pPr>
              <a:buFontTx/>
              <a:buChar char="-"/>
            </a:pPr>
            <a:r>
              <a:rPr lang="en-US" sz="1800" dirty="0" err="1"/>
              <a:t>p_value</a:t>
            </a:r>
            <a:r>
              <a:rPr lang="en-US" sz="1800" dirty="0"/>
              <a:t>: The p-value is approximately 0.24. This value tells us the probability of observing the test results under the null hypothesis (that there is no association between the variables).</a:t>
            </a:r>
          </a:p>
          <a:p>
            <a:pPr>
              <a:buFontTx/>
              <a:buChar char="-"/>
            </a:pPr>
            <a:r>
              <a:rPr lang="en-US" sz="1800" dirty="0"/>
              <a:t>Is Significant: The </a:t>
            </a:r>
            <a:r>
              <a:rPr lang="en-US" sz="1800" dirty="0" err="1"/>
              <a:t>boolean</a:t>
            </a:r>
            <a:r>
              <a:rPr lang="en-US" sz="1800" dirty="0"/>
              <a:t> value false indicates that the p-value is greater than the common significance level (0.05), meaning we do not reject the null hypothesis. </a:t>
            </a:r>
          </a:p>
        </p:txBody>
      </p:sp>
      <p:sp>
        <p:nvSpPr>
          <p:cNvPr id="6" name="TextBox 5">
            <a:extLst>
              <a:ext uri="{FF2B5EF4-FFF2-40B4-BE49-F238E27FC236}">
                <a16:creationId xmlns:a16="http://schemas.microsoft.com/office/drawing/2014/main" id="{9A8CEC1A-F4B5-8681-0D2A-59F927D7B93F}"/>
              </a:ext>
            </a:extLst>
          </p:cNvPr>
          <p:cNvSpPr txBox="1"/>
          <p:nvPr/>
        </p:nvSpPr>
        <p:spPr>
          <a:xfrm>
            <a:off x="7357081" y="2404924"/>
            <a:ext cx="4834919" cy="1754326"/>
          </a:xfrm>
          <a:prstGeom prst="rect">
            <a:avLst/>
          </a:prstGeom>
          <a:noFill/>
        </p:spPr>
        <p:txBody>
          <a:bodyPr wrap="square" rtlCol="0">
            <a:spAutoFit/>
          </a:bodyPr>
          <a:lstStyle/>
          <a:p>
            <a:r>
              <a:rPr lang="en-US" dirty="0"/>
              <a:t>details = {</a:t>
            </a:r>
          </a:p>
          <a:p>
            <a:r>
              <a:rPr lang="en-US" dirty="0"/>
              <a:t>'test': 'Chi-Square',</a:t>
            </a:r>
          </a:p>
          <a:p>
            <a:r>
              <a:rPr lang="en-US" dirty="0"/>
              <a:t>'statistic': np.float64(1.396992947634959),</a:t>
            </a:r>
          </a:p>
          <a:p>
            <a:r>
              <a:rPr lang="en-US" dirty="0"/>
              <a:t>'</a:t>
            </a:r>
            <a:r>
              <a:rPr lang="en-US" dirty="0" err="1"/>
              <a:t>p_value</a:t>
            </a:r>
            <a:r>
              <a:rPr lang="en-US" dirty="0"/>
              <a:t>': np.float64(0.23722769870856877),</a:t>
            </a:r>
          </a:p>
          <a:p>
            <a:r>
              <a:rPr lang="en-US" dirty="0"/>
              <a:t>'</a:t>
            </a:r>
            <a:r>
              <a:rPr lang="en-US" dirty="0" err="1"/>
              <a:t>is_significant</a:t>
            </a:r>
            <a:r>
              <a:rPr lang="en-US" dirty="0"/>
              <a:t>': False</a:t>
            </a:r>
          </a:p>
          <a:p>
            <a:r>
              <a:rPr lang="en-US" dirty="0"/>
              <a:t>}</a:t>
            </a:r>
          </a:p>
        </p:txBody>
      </p:sp>
    </p:spTree>
    <p:extLst>
      <p:ext uri="{BB962C8B-B14F-4D97-AF65-F5344CB8AC3E}">
        <p14:creationId xmlns:p14="http://schemas.microsoft.com/office/powerpoint/2010/main" val="93431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BE5D1-D79E-6B51-0D65-5F9A5860A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6149D-2A03-9DC9-AE92-6E33D04F4B2F}"/>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AA6C1A41-CE6D-456B-8291-EA3152E52DBF}"/>
              </a:ext>
            </a:extLst>
          </p:cNvPr>
          <p:cNvSpPr>
            <a:spLocks noGrp="1"/>
          </p:cNvSpPr>
          <p:nvPr>
            <p:ph idx="1"/>
          </p:nvPr>
        </p:nvSpPr>
        <p:spPr>
          <a:xfrm>
            <a:off x="1207565" y="3429000"/>
            <a:ext cx="9046277" cy="1540869"/>
          </a:xfrm>
        </p:spPr>
        <p:txBody>
          <a:bodyPr>
            <a:noAutofit/>
          </a:bodyPr>
          <a:lstStyle/>
          <a:p>
            <a:pPr marL="0" indent="0">
              <a:lnSpc>
                <a:spcPct val="150000"/>
              </a:lnSpc>
              <a:buNone/>
            </a:pPr>
            <a:r>
              <a:rPr lang="en-US" sz="2000" dirty="0"/>
              <a:t>Thus, there is not enough evidence to suggest a significant association between the two variables (</a:t>
            </a:r>
            <a:r>
              <a:rPr lang="en-US" sz="1800" i="1" kern="1200" dirty="0">
                <a:solidFill>
                  <a:srgbClr val="595959"/>
                </a:solidFill>
                <a:effectLst/>
                <a:latin typeface="Calibri" panose="020F0502020204030204" pitchFamily="34" charset="0"/>
                <a:ea typeface="+mn-ea"/>
                <a:cs typeface="Calibri" panose="020F0502020204030204" pitchFamily="34" charset="0"/>
              </a:rPr>
              <a:t>Diabetes and Obesity</a:t>
            </a:r>
            <a:r>
              <a:rPr lang="en-US" sz="2000" dirty="0"/>
              <a:t>).</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476F08C-10F2-C588-F5C4-44353B8A0F98}"/>
              </a:ext>
            </a:extLst>
          </p:cNvPr>
          <p:cNvPicPr>
            <a:picLocks noChangeAspect="1"/>
          </p:cNvPicPr>
          <p:nvPr/>
        </p:nvPicPr>
        <p:blipFill>
          <a:blip r:embed="rId3"/>
          <a:stretch>
            <a:fillRect/>
          </a:stretch>
        </p:blipFill>
        <p:spPr>
          <a:xfrm>
            <a:off x="508869" y="1568557"/>
            <a:ext cx="11481390" cy="1473276"/>
          </a:xfrm>
          <a:prstGeom prst="rect">
            <a:avLst/>
          </a:prstGeom>
        </p:spPr>
      </p:pic>
    </p:spTree>
    <p:extLst>
      <p:ext uri="{BB962C8B-B14F-4D97-AF65-F5344CB8AC3E}">
        <p14:creationId xmlns:p14="http://schemas.microsoft.com/office/powerpoint/2010/main" val="3907910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43375-0E49-30FF-B4E0-5254CD201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CFA23-2FB9-B95A-3A68-1458BE929A65}"/>
              </a:ext>
            </a:extLst>
          </p:cNvPr>
          <p:cNvSpPr>
            <a:spLocks noGrp="1"/>
          </p:cNvSpPr>
          <p:nvPr>
            <p:ph type="title"/>
          </p:nvPr>
        </p:nvSpPr>
        <p:spPr/>
        <p:txBody>
          <a:bodyPr/>
          <a:lstStyle/>
          <a:p>
            <a:r>
              <a:rPr lang="en-GB" dirty="0"/>
              <a:t>Hypothesis #4</a:t>
            </a:r>
            <a:r>
              <a:rPr lang="zh-CN" altLang="en-US" sz="3200" dirty="0"/>
              <a:t>：</a:t>
            </a:r>
            <a:r>
              <a:rPr lang="en-US" altLang="zh-CN" sz="3200" dirty="0"/>
              <a:t>Analyze numeric data.</a:t>
            </a:r>
            <a:endParaRPr lang="en-GB" sz="3200" dirty="0"/>
          </a:p>
        </p:txBody>
      </p:sp>
      <p:sp>
        <p:nvSpPr>
          <p:cNvPr id="9" name="Content Placeholder 9">
            <a:extLst>
              <a:ext uri="{FF2B5EF4-FFF2-40B4-BE49-F238E27FC236}">
                <a16:creationId xmlns:a16="http://schemas.microsoft.com/office/drawing/2014/main" id="{D7FD570C-5373-4BC8-BE54-A462D43549C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Income</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Age</a:t>
            </a:r>
            <a:endParaRPr lang="en-US"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Income</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on Income.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on Income.</a:t>
            </a:r>
          </a:p>
        </p:txBody>
      </p:sp>
    </p:spTree>
    <p:extLst>
      <p:ext uri="{BB962C8B-B14F-4D97-AF65-F5344CB8AC3E}">
        <p14:creationId xmlns:p14="http://schemas.microsoft.com/office/powerpoint/2010/main" val="1633588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2B20B-5292-DF5B-D0D1-1B53B4C60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C7BC2-43D2-91D7-0614-D937B1FBD8E9}"/>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EF582CF2-4E6A-7F20-8201-20C04A1D7A40}"/>
              </a:ext>
            </a:extLst>
          </p:cNvPr>
          <p:cNvSpPr>
            <a:spLocks noGrp="1"/>
          </p:cNvSpPr>
          <p:nvPr>
            <p:ph idx="1"/>
          </p:nvPr>
        </p:nvSpPr>
        <p:spPr>
          <a:xfrm>
            <a:off x="258847" y="1605590"/>
            <a:ext cx="6450106" cy="4474322"/>
          </a:xfrm>
        </p:spPr>
        <p:txBody>
          <a:bodyPr>
            <a:noAutofit/>
          </a:bodyPr>
          <a:lstStyle/>
          <a:p>
            <a:r>
              <a:rPr lang="en-US" sz="2000" i="1" dirty="0">
                <a:latin typeface="Calibri" panose="020F0502020204030204" pitchFamily="34" charset="0"/>
                <a:cs typeface="Calibri" panose="020F0502020204030204" pitchFamily="34" charset="0"/>
              </a:rPr>
              <a:t>This scatter plot shows the relationship between Age (x-axis) and Income (y-axis) with a linear regression line. The data points (blue dots) are widely scattered, indicating high variability in income across all age groups. </a:t>
            </a:r>
          </a:p>
          <a:p>
            <a:r>
              <a:rPr lang="en-US" sz="2000" i="1" dirty="0">
                <a:latin typeface="Calibri" panose="020F0502020204030204" pitchFamily="34" charset="0"/>
                <a:cs typeface="Calibri" panose="020F0502020204030204" pitchFamily="34" charset="0"/>
              </a:rPr>
              <a:t>The red regression line has a slight positive slope, suggesting a weak positive correlation between age and income. However, the large spread of data points around the line indicates that age alone is not a strong predictor of income. </a:t>
            </a:r>
          </a:p>
          <a:p>
            <a:r>
              <a:rPr lang="en-US" sz="2000" i="1" dirty="0">
                <a:latin typeface="Calibri" panose="020F0502020204030204" pitchFamily="34" charset="0"/>
                <a:cs typeface="Calibri" panose="020F0502020204030204" pitchFamily="34" charset="0"/>
              </a:rPr>
              <a:t>There are many instances of both high and low incomes across the entire age range, from about 20 to 90 years old.</a:t>
            </a:r>
          </a:p>
        </p:txBody>
      </p:sp>
      <p:pic>
        <p:nvPicPr>
          <p:cNvPr id="10" name="Picture 9">
            <a:extLst>
              <a:ext uri="{FF2B5EF4-FFF2-40B4-BE49-F238E27FC236}">
                <a16:creationId xmlns:a16="http://schemas.microsoft.com/office/drawing/2014/main" id="{199BACCD-080B-7566-174A-01DE069E2FEA}"/>
              </a:ext>
            </a:extLst>
          </p:cNvPr>
          <p:cNvPicPr>
            <a:picLocks noChangeAspect="1"/>
          </p:cNvPicPr>
          <p:nvPr/>
        </p:nvPicPr>
        <p:blipFill>
          <a:blip r:embed="rId3"/>
          <a:stretch>
            <a:fillRect/>
          </a:stretch>
        </p:blipFill>
        <p:spPr>
          <a:xfrm>
            <a:off x="6623643" y="1887464"/>
            <a:ext cx="5568357" cy="3315573"/>
          </a:xfrm>
          <a:prstGeom prst="rect">
            <a:avLst/>
          </a:prstGeom>
        </p:spPr>
      </p:pic>
    </p:spTree>
    <p:extLst>
      <p:ext uri="{BB962C8B-B14F-4D97-AF65-F5344CB8AC3E}">
        <p14:creationId xmlns:p14="http://schemas.microsoft.com/office/powerpoint/2010/main" val="4200095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9271D-4860-DF92-4B9C-F6E8754AE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D0DB9-EA8E-7AF2-C56D-65CA7136D937}"/>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5114AB3E-6FFD-E5F4-224A-2F6078FE0D38}"/>
              </a:ext>
            </a:extLst>
          </p:cNvPr>
          <p:cNvSpPr>
            <a:spLocks noGrp="1"/>
          </p:cNvSpPr>
          <p:nvPr>
            <p:ph idx="1"/>
          </p:nvPr>
        </p:nvSpPr>
        <p:spPr>
          <a:xfrm>
            <a:off x="838200" y="1825625"/>
            <a:ext cx="11160682" cy="4667250"/>
          </a:xfrm>
        </p:spPr>
        <p:txBody>
          <a:bodyPr>
            <a:noAutofit/>
          </a:bodyPr>
          <a:lstStyle/>
          <a:p>
            <a:pPr marL="0" indent="0">
              <a:buNone/>
            </a:pPr>
            <a:r>
              <a:rPr lang="en-US" sz="2000" b="1" dirty="0"/>
              <a:t>Linear Regression</a:t>
            </a:r>
          </a:p>
          <a:p>
            <a:pPr>
              <a:buFontTx/>
              <a:buChar char="-"/>
            </a:pPr>
            <a:r>
              <a:rPr lang="en-US" sz="1800" dirty="0"/>
              <a:t>Linear regression is a statistical method used to model the relationship between a dependent variable and one or more independent variables by fitting a linear equation to the data. </a:t>
            </a:r>
          </a:p>
          <a:p>
            <a:pPr>
              <a:buFontTx/>
              <a:buChar char="-"/>
            </a:pPr>
            <a:r>
              <a:rPr lang="en-US" sz="1800" dirty="0"/>
              <a:t>It aims to find the best-fitting line that minimizes the differences between observed and predicted values. The model is evaluated using metrics like R-squared, which indicates how well the independent variables explain the variance in the dependent variable. </a:t>
            </a:r>
          </a:p>
          <a:p>
            <a:pPr>
              <a:buFontTx/>
              <a:buChar char="-"/>
            </a:pPr>
            <a:r>
              <a:rPr lang="en-US" sz="1800" dirty="0"/>
              <a:t>Linear regression is widely used for prediction and forecasting in various fields such as economics, finance, and social sciences.</a:t>
            </a:r>
          </a:p>
        </p:txBody>
      </p:sp>
    </p:spTree>
    <p:extLst>
      <p:ext uri="{BB962C8B-B14F-4D97-AF65-F5344CB8AC3E}">
        <p14:creationId xmlns:p14="http://schemas.microsoft.com/office/powerpoint/2010/main" val="66693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F929A-5973-796D-D22E-7A1EF7EF4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A2804-0A65-3E3E-E0A5-C9355A1755CF}"/>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6DCA1280-AB53-02A4-90DD-B4F32CB00D4F}"/>
              </a:ext>
            </a:extLst>
          </p:cNvPr>
          <p:cNvSpPr>
            <a:spLocks noGrp="1"/>
          </p:cNvSpPr>
          <p:nvPr>
            <p:ph idx="1"/>
          </p:nvPr>
        </p:nvSpPr>
        <p:spPr>
          <a:xfrm>
            <a:off x="1207565" y="3429000"/>
            <a:ext cx="9046277" cy="2001559"/>
          </a:xfrm>
        </p:spPr>
        <p:txBody>
          <a:bodyPr>
            <a:noAutofit/>
          </a:bodyPr>
          <a:lstStyle/>
          <a:p>
            <a:pPr marL="0" indent="0">
              <a:lnSpc>
                <a:spcPct val="150000"/>
              </a:lnSpc>
              <a:buNone/>
            </a:pPr>
            <a:r>
              <a:rPr lang="en-US" sz="2000" dirty="0"/>
              <a:t>The regression results for "Age and Income" show that the coefficient is 422.4337595941569, while the R-squared value is only 0.011777079197802798, indicating that the model fits the data poorly and there is a weak relationship between the two variables.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F062D22-7B69-97D5-AF7E-0059E7C28244}"/>
              </a:ext>
            </a:extLst>
          </p:cNvPr>
          <p:cNvPicPr>
            <a:picLocks noChangeAspect="1"/>
          </p:cNvPicPr>
          <p:nvPr/>
        </p:nvPicPr>
        <p:blipFill>
          <a:blip r:embed="rId3"/>
          <a:stretch>
            <a:fillRect/>
          </a:stretch>
        </p:blipFill>
        <p:spPr>
          <a:xfrm>
            <a:off x="675843" y="1613613"/>
            <a:ext cx="10109720" cy="1466925"/>
          </a:xfrm>
          <a:prstGeom prst="rect">
            <a:avLst/>
          </a:prstGeom>
        </p:spPr>
      </p:pic>
    </p:spTree>
    <p:extLst>
      <p:ext uri="{BB962C8B-B14F-4D97-AF65-F5344CB8AC3E}">
        <p14:creationId xmlns:p14="http://schemas.microsoft.com/office/powerpoint/2010/main" val="386120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745A0-8C94-1C00-75F4-7CFCA25D8036}"/>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33AFE44-9E7A-D260-2B1A-F7B28D09DB22}"/>
              </a:ext>
            </a:extLst>
          </p:cNvPr>
          <p:cNvGraphicFramePr>
            <a:graphicFrameLocks noGrp="1"/>
          </p:cNvGraphicFramePr>
          <p:nvPr>
            <p:extLst>
              <p:ext uri="{D42A27DB-BD31-4B8C-83A1-F6EECF244321}">
                <p14:modId xmlns:p14="http://schemas.microsoft.com/office/powerpoint/2010/main" val="607730981"/>
              </p:ext>
            </p:extLst>
          </p:nvPr>
        </p:nvGraphicFramePr>
        <p:xfrm>
          <a:off x="847124" y="1856488"/>
          <a:ext cx="10484022" cy="2219960"/>
        </p:xfrm>
        <a:graphic>
          <a:graphicData uri="http://schemas.openxmlformats.org/drawingml/2006/table">
            <a:tbl>
              <a:tblPr firstRow="1" bandRow="1">
                <a:tableStyleId>{5C22544A-7EE6-4342-B048-85BDC9FD1C3A}</a:tableStyleId>
              </a:tblPr>
              <a:tblGrid>
                <a:gridCol w="3576595">
                  <a:extLst>
                    <a:ext uri="{9D8B030D-6E8A-4147-A177-3AD203B41FA5}">
                      <a16:colId xmlns:a16="http://schemas.microsoft.com/office/drawing/2014/main" val="2862862783"/>
                    </a:ext>
                  </a:extLst>
                </a:gridCol>
                <a:gridCol w="6907427">
                  <a:extLst>
                    <a:ext uri="{9D8B030D-6E8A-4147-A177-3AD203B41FA5}">
                      <a16:colId xmlns:a16="http://schemas.microsoft.com/office/drawing/2014/main" val="1191265369"/>
                    </a:ext>
                  </a:extLst>
                </a:gridCol>
              </a:tblGrid>
              <a:tr h="370840">
                <a:tc>
                  <a:txBody>
                    <a:bodyPr/>
                    <a:lstStyle/>
                    <a:p>
                      <a:pPr algn="ctr"/>
                      <a:r>
                        <a:rPr lang="en-US" dirty="0">
                          <a:solidFill>
                            <a:schemeClr val="bg1"/>
                          </a:solidFill>
                        </a:rPr>
                        <a:t>Module Name</a:t>
                      </a:r>
                    </a:p>
                  </a:txBody>
                  <a:tcPr anchor="ctr">
                    <a:solidFill>
                      <a:schemeClr val="accent5">
                        <a:lumMod val="50000"/>
                      </a:schemeClr>
                    </a:solidFill>
                  </a:tcPr>
                </a:tc>
                <a:tc>
                  <a:txBody>
                    <a:bodyPr/>
                    <a:lstStyle/>
                    <a:p>
                      <a:pPr algn="ctr"/>
                      <a:r>
                        <a:rPr lang="en-US" dirty="0">
                          <a:solidFill>
                            <a:schemeClr val="bg1"/>
                          </a:solidFill>
                        </a:rPr>
                        <a:t>Module leaders</a:t>
                      </a:r>
                    </a:p>
                  </a:txBody>
                  <a:tcPr anchor="ctr">
                    <a:solidFill>
                      <a:schemeClr val="accent5">
                        <a:lumMod val="50000"/>
                      </a:schemeClr>
                    </a:solidFill>
                  </a:tcPr>
                </a:tc>
                <a:extLst>
                  <a:ext uri="{0D108BD9-81ED-4DB2-BD59-A6C34878D82A}">
                    <a16:rowId xmlns:a16="http://schemas.microsoft.com/office/drawing/2014/main" val="992693494"/>
                  </a:ext>
                </a:extLst>
              </a:tr>
              <a:tr h="370840">
                <a:tc>
                  <a:txBody>
                    <a:bodyPr/>
                    <a:lstStyle/>
                    <a:p>
                      <a:pPr algn="ctr"/>
                      <a:r>
                        <a:rPr lang="en-US" dirty="0"/>
                        <a:t>Data Inspection and Plotting</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Qihao</a:t>
                      </a:r>
                      <a:r>
                        <a:rPr lang="en-US" dirty="0"/>
                        <a:t> Zhuang, Yifan Li</a:t>
                      </a:r>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175258"/>
                  </a:ext>
                </a:extLst>
              </a:tr>
              <a:tr h="370840">
                <a:tc>
                  <a:txBody>
                    <a:bodyPr/>
                    <a:lstStyle/>
                    <a:p>
                      <a:pPr algn="ctr"/>
                      <a:r>
                        <a:rPr lang="en-US" dirty="0"/>
                        <a:t>Analysis and Hypothesis Testing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Bo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1049759"/>
                  </a:ext>
                </a:extLst>
              </a:tr>
              <a:tr h="370840">
                <a:tc>
                  <a:txBody>
                    <a:bodyPr/>
                    <a:lstStyle/>
                    <a:p>
                      <a:pPr algn="ctr"/>
                      <a:r>
                        <a:rPr lang="en-US" dirty="0"/>
                        <a:t>Sentiment Analysis (NLP)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Yikai</a:t>
                      </a:r>
                      <a:r>
                        <a:rPr lang="en-US" dirty="0"/>
                        <a:t>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860437"/>
                  </a:ext>
                </a:extLst>
              </a:tr>
              <a:tr h="370840">
                <a:tc>
                  <a:txBody>
                    <a:bodyPr/>
                    <a:lstStyle/>
                    <a:p>
                      <a:pPr algn="ctr"/>
                      <a:r>
                        <a:rPr lang="en-US" dirty="0"/>
                        <a:t>Data Cleaning and preprocessing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585360"/>
                  </a:ext>
                </a:extLst>
              </a:tr>
              <a:tr h="0">
                <a:tc>
                  <a:txBody>
                    <a:bodyPr/>
                    <a:lstStyle/>
                    <a:p>
                      <a:pPr algn="ctr"/>
                      <a:r>
                        <a:rPr lang="en-US" dirty="0"/>
                        <a:t>Main Module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803627"/>
                  </a:ext>
                </a:extLst>
              </a:tr>
            </a:tbl>
          </a:graphicData>
        </a:graphic>
      </p:graphicFrame>
      <p:sp>
        <p:nvSpPr>
          <p:cNvPr id="10" name="Title 1">
            <a:extLst>
              <a:ext uri="{FF2B5EF4-FFF2-40B4-BE49-F238E27FC236}">
                <a16:creationId xmlns:a16="http://schemas.microsoft.com/office/drawing/2014/main" id="{F13CB30D-7C65-5B4B-0FA1-8A4C3CAA8BF1}"/>
              </a:ext>
            </a:extLst>
          </p:cNvPr>
          <p:cNvSpPr>
            <a:spLocks noGrp="1"/>
          </p:cNvSpPr>
          <p:nvPr>
            <p:ph type="title"/>
          </p:nvPr>
        </p:nvSpPr>
        <p:spPr>
          <a:xfrm>
            <a:off x="838200" y="365125"/>
            <a:ext cx="10515600" cy="1325563"/>
          </a:xfrm>
        </p:spPr>
        <p:txBody>
          <a:bodyPr/>
          <a:lstStyle/>
          <a:p>
            <a:r>
              <a:rPr lang="en-GB" dirty="0"/>
              <a:t>Project module and module leader</a:t>
            </a:r>
          </a:p>
        </p:txBody>
      </p:sp>
    </p:spTree>
    <p:extLst>
      <p:ext uri="{BB962C8B-B14F-4D97-AF65-F5344CB8AC3E}">
        <p14:creationId xmlns:p14="http://schemas.microsoft.com/office/powerpoint/2010/main" val="24027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0AEA2-4F28-7CF7-3F93-820EFE9CE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52929-590A-A415-DE8B-9154455E89EE}"/>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BB092D38-85E0-FA13-D1A0-EFCC7C6C9CB0}"/>
              </a:ext>
            </a:extLst>
          </p:cNvPr>
          <p:cNvSpPr txBox="1"/>
          <p:nvPr/>
        </p:nvSpPr>
        <p:spPr>
          <a:xfrm>
            <a:off x="5605946" y="2401725"/>
            <a:ext cx="5149140" cy="2123658"/>
          </a:xfrm>
          <a:prstGeom prst="rect">
            <a:avLst/>
          </a:prstGeom>
          <a:noFill/>
        </p:spPr>
        <p:txBody>
          <a:bodyPr wrap="square" rtlCol="0">
            <a:spAutoFit/>
          </a:bodyPr>
          <a:lstStyle/>
          <a:p>
            <a:r>
              <a:rPr lang="en-US" sz="4400" dirty="0"/>
              <a:t>(NOT MANDATORY)</a:t>
            </a:r>
          </a:p>
          <a:p>
            <a:r>
              <a:rPr lang="en-US" sz="4400" dirty="0"/>
              <a:t>Interesting results</a:t>
            </a:r>
          </a:p>
          <a:p>
            <a:r>
              <a:rPr lang="en-US" sz="4400" dirty="0"/>
              <a:t>BONUS – 5 points</a:t>
            </a:r>
          </a:p>
        </p:txBody>
      </p:sp>
    </p:spTree>
    <p:extLst>
      <p:ext uri="{BB962C8B-B14F-4D97-AF65-F5344CB8AC3E}">
        <p14:creationId xmlns:p14="http://schemas.microsoft.com/office/powerpoint/2010/main" val="2015243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8D081-EB46-7CD8-0A8E-BCD4FF99F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97EA2-2DC3-0B95-0736-262E2F990372}"/>
              </a:ext>
            </a:extLst>
          </p:cNvPr>
          <p:cNvSpPr>
            <a:spLocks noGrp="1"/>
          </p:cNvSpPr>
          <p:nvPr>
            <p:ph type="title"/>
          </p:nvPr>
        </p:nvSpPr>
        <p:spPr/>
        <p:txBody>
          <a:bodyPr/>
          <a:lstStyle/>
          <a:p>
            <a:r>
              <a:rPr lang="en-GB" dirty="0"/>
              <a:t>Interesting Hypothesis (NOT MANDATORY)</a:t>
            </a:r>
          </a:p>
        </p:txBody>
      </p:sp>
      <p:sp>
        <p:nvSpPr>
          <p:cNvPr id="9" name="Content Placeholder 9">
            <a:extLst>
              <a:ext uri="{FF2B5EF4-FFF2-40B4-BE49-F238E27FC236}">
                <a16:creationId xmlns:a16="http://schemas.microsoft.com/office/drawing/2014/main" id="{D8EDD95A-657E-9176-2C4C-480220538FA5}"/>
              </a:ext>
            </a:extLst>
          </p:cNvPr>
          <p:cNvSpPr>
            <a:spLocks noGrp="1"/>
          </p:cNvSpPr>
          <p:nvPr>
            <p:ph idx="1"/>
          </p:nvPr>
        </p:nvSpPr>
        <p:spPr>
          <a:xfrm>
            <a:off x="838200" y="1825625"/>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a:t>
            </a:r>
          </a:p>
          <a:p>
            <a:pPr marL="0" indent="0">
              <a:lnSpc>
                <a:spcPct val="150000"/>
              </a:lnSpc>
              <a:buNone/>
            </a:pPr>
            <a:r>
              <a:rPr lang="en-US" sz="2000" i="1" dirty="0">
                <a:latin typeface="Calibri" panose="020F0502020204030204" pitchFamily="34" charset="0"/>
                <a:cs typeface="Calibri" panose="020F0502020204030204" pitchFamily="34" charset="0"/>
              </a:rPr>
              <a:t>Provide details of any other interesting hypothesis you tested. </a:t>
            </a:r>
          </a:p>
          <a:p>
            <a:pPr marL="0" indent="0">
              <a:lnSpc>
                <a:spcPct val="150000"/>
              </a:lnSpc>
              <a:buNone/>
            </a:pPr>
            <a:r>
              <a:rPr lang="en-US" sz="2000" i="1" dirty="0">
                <a:latin typeface="Calibri" panose="020F0502020204030204" pitchFamily="34" charset="0"/>
                <a:cs typeface="Calibri" panose="020F0502020204030204" pitchFamily="34" charset="0"/>
              </a:rPr>
              <a:t>Were the results also interesting? Why?</a:t>
            </a:r>
          </a:p>
          <a:p>
            <a:pPr marL="0" indent="0">
              <a:lnSpc>
                <a:spcPct val="150000"/>
              </a:lnSpc>
              <a:buNone/>
            </a:pPr>
            <a:r>
              <a:rPr lang="en-US" sz="2000" i="1" dirty="0">
                <a:latin typeface="Calibri" panose="020F0502020204030204" pitchFamily="34" charset="0"/>
                <a:cs typeface="Calibri" panose="020F0502020204030204" pitchFamily="34" charset="0"/>
              </a:rPr>
              <a:t>Example (Titanic dataset):</a:t>
            </a:r>
          </a:p>
          <a:p>
            <a:pPr marL="0" indent="0">
              <a:lnSpc>
                <a:spcPct val="150000"/>
              </a:lnSpc>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 </a:t>
            </a: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no</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relationship between point of embarkation and survival rate</a:t>
            </a:r>
          </a:p>
          <a:p>
            <a:pPr marL="0" indent="0">
              <a:lnSpc>
                <a:spcPct val="150000"/>
              </a:lnSpc>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 </a:t>
            </a: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relationship between point of embarkation and survival rate</a:t>
            </a:r>
          </a:p>
          <a:p>
            <a:pPr marL="0" indent="0">
              <a:buNone/>
            </a:pPr>
            <a:r>
              <a:rPr lang="en-US" sz="20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48161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09FA-83AA-253A-1946-3293F9155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443675-FFAE-188B-3083-AECFA5EE8C3D}"/>
              </a:ext>
            </a:extLst>
          </p:cNvPr>
          <p:cNvSpPr>
            <a:spLocks noGrp="1"/>
          </p:cNvSpPr>
          <p:nvPr>
            <p:ph type="title"/>
          </p:nvPr>
        </p:nvSpPr>
        <p:spPr/>
        <p:txBody>
          <a:bodyPr/>
          <a:lstStyle/>
          <a:p>
            <a:r>
              <a:rPr lang="en-GB" dirty="0"/>
              <a:t>Interesting Hypothesis (NOT MANDATORY)</a:t>
            </a:r>
          </a:p>
        </p:txBody>
      </p:sp>
      <p:sp>
        <p:nvSpPr>
          <p:cNvPr id="9" name="Content Placeholder 9">
            <a:extLst>
              <a:ext uri="{FF2B5EF4-FFF2-40B4-BE49-F238E27FC236}">
                <a16:creationId xmlns:a16="http://schemas.microsoft.com/office/drawing/2014/main" id="{6309DE5F-56AB-73D6-AE83-F958BC9D2B79}"/>
              </a:ext>
            </a:extLst>
          </p:cNvPr>
          <p:cNvSpPr>
            <a:spLocks noGrp="1"/>
          </p:cNvSpPr>
          <p:nvPr>
            <p:ph idx="1"/>
          </p:nvPr>
        </p:nvSpPr>
        <p:spPr>
          <a:xfrm>
            <a:off x="838200" y="1825625"/>
            <a:ext cx="10515600" cy="4667250"/>
          </a:xfrm>
        </p:spPr>
        <p:txBody>
          <a:bodyPr>
            <a:noAutofit/>
          </a:bodyPr>
          <a:lstStyle/>
          <a:p>
            <a:pPr marL="0" indent="0">
              <a:buNone/>
            </a:pPr>
            <a:r>
              <a:rPr lang="en-US" dirty="0">
                <a:solidFill>
                  <a:srgbClr val="FF0000"/>
                </a:solidFill>
                <a:latin typeface="Calibri" panose="020F0502020204030204" pitchFamily="34" charset="0"/>
                <a:cs typeface="Calibri" panose="020F0502020204030204" pitchFamily="34" charset="0"/>
              </a:rPr>
              <a:t>**Please note that the </a:t>
            </a:r>
            <a:r>
              <a:rPr lang="en-US" b="1" dirty="0">
                <a:solidFill>
                  <a:srgbClr val="FF0000"/>
                </a:solidFill>
                <a:latin typeface="Calibri" panose="020F0502020204030204" pitchFamily="34" charset="0"/>
                <a:cs typeface="Calibri" panose="020F0502020204030204" pitchFamily="34" charset="0"/>
              </a:rPr>
              <a:t>BONUS 5 POINTS </a:t>
            </a:r>
            <a:r>
              <a:rPr lang="en-US" dirty="0">
                <a:solidFill>
                  <a:srgbClr val="FF0000"/>
                </a:solidFill>
                <a:latin typeface="Calibri" panose="020F0502020204030204" pitchFamily="34" charset="0"/>
                <a:cs typeface="Calibri" panose="020F0502020204030204" pitchFamily="34" charset="0"/>
              </a:rPr>
              <a:t>will be given only if the teachers are convinced that the results are interesting. </a:t>
            </a:r>
          </a:p>
        </p:txBody>
      </p:sp>
    </p:spTree>
    <p:extLst>
      <p:ext uri="{BB962C8B-B14F-4D97-AF65-F5344CB8AC3E}">
        <p14:creationId xmlns:p14="http://schemas.microsoft.com/office/powerpoint/2010/main" val="210904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p>
        </p:txBody>
      </p:sp>
    </p:spTree>
    <p:extLst>
      <p:ext uri="{BB962C8B-B14F-4D97-AF65-F5344CB8AC3E}">
        <p14:creationId xmlns:p14="http://schemas.microsoft.com/office/powerpoint/2010/main" val="389379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9F9C-A4E5-20A3-01A2-4398E9E987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6BDC1E-EEF5-5574-2CA0-149FBDF23E29}"/>
              </a:ext>
            </a:extLst>
          </p:cNvPr>
          <p:cNvSpPr txBox="1"/>
          <p:nvPr/>
        </p:nvSpPr>
        <p:spPr>
          <a:xfrm>
            <a:off x="5605946" y="3044279"/>
            <a:ext cx="5149140" cy="769441"/>
          </a:xfrm>
          <a:prstGeom prst="rect">
            <a:avLst/>
          </a:prstGeom>
          <a:noFill/>
        </p:spPr>
        <p:txBody>
          <a:bodyPr wrap="square" rtlCol="0">
            <a:spAutoFit/>
          </a:bodyPr>
          <a:lstStyle/>
          <a:p>
            <a:r>
              <a:rPr lang="en-US" sz="4400" dirty="0"/>
              <a:t>Dataset</a:t>
            </a:r>
          </a:p>
        </p:txBody>
      </p:sp>
    </p:spTree>
    <p:extLst>
      <p:ext uri="{BB962C8B-B14F-4D97-AF65-F5344CB8AC3E}">
        <p14:creationId xmlns:p14="http://schemas.microsoft.com/office/powerpoint/2010/main" val="234447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843F-52D8-7482-4357-30D42A90A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C177B-2CF9-DCE3-A28E-7BD63A2CDEC8}"/>
              </a:ext>
            </a:extLst>
          </p:cNvPr>
          <p:cNvSpPr>
            <a:spLocks noGrp="1"/>
          </p:cNvSpPr>
          <p:nvPr>
            <p:ph type="title"/>
          </p:nvPr>
        </p:nvSpPr>
        <p:spPr/>
        <p:txBody>
          <a:bodyPr/>
          <a:lstStyle/>
          <a:p>
            <a:r>
              <a:rPr lang="en-GB" dirty="0"/>
              <a:t>Dataset introduction</a:t>
            </a:r>
          </a:p>
        </p:txBody>
      </p:sp>
      <p:sp>
        <p:nvSpPr>
          <p:cNvPr id="9" name="Content Placeholder 9">
            <a:extLst>
              <a:ext uri="{FF2B5EF4-FFF2-40B4-BE49-F238E27FC236}">
                <a16:creationId xmlns:a16="http://schemas.microsoft.com/office/drawing/2014/main" id="{F93FF656-641B-767F-DFE1-D10BF9E61B06}"/>
              </a:ext>
            </a:extLst>
          </p:cNvPr>
          <p:cNvSpPr>
            <a:spLocks noGrp="1"/>
          </p:cNvSpPr>
          <p:nvPr>
            <p:ph idx="1"/>
          </p:nvPr>
        </p:nvSpPr>
        <p:spPr>
          <a:xfrm>
            <a:off x="838200" y="1825625"/>
            <a:ext cx="10515600" cy="4667250"/>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a:t>
            </a:r>
          </a:p>
          <a:p>
            <a:pPr>
              <a:buFontTx/>
              <a:buChar char="-"/>
            </a:pPr>
            <a:r>
              <a:rPr lang="en-US" sz="1800" i="1" dirty="0">
                <a:latin typeface="Calibri" panose="020F0502020204030204" pitchFamily="34" charset="0"/>
                <a:cs typeface="Calibri" panose="020F0502020204030204" pitchFamily="34" charset="0"/>
              </a:rPr>
              <a:t>Heart attack prediction dataset</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p>
          <a:p>
            <a:pPr>
              <a:buFontTx/>
              <a:buChar char="-"/>
            </a:pPr>
            <a:r>
              <a:rPr lang="en-US" sz="1800" dirty="0">
                <a:latin typeface="Calibri" panose="020F0502020204030204" pitchFamily="34" charset="0"/>
                <a:cs typeface="Calibri" panose="020F0502020204030204" pitchFamily="34" charset="0"/>
              </a:rPr>
              <a:t>The Heart Attack Risk Prediction Dataset is a valuable tool for understanding the predictors of heart health and the risk factors associated with heart attacks. </a:t>
            </a:r>
          </a:p>
          <a:p>
            <a:pPr>
              <a:buFontTx/>
              <a:buChar char="-"/>
            </a:pPr>
            <a:r>
              <a:rPr lang="en-US" sz="1800" dirty="0">
                <a:latin typeface="Calibri" panose="020F0502020204030204" pitchFamily="34" charset="0"/>
                <a:cs typeface="Calibri" panose="020F0502020204030204" pitchFamily="34" charset="0"/>
              </a:rPr>
              <a:t>It includes diverse attributes such as age, cholesterol levels, lifestyle choices, and medical history, enabling researchers and healthcare professionals to apply predictive analytics and machine learning for proactive heart disease prevention. </a:t>
            </a:r>
          </a:p>
          <a:p>
            <a:pPr>
              <a:buFontTx/>
              <a:buChar char="-"/>
            </a:pPr>
            <a:r>
              <a:rPr lang="en-US" sz="1800" dirty="0">
                <a:latin typeface="Calibri" panose="020F0502020204030204" pitchFamily="34" charset="0"/>
                <a:cs typeface="Calibri" panose="020F0502020204030204" pitchFamily="34" charset="0"/>
              </a:rPr>
              <a:t>With 8,763 records from patients worldwide, this dataset supports comprehensive analysis and research aimed at improving cardiovascular health outcomes.</a:t>
            </a:r>
          </a:p>
        </p:txBody>
      </p:sp>
    </p:spTree>
    <p:extLst>
      <p:ext uri="{BB962C8B-B14F-4D97-AF65-F5344CB8AC3E}">
        <p14:creationId xmlns:p14="http://schemas.microsoft.com/office/powerpoint/2010/main" val="418561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633BD-2D1B-4C20-37EF-087A346EF19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39B17F3-CEB3-A19B-2C73-272A0BB8E85A}"/>
              </a:ext>
            </a:extLst>
          </p:cNvPr>
          <p:cNvPicPr>
            <a:picLocks noChangeAspect="1"/>
          </p:cNvPicPr>
          <p:nvPr/>
        </p:nvPicPr>
        <p:blipFill>
          <a:blip r:embed="rId3"/>
          <a:stretch>
            <a:fillRect/>
          </a:stretch>
        </p:blipFill>
        <p:spPr>
          <a:xfrm>
            <a:off x="725666" y="469881"/>
            <a:ext cx="10323809" cy="5676190"/>
          </a:xfrm>
          <a:prstGeom prst="rect">
            <a:avLst/>
          </a:prstGeom>
        </p:spPr>
      </p:pic>
    </p:spTree>
    <p:extLst>
      <p:ext uri="{BB962C8B-B14F-4D97-AF65-F5344CB8AC3E}">
        <p14:creationId xmlns:p14="http://schemas.microsoft.com/office/powerpoint/2010/main" val="134968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B34B-2EB0-F9A3-E60B-FE56213CD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35D12-91AB-7C95-6D73-CC209FAA4FF7}"/>
              </a:ext>
            </a:extLst>
          </p:cNvPr>
          <p:cNvSpPr>
            <a:spLocks noGrp="1"/>
          </p:cNvSpPr>
          <p:nvPr>
            <p:ph type="title"/>
          </p:nvPr>
        </p:nvSpPr>
        <p:spPr/>
        <p:txBody>
          <a:bodyPr/>
          <a:lstStyle/>
          <a:p>
            <a:r>
              <a:rPr lang="en-GB" dirty="0"/>
              <a:t>(</a:t>
            </a:r>
            <a:r>
              <a:rPr lang="en-GB" i="1" dirty="0"/>
              <a:t>Variable Name #Diet</a:t>
            </a:r>
            <a:r>
              <a:rPr lang="en-GB" dirty="0"/>
              <a:t>) distribution</a:t>
            </a:r>
          </a:p>
        </p:txBody>
      </p:sp>
      <p:sp>
        <p:nvSpPr>
          <p:cNvPr id="9" name="Content Placeholder 9">
            <a:extLst>
              <a:ext uri="{FF2B5EF4-FFF2-40B4-BE49-F238E27FC236}">
                <a16:creationId xmlns:a16="http://schemas.microsoft.com/office/drawing/2014/main" id="{E5256AC1-0794-7D56-5970-3B41A577CFD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three categories: Average, Unhealthy Diet, and Healthy. </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The plot shows little to no variation within each category, as the boxes appear as single lines without visible whiskers or outliers.</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 All three categories have similar frequency values, around 2900-3000, with the Healthy category showing a slightly higher frequency than the others.</a:t>
            </a:r>
          </a:p>
        </p:txBody>
      </p:sp>
      <p:pic>
        <p:nvPicPr>
          <p:cNvPr id="6" name="Picture 5">
            <a:extLst>
              <a:ext uri="{FF2B5EF4-FFF2-40B4-BE49-F238E27FC236}">
                <a16:creationId xmlns:a16="http://schemas.microsoft.com/office/drawing/2014/main" id="{154E7163-1E7F-EE58-AD45-8CF266C4E4F3}"/>
              </a:ext>
            </a:extLst>
          </p:cNvPr>
          <p:cNvPicPr>
            <a:picLocks noChangeAspect="1"/>
          </p:cNvPicPr>
          <p:nvPr/>
        </p:nvPicPr>
        <p:blipFill>
          <a:blip r:embed="rId3"/>
          <a:stretch>
            <a:fillRect/>
          </a:stretch>
        </p:blipFill>
        <p:spPr>
          <a:xfrm>
            <a:off x="6844553" y="2153304"/>
            <a:ext cx="5347447" cy="2785439"/>
          </a:xfrm>
          <a:prstGeom prst="rect">
            <a:avLst/>
          </a:prstGeom>
        </p:spPr>
      </p:pic>
    </p:spTree>
    <p:extLst>
      <p:ext uri="{BB962C8B-B14F-4D97-AF65-F5344CB8AC3E}">
        <p14:creationId xmlns:p14="http://schemas.microsoft.com/office/powerpoint/2010/main" val="292934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C51F-0AD0-C59D-CB8E-D2F9CB511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80E03-ACD5-A0E7-75A1-6C20E171D0F1}"/>
              </a:ext>
            </a:extLst>
          </p:cNvPr>
          <p:cNvSpPr>
            <a:spLocks noGrp="1"/>
          </p:cNvSpPr>
          <p:nvPr>
            <p:ph type="title"/>
          </p:nvPr>
        </p:nvSpPr>
        <p:spPr/>
        <p:txBody>
          <a:bodyPr/>
          <a:lstStyle/>
          <a:p>
            <a:r>
              <a:rPr lang="en-GB" dirty="0"/>
              <a:t>(</a:t>
            </a:r>
            <a:r>
              <a:rPr lang="en-GB" i="1" dirty="0"/>
              <a:t>Variable Name # Heart Rate</a:t>
            </a:r>
            <a:r>
              <a:rPr lang="en-GB" dirty="0"/>
              <a:t>) distribution</a:t>
            </a:r>
          </a:p>
        </p:txBody>
      </p:sp>
      <p:sp>
        <p:nvSpPr>
          <p:cNvPr id="9" name="Content Placeholder 9">
            <a:extLst>
              <a:ext uri="{FF2B5EF4-FFF2-40B4-BE49-F238E27FC236}">
                <a16:creationId xmlns:a16="http://schemas.microsoft.com/office/drawing/2014/main" id="{966AE2F7-642D-F96F-0E0C-4A24FB9266B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shows the distribution of heart rates.</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 The data exhibits a roughly normal distribution shape, with most heart rates concentrated in the middle range (about 70-90 beats per minute). </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The distribution is slightly right-skewed, indicating that higher heart rates occur somewhat more frequently than lower ones.</a:t>
            </a:r>
          </a:p>
        </p:txBody>
      </p:sp>
      <p:pic>
        <p:nvPicPr>
          <p:cNvPr id="4" name="Picture 3">
            <a:extLst>
              <a:ext uri="{FF2B5EF4-FFF2-40B4-BE49-F238E27FC236}">
                <a16:creationId xmlns:a16="http://schemas.microsoft.com/office/drawing/2014/main" id="{8833EBFE-0213-2834-4E62-74A4808A22DE}"/>
              </a:ext>
            </a:extLst>
          </p:cNvPr>
          <p:cNvPicPr>
            <a:picLocks noChangeAspect="1"/>
          </p:cNvPicPr>
          <p:nvPr/>
        </p:nvPicPr>
        <p:blipFill>
          <a:blip r:embed="rId3"/>
          <a:stretch>
            <a:fillRect/>
          </a:stretch>
        </p:blipFill>
        <p:spPr>
          <a:xfrm>
            <a:off x="6899409" y="2133086"/>
            <a:ext cx="5275195" cy="2847322"/>
          </a:xfrm>
          <a:prstGeom prst="rect">
            <a:avLst/>
          </a:prstGeom>
        </p:spPr>
      </p:pic>
    </p:spTree>
    <p:extLst>
      <p:ext uri="{BB962C8B-B14F-4D97-AF65-F5344CB8AC3E}">
        <p14:creationId xmlns:p14="http://schemas.microsoft.com/office/powerpoint/2010/main" val="244160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EA1DA-4C21-3D83-925B-29FB2D66D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BE35E-CBB0-F31E-8FB2-18FF8356F2F7}"/>
              </a:ext>
            </a:extLst>
          </p:cNvPr>
          <p:cNvSpPr>
            <a:spLocks noGrp="1"/>
          </p:cNvSpPr>
          <p:nvPr>
            <p:ph type="title"/>
          </p:nvPr>
        </p:nvSpPr>
        <p:spPr/>
        <p:txBody>
          <a:bodyPr/>
          <a:lstStyle/>
          <a:p>
            <a:r>
              <a:rPr lang="en-GB" dirty="0"/>
              <a:t>(</a:t>
            </a:r>
            <a:r>
              <a:rPr lang="en-GB" i="1" dirty="0"/>
              <a:t>Variable Name # Gender</a:t>
            </a:r>
            <a:r>
              <a:rPr lang="en-GB" dirty="0"/>
              <a:t>) distribution</a:t>
            </a:r>
          </a:p>
        </p:txBody>
      </p:sp>
      <p:sp>
        <p:nvSpPr>
          <p:cNvPr id="9" name="Content Placeholder 9">
            <a:extLst>
              <a:ext uri="{FF2B5EF4-FFF2-40B4-BE49-F238E27FC236}">
                <a16:creationId xmlns:a16="http://schemas.microsoft.com/office/drawing/2014/main" id="{524DCAE8-F69D-21A7-B617-B6778DE2D9FD}"/>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distribution between Male and Female categories. </a:t>
            </a:r>
          </a:p>
          <a:p>
            <a:pPr>
              <a:buFontTx/>
              <a:buChar char="-"/>
            </a:pPr>
            <a:r>
              <a:rPr lang="en-US" i="1" dirty="0">
                <a:latin typeface="Calibri" panose="020F0502020204030204" pitchFamily="34" charset="0"/>
                <a:cs typeface="Calibri" panose="020F0502020204030204" pitchFamily="34" charset="0"/>
              </a:rPr>
              <a:t>The Male category shows a significantly higher frequency, around 6000, compared to the Female category, which has a frequency of about 2700.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gender rather than individual data points.</a:t>
            </a:r>
          </a:p>
        </p:txBody>
      </p:sp>
      <p:pic>
        <p:nvPicPr>
          <p:cNvPr id="5" name="Picture 4">
            <a:extLst>
              <a:ext uri="{FF2B5EF4-FFF2-40B4-BE49-F238E27FC236}">
                <a16:creationId xmlns:a16="http://schemas.microsoft.com/office/drawing/2014/main" id="{E732617E-5FE2-0D71-E7F9-E56E067434F6}"/>
              </a:ext>
            </a:extLst>
          </p:cNvPr>
          <p:cNvPicPr>
            <a:picLocks noChangeAspect="1"/>
          </p:cNvPicPr>
          <p:nvPr/>
        </p:nvPicPr>
        <p:blipFill>
          <a:blip r:embed="rId3"/>
          <a:stretch>
            <a:fillRect/>
          </a:stretch>
        </p:blipFill>
        <p:spPr>
          <a:xfrm>
            <a:off x="6669583" y="1891306"/>
            <a:ext cx="5522417" cy="3075388"/>
          </a:xfrm>
          <a:prstGeom prst="rect">
            <a:avLst/>
          </a:prstGeom>
        </p:spPr>
      </p:pic>
    </p:spTree>
    <p:extLst>
      <p:ext uri="{BB962C8B-B14F-4D97-AF65-F5344CB8AC3E}">
        <p14:creationId xmlns:p14="http://schemas.microsoft.com/office/powerpoint/2010/main" val="4184563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E236E2-653B-4DD0-93F6-EEFE4C29E14C}">
  <ds:schemaRefs>
    <ds:schemaRef ds:uri="http://schemas.microsoft.com/sharepoint/v3/contenttype/forms"/>
  </ds:schemaRefs>
</ds:datastoreItem>
</file>

<file path=customXml/itemProps2.xml><?xml version="1.0" encoding="utf-8"?>
<ds:datastoreItem xmlns:ds="http://schemas.openxmlformats.org/officeDocument/2006/customXml" ds:itemID="{7A55237F-7B08-4322-82A5-9544F45BA73F}">
  <ds:schemaRefs>
    <ds:schemaRef ds:uri="a0e3e070-c456-4c4d-9806-ba71933c9b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B641F331-CFBC-4741-A8A8-27A1AC52B870}">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a0e3e070-c456-4c4d-9806-ba71933c9b94"/>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26503</TotalTime>
  <Words>2292</Words>
  <Application>Microsoft Office PowerPoint</Application>
  <PresentationFormat>Widescreen</PresentationFormat>
  <Paragraphs>220</Paragraphs>
  <Slides>33</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Special Course in Software Engineering 24</vt:lpstr>
      <vt:lpstr>PowerPoint Presentation</vt:lpstr>
      <vt:lpstr>Project module and module leader</vt:lpstr>
      <vt:lpstr>PowerPoint Presentation</vt:lpstr>
      <vt:lpstr>Dataset introduction</vt:lpstr>
      <vt:lpstr>PowerPoint Presentation</vt:lpstr>
      <vt:lpstr>(Variable Name #Diet) distribution</vt:lpstr>
      <vt:lpstr>(Variable Name # Heart Rate) distribution</vt:lpstr>
      <vt:lpstr>(Variable Name # Gender) distribution</vt:lpstr>
      <vt:lpstr>(Variable Name # Cholesterol) distribution</vt:lpstr>
      <vt:lpstr>(Variable Name # Obesity) distribution</vt:lpstr>
      <vt:lpstr>(Variable Name # Diabetes) distribution</vt:lpstr>
      <vt:lpstr>PowerPoint Presentation</vt:lpstr>
      <vt:lpstr>Hypothesis #1：Analyze numeric and category data.</vt:lpstr>
      <vt:lpstr>Testing Hypothesis #1</vt:lpstr>
      <vt:lpstr>Testing Hypothesis #1</vt:lpstr>
      <vt:lpstr>Testing Hypothesis #1</vt:lpstr>
      <vt:lpstr>Hypothesis #2：Analyze numeric and category data.</vt:lpstr>
      <vt:lpstr>Testing Hypothesis #2</vt:lpstr>
      <vt:lpstr>Testing Hypothesis #2</vt:lpstr>
      <vt:lpstr>Testing Hypothesis #2</vt:lpstr>
      <vt:lpstr>Hypothesis #3：Analyze category data.</vt:lpstr>
      <vt:lpstr>Testing Hypothesis #3</vt:lpstr>
      <vt:lpstr>Testing Hypothesis #3</vt:lpstr>
      <vt:lpstr>Testing Hypothesis #3</vt:lpstr>
      <vt:lpstr>Hypothesis #4：Analyze numeric data.</vt:lpstr>
      <vt:lpstr>Testing Hypothesis #4</vt:lpstr>
      <vt:lpstr>Testing Hypothesis #4</vt:lpstr>
      <vt:lpstr>Testing Hypothesis #4</vt:lpstr>
      <vt:lpstr>PowerPoint Presentation</vt:lpstr>
      <vt:lpstr>Interesting Hypothesis (NOT MANDATORY)</vt:lpstr>
      <vt:lpstr>Interesting Hypothesis (NOT MANDATORY)</vt:lpstr>
      <vt:lpstr>End</vt:lpstr>
    </vt:vector>
  </TitlesOfParts>
  <Company>University of Oulu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Yifan Li</cp:lastModifiedBy>
  <cp:revision>1860</cp:revision>
  <cp:lastPrinted>2024-07-13T10:20:04Z</cp:lastPrinted>
  <dcterms:created xsi:type="dcterms:W3CDTF">2018-09-18T06:33:14Z</dcterms:created>
  <dcterms:modified xsi:type="dcterms:W3CDTF">2024-10-18T08:26:28Z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ies>
</file>