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45"/>
  </p:notesMasterIdLst>
  <p:handoutMasterIdLst>
    <p:handoutMasterId r:id="rId46"/>
  </p:handoutMasterIdLst>
  <p:sldIdLst>
    <p:sldId id="256" r:id="rId5"/>
    <p:sldId id="596" r:id="rId6"/>
    <p:sldId id="373" r:id="rId7"/>
    <p:sldId id="597" r:id="rId8"/>
    <p:sldId id="573" r:id="rId9"/>
    <p:sldId id="613" r:id="rId10"/>
    <p:sldId id="598" r:id="rId11"/>
    <p:sldId id="617" r:id="rId12"/>
    <p:sldId id="622" r:id="rId13"/>
    <p:sldId id="623" r:id="rId14"/>
    <p:sldId id="628" r:id="rId15"/>
    <p:sldId id="634" r:id="rId16"/>
    <p:sldId id="629" r:id="rId17"/>
    <p:sldId id="635" r:id="rId18"/>
    <p:sldId id="636" r:id="rId19"/>
    <p:sldId id="601" r:id="rId20"/>
    <p:sldId id="603" r:id="rId21"/>
    <p:sldId id="614" r:id="rId22"/>
    <p:sldId id="606" r:id="rId23"/>
    <p:sldId id="615" r:id="rId24"/>
    <p:sldId id="618" r:id="rId25"/>
    <p:sldId id="619" r:id="rId26"/>
    <p:sldId id="620" r:id="rId27"/>
    <p:sldId id="621" r:id="rId28"/>
    <p:sldId id="624" r:id="rId29"/>
    <p:sldId id="625" r:id="rId30"/>
    <p:sldId id="626" r:id="rId31"/>
    <p:sldId id="627" r:id="rId32"/>
    <p:sldId id="630" r:id="rId33"/>
    <p:sldId id="631" r:id="rId34"/>
    <p:sldId id="632" r:id="rId35"/>
    <p:sldId id="633" r:id="rId36"/>
    <p:sldId id="637" r:id="rId37"/>
    <p:sldId id="638" r:id="rId38"/>
    <p:sldId id="639" r:id="rId39"/>
    <p:sldId id="640" r:id="rId40"/>
    <p:sldId id="504" r:id="rId41"/>
    <p:sldId id="609" r:id="rId42"/>
    <p:sldId id="612" r:id="rId43"/>
    <p:sldId id="260"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88E4E9"/>
    <a:srgbClr val="00B0F0"/>
    <a:srgbClr val="96F9F0"/>
    <a:srgbClr val="55D6F9"/>
    <a:srgbClr val="42EEDE"/>
    <a:srgbClr val="54C7E5"/>
    <a:srgbClr val="C00000"/>
    <a:srgbClr val="C55A1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249" autoAdjust="0"/>
    <p:restoredTop sz="93591"/>
  </p:normalViewPr>
  <p:slideViewPr>
    <p:cSldViewPr snapToGrid="0">
      <p:cViewPr varScale="1">
        <p:scale>
          <a:sx n="91" d="100"/>
          <a:sy n="91" d="100"/>
        </p:scale>
        <p:origin x="76" y="136"/>
      </p:cViewPr>
      <p:guideLst>
        <p:guide orient="horz" pos="2160"/>
        <p:guide pos="3840"/>
      </p:guideLst>
    </p:cSldViewPr>
  </p:slideViewPr>
  <p:notesTextViewPr>
    <p:cViewPr>
      <p:scale>
        <a:sx n="50" d="100"/>
        <a:sy n="50" d="100"/>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handoutMaster" Target="handoutMasters/handoutMaster1.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479E9D1-9BF0-4590-93E9-CEBE68D7E940}" type="datetimeFigureOut">
              <a:rPr lang="en-GB" smtClean="0"/>
              <a:t>18/10/2024</a:t>
            </a:fld>
            <a:endParaRPr lang="en-GB"/>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6401D88-D640-45B3-A274-37CE828BF5A4}" type="slidenum">
              <a:rPr lang="en-GB" smtClean="0"/>
              <a:t>‹#›</a:t>
            </a:fld>
            <a:endParaRPr lang="en-GB"/>
          </a:p>
        </p:txBody>
      </p:sp>
    </p:spTree>
    <p:extLst>
      <p:ext uri="{BB962C8B-B14F-4D97-AF65-F5344CB8AC3E}">
        <p14:creationId xmlns:p14="http://schemas.microsoft.com/office/powerpoint/2010/main" val="19334921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FI"/>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148F16-BF7A-4F46-8638-D8BDBA5C460F}" type="datetimeFigureOut">
              <a:rPr lang="en-FI" smtClean="0"/>
              <a:t>10/18/2024</a:t>
            </a:fld>
            <a:endParaRPr lang="en-FI"/>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FI"/>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I"/>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FI"/>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CC9347-A9CA-0B41-9C3C-7ADBB4FD3F7A}" type="slidenum">
              <a:rPr lang="en-FI" smtClean="0"/>
              <a:t>‹#›</a:t>
            </a:fld>
            <a:endParaRPr lang="en-FI"/>
          </a:p>
        </p:txBody>
      </p:sp>
    </p:spTree>
    <p:extLst>
      <p:ext uri="{BB962C8B-B14F-4D97-AF65-F5344CB8AC3E}">
        <p14:creationId xmlns:p14="http://schemas.microsoft.com/office/powerpoint/2010/main" val="6119472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D26A46-4328-932D-2351-099131EE178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0D66256-A851-3835-6EBD-137672D60AD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BCD9E33-4702-EEF1-7B40-A38948C4AED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B70EB42-1113-5402-57F5-2D16F019F94B}"/>
              </a:ext>
            </a:extLst>
          </p:cNvPr>
          <p:cNvSpPr>
            <a:spLocks noGrp="1"/>
          </p:cNvSpPr>
          <p:nvPr>
            <p:ph type="sldNum" sz="quarter" idx="10"/>
          </p:nvPr>
        </p:nvSpPr>
        <p:spPr/>
        <p:txBody>
          <a:bodyPr/>
          <a:lstStyle/>
          <a:p>
            <a:fld id="{92CC9347-A9CA-0B41-9C3C-7ADBB4FD3F7A}" type="slidenum">
              <a:rPr lang="en-FI" smtClean="0"/>
              <a:t>3</a:t>
            </a:fld>
            <a:endParaRPr lang="en-FI"/>
          </a:p>
        </p:txBody>
      </p:sp>
    </p:spTree>
    <p:extLst>
      <p:ext uri="{BB962C8B-B14F-4D97-AF65-F5344CB8AC3E}">
        <p14:creationId xmlns:p14="http://schemas.microsoft.com/office/powerpoint/2010/main" val="12911086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E61542-24E5-E7B7-C5E5-D163A86C05E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98071BD-A034-9942-0CE9-1DADAE42256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1B72B75-44E5-A658-3312-741D2077A32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89ED209-A2D0-096E-6143-0FE5425EACD9}"/>
              </a:ext>
            </a:extLst>
          </p:cNvPr>
          <p:cNvSpPr>
            <a:spLocks noGrp="1"/>
          </p:cNvSpPr>
          <p:nvPr>
            <p:ph type="sldNum" sz="quarter" idx="10"/>
          </p:nvPr>
        </p:nvSpPr>
        <p:spPr/>
        <p:txBody>
          <a:bodyPr/>
          <a:lstStyle/>
          <a:p>
            <a:fld id="{92CC9347-A9CA-0B41-9C3C-7ADBB4FD3F7A}" type="slidenum">
              <a:rPr lang="en-FI" smtClean="0"/>
              <a:t>13</a:t>
            </a:fld>
            <a:endParaRPr lang="en-FI"/>
          </a:p>
        </p:txBody>
      </p:sp>
    </p:spTree>
    <p:extLst>
      <p:ext uri="{BB962C8B-B14F-4D97-AF65-F5344CB8AC3E}">
        <p14:creationId xmlns:p14="http://schemas.microsoft.com/office/powerpoint/2010/main" val="24385579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47F87E-5F39-1628-D6EF-D6A1713DCE9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DD5FC93-6F6A-10B8-08E3-14C03AFFAAE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758D9BD-1747-B762-83B6-8377CC04CE4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6FE1924-2466-FF3F-8897-4837B6B1CEF9}"/>
              </a:ext>
            </a:extLst>
          </p:cNvPr>
          <p:cNvSpPr>
            <a:spLocks noGrp="1"/>
          </p:cNvSpPr>
          <p:nvPr>
            <p:ph type="sldNum" sz="quarter" idx="10"/>
          </p:nvPr>
        </p:nvSpPr>
        <p:spPr/>
        <p:txBody>
          <a:bodyPr/>
          <a:lstStyle/>
          <a:p>
            <a:fld id="{92CC9347-A9CA-0B41-9C3C-7ADBB4FD3F7A}" type="slidenum">
              <a:rPr lang="en-FI" smtClean="0"/>
              <a:t>14</a:t>
            </a:fld>
            <a:endParaRPr lang="en-FI"/>
          </a:p>
        </p:txBody>
      </p:sp>
    </p:spTree>
    <p:extLst>
      <p:ext uri="{BB962C8B-B14F-4D97-AF65-F5344CB8AC3E}">
        <p14:creationId xmlns:p14="http://schemas.microsoft.com/office/powerpoint/2010/main" val="3649872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47E92C-43CF-8024-0252-24101E26B9B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0D5231D-F5B2-94B1-B16D-FE3D8FBC6DF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602C37E-E565-0396-1186-7193EDF0FE5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1F318E6-C679-94D9-BC8F-FEE437449B04}"/>
              </a:ext>
            </a:extLst>
          </p:cNvPr>
          <p:cNvSpPr>
            <a:spLocks noGrp="1"/>
          </p:cNvSpPr>
          <p:nvPr>
            <p:ph type="sldNum" sz="quarter" idx="10"/>
          </p:nvPr>
        </p:nvSpPr>
        <p:spPr/>
        <p:txBody>
          <a:bodyPr/>
          <a:lstStyle/>
          <a:p>
            <a:fld id="{92CC9347-A9CA-0B41-9C3C-7ADBB4FD3F7A}" type="slidenum">
              <a:rPr lang="en-FI" smtClean="0"/>
              <a:t>15</a:t>
            </a:fld>
            <a:endParaRPr lang="en-FI"/>
          </a:p>
        </p:txBody>
      </p:sp>
    </p:spTree>
    <p:extLst>
      <p:ext uri="{BB962C8B-B14F-4D97-AF65-F5344CB8AC3E}">
        <p14:creationId xmlns:p14="http://schemas.microsoft.com/office/powerpoint/2010/main" val="26726583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A1D57B-962D-53E4-0DC7-D9B3892D792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92CE94C-E182-45FB-5B02-C79EB05B4F1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8DC6EFE-6A7E-BA19-26F3-B1FB1182553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CF3FE8E-4AEF-8223-B7B9-79827D2DE975}"/>
              </a:ext>
            </a:extLst>
          </p:cNvPr>
          <p:cNvSpPr>
            <a:spLocks noGrp="1"/>
          </p:cNvSpPr>
          <p:nvPr>
            <p:ph type="sldNum" sz="quarter" idx="10"/>
          </p:nvPr>
        </p:nvSpPr>
        <p:spPr/>
        <p:txBody>
          <a:bodyPr/>
          <a:lstStyle/>
          <a:p>
            <a:fld id="{92CC9347-A9CA-0B41-9C3C-7ADBB4FD3F7A}" type="slidenum">
              <a:rPr lang="en-FI" smtClean="0"/>
              <a:t>17</a:t>
            </a:fld>
            <a:endParaRPr lang="en-FI"/>
          </a:p>
        </p:txBody>
      </p:sp>
    </p:spTree>
    <p:extLst>
      <p:ext uri="{BB962C8B-B14F-4D97-AF65-F5344CB8AC3E}">
        <p14:creationId xmlns:p14="http://schemas.microsoft.com/office/powerpoint/2010/main" val="22489473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D9C3E9-9AC0-AF59-AA62-EB2AB2F8DE8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47AACAD-69FF-42A6-900F-70400B9F680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09C69F4-64CA-7657-4108-271C87CC0BB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A112D89-53EC-FF10-094F-A8974DAACA04}"/>
              </a:ext>
            </a:extLst>
          </p:cNvPr>
          <p:cNvSpPr>
            <a:spLocks noGrp="1"/>
          </p:cNvSpPr>
          <p:nvPr>
            <p:ph type="sldNum" sz="quarter" idx="10"/>
          </p:nvPr>
        </p:nvSpPr>
        <p:spPr/>
        <p:txBody>
          <a:bodyPr/>
          <a:lstStyle/>
          <a:p>
            <a:fld id="{92CC9347-A9CA-0B41-9C3C-7ADBB4FD3F7A}" type="slidenum">
              <a:rPr lang="en-FI" smtClean="0"/>
              <a:t>18</a:t>
            </a:fld>
            <a:endParaRPr lang="en-FI"/>
          </a:p>
        </p:txBody>
      </p:sp>
    </p:spTree>
    <p:extLst>
      <p:ext uri="{BB962C8B-B14F-4D97-AF65-F5344CB8AC3E}">
        <p14:creationId xmlns:p14="http://schemas.microsoft.com/office/powerpoint/2010/main" val="20098369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DE99E8-F5F5-47C1-2421-1435A80BA2E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96FD702-4F94-3EE9-3A74-6978EECBF20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E5DDC25-11DB-2865-D8C1-5C747A9A53E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5C0D8ED-837F-18FB-4DFB-F72E80427236}"/>
              </a:ext>
            </a:extLst>
          </p:cNvPr>
          <p:cNvSpPr>
            <a:spLocks noGrp="1"/>
          </p:cNvSpPr>
          <p:nvPr>
            <p:ph type="sldNum" sz="quarter" idx="10"/>
          </p:nvPr>
        </p:nvSpPr>
        <p:spPr/>
        <p:txBody>
          <a:bodyPr/>
          <a:lstStyle/>
          <a:p>
            <a:fld id="{92CC9347-A9CA-0B41-9C3C-7ADBB4FD3F7A}" type="slidenum">
              <a:rPr lang="en-FI" smtClean="0"/>
              <a:t>19</a:t>
            </a:fld>
            <a:endParaRPr lang="en-FI"/>
          </a:p>
        </p:txBody>
      </p:sp>
    </p:spTree>
    <p:extLst>
      <p:ext uri="{BB962C8B-B14F-4D97-AF65-F5344CB8AC3E}">
        <p14:creationId xmlns:p14="http://schemas.microsoft.com/office/powerpoint/2010/main" val="4994273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667265-77C8-5B1F-B5EF-5902194B140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7384B28-9AEC-C378-47E2-087AE0CEBAE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C3B465B-5B5D-EEEA-1008-D60EE1F911E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904A9CB-722E-8600-B6AF-3DA739506A22}"/>
              </a:ext>
            </a:extLst>
          </p:cNvPr>
          <p:cNvSpPr>
            <a:spLocks noGrp="1"/>
          </p:cNvSpPr>
          <p:nvPr>
            <p:ph type="sldNum" sz="quarter" idx="10"/>
          </p:nvPr>
        </p:nvSpPr>
        <p:spPr/>
        <p:txBody>
          <a:bodyPr/>
          <a:lstStyle/>
          <a:p>
            <a:fld id="{92CC9347-A9CA-0B41-9C3C-7ADBB4FD3F7A}" type="slidenum">
              <a:rPr lang="en-FI" smtClean="0"/>
              <a:t>20</a:t>
            </a:fld>
            <a:endParaRPr lang="en-FI"/>
          </a:p>
        </p:txBody>
      </p:sp>
    </p:spTree>
    <p:extLst>
      <p:ext uri="{BB962C8B-B14F-4D97-AF65-F5344CB8AC3E}">
        <p14:creationId xmlns:p14="http://schemas.microsoft.com/office/powerpoint/2010/main" val="13673180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BF4B19-BDB2-F594-C097-A1F7E9E7BE7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3805D8D-B7DC-3CDA-C41B-4B4CDAADCF5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80ECE50-192A-F9D3-F759-B2D5573ED3C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DF5E8ED-556F-C17E-5E90-5CE7174AE66C}"/>
              </a:ext>
            </a:extLst>
          </p:cNvPr>
          <p:cNvSpPr>
            <a:spLocks noGrp="1"/>
          </p:cNvSpPr>
          <p:nvPr>
            <p:ph type="sldNum" sz="quarter" idx="10"/>
          </p:nvPr>
        </p:nvSpPr>
        <p:spPr/>
        <p:txBody>
          <a:bodyPr/>
          <a:lstStyle/>
          <a:p>
            <a:fld id="{92CC9347-A9CA-0B41-9C3C-7ADBB4FD3F7A}" type="slidenum">
              <a:rPr lang="en-FI" smtClean="0"/>
              <a:t>21</a:t>
            </a:fld>
            <a:endParaRPr lang="en-FI"/>
          </a:p>
        </p:txBody>
      </p:sp>
    </p:spTree>
    <p:extLst>
      <p:ext uri="{BB962C8B-B14F-4D97-AF65-F5344CB8AC3E}">
        <p14:creationId xmlns:p14="http://schemas.microsoft.com/office/powerpoint/2010/main" val="38873847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121ED0-35F0-6833-992C-EEA86FB7D12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0F5F4F1-42FB-AB78-8C14-2E0F8AAEB7D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60EE1E2-4D97-46B5-94D5-C8F166ACA58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6E959AE-6C47-B947-3AC0-28884819069F}"/>
              </a:ext>
            </a:extLst>
          </p:cNvPr>
          <p:cNvSpPr>
            <a:spLocks noGrp="1"/>
          </p:cNvSpPr>
          <p:nvPr>
            <p:ph type="sldNum" sz="quarter" idx="10"/>
          </p:nvPr>
        </p:nvSpPr>
        <p:spPr/>
        <p:txBody>
          <a:bodyPr/>
          <a:lstStyle/>
          <a:p>
            <a:fld id="{92CC9347-A9CA-0B41-9C3C-7ADBB4FD3F7A}" type="slidenum">
              <a:rPr lang="en-FI" smtClean="0"/>
              <a:t>22</a:t>
            </a:fld>
            <a:endParaRPr lang="en-FI"/>
          </a:p>
        </p:txBody>
      </p:sp>
    </p:spTree>
    <p:extLst>
      <p:ext uri="{BB962C8B-B14F-4D97-AF65-F5344CB8AC3E}">
        <p14:creationId xmlns:p14="http://schemas.microsoft.com/office/powerpoint/2010/main" val="18907584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F06E6A-9783-1C6B-5334-39D880AD42D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5DF79BE-A8AB-EF5C-FB90-3560BFD6E95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DF23C30-D17C-5AD1-9D5E-A56BCB6F5A5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0F35E42-6BF6-198C-E3C0-CB55A864FBAF}"/>
              </a:ext>
            </a:extLst>
          </p:cNvPr>
          <p:cNvSpPr>
            <a:spLocks noGrp="1"/>
          </p:cNvSpPr>
          <p:nvPr>
            <p:ph type="sldNum" sz="quarter" idx="10"/>
          </p:nvPr>
        </p:nvSpPr>
        <p:spPr/>
        <p:txBody>
          <a:bodyPr/>
          <a:lstStyle/>
          <a:p>
            <a:fld id="{92CC9347-A9CA-0B41-9C3C-7ADBB4FD3F7A}" type="slidenum">
              <a:rPr lang="en-FI" smtClean="0"/>
              <a:t>23</a:t>
            </a:fld>
            <a:endParaRPr lang="en-FI"/>
          </a:p>
        </p:txBody>
      </p:sp>
    </p:spTree>
    <p:extLst>
      <p:ext uri="{BB962C8B-B14F-4D97-AF65-F5344CB8AC3E}">
        <p14:creationId xmlns:p14="http://schemas.microsoft.com/office/powerpoint/2010/main" val="21239041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426640-4E9C-59F3-78BD-D4CE05DD765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A697701-36C4-3AAD-BED2-E6426D47719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3DB4B96-681E-9562-BDCA-00E17A93F25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6356EFD-6D7D-48B3-42A9-CF1067C78933}"/>
              </a:ext>
            </a:extLst>
          </p:cNvPr>
          <p:cNvSpPr>
            <a:spLocks noGrp="1"/>
          </p:cNvSpPr>
          <p:nvPr>
            <p:ph type="sldNum" sz="quarter" idx="10"/>
          </p:nvPr>
        </p:nvSpPr>
        <p:spPr/>
        <p:txBody>
          <a:bodyPr/>
          <a:lstStyle/>
          <a:p>
            <a:fld id="{92CC9347-A9CA-0B41-9C3C-7ADBB4FD3F7A}" type="slidenum">
              <a:rPr lang="en-FI" smtClean="0"/>
              <a:t>5</a:t>
            </a:fld>
            <a:endParaRPr lang="en-FI"/>
          </a:p>
        </p:txBody>
      </p:sp>
    </p:spTree>
    <p:extLst>
      <p:ext uri="{BB962C8B-B14F-4D97-AF65-F5344CB8AC3E}">
        <p14:creationId xmlns:p14="http://schemas.microsoft.com/office/powerpoint/2010/main" val="393915048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6B2B31-1115-D363-9ECC-92711B553F2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0C14EC9-9942-3081-274B-42E1D7FA331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D007712-9383-F3F7-BD72-DDD5390BB09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4C9E1C9-330F-8227-840E-18EB44548793}"/>
              </a:ext>
            </a:extLst>
          </p:cNvPr>
          <p:cNvSpPr>
            <a:spLocks noGrp="1"/>
          </p:cNvSpPr>
          <p:nvPr>
            <p:ph type="sldNum" sz="quarter" idx="10"/>
          </p:nvPr>
        </p:nvSpPr>
        <p:spPr/>
        <p:txBody>
          <a:bodyPr/>
          <a:lstStyle/>
          <a:p>
            <a:fld id="{92CC9347-A9CA-0B41-9C3C-7ADBB4FD3F7A}" type="slidenum">
              <a:rPr lang="en-FI" smtClean="0"/>
              <a:t>24</a:t>
            </a:fld>
            <a:endParaRPr lang="en-FI"/>
          </a:p>
        </p:txBody>
      </p:sp>
    </p:spTree>
    <p:extLst>
      <p:ext uri="{BB962C8B-B14F-4D97-AF65-F5344CB8AC3E}">
        <p14:creationId xmlns:p14="http://schemas.microsoft.com/office/powerpoint/2010/main" val="410283446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60E8AF-04CB-5247-9E72-51B39BA1EE2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3C6E400-37E3-C8D5-F8A6-87A078CE93E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23DD81A-5FB2-C71C-1E33-DE1E7F01003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4A3A9E0-70F7-664C-D8AF-542F4832FD57}"/>
              </a:ext>
            </a:extLst>
          </p:cNvPr>
          <p:cNvSpPr>
            <a:spLocks noGrp="1"/>
          </p:cNvSpPr>
          <p:nvPr>
            <p:ph type="sldNum" sz="quarter" idx="10"/>
          </p:nvPr>
        </p:nvSpPr>
        <p:spPr/>
        <p:txBody>
          <a:bodyPr/>
          <a:lstStyle/>
          <a:p>
            <a:fld id="{92CC9347-A9CA-0B41-9C3C-7ADBB4FD3F7A}" type="slidenum">
              <a:rPr lang="en-FI" smtClean="0"/>
              <a:t>25</a:t>
            </a:fld>
            <a:endParaRPr lang="en-FI"/>
          </a:p>
        </p:txBody>
      </p:sp>
    </p:spTree>
    <p:extLst>
      <p:ext uri="{BB962C8B-B14F-4D97-AF65-F5344CB8AC3E}">
        <p14:creationId xmlns:p14="http://schemas.microsoft.com/office/powerpoint/2010/main" val="24861056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312B26-1A5E-45E9-2F55-61A26B1DE04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F4A638C-2209-0714-379E-765A478966C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BA4C4A0-6666-2762-3993-DADD4964D8F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0F972CF-5832-802F-1899-BF9C4F84CB7B}"/>
              </a:ext>
            </a:extLst>
          </p:cNvPr>
          <p:cNvSpPr>
            <a:spLocks noGrp="1"/>
          </p:cNvSpPr>
          <p:nvPr>
            <p:ph type="sldNum" sz="quarter" idx="10"/>
          </p:nvPr>
        </p:nvSpPr>
        <p:spPr/>
        <p:txBody>
          <a:bodyPr/>
          <a:lstStyle/>
          <a:p>
            <a:fld id="{92CC9347-A9CA-0B41-9C3C-7ADBB4FD3F7A}" type="slidenum">
              <a:rPr lang="en-FI" smtClean="0"/>
              <a:t>26</a:t>
            </a:fld>
            <a:endParaRPr lang="en-FI"/>
          </a:p>
        </p:txBody>
      </p:sp>
    </p:spTree>
    <p:extLst>
      <p:ext uri="{BB962C8B-B14F-4D97-AF65-F5344CB8AC3E}">
        <p14:creationId xmlns:p14="http://schemas.microsoft.com/office/powerpoint/2010/main" val="23384212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643055-69A5-3B4A-0B4C-CE5A01F46A8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E359A9E-4692-AD79-F294-7DCC3F35D4D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DAF349C-04DD-00E0-6609-39D1FDAD99C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6C5A27D-81A1-C7FD-C579-3E9A557701B9}"/>
              </a:ext>
            </a:extLst>
          </p:cNvPr>
          <p:cNvSpPr>
            <a:spLocks noGrp="1"/>
          </p:cNvSpPr>
          <p:nvPr>
            <p:ph type="sldNum" sz="quarter" idx="10"/>
          </p:nvPr>
        </p:nvSpPr>
        <p:spPr/>
        <p:txBody>
          <a:bodyPr/>
          <a:lstStyle/>
          <a:p>
            <a:fld id="{92CC9347-A9CA-0B41-9C3C-7ADBB4FD3F7A}" type="slidenum">
              <a:rPr lang="en-FI" smtClean="0"/>
              <a:t>27</a:t>
            </a:fld>
            <a:endParaRPr lang="en-FI"/>
          </a:p>
        </p:txBody>
      </p:sp>
    </p:spTree>
    <p:extLst>
      <p:ext uri="{BB962C8B-B14F-4D97-AF65-F5344CB8AC3E}">
        <p14:creationId xmlns:p14="http://schemas.microsoft.com/office/powerpoint/2010/main" val="208458744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5E262E-36B6-DDE5-FD64-23C31D62C34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FB51880-D462-330B-B92C-7A738883431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FBEFDE9-9F50-9C96-0607-5A96A37BF88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C7862FF-46B6-7C3C-455C-001523E8D9BC}"/>
              </a:ext>
            </a:extLst>
          </p:cNvPr>
          <p:cNvSpPr>
            <a:spLocks noGrp="1"/>
          </p:cNvSpPr>
          <p:nvPr>
            <p:ph type="sldNum" sz="quarter" idx="10"/>
          </p:nvPr>
        </p:nvSpPr>
        <p:spPr/>
        <p:txBody>
          <a:bodyPr/>
          <a:lstStyle/>
          <a:p>
            <a:fld id="{92CC9347-A9CA-0B41-9C3C-7ADBB4FD3F7A}" type="slidenum">
              <a:rPr lang="en-FI" smtClean="0"/>
              <a:t>28</a:t>
            </a:fld>
            <a:endParaRPr lang="en-FI"/>
          </a:p>
        </p:txBody>
      </p:sp>
    </p:spTree>
    <p:extLst>
      <p:ext uri="{BB962C8B-B14F-4D97-AF65-F5344CB8AC3E}">
        <p14:creationId xmlns:p14="http://schemas.microsoft.com/office/powerpoint/2010/main" val="274615682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1EE292-6EF7-3F80-E235-35561762FB2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CE7FA39-5DBF-74E8-C968-12FE54558DB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8DC551F-79AF-C1E6-4AFC-57F5444CD49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BFDF25A-3B17-E614-9D02-EFF3A1D3F749}"/>
              </a:ext>
            </a:extLst>
          </p:cNvPr>
          <p:cNvSpPr>
            <a:spLocks noGrp="1"/>
          </p:cNvSpPr>
          <p:nvPr>
            <p:ph type="sldNum" sz="quarter" idx="10"/>
          </p:nvPr>
        </p:nvSpPr>
        <p:spPr/>
        <p:txBody>
          <a:bodyPr/>
          <a:lstStyle/>
          <a:p>
            <a:fld id="{92CC9347-A9CA-0B41-9C3C-7ADBB4FD3F7A}" type="slidenum">
              <a:rPr lang="en-FI" smtClean="0"/>
              <a:t>29</a:t>
            </a:fld>
            <a:endParaRPr lang="en-FI"/>
          </a:p>
        </p:txBody>
      </p:sp>
    </p:spTree>
    <p:extLst>
      <p:ext uri="{BB962C8B-B14F-4D97-AF65-F5344CB8AC3E}">
        <p14:creationId xmlns:p14="http://schemas.microsoft.com/office/powerpoint/2010/main" val="43716185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71A90B-DD56-E11D-4ACB-4851957D548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C24144B-35AA-9E04-B229-327CF94C3E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F2188BF-D885-2679-C23E-336A96B8A5B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24E305A-A69B-EC49-1637-E7011252AA9B}"/>
              </a:ext>
            </a:extLst>
          </p:cNvPr>
          <p:cNvSpPr>
            <a:spLocks noGrp="1"/>
          </p:cNvSpPr>
          <p:nvPr>
            <p:ph type="sldNum" sz="quarter" idx="10"/>
          </p:nvPr>
        </p:nvSpPr>
        <p:spPr/>
        <p:txBody>
          <a:bodyPr/>
          <a:lstStyle/>
          <a:p>
            <a:fld id="{92CC9347-A9CA-0B41-9C3C-7ADBB4FD3F7A}" type="slidenum">
              <a:rPr lang="en-FI" smtClean="0"/>
              <a:t>30</a:t>
            </a:fld>
            <a:endParaRPr lang="en-FI"/>
          </a:p>
        </p:txBody>
      </p:sp>
    </p:spTree>
    <p:extLst>
      <p:ext uri="{BB962C8B-B14F-4D97-AF65-F5344CB8AC3E}">
        <p14:creationId xmlns:p14="http://schemas.microsoft.com/office/powerpoint/2010/main" val="232856781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2DFEC2-3BFB-EE95-FE81-B30E6D8C654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1E386B8-3A5E-2DE8-43C9-222A42FA55D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2A79EC4-7419-3F6B-0F02-7995E7CF5AE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4F6D42A-95FA-2A27-1426-9467EBCD2027}"/>
              </a:ext>
            </a:extLst>
          </p:cNvPr>
          <p:cNvSpPr>
            <a:spLocks noGrp="1"/>
          </p:cNvSpPr>
          <p:nvPr>
            <p:ph type="sldNum" sz="quarter" idx="10"/>
          </p:nvPr>
        </p:nvSpPr>
        <p:spPr/>
        <p:txBody>
          <a:bodyPr/>
          <a:lstStyle/>
          <a:p>
            <a:fld id="{92CC9347-A9CA-0B41-9C3C-7ADBB4FD3F7A}" type="slidenum">
              <a:rPr lang="en-FI" smtClean="0"/>
              <a:t>31</a:t>
            </a:fld>
            <a:endParaRPr lang="en-FI"/>
          </a:p>
        </p:txBody>
      </p:sp>
    </p:spTree>
    <p:extLst>
      <p:ext uri="{BB962C8B-B14F-4D97-AF65-F5344CB8AC3E}">
        <p14:creationId xmlns:p14="http://schemas.microsoft.com/office/powerpoint/2010/main" val="332010108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640DE3-5732-D15B-A44B-64033EA897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3F52208-977A-6829-E321-2BECF871318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805D40-ED3B-91D2-2047-FF7268C21A7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FD7EDAC-F014-67B8-D831-369644D937A7}"/>
              </a:ext>
            </a:extLst>
          </p:cNvPr>
          <p:cNvSpPr>
            <a:spLocks noGrp="1"/>
          </p:cNvSpPr>
          <p:nvPr>
            <p:ph type="sldNum" sz="quarter" idx="10"/>
          </p:nvPr>
        </p:nvSpPr>
        <p:spPr/>
        <p:txBody>
          <a:bodyPr/>
          <a:lstStyle/>
          <a:p>
            <a:fld id="{92CC9347-A9CA-0B41-9C3C-7ADBB4FD3F7A}" type="slidenum">
              <a:rPr lang="en-FI" smtClean="0"/>
              <a:t>32</a:t>
            </a:fld>
            <a:endParaRPr lang="en-FI"/>
          </a:p>
        </p:txBody>
      </p:sp>
    </p:spTree>
    <p:extLst>
      <p:ext uri="{BB962C8B-B14F-4D97-AF65-F5344CB8AC3E}">
        <p14:creationId xmlns:p14="http://schemas.microsoft.com/office/powerpoint/2010/main" val="194695332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FF69FE-C260-7B80-9687-807661A9558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55398FD-01A8-05A8-BC2B-4E4DFC6C97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3F9D92E-AFF3-D634-8324-8C00BBF8E73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7A71E12-62A1-6E75-91B3-2136C0D29297}"/>
              </a:ext>
            </a:extLst>
          </p:cNvPr>
          <p:cNvSpPr>
            <a:spLocks noGrp="1"/>
          </p:cNvSpPr>
          <p:nvPr>
            <p:ph type="sldNum" sz="quarter" idx="10"/>
          </p:nvPr>
        </p:nvSpPr>
        <p:spPr/>
        <p:txBody>
          <a:bodyPr/>
          <a:lstStyle/>
          <a:p>
            <a:fld id="{92CC9347-A9CA-0B41-9C3C-7ADBB4FD3F7A}" type="slidenum">
              <a:rPr lang="en-FI" smtClean="0"/>
              <a:t>33</a:t>
            </a:fld>
            <a:endParaRPr lang="en-FI"/>
          </a:p>
        </p:txBody>
      </p:sp>
    </p:spTree>
    <p:extLst>
      <p:ext uri="{BB962C8B-B14F-4D97-AF65-F5344CB8AC3E}">
        <p14:creationId xmlns:p14="http://schemas.microsoft.com/office/powerpoint/2010/main" val="37430481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FEDF17-22F7-A1A1-992B-CA44A7AB8C7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1491954-5BD2-AE09-28C9-0220C872C5C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8873BBD-AA70-979E-6176-76DCC2030FF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30AD822-B23A-EB88-619E-E55A181ECE91}"/>
              </a:ext>
            </a:extLst>
          </p:cNvPr>
          <p:cNvSpPr>
            <a:spLocks noGrp="1"/>
          </p:cNvSpPr>
          <p:nvPr>
            <p:ph type="sldNum" sz="quarter" idx="10"/>
          </p:nvPr>
        </p:nvSpPr>
        <p:spPr/>
        <p:txBody>
          <a:bodyPr/>
          <a:lstStyle/>
          <a:p>
            <a:fld id="{92CC9347-A9CA-0B41-9C3C-7ADBB4FD3F7A}" type="slidenum">
              <a:rPr lang="en-FI" smtClean="0"/>
              <a:t>6</a:t>
            </a:fld>
            <a:endParaRPr lang="en-FI"/>
          </a:p>
        </p:txBody>
      </p:sp>
    </p:spTree>
    <p:extLst>
      <p:ext uri="{BB962C8B-B14F-4D97-AF65-F5344CB8AC3E}">
        <p14:creationId xmlns:p14="http://schemas.microsoft.com/office/powerpoint/2010/main" val="377044730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6698E5-4DBA-BC8C-89E3-0B51EC89B3A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BCC6A9C-C578-991A-7A08-151249E1C2A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A9DC88C-BFA2-9B5D-8953-19E80CF5E9F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DD8ED75-6698-F5F0-0757-76C88CF7A3AE}"/>
              </a:ext>
            </a:extLst>
          </p:cNvPr>
          <p:cNvSpPr>
            <a:spLocks noGrp="1"/>
          </p:cNvSpPr>
          <p:nvPr>
            <p:ph type="sldNum" sz="quarter" idx="10"/>
          </p:nvPr>
        </p:nvSpPr>
        <p:spPr/>
        <p:txBody>
          <a:bodyPr/>
          <a:lstStyle/>
          <a:p>
            <a:fld id="{92CC9347-A9CA-0B41-9C3C-7ADBB4FD3F7A}" type="slidenum">
              <a:rPr lang="en-FI" smtClean="0"/>
              <a:t>34</a:t>
            </a:fld>
            <a:endParaRPr lang="en-FI"/>
          </a:p>
        </p:txBody>
      </p:sp>
    </p:spTree>
    <p:extLst>
      <p:ext uri="{BB962C8B-B14F-4D97-AF65-F5344CB8AC3E}">
        <p14:creationId xmlns:p14="http://schemas.microsoft.com/office/powerpoint/2010/main" val="25818159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D93537-A7FD-B9CB-56EC-4902CB80926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CF0D2DD-1D9B-1598-D567-DF871B4B90E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A488E2E-D7A9-D0FF-9F86-CF260B4408B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F664ACA-E9CC-0ECA-ABE2-9962EE7F9808}"/>
              </a:ext>
            </a:extLst>
          </p:cNvPr>
          <p:cNvSpPr>
            <a:spLocks noGrp="1"/>
          </p:cNvSpPr>
          <p:nvPr>
            <p:ph type="sldNum" sz="quarter" idx="10"/>
          </p:nvPr>
        </p:nvSpPr>
        <p:spPr/>
        <p:txBody>
          <a:bodyPr/>
          <a:lstStyle/>
          <a:p>
            <a:fld id="{92CC9347-A9CA-0B41-9C3C-7ADBB4FD3F7A}" type="slidenum">
              <a:rPr lang="en-FI" smtClean="0"/>
              <a:t>35</a:t>
            </a:fld>
            <a:endParaRPr lang="en-FI"/>
          </a:p>
        </p:txBody>
      </p:sp>
    </p:spTree>
    <p:extLst>
      <p:ext uri="{BB962C8B-B14F-4D97-AF65-F5344CB8AC3E}">
        <p14:creationId xmlns:p14="http://schemas.microsoft.com/office/powerpoint/2010/main" val="362770733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307C85-FDEA-DAE3-34D0-14F539E834B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5DE77E9-D45B-647B-0F2A-92EF2C1F388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24707A1-6CF6-F6E7-822A-FE4D2C31E6F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F326F95-4DD2-7B02-E78C-02DC9CBDEFFC}"/>
              </a:ext>
            </a:extLst>
          </p:cNvPr>
          <p:cNvSpPr>
            <a:spLocks noGrp="1"/>
          </p:cNvSpPr>
          <p:nvPr>
            <p:ph type="sldNum" sz="quarter" idx="10"/>
          </p:nvPr>
        </p:nvSpPr>
        <p:spPr/>
        <p:txBody>
          <a:bodyPr/>
          <a:lstStyle/>
          <a:p>
            <a:fld id="{92CC9347-A9CA-0B41-9C3C-7ADBB4FD3F7A}" type="slidenum">
              <a:rPr lang="en-FI" smtClean="0"/>
              <a:t>36</a:t>
            </a:fld>
            <a:endParaRPr lang="en-FI"/>
          </a:p>
        </p:txBody>
      </p:sp>
    </p:spTree>
    <p:extLst>
      <p:ext uri="{BB962C8B-B14F-4D97-AF65-F5344CB8AC3E}">
        <p14:creationId xmlns:p14="http://schemas.microsoft.com/office/powerpoint/2010/main" val="410327616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61D5E5-E699-DFBD-FB8E-A556A30FDAC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77E81A2-CC96-DD2D-DB37-3F724DFB251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D6CC8AE-D145-5ED3-D0C8-DF601C1731D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D20E3B1-DAE0-FE64-720E-7D4CF3DE5B82}"/>
              </a:ext>
            </a:extLst>
          </p:cNvPr>
          <p:cNvSpPr>
            <a:spLocks noGrp="1"/>
          </p:cNvSpPr>
          <p:nvPr>
            <p:ph type="sldNum" sz="quarter" idx="10"/>
          </p:nvPr>
        </p:nvSpPr>
        <p:spPr/>
        <p:txBody>
          <a:bodyPr/>
          <a:lstStyle/>
          <a:p>
            <a:fld id="{92CC9347-A9CA-0B41-9C3C-7ADBB4FD3F7A}" type="slidenum">
              <a:rPr lang="en-FI" smtClean="0"/>
              <a:t>38</a:t>
            </a:fld>
            <a:endParaRPr lang="en-FI"/>
          </a:p>
        </p:txBody>
      </p:sp>
    </p:spTree>
    <p:extLst>
      <p:ext uri="{BB962C8B-B14F-4D97-AF65-F5344CB8AC3E}">
        <p14:creationId xmlns:p14="http://schemas.microsoft.com/office/powerpoint/2010/main" val="207098119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4EFFBE-A21E-3854-3B75-CC71531172C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7617CF1-94B7-9281-ECDA-6D7B78B4EE4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29187EE-873A-8405-590A-04943B115FB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18E38F6-E8BB-38AD-071D-AC14005C0D4C}"/>
              </a:ext>
            </a:extLst>
          </p:cNvPr>
          <p:cNvSpPr>
            <a:spLocks noGrp="1"/>
          </p:cNvSpPr>
          <p:nvPr>
            <p:ph type="sldNum" sz="quarter" idx="10"/>
          </p:nvPr>
        </p:nvSpPr>
        <p:spPr/>
        <p:txBody>
          <a:bodyPr/>
          <a:lstStyle/>
          <a:p>
            <a:fld id="{92CC9347-A9CA-0B41-9C3C-7ADBB4FD3F7A}" type="slidenum">
              <a:rPr lang="en-FI" smtClean="0"/>
              <a:t>39</a:t>
            </a:fld>
            <a:endParaRPr lang="en-FI"/>
          </a:p>
        </p:txBody>
      </p:sp>
    </p:spTree>
    <p:extLst>
      <p:ext uri="{BB962C8B-B14F-4D97-AF65-F5344CB8AC3E}">
        <p14:creationId xmlns:p14="http://schemas.microsoft.com/office/powerpoint/2010/main" val="3250526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59948B-83B5-E454-A8B5-B846D97BEC8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521F13F-6FEC-F3C5-876F-E3714714577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B4272B5-73DD-F84F-9CF6-66570704339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1D84D58-0126-F491-48C8-86314E8B27F9}"/>
              </a:ext>
            </a:extLst>
          </p:cNvPr>
          <p:cNvSpPr>
            <a:spLocks noGrp="1"/>
          </p:cNvSpPr>
          <p:nvPr>
            <p:ph type="sldNum" sz="quarter" idx="10"/>
          </p:nvPr>
        </p:nvSpPr>
        <p:spPr/>
        <p:txBody>
          <a:bodyPr/>
          <a:lstStyle/>
          <a:p>
            <a:fld id="{92CC9347-A9CA-0B41-9C3C-7ADBB4FD3F7A}" type="slidenum">
              <a:rPr lang="en-FI" smtClean="0"/>
              <a:t>7</a:t>
            </a:fld>
            <a:endParaRPr lang="en-FI"/>
          </a:p>
        </p:txBody>
      </p:sp>
    </p:spTree>
    <p:extLst>
      <p:ext uri="{BB962C8B-B14F-4D97-AF65-F5344CB8AC3E}">
        <p14:creationId xmlns:p14="http://schemas.microsoft.com/office/powerpoint/2010/main" val="2060381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E547A8-FA8F-C5B3-E135-7260FA6BBBE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3DAAA53-B223-65B5-9658-93ED2653ECD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2A9B022-C88D-597B-52C1-AB704212314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BFDD5C3-ED88-4EEA-6881-D87ECFD19183}"/>
              </a:ext>
            </a:extLst>
          </p:cNvPr>
          <p:cNvSpPr>
            <a:spLocks noGrp="1"/>
          </p:cNvSpPr>
          <p:nvPr>
            <p:ph type="sldNum" sz="quarter" idx="10"/>
          </p:nvPr>
        </p:nvSpPr>
        <p:spPr/>
        <p:txBody>
          <a:bodyPr/>
          <a:lstStyle/>
          <a:p>
            <a:fld id="{92CC9347-A9CA-0B41-9C3C-7ADBB4FD3F7A}" type="slidenum">
              <a:rPr lang="en-FI" smtClean="0"/>
              <a:t>8</a:t>
            </a:fld>
            <a:endParaRPr lang="en-FI"/>
          </a:p>
        </p:txBody>
      </p:sp>
    </p:spTree>
    <p:extLst>
      <p:ext uri="{BB962C8B-B14F-4D97-AF65-F5344CB8AC3E}">
        <p14:creationId xmlns:p14="http://schemas.microsoft.com/office/powerpoint/2010/main" val="20420532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12EC5D-7BE8-5A15-9D23-07F059A02E3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795D17-6DFE-20A2-BB93-F5CB8F893E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1420CE9-E066-0947-6FEE-D0E1E254681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F4C022C-AD86-6B29-5C14-780A78149F2D}"/>
              </a:ext>
            </a:extLst>
          </p:cNvPr>
          <p:cNvSpPr>
            <a:spLocks noGrp="1"/>
          </p:cNvSpPr>
          <p:nvPr>
            <p:ph type="sldNum" sz="quarter" idx="10"/>
          </p:nvPr>
        </p:nvSpPr>
        <p:spPr/>
        <p:txBody>
          <a:bodyPr/>
          <a:lstStyle/>
          <a:p>
            <a:fld id="{92CC9347-A9CA-0B41-9C3C-7ADBB4FD3F7A}" type="slidenum">
              <a:rPr lang="en-FI" smtClean="0"/>
              <a:t>9</a:t>
            </a:fld>
            <a:endParaRPr lang="en-FI"/>
          </a:p>
        </p:txBody>
      </p:sp>
    </p:spTree>
    <p:extLst>
      <p:ext uri="{BB962C8B-B14F-4D97-AF65-F5344CB8AC3E}">
        <p14:creationId xmlns:p14="http://schemas.microsoft.com/office/powerpoint/2010/main" val="33474574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C5FE93-35B9-19C1-14A1-3442B94805F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A8F8C78-AE94-A523-62F2-A3BA79A53CD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045BFF6-2997-8958-4D43-8A5787A77BD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EA41FB6-0893-1F98-67D5-7050DA9E7250}"/>
              </a:ext>
            </a:extLst>
          </p:cNvPr>
          <p:cNvSpPr>
            <a:spLocks noGrp="1"/>
          </p:cNvSpPr>
          <p:nvPr>
            <p:ph type="sldNum" sz="quarter" idx="10"/>
          </p:nvPr>
        </p:nvSpPr>
        <p:spPr/>
        <p:txBody>
          <a:bodyPr/>
          <a:lstStyle/>
          <a:p>
            <a:fld id="{92CC9347-A9CA-0B41-9C3C-7ADBB4FD3F7A}" type="slidenum">
              <a:rPr lang="en-FI" smtClean="0"/>
              <a:t>10</a:t>
            </a:fld>
            <a:endParaRPr lang="en-FI"/>
          </a:p>
        </p:txBody>
      </p:sp>
    </p:spTree>
    <p:extLst>
      <p:ext uri="{BB962C8B-B14F-4D97-AF65-F5344CB8AC3E}">
        <p14:creationId xmlns:p14="http://schemas.microsoft.com/office/powerpoint/2010/main" val="21460618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BE7570-B9AA-AE26-86D9-A450801E4B2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15738A9-4374-33A4-A5CF-780C7B01EAD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902C14D-185A-7568-E52F-EC72F9BC57E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778B32D-C7DB-0175-759C-4E880EC3C6F3}"/>
              </a:ext>
            </a:extLst>
          </p:cNvPr>
          <p:cNvSpPr>
            <a:spLocks noGrp="1"/>
          </p:cNvSpPr>
          <p:nvPr>
            <p:ph type="sldNum" sz="quarter" idx="10"/>
          </p:nvPr>
        </p:nvSpPr>
        <p:spPr/>
        <p:txBody>
          <a:bodyPr/>
          <a:lstStyle/>
          <a:p>
            <a:fld id="{92CC9347-A9CA-0B41-9C3C-7ADBB4FD3F7A}" type="slidenum">
              <a:rPr lang="en-FI" smtClean="0"/>
              <a:t>11</a:t>
            </a:fld>
            <a:endParaRPr lang="en-FI"/>
          </a:p>
        </p:txBody>
      </p:sp>
    </p:spTree>
    <p:extLst>
      <p:ext uri="{BB962C8B-B14F-4D97-AF65-F5344CB8AC3E}">
        <p14:creationId xmlns:p14="http://schemas.microsoft.com/office/powerpoint/2010/main" val="6372245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DAC121-342F-7649-5614-742AB32F0F2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AD4CB23-0278-DAFC-A7C2-DFD8CA0C936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A55A553-381C-BF2E-5EC0-75A0CE974D2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CCCB186-7B63-54D9-F991-3F9932E9A4F0}"/>
              </a:ext>
            </a:extLst>
          </p:cNvPr>
          <p:cNvSpPr>
            <a:spLocks noGrp="1"/>
          </p:cNvSpPr>
          <p:nvPr>
            <p:ph type="sldNum" sz="quarter" idx="10"/>
          </p:nvPr>
        </p:nvSpPr>
        <p:spPr/>
        <p:txBody>
          <a:bodyPr/>
          <a:lstStyle/>
          <a:p>
            <a:fld id="{92CC9347-A9CA-0B41-9C3C-7ADBB4FD3F7A}" type="slidenum">
              <a:rPr lang="en-FI" smtClean="0"/>
              <a:t>12</a:t>
            </a:fld>
            <a:endParaRPr lang="en-FI"/>
          </a:p>
        </p:txBody>
      </p:sp>
    </p:spTree>
    <p:extLst>
      <p:ext uri="{BB962C8B-B14F-4D97-AF65-F5344CB8AC3E}">
        <p14:creationId xmlns:p14="http://schemas.microsoft.com/office/powerpoint/2010/main" val="89123047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15" name="Picture 1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7472516"/>
          </a:xfrm>
          <a:prstGeom prst="rect">
            <a:avLst/>
          </a:prstGeom>
        </p:spPr>
      </p:pic>
      <p:sp>
        <p:nvSpPr>
          <p:cNvPr id="2" name="Title 1"/>
          <p:cNvSpPr>
            <a:spLocks noGrp="1"/>
          </p:cNvSpPr>
          <p:nvPr>
            <p:ph type="ctrTitle"/>
          </p:nvPr>
        </p:nvSpPr>
        <p:spPr>
          <a:xfrm>
            <a:off x="4258492" y="4376057"/>
            <a:ext cx="7733212" cy="897385"/>
          </a:xfrm>
        </p:spPr>
        <p:txBody>
          <a:bodyPr anchor="b">
            <a:normAutofit/>
          </a:bodyPr>
          <a:lstStyle>
            <a:lvl1pPr algn="ctr">
              <a:defRPr sz="4500" b="0">
                <a:solidFill>
                  <a:schemeClr val="tx1">
                    <a:lumMod val="75000"/>
                    <a:lumOff val="25000"/>
                  </a:schemeClr>
                </a:solidFill>
                <a:latin typeface="+mn-lt"/>
              </a:defRPr>
            </a:lvl1pPr>
          </a:lstStyle>
          <a:p>
            <a:r>
              <a:rPr lang="en-US"/>
              <a:t>Click to edit Master title style</a:t>
            </a:r>
            <a:endParaRPr lang="en-GB"/>
          </a:p>
        </p:txBody>
      </p:sp>
      <p:sp>
        <p:nvSpPr>
          <p:cNvPr id="3" name="Subtitle 2"/>
          <p:cNvSpPr>
            <a:spLocks noGrp="1"/>
          </p:cNvSpPr>
          <p:nvPr>
            <p:ph type="subTitle" idx="1"/>
          </p:nvPr>
        </p:nvSpPr>
        <p:spPr>
          <a:xfrm>
            <a:off x="4258492" y="5372049"/>
            <a:ext cx="7733212" cy="793620"/>
          </a:xfrm>
        </p:spPr>
        <p:txBody>
          <a:bodyPr/>
          <a:lstStyle>
            <a:lvl1pPr marL="0" indent="0" algn="ctr">
              <a:buNone/>
              <a:defRPr sz="24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pic>
        <p:nvPicPr>
          <p:cNvPr id="13" name="Picture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33104" y="3051005"/>
            <a:ext cx="2723605" cy="727783"/>
          </a:xfrm>
          <a:prstGeom prst="rect">
            <a:avLst/>
          </a:prstGeom>
        </p:spPr>
      </p:pic>
      <p:pic>
        <p:nvPicPr>
          <p:cNvPr id="14" name="Picture 13"/>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0733" y="3910598"/>
            <a:ext cx="3614400" cy="930918"/>
          </a:xfrm>
          <a:prstGeom prst="rect">
            <a:avLst/>
          </a:prstGeom>
        </p:spPr>
      </p:pic>
    </p:spTree>
    <p:extLst>
      <p:ext uri="{BB962C8B-B14F-4D97-AF65-F5344CB8AC3E}">
        <p14:creationId xmlns:p14="http://schemas.microsoft.com/office/powerpoint/2010/main" val="15975235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8B2F657E-F44B-44F8-A6B2-6B7032FF1FB0}" type="datetimeFigureOut">
              <a:rPr lang="en-GB" smtClean="0"/>
              <a:t>18/10/2024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C194152-224B-4EDE-8428-7082BF23D4A0}" type="slidenum">
              <a:rPr lang="en-GB" smtClean="0"/>
              <a:t>‹#›</a:t>
            </a:fld>
            <a:endParaRPr lang="en-GB"/>
          </a:p>
        </p:txBody>
      </p:sp>
    </p:spTree>
    <p:extLst>
      <p:ext uri="{BB962C8B-B14F-4D97-AF65-F5344CB8AC3E}">
        <p14:creationId xmlns:p14="http://schemas.microsoft.com/office/powerpoint/2010/main" val="16864234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8B2F657E-F44B-44F8-A6B2-6B7032FF1FB0}" type="datetimeFigureOut">
              <a:rPr lang="en-GB" smtClean="0"/>
              <a:t>18/10/2024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C194152-224B-4EDE-8428-7082BF23D4A0}" type="slidenum">
              <a:rPr lang="en-GB" smtClean="0"/>
              <a:t>‹#›</a:t>
            </a:fld>
            <a:endParaRPr lang="en-GB"/>
          </a:p>
        </p:txBody>
      </p:sp>
    </p:spTree>
    <p:extLst>
      <p:ext uri="{BB962C8B-B14F-4D97-AF65-F5344CB8AC3E}">
        <p14:creationId xmlns:p14="http://schemas.microsoft.com/office/powerpoint/2010/main" val="23076953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solidFill>
                  <a:schemeClr val="tx1">
                    <a:lumMod val="75000"/>
                    <a:lumOff val="25000"/>
                  </a:schemeClr>
                </a:solidFill>
              </a:defRPr>
            </a:lvl1pPr>
          </a:lstStyle>
          <a:p>
            <a:r>
              <a:rPr lang="en-US"/>
              <a:t>Click to edit Master title style</a:t>
            </a:r>
            <a:endParaRPr lang="en-GB"/>
          </a:p>
        </p:txBody>
      </p:sp>
      <p:sp>
        <p:nvSpPr>
          <p:cNvPr id="3" name="Content Placeholder 2"/>
          <p:cNvSpPr>
            <a:spLocks noGrp="1"/>
          </p:cNvSpPr>
          <p:nvPr>
            <p:ph idx="1"/>
          </p:nvPr>
        </p:nvSpPr>
        <p:spPr/>
        <p:txBody>
          <a:bodyPr/>
          <a:lstStyle>
            <a:lvl1pPr>
              <a:defRPr sz="2400">
                <a:solidFill>
                  <a:schemeClr val="tx1">
                    <a:lumMod val="65000"/>
                    <a:lumOff val="35000"/>
                  </a:schemeClr>
                </a:solidFill>
              </a:defRPr>
            </a:lvl1pPr>
            <a:lvl2pPr marL="685800" indent="-228600">
              <a:buFont typeface="Calibri" panose="020F0502020204030204" pitchFamily="34" charset="0"/>
              <a:buChar char="-"/>
              <a:defRPr sz="2200">
                <a:solidFill>
                  <a:schemeClr val="tx1">
                    <a:lumMod val="65000"/>
                    <a:lumOff val="35000"/>
                  </a:schemeClr>
                </a:solidFill>
              </a:defRPr>
            </a:lvl2pPr>
            <a:lvl3pPr marL="1143000" indent="-228600">
              <a:buFont typeface="Calibri" panose="020F0502020204030204" pitchFamily="34" charset="0"/>
              <a:buChar char="-"/>
              <a:defRPr sz="1800">
                <a:solidFill>
                  <a:schemeClr val="tx1">
                    <a:lumMod val="65000"/>
                    <a:lumOff val="35000"/>
                  </a:schemeClr>
                </a:solidFill>
              </a:defRPr>
            </a:lvl3pPr>
            <a:lvl4pPr marL="1600200" indent="-228600">
              <a:buFont typeface="Calibri" panose="020F0502020204030204" pitchFamily="34" charset="0"/>
              <a:buChar char="-"/>
              <a:defRPr>
                <a:solidFill>
                  <a:schemeClr val="tx1">
                    <a:lumMod val="65000"/>
                    <a:lumOff val="35000"/>
                  </a:schemeClr>
                </a:solidFill>
              </a:defRPr>
            </a:lvl4pPr>
            <a:lvl5pPr marL="2057400" indent="-228600">
              <a:buFont typeface="Calibri" panose="020F0502020204030204" pitchFamily="34" charset="0"/>
              <a:buChar char="-"/>
              <a:defRPr>
                <a:solidFill>
                  <a:schemeClr val="tx1">
                    <a:lumMod val="65000"/>
                    <a:lumOff val="35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r="7961"/>
          <a:stretch/>
        </p:blipFill>
        <p:spPr>
          <a:xfrm>
            <a:off x="0" y="6374674"/>
            <a:ext cx="12187646" cy="483326"/>
          </a:xfrm>
          <a:prstGeom prst="rect">
            <a:avLst/>
          </a:prstGeom>
        </p:spPr>
      </p:pic>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71994" y="6453753"/>
            <a:ext cx="1199606" cy="320550"/>
          </a:xfrm>
          <a:prstGeom prst="rect">
            <a:avLst/>
          </a:prstGeom>
        </p:spPr>
      </p:pic>
      <p:pic>
        <p:nvPicPr>
          <p:cNvPr id="9" name="Picture 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496006" y="6370057"/>
            <a:ext cx="1691640" cy="435695"/>
          </a:xfrm>
          <a:prstGeom prst="rect">
            <a:avLst/>
          </a:prstGeom>
        </p:spPr>
      </p:pic>
    </p:spTree>
    <p:extLst>
      <p:ext uri="{BB962C8B-B14F-4D97-AF65-F5344CB8AC3E}">
        <p14:creationId xmlns:p14="http://schemas.microsoft.com/office/powerpoint/2010/main" val="30737427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7826403" cy="6858000"/>
          </a:xfrm>
          <a:prstGeom prst="rect">
            <a:avLst/>
          </a:prstGeom>
        </p:spPr>
      </p:pic>
      <p:sp>
        <p:nvSpPr>
          <p:cNvPr id="12" name="Title Placeholder 1"/>
          <p:cNvSpPr>
            <a:spLocks noGrp="1"/>
          </p:cNvSpPr>
          <p:nvPr>
            <p:ph type="title"/>
          </p:nvPr>
        </p:nvSpPr>
        <p:spPr>
          <a:xfrm>
            <a:off x="636601" y="2148840"/>
            <a:ext cx="3276600" cy="2841171"/>
          </a:xfrm>
          <a:prstGeom prst="rect">
            <a:avLst/>
          </a:prstGeom>
        </p:spPr>
        <p:txBody>
          <a:bodyPr vert="horz" lIns="91440" tIns="45720" rIns="91440" bIns="45720" rtlCol="0" anchor="ctr">
            <a:normAutofit/>
          </a:bodyPr>
          <a:lstStyle>
            <a:lvl1pPr>
              <a:defRPr b="1">
                <a:solidFill>
                  <a:schemeClr val="bg1"/>
                </a:solidFill>
              </a:defRPr>
            </a:lvl1pPr>
          </a:lstStyle>
          <a:p>
            <a:r>
              <a:rPr lang="en-US"/>
              <a:t>Click to edit Master title style</a:t>
            </a:r>
            <a:endParaRPr lang="en-GB"/>
          </a:p>
        </p:txBody>
      </p:sp>
      <p:pic>
        <p:nvPicPr>
          <p:cNvPr id="13" name="Picture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71994" y="6453753"/>
            <a:ext cx="1199606" cy="320550"/>
          </a:xfrm>
          <a:prstGeom prst="rect">
            <a:avLst/>
          </a:prstGeom>
        </p:spPr>
      </p:pic>
      <p:pic>
        <p:nvPicPr>
          <p:cNvPr id="14" name="Picture 13"/>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5042274" y="6370057"/>
            <a:ext cx="1691640" cy="435695"/>
          </a:xfrm>
          <a:prstGeom prst="rect">
            <a:avLst/>
          </a:prstGeom>
        </p:spPr>
      </p:pic>
    </p:spTree>
    <p:extLst>
      <p:ext uri="{BB962C8B-B14F-4D97-AF65-F5344CB8AC3E}">
        <p14:creationId xmlns:p14="http://schemas.microsoft.com/office/powerpoint/2010/main" val="31035264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r="14731"/>
          <a:stretch/>
        </p:blipFill>
        <p:spPr>
          <a:xfrm>
            <a:off x="0" y="0"/>
            <a:ext cx="12259491" cy="6858000"/>
          </a:xfrm>
          <a:prstGeom prst="rect">
            <a:avLst/>
          </a:prstGeom>
        </p:spPr>
      </p:pic>
      <p:sp>
        <p:nvSpPr>
          <p:cNvPr id="2" name="Title 1"/>
          <p:cNvSpPr>
            <a:spLocks noGrp="1"/>
          </p:cNvSpPr>
          <p:nvPr>
            <p:ph type="title"/>
          </p:nvPr>
        </p:nvSpPr>
        <p:spPr>
          <a:xfrm>
            <a:off x="831850" y="1709738"/>
            <a:ext cx="10515600" cy="2852737"/>
          </a:xfrm>
        </p:spPr>
        <p:txBody>
          <a:bodyPr anchor="b"/>
          <a:lstStyle>
            <a:lvl1pPr>
              <a:defRPr sz="6000" b="1">
                <a:solidFill>
                  <a:schemeClr val="bg1"/>
                </a:solidFill>
              </a:defRPr>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71994" y="6453753"/>
            <a:ext cx="1199606" cy="320550"/>
          </a:xfrm>
          <a:prstGeom prst="rect">
            <a:avLst/>
          </a:prstGeom>
        </p:spPr>
      </p:pic>
      <p:pic>
        <p:nvPicPr>
          <p:cNvPr id="9" name="Picture 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496006" y="6370057"/>
            <a:ext cx="1691640" cy="435695"/>
          </a:xfrm>
          <a:prstGeom prst="rect">
            <a:avLst/>
          </a:prstGeom>
        </p:spPr>
      </p:pic>
    </p:spTree>
    <p:extLst>
      <p:ext uri="{BB962C8B-B14F-4D97-AF65-F5344CB8AC3E}">
        <p14:creationId xmlns:p14="http://schemas.microsoft.com/office/powerpoint/2010/main" val="10563000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8B2F657E-F44B-44F8-A6B2-6B7032FF1FB0}" type="datetimeFigureOut">
              <a:rPr lang="en-GB" smtClean="0"/>
              <a:t>18/10/2024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C194152-224B-4EDE-8428-7082BF23D4A0}" type="slidenum">
              <a:rPr lang="en-GB" smtClean="0"/>
              <a:t>‹#›</a:t>
            </a:fld>
            <a:endParaRPr lang="en-GB"/>
          </a:p>
        </p:txBody>
      </p:sp>
    </p:spTree>
    <p:extLst>
      <p:ext uri="{BB962C8B-B14F-4D97-AF65-F5344CB8AC3E}">
        <p14:creationId xmlns:p14="http://schemas.microsoft.com/office/powerpoint/2010/main" val="12309713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8B2F657E-F44B-44F8-A6B2-6B7032FF1FB0}" type="datetimeFigureOut">
              <a:rPr lang="en-GB" smtClean="0"/>
              <a:t>18/10/2024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BC194152-224B-4EDE-8428-7082BF23D4A0}" type="slidenum">
              <a:rPr lang="en-GB" smtClean="0"/>
              <a:t>‹#›</a:t>
            </a:fld>
            <a:endParaRPr lang="en-GB"/>
          </a:p>
        </p:txBody>
      </p:sp>
    </p:spTree>
    <p:extLst>
      <p:ext uri="{BB962C8B-B14F-4D97-AF65-F5344CB8AC3E}">
        <p14:creationId xmlns:p14="http://schemas.microsoft.com/office/powerpoint/2010/main" val="21140734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2F657E-F44B-44F8-A6B2-6B7032FF1FB0}" type="datetimeFigureOut">
              <a:rPr lang="en-GB" smtClean="0"/>
              <a:t>18/10/2024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BC194152-224B-4EDE-8428-7082BF23D4A0}" type="slidenum">
              <a:rPr lang="en-GB" smtClean="0"/>
              <a:t>‹#›</a:t>
            </a:fld>
            <a:endParaRPr lang="en-GB"/>
          </a:p>
        </p:txBody>
      </p:sp>
    </p:spTree>
    <p:extLst>
      <p:ext uri="{BB962C8B-B14F-4D97-AF65-F5344CB8AC3E}">
        <p14:creationId xmlns:p14="http://schemas.microsoft.com/office/powerpoint/2010/main" val="42469927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B2F657E-F44B-44F8-A6B2-6B7032FF1FB0}" type="datetimeFigureOut">
              <a:rPr lang="en-GB" smtClean="0"/>
              <a:t>18/10/2024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C194152-224B-4EDE-8428-7082BF23D4A0}" type="slidenum">
              <a:rPr lang="en-GB" smtClean="0"/>
              <a:t>‹#›</a:t>
            </a:fld>
            <a:endParaRPr lang="en-GB"/>
          </a:p>
        </p:txBody>
      </p:sp>
    </p:spTree>
    <p:extLst>
      <p:ext uri="{BB962C8B-B14F-4D97-AF65-F5344CB8AC3E}">
        <p14:creationId xmlns:p14="http://schemas.microsoft.com/office/powerpoint/2010/main" val="10932438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B2F657E-F44B-44F8-A6B2-6B7032FF1FB0}" type="datetimeFigureOut">
              <a:rPr lang="en-GB" smtClean="0"/>
              <a:t>18/10/2024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C194152-224B-4EDE-8428-7082BF23D4A0}" type="slidenum">
              <a:rPr lang="en-GB" smtClean="0"/>
              <a:t>‹#›</a:t>
            </a:fld>
            <a:endParaRPr lang="en-GB"/>
          </a:p>
        </p:txBody>
      </p:sp>
    </p:spTree>
    <p:extLst>
      <p:ext uri="{BB962C8B-B14F-4D97-AF65-F5344CB8AC3E}">
        <p14:creationId xmlns:p14="http://schemas.microsoft.com/office/powerpoint/2010/main" val="3470622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2F657E-F44B-44F8-A6B2-6B7032FF1FB0}" type="datetimeFigureOut">
              <a:rPr lang="en-GB" smtClean="0"/>
              <a:t>18/10/2024</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194152-224B-4EDE-8428-7082BF23D4A0}" type="slidenum">
              <a:rPr lang="en-GB" smtClean="0"/>
              <a:t>‹#›</a:t>
            </a:fld>
            <a:endParaRPr lang="en-GB"/>
          </a:p>
        </p:txBody>
      </p:sp>
    </p:spTree>
    <p:extLst>
      <p:ext uri="{BB962C8B-B14F-4D97-AF65-F5344CB8AC3E}">
        <p14:creationId xmlns:p14="http://schemas.microsoft.com/office/powerpoint/2010/main" val="40032413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1" r:id="rId4"/>
    <p:sldLayoutId id="2147483652" r:id="rId5"/>
    <p:sldLayoutId id="2147483653"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GB"/>
              <a:t>Special Course in Software Engineering 24</a:t>
            </a:r>
            <a:endParaRPr lang="en-GB" dirty="0"/>
          </a:p>
        </p:txBody>
      </p:sp>
      <p:sp>
        <p:nvSpPr>
          <p:cNvPr id="3" name="Subtitle 2"/>
          <p:cNvSpPr>
            <a:spLocks noGrp="1"/>
          </p:cNvSpPr>
          <p:nvPr>
            <p:ph type="subTitle" idx="1"/>
          </p:nvPr>
        </p:nvSpPr>
        <p:spPr/>
        <p:txBody>
          <a:bodyPr>
            <a:normAutofit fontScale="92500" lnSpcReduction="10000"/>
          </a:bodyPr>
          <a:lstStyle/>
          <a:p>
            <a:r>
              <a:rPr lang="fi-FI" b="1" spc="300"/>
              <a:t>MINI-PROJECT PRESENTATION</a:t>
            </a:r>
          </a:p>
          <a:p>
            <a:r>
              <a:rPr lang="fi-FI"/>
              <a:t>GROUP NO. 24: Confusion Matrix</a:t>
            </a:r>
            <a:endParaRPr lang="en-GB" dirty="0"/>
          </a:p>
        </p:txBody>
      </p:sp>
    </p:spTree>
    <p:extLst>
      <p:ext uri="{BB962C8B-B14F-4D97-AF65-F5344CB8AC3E}">
        <p14:creationId xmlns:p14="http://schemas.microsoft.com/office/powerpoint/2010/main" val="42615829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5D5587-CB5B-5613-DEF2-6FB4414EAE8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7C049EA-7A56-9F95-9916-D0D475EF53E4}"/>
              </a:ext>
            </a:extLst>
          </p:cNvPr>
          <p:cNvSpPr>
            <a:spLocks noGrp="1"/>
          </p:cNvSpPr>
          <p:nvPr>
            <p:ph type="title"/>
          </p:nvPr>
        </p:nvSpPr>
        <p:spPr/>
        <p:txBody>
          <a:bodyPr/>
          <a:lstStyle/>
          <a:p>
            <a:r>
              <a:rPr lang="en-GB" dirty="0"/>
              <a:t>(</a:t>
            </a:r>
            <a:r>
              <a:rPr lang="en-GB" i="1" dirty="0"/>
              <a:t>Variable Name # </a:t>
            </a:r>
            <a:r>
              <a:rPr lang="en-US" dirty="0"/>
              <a:t>Cholesterol</a:t>
            </a:r>
            <a:r>
              <a:rPr lang="en-GB" dirty="0"/>
              <a:t>) distribution</a:t>
            </a:r>
          </a:p>
        </p:txBody>
      </p:sp>
      <p:sp>
        <p:nvSpPr>
          <p:cNvPr id="9" name="Content Placeholder 9">
            <a:extLst>
              <a:ext uri="{FF2B5EF4-FFF2-40B4-BE49-F238E27FC236}">
                <a16:creationId xmlns:a16="http://schemas.microsoft.com/office/drawing/2014/main" id="{A4D65ACB-4A28-A0FF-B216-7F10AB40C1E1}"/>
              </a:ext>
            </a:extLst>
          </p:cNvPr>
          <p:cNvSpPr>
            <a:spLocks noGrp="1"/>
          </p:cNvSpPr>
          <p:nvPr>
            <p:ph idx="1"/>
          </p:nvPr>
        </p:nvSpPr>
        <p:spPr>
          <a:xfrm>
            <a:off x="0" y="1617196"/>
            <a:ext cx="6899409" cy="4667250"/>
          </a:xfrm>
        </p:spPr>
        <p:txBody>
          <a:bodyPr>
            <a:noAutofit/>
          </a:bodyPr>
          <a:lstStyle/>
          <a:p>
            <a:pPr>
              <a:buFontTx/>
              <a:buChar char="-"/>
            </a:pPr>
            <a:r>
              <a:rPr lang="en-US" i="1" dirty="0">
                <a:latin typeface="Calibri" panose="020F0502020204030204" pitchFamily="34" charset="0"/>
                <a:cs typeface="Calibri" panose="020F0502020204030204" pitchFamily="34" charset="0"/>
              </a:rPr>
              <a:t>This histogram displays the distribution of cholesterol levels. </a:t>
            </a:r>
          </a:p>
          <a:p>
            <a:pPr>
              <a:buFontTx/>
              <a:buChar char="-"/>
            </a:pPr>
            <a:r>
              <a:rPr lang="en-US" i="1" dirty="0">
                <a:latin typeface="Calibri" panose="020F0502020204030204" pitchFamily="34" charset="0"/>
                <a:cs typeface="Calibri" panose="020F0502020204030204" pitchFamily="34" charset="0"/>
              </a:rPr>
              <a:t>The data shows a relatively uniform distribution across most cholesterol values, with frequencies generally ranging between 350-450. There are slight peaks around 250 and 375 cholesterol levels. The blue line overlaid on the bars represents a smoothed trend of the distribution, highlighting these subtle variations. </a:t>
            </a:r>
          </a:p>
          <a:p>
            <a:pPr>
              <a:buFontTx/>
              <a:buChar char="-"/>
            </a:pPr>
            <a:r>
              <a:rPr lang="en-US" i="1" dirty="0">
                <a:latin typeface="Calibri" panose="020F0502020204030204" pitchFamily="34" charset="0"/>
                <a:cs typeface="Calibri" panose="020F0502020204030204" pitchFamily="34" charset="0"/>
              </a:rPr>
              <a:t>Overall, the distribution doesn't show a strong central tendency, suggesting a wide range of cholesterol levels in the population sampled.</a:t>
            </a:r>
          </a:p>
        </p:txBody>
      </p:sp>
      <p:pic>
        <p:nvPicPr>
          <p:cNvPr id="5" name="Picture 4">
            <a:extLst>
              <a:ext uri="{FF2B5EF4-FFF2-40B4-BE49-F238E27FC236}">
                <a16:creationId xmlns:a16="http://schemas.microsoft.com/office/drawing/2014/main" id="{15E8FDA3-A81B-D1AB-F096-7E3E163B1DE2}"/>
              </a:ext>
            </a:extLst>
          </p:cNvPr>
          <p:cNvPicPr>
            <a:picLocks noChangeAspect="1"/>
          </p:cNvPicPr>
          <p:nvPr/>
        </p:nvPicPr>
        <p:blipFill>
          <a:blip r:embed="rId3"/>
          <a:stretch>
            <a:fillRect/>
          </a:stretch>
        </p:blipFill>
        <p:spPr>
          <a:xfrm>
            <a:off x="6759730" y="2088690"/>
            <a:ext cx="5221122" cy="2916079"/>
          </a:xfrm>
          <a:prstGeom prst="rect">
            <a:avLst/>
          </a:prstGeom>
        </p:spPr>
      </p:pic>
    </p:spTree>
    <p:extLst>
      <p:ext uri="{BB962C8B-B14F-4D97-AF65-F5344CB8AC3E}">
        <p14:creationId xmlns:p14="http://schemas.microsoft.com/office/powerpoint/2010/main" val="35093030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524B81-2AD5-B181-8F5E-EB656543C84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0669F5A-826B-1388-69D5-0A03F1EC0857}"/>
              </a:ext>
            </a:extLst>
          </p:cNvPr>
          <p:cNvSpPr>
            <a:spLocks noGrp="1"/>
          </p:cNvSpPr>
          <p:nvPr>
            <p:ph type="title"/>
          </p:nvPr>
        </p:nvSpPr>
        <p:spPr/>
        <p:txBody>
          <a:bodyPr/>
          <a:lstStyle/>
          <a:p>
            <a:r>
              <a:rPr lang="en-GB" dirty="0"/>
              <a:t>(</a:t>
            </a:r>
            <a:r>
              <a:rPr lang="en-GB" i="1" dirty="0"/>
              <a:t>Variable Name # </a:t>
            </a:r>
            <a:r>
              <a:rPr lang="en-US" altLang="zh-CN" i="1" dirty="0"/>
              <a:t>Obesity</a:t>
            </a:r>
            <a:r>
              <a:rPr lang="en-GB" dirty="0"/>
              <a:t>) distribution</a:t>
            </a:r>
          </a:p>
        </p:txBody>
      </p:sp>
      <p:sp>
        <p:nvSpPr>
          <p:cNvPr id="9" name="Content Placeholder 9">
            <a:extLst>
              <a:ext uri="{FF2B5EF4-FFF2-40B4-BE49-F238E27FC236}">
                <a16:creationId xmlns:a16="http://schemas.microsoft.com/office/drawing/2014/main" id="{14FF5E5D-F3CA-A19A-8929-B1B96058E2C6}"/>
              </a:ext>
            </a:extLst>
          </p:cNvPr>
          <p:cNvSpPr>
            <a:spLocks noGrp="1"/>
          </p:cNvSpPr>
          <p:nvPr>
            <p:ph idx="1"/>
          </p:nvPr>
        </p:nvSpPr>
        <p:spPr>
          <a:xfrm>
            <a:off x="0" y="1617196"/>
            <a:ext cx="6899409" cy="4667250"/>
          </a:xfrm>
        </p:spPr>
        <p:txBody>
          <a:bodyPr>
            <a:noAutofit/>
          </a:bodyPr>
          <a:lstStyle/>
          <a:p>
            <a:pPr>
              <a:buFontTx/>
              <a:buChar char="-"/>
            </a:pPr>
            <a:r>
              <a:rPr lang="en-US" i="1" dirty="0">
                <a:latin typeface="Calibri" panose="020F0502020204030204" pitchFamily="34" charset="0"/>
                <a:cs typeface="Calibri" panose="020F0502020204030204" pitchFamily="34" charset="0"/>
              </a:rPr>
              <a:t>This box plot compares two categories related to obesity, likely representing non-obese (0) and obese (1) individuals. </a:t>
            </a:r>
          </a:p>
          <a:p>
            <a:pPr>
              <a:buFontTx/>
              <a:buChar char="-"/>
            </a:pPr>
            <a:r>
              <a:rPr lang="en-US" i="1" dirty="0">
                <a:latin typeface="Calibri" panose="020F0502020204030204" pitchFamily="34" charset="0"/>
                <a:cs typeface="Calibri" panose="020F0502020204030204" pitchFamily="34" charset="0"/>
              </a:rPr>
              <a:t>Both categories show nearly identical frequencies, around 4400-4500. The plot displays no variability within each category, appearing as single bars rather than traditional box plots with quartiles and whiskers. </a:t>
            </a:r>
          </a:p>
          <a:p>
            <a:pPr>
              <a:buFontTx/>
              <a:buChar char="-"/>
            </a:pPr>
            <a:r>
              <a:rPr lang="en-US" i="1" dirty="0">
                <a:latin typeface="Calibri" panose="020F0502020204030204" pitchFamily="34" charset="0"/>
                <a:cs typeface="Calibri" panose="020F0502020204030204" pitchFamily="34" charset="0"/>
              </a:rPr>
              <a:t>This suggests the data represents aggregate counts or averages for each obesity status, with a remarkably even distribution between the two groups in the sampled population.</a:t>
            </a:r>
          </a:p>
        </p:txBody>
      </p:sp>
      <p:pic>
        <p:nvPicPr>
          <p:cNvPr id="4" name="Picture 3">
            <a:extLst>
              <a:ext uri="{FF2B5EF4-FFF2-40B4-BE49-F238E27FC236}">
                <a16:creationId xmlns:a16="http://schemas.microsoft.com/office/drawing/2014/main" id="{E06D6940-3546-4E8F-8F35-AAE921CBA12F}"/>
              </a:ext>
            </a:extLst>
          </p:cNvPr>
          <p:cNvPicPr>
            <a:picLocks noChangeAspect="1"/>
          </p:cNvPicPr>
          <p:nvPr/>
        </p:nvPicPr>
        <p:blipFill>
          <a:blip r:embed="rId3"/>
          <a:stretch>
            <a:fillRect/>
          </a:stretch>
        </p:blipFill>
        <p:spPr>
          <a:xfrm>
            <a:off x="6622515" y="2112551"/>
            <a:ext cx="5352748" cy="2885238"/>
          </a:xfrm>
          <a:prstGeom prst="rect">
            <a:avLst/>
          </a:prstGeom>
        </p:spPr>
      </p:pic>
    </p:spTree>
    <p:extLst>
      <p:ext uri="{BB962C8B-B14F-4D97-AF65-F5344CB8AC3E}">
        <p14:creationId xmlns:p14="http://schemas.microsoft.com/office/powerpoint/2010/main" val="38039057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E8432C-BDC9-B3B3-1C99-0FC5BD16048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17FC6E2-43D3-83BC-1C21-6FDC740FB900}"/>
              </a:ext>
            </a:extLst>
          </p:cNvPr>
          <p:cNvSpPr>
            <a:spLocks noGrp="1"/>
          </p:cNvSpPr>
          <p:nvPr>
            <p:ph type="title"/>
          </p:nvPr>
        </p:nvSpPr>
        <p:spPr/>
        <p:txBody>
          <a:bodyPr/>
          <a:lstStyle/>
          <a:p>
            <a:r>
              <a:rPr lang="en-GB" dirty="0"/>
              <a:t>(</a:t>
            </a:r>
            <a:r>
              <a:rPr lang="en-GB" i="1" dirty="0"/>
              <a:t>Variable Name # </a:t>
            </a:r>
            <a:r>
              <a:rPr lang="en-US" i="1" dirty="0"/>
              <a:t>Age</a:t>
            </a:r>
            <a:r>
              <a:rPr lang="en-GB" dirty="0"/>
              <a:t>) distribution</a:t>
            </a:r>
          </a:p>
        </p:txBody>
      </p:sp>
      <p:sp>
        <p:nvSpPr>
          <p:cNvPr id="9" name="Content Placeholder 9">
            <a:extLst>
              <a:ext uri="{FF2B5EF4-FFF2-40B4-BE49-F238E27FC236}">
                <a16:creationId xmlns:a16="http://schemas.microsoft.com/office/drawing/2014/main" id="{6F4AF015-56FB-01C0-7401-F5C84A2C7564}"/>
              </a:ext>
            </a:extLst>
          </p:cNvPr>
          <p:cNvSpPr>
            <a:spLocks noGrp="1"/>
          </p:cNvSpPr>
          <p:nvPr>
            <p:ph idx="1"/>
          </p:nvPr>
        </p:nvSpPr>
        <p:spPr>
          <a:xfrm>
            <a:off x="0" y="1617196"/>
            <a:ext cx="6899409" cy="4667250"/>
          </a:xfrm>
        </p:spPr>
        <p:txBody>
          <a:bodyPr>
            <a:noAutofit/>
          </a:bodyPr>
          <a:lstStyle/>
          <a:p>
            <a:pPr>
              <a:buFontTx/>
              <a:buChar char="-"/>
            </a:pPr>
            <a:r>
              <a:rPr lang="en-US" i="1" dirty="0">
                <a:latin typeface="Calibri" panose="020F0502020204030204" pitchFamily="34" charset="0"/>
                <a:cs typeface="Calibri" panose="020F0502020204030204" pitchFamily="34" charset="0"/>
              </a:rPr>
              <a:t>This is a histogram plot showing the age distribution. </a:t>
            </a:r>
          </a:p>
          <a:p>
            <a:pPr>
              <a:buFontTx/>
              <a:buChar char="-"/>
            </a:pPr>
            <a:r>
              <a:rPr lang="en-US" i="1" dirty="0">
                <a:latin typeface="Calibri" panose="020F0502020204030204" pitchFamily="34" charset="0"/>
                <a:cs typeface="Calibri" panose="020F0502020204030204" pitchFamily="34" charset="0"/>
              </a:rPr>
              <a:t>It displays the frequency of different age groups, with age on the x-axis (ranging from 20 to 90) and frequency on the y-axis. </a:t>
            </a:r>
          </a:p>
          <a:p>
            <a:pPr>
              <a:buFontTx/>
              <a:buChar char="-"/>
            </a:pPr>
            <a:r>
              <a:rPr lang="en-US" i="1" dirty="0">
                <a:latin typeface="Calibri" panose="020F0502020204030204" pitchFamily="34" charset="0"/>
                <a:cs typeface="Calibri" panose="020F0502020204030204" pitchFamily="34" charset="0"/>
              </a:rPr>
              <a:t>The overall distribution roughly follows a bell curve shape, though there are some fluctuations across the age ranges.</a:t>
            </a:r>
          </a:p>
        </p:txBody>
      </p:sp>
      <p:pic>
        <p:nvPicPr>
          <p:cNvPr id="4" name="Picture 3">
            <a:extLst>
              <a:ext uri="{FF2B5EF4-FFF2-40B4-BE49-F238E27FC236}">
                <a16:creationId xmlns:a16="http://schemas.microsoft.com/office/drawing/2014/main" id="{0FE9C1F9-B25E-5524-A27C-A0A69DACC298}"/>
              </a:ext>
            </a:extLst>
          </p:cNvPr>
          <p:cNvPicPr>
            <a:picLocks noChangeAspect="1"/>
          </p:cNvPicPr>
          <p:nvPr/>
        </p:nvPicPr>
        <p:blipFill>
          <a:blip r:embed="rId3"/>
          <a:stretch>
            <a:fillRect/>
          </a:stretch>
        </p:blipFill>
        <p:spPr>
          <a:xfrm>
            <a:off x="6899409" y="2060803"/>
            <a:ext cx="5163141" cy="2736393"/>
          </a:xfrm>
          <a:prstGeom prst="rect">
            <a:avLst/>
          </a:prstGeom>
        </p:spPr>
      </p:pic>
    </p:spTree>
    <p:extLst>
      <p:ext uri="{BB962C8B-B14F-4D97-AF65-F5344CB8AC3E}">
        <p14:creationId xmlns:p14="http://schemas.microsoft.com/office/powerpoint/2010/main" val="5655023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D890A5-1773-8F0D-0D9A-D958B979EC5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70319C8-CA74-94E4-D562-37C12C23FF7A}"/>
              </a:ext>
            </a:extLst>
          </p:cNvPr>
          <p:cNvSpPr>
            <a:spLocks noGrp="1"/>
          </p:cNvSpPr>
          <p:nvPr>
            <p:ph type="title"/>
          </p:nvPr>
        </p:nvSpPr>
        <p:spPr/>
        <p:txBody>
          <a:bodyPr/>
          <a:lstStyle/>
          <a:p>
            <a:r>
              <a:rPr lang="en-GB" dirty="0"/>
              <a:t>(</a:t>
            </a:r>
            <a:r>
              <a:rPr lang="en-GB" i="1" dirty="0"/>
              <a:t>Variable Name # </a:t>
            </a:r>
            <a:r>
              <a:rPr lang="en-US" dirty="0"/>
              <a:t>Diabetes</a:t>
            </a:r>
            <a:r>
              <a:rPr lang="en-GB" dirty="0"/>
              <a:t>) distribution</a:t>
            </a:r>
          </a:p>
        </p:txBody>
      </p:sp>
      <p:sp>
        <p:nvSpPr>
          <p:cNvPr id="9" name="Content Placeholder 9">
            <a:extLst>
              <a:ext uri="{FF2B5EF4-FFF2-40B4-BE49-F238E27FC236}">
                <a16:creationId xmlns:a16="http://schemas.microsoft.com/office/drawing/2014/main" id="{055187D8-1195-BF83-C4F5-FD450EBE4D70}"/>
              </a:ext>
            </a:extLst>
          </p:cNvPr>
          <p:cNvSpPr>
            <a:spLocks noGrp="1"/>
          </p:cNvSpPr>
          <p:nvPr>
            <p:ph idx="1"/>
          </p:nvPr>
        </p:nvSpPr>
        <p:spPr>
          <a:xfrm>
            <a:off x="0" y="1617196"/>
            <a:ext cx="6899409" cy="4667250"/>
          </a:xfrm>
        </p:spPr>
        <p:txBody>
          <a:bodyPr>
            <a:noAutofit/>
          </a:bodyPr>
          <a:lstStyle/>
          <a:p>
            <a:pPr>
              <a:buFontTx/>
              <a:buChar char="-"/>
            </a:pPr>
            <a:r>
              <a:rPr lang="en-US" i="1" dirty="0">
                <a:latin typeface="Calibri" panose="020F0502020204030204" pitchFamily="34" charset="0"/>
                <a:cs typeface="Calibri" panose="020F0502020204030204" pitchFamily="34" charset="0"/>
              </a:rPr>
              <a:t>This box plot compares the frequency of two categories related to diabetes, likely representing non-diabetic (0) and diabetic (1) individuals. </a:t>
            </a:r>
          </a:p>
          <a:p>
            <a:pPr>
              <a:buFontTx/>
              <a:buChar char="-"/>
            </a:pPr>
            <a:r>
              <a:rPr lang="en-US" i="1" dirty="0">
                <a:latin typeface="Calibri" panose="020F0502020204030204" pitchFamily="34" charset="0"/>
                <a:cs typeface="Calibri" panose="020F0502020204030204" pitchFamily="34" charset="0"/>
              </a:rPr>
              <a:t>The diabetic category (1) shows a much higher frequency, around 5700, compared to the non-diabetic category (0), which has a frequency of about 3000. </a:t>
            </a:r>
          </a:p>
          <a:p>
            <a:pPr>
              <a:buFontTx/>
              <a:buChar char="-"/>
            </a:pPr>
            <a:r>
              <a:rPr lang="en-US" i="1" dirty="0">
                <a:latin typeface="Calibri" panose="020F0502020204030204" pitchFamily="34" charset="0"/>
                <a:cs typeface="Calibri" panose="020F0502020204030204" pitchFamily="34" charset="0"/>
              </a:rPr>
              <a:t>The plot displays no variability within each category, appearing as single bars rather than traditional box plots, suggesting these are aggregate counts for each group.</a:t>
            </a:r>
          </a:p>
        </p:txBody>
      </p:sp>
      <p:pic>
        <p:nvPicPr>
          <p:cNvPr id="7" name="Picture 6">
            <a:extLst>
              <a:ext uri="{FF2B5EF4-FFF2-40B4-BE49-F238E27FC236}">
                <a16:creationId xmlns:a16="http://schemas.microsoft.com/office/drawing/2014/main" id="{E318F83B-E949-3949-1D9A-3062AC8C4BA1}"/>
              </a:ext>
            </a:extLst>
          </p:cNvPr>
          <p:cNvPicPr>
            <a:picLocks noChangeAspect="1"/>
          </p:cNvPicPr>
          <p:nvPr/>
        </p:nvPicPr>
        <p:blipFill>
          <a:blip r:embed="rId3"/>
          <a:stretch>
            <a:fillRect/>
          </a:stretch>
        </p:blipFill>
        <p:spPr>
          <a:xfrm>
            <a:off x="7098815" y="2154350"/>
            <a:ext cx="5030586" cy="2807021"/>
          </a:xfrm>
          <a:prstGeom prst="rect">
            <a:avLst/>
          </a:prstGeom>
        </p:spPr>
      </p:pic>
    </p:spTree>
    <p:extLst>
      <p:ext uri="{BB962C8B-B14F-4D97-AF65-F5344CB8AC3E}">
        <p14:creationId xmlns:p14="http://schemas.microsoft.com/office/powerpoint/2010/main" val="36234181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A62AB0-D4D2-BC10-1E80-023A9F41775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F39CF67-6A38-A291-8E6E-D57357E8AF61}"/>
              </a:ext>
            </a:extLst>
          </p:cNvPr>
          <p:cNvSpPr>
            <a:spLocks noGrp="1"/>
          </p:cNvSpPr>
          <p:nvPr>
            <p:ph type="title"/>
          </p:nvPr>
        </p:nvSpPr>
        <p:spPr/>
        <p:txBody>
          <a:bodyPr/>
          <a:lstStyle/>
          <a:p>
            <a:r>
              <a:rPr lang="en-GB" dirty="0"/>
              <a:t>(</a:t>
            </a:r>
            <a:r>
              <a:rPr lang="en-GB" i="1" dirty="0"/>
              <a:t>Variable Name # </a:t>
            </a:r>
            <a:r>
              <a:rPr lang="en-US" i="1" dirty="0"/>
              <a:t>Income</a:t>
            </a:r>
            <a:r>
              <a:rPr lang="en-GB" dirty="0"/>
              <a:t>) distribution</a:t>
            </a:r>
          </a:p>
        </p:txBody>
      </p:sp>
      <p:sp>
        <p:nvSpPr>
          <p:cNvPr id="9" name="Content Placeholder 9">
            <a:extLst>
              <a:ext uri="{FF2B5EF4-FFF2-40B4-BE49-F238E27FC236}">
                <a16:creationId xmlns:a16="http://schemas.microsoft.com/office/drawing/2014/main" id="{456FEE84-5A8A-0EC2-0D03-18580E0324B5}"/>
              </a:ext>
            </a:extLst>
          </p:cNvPr>
          <p:cNvSpPr>
            <a:spLocks noGrp="1"/>
          </p:cNvSpPr>
          <p:nvPr>
            <p:ph idx="1"/>
          </p:nvPr>
        </p:nvSpPr>
        <p:spPr>
          <a:xfrm>
            <a:off x="0" y="1617196"/>
            <a:ext cx="6899409" cy="4667250"/>
          </a:xfrm>
        </p:spPr>
        <p:txBody>
          <a:bodyPr>
            <a:noAutofit/>
          </a:bodyPr>
          <a:lstStyle/>
          <a:p>
            <a:pPr>
              <a:buFontTx/>
              <a:buChar char="-"/>
            </a:pPr>
            <a:r>
              <a:rPr lang="en-US" i="1" dirty="0">
                <a:latin typeface="Calibri" panose="020F0502020204030204" pitchFamily="34" charset="0"/>
                <a:cs typeface="Calibri" panose="020F0502020204030204" pitchFamily="34" charset="0"/>
              </a:rPr>
              <a:t>This histogram plot displays the distribution of income across different ranges. </a:t>
            </a:r>
          </a:p>
          <a:p>
            <a:pPr>
              <a:buFontTx/>
              <a:buChar char="-"/>
            </a:pPr>
            <a:r>
              <a:rPr lang="en-US" i="1" dirty="0">
                <a:latin typeface="Calibri" panose="020F0502020204030204" pitchFamily="34" charset="0"/>
                <a:cs typeface="Calibri" panose="020F0502020204030204" pitchFamily="34" charset="0"/>
              </a:rPr>
              <a:t>The x-axis represents income levels from approximately 0 to 300,000 (likely in currency units), while the y-axis shows the frequency or count of individuals in each income bracket. </a:t>
            </a:r>
          </a:p>
          <a:p>
            <a:pPr>
              <a:buFontTx/>
              <a:buChar char="-"/>
            </a:pPr>
            <a:r>
              <a:rPr lang="en-US" i="1" dirty="0">
                <a:latin typeface="Calibri" panose="020F0502020204030204" pitchFamily="34" charset="0"/>
                <a:cs typeface="Calibri" panose="020F0502020204030204" pitchFamily="34" charset="0"/>
              </a:rPr>
              <a:t>The distribution appears relatively uniform across most income levels, with slight variations in frequency. The highest frequencies seem to occur in middle income ranges, with slightly lower frequencies at the extreme ends of the income spectrum.</a:t>
            </a:r>
          </a:p>
        </p:txBody>
      </p:sp>
      <p:pic>
        <p:nvPicPr>
          <p:cNvPr id="4" name="Picture 3">
            <a:extLst>
              <a:ext uri="{FF2B5EF4-FFF2-40B4-BE49-F238E27FC236}">
                <a16:creationId xmlns:a16="http://schemas.microsoft.com/office/drawing/2014/main" id="{5D07CDBE-A88B-D66C-FAEC-D72E808817E9}"/>
              </a:ext>
            </a:extLst>
          </p:cNvPr>
          <p:cNvPicPr>
            <a:picLocks noChangeAspect="1"/>
          </p:cNvPicPr>
          <p:nvPr/>
        </p:nvPicPr>
        <p:blipFill>
          <a:blip r:embed="rId3"/>
          <a:stretch>
            <a:fillRect/>
          </a:stretch>
        </p:blipFill>
        <p:spPr>
          <a:xfrm>
            <a:off x="6800988" y="1617196"/>
            <a:ext cx="5391012" cy="2951114"/>
          </a:xfrm>
          <a:prstGeom prst="rect">
            <a:avLst/>
          </a:prstGeom>
        </p:spPr>
      </p:pic>
    </p:spTree>
    <p:extLst>
      <p:ext uri="{BB962C8B-B14F-4D97-AF65-F5344CB8AC3E}">
        <p14:creationId xmlns:p14="http://schemas.microsoft.com/office/powerpoint/2010/main" val="16151343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3568CB-6023-F56F-BF78-2BA50EDF4AD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4C76B4B-4B05-D3D8-01F2-71EED84BB344}"/>
              </a:ext>
            </a:extLst>
          </p:cNvPr>
          <p:cNvSpPr>
            <a:spLocks noGrp="1"/>
          </p:cNvSpPr>
          <p:nvPr>
            <p:ph type="title"/>
          </p:nvPr>
        </p:nvSpPr>
        <p:spPr/>
        <p:txBody>
          <a:bodyPr/>
          <a:lstStyle/>
          <a:p>
            <a:r>
              <a:rPr lang="en-GB" dirty="0"/>
              <a:t>(</a:t>
            </a:r>
            <a:r>
              <a:rPr lang="en-GB" i="1" dirty="0"/>
              <a:t>Variable Name # </a:t>
            </a:r>
            <a:r>
              <a:rPr lang="en-US" i="1" dirty="0"/>
              <a:t>Smoking</a:t>
            </a:r>
            <a:r>
              <a:rPr lang="en-GB" dirty="0"/>
              <a:t>) distribution</a:t>
            </a:r>
          </a:p>
        </p:txBody>
      </p:sp>
      <p:sp>
        <p:nvSpPr>
          <p:cNvPr id="9" name="Content Placeholder 9">
            <a:extLst>
              <a:ext uri="{FF2B5EF4-FFF2-40B4-BE49-F238E27FC236}">
                <a16:creationId xmlns:a16="http://schemas.microsoft.com/office/drawing/2014/main" id="{0882251A-6CB4-FF6B-42FD-9C39DE52EFAD}"/>
              </a:ext>
            </a:extLst>
          </p:cNvPr>
          <p:cNvSpPr>
            <a:spLocks noGrp="1"/>
          </p:cNvSpPr>
          <p:nvPr>
            <p:ph idx="1"/>
          </p:nvPr>
        </p:nvSpPr>
        <p:spPr>
          <a:xfrm>
            <a:off x="0" y="1617196"/>
            <a:ext cx="6899409" cy="4667250"/>
          </a:xfrm>
        </p:spPr>
        <p:txBody>
          <a:bodyPr>
            <a:noAutofit/>
          </a:bodyPr>
          <a:lstStyle/>
          <a:p>
            <a:pPr>
              <a:buFontTx/>
              <a:buChar char="-"/>
            </a:pPr>
            <a:r>
              <a:rPr lang="en-US" i="1" dirty="0">
                <a:latin typeface="Calibri" panose="020F0502020204030204" pitchFamily="34" charset="0"/>
                <a:cs typeface="Calibri" panose="020F0502020204030204" pitchFamily="34" charset="0"/>
              </a:rPr>
              <a:t>This box plot compares the frequency of two smoking categories, likely representing non-smokers (0) and smokers (1). </a:t>
            </a:r>
          </a:p>
          <a:p>
            <a:pPr>
              <a:buFontTx/>
              <a:buChar char="-"/>
            </a:pPr>
            <a:r>
              <a:rPr lang="en-US" i="1" dirty="0">
                <a:latin typeface="Calibri" panose="020F0502020204030204" pitchFamily="34" charset="0"/>
                <a:cs typeface="Calibri" panose="020F0502020204030204" pitchFamily="34" charset="0"/>
              </a:rPr>
              <a:t>The plot shows a stark contrast between the two groups, with category 1 having a much higher frequency, reaching nearly 8000, while category 0 only reaches about 1000. </a:t>
            </a:r>
          </a:p>
          <a:p>
            <a:pPr>
              <a:buFontTx/>
              <a:buChar char="-"/>
            </a:pPr>
            <a:r>
              <a:rPr lang="en-US" i="1" dirty="0">
                <a:latin typeface="Calibri" panose="020F0502020204030204" pitchFamily="34" charset="0"/>
                <a:cs typeface="Calibri" panose="020F0502020204030204" pitchFamily="34" charset="0"/>
              </a:rPr>
              <a:t>This suggests a significantly larger number of individuals classified as smokers in the dataset.</a:t>
            </a:r>
          </a:p>
        </p:txBody>
      </p:sp>
      <p:pic>
        <p:nvPicPr>
          <p:cNvPr id="5" name="Picture 4">
            <a:extLst>
              <a:ext uri="{FF2B5EF4-FFF2-40B4-BE49-F238E27FC236}">
                <a16:creationId xmlns:a16="http://schemas.microsoft.com/office/drawing/2014/main" id="{12216304-C5EB-2A21-2ECA-E1AF5E1C2FF5}"/>
              </a:ext>
            </a:extLst>
          </p:cNvPr>
          <p:cNvPicPr>
            <a:picLocks noChangeAspect="1"/>
          </p:cNvPicPr>
          <p:nvPr/>
        </p:nvPicPr>
        <p:blipFill>
          <a:blip r:embed="rId3"/>
          <a:stretch>
            <a:fillRect/>
          </a:stretch>
        </p:blipFill>
        <p:spPr>
          <a:xfrm>
            <a:off x="6904595" y="1812640"/>
            <a:ext cx="5287405" cy="2829162"/>
          </a:xfrm>
          <a:prstGeom prst="rect">
            <a:avLst/>
          </a:prstGeom>
        </p:spPr>
      </p:pic>
    </p:spTree>
    <p:extLst>
      <p:ext uri="{BB962C8B-B14F-4D97-AF65-F5344CB8AC3E}">
        <p14:creationId xmlns:p14="http://schemas.microsoft.com/office/powerpoint/2010/main" val="32453422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831385-BC65-49EA-9455-D36689FA084C}"/>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5D2FBF12-4EA3-AFB9-130A-D6283D1115B9}"/>
              </a:ext>
            </a:extLst>
          </p:cNvPr>
          <p:cNvSpPr txBox="1"/>
          <p:nvPr/>
        </p:nvSpPr>
        <p:spPr>
          <a:xfrm>
            <a:off x="5605946" y="3044279"/>
            <a:ext cx="5149140" cy="769441"/>
          </a:xfrm>
          <a:prstGeom prst="rect">
            <a:avLst/>
          </a:prstGeom>
          <a:noFill/>
        </p:spPr>
        <p:txBody>
          <a:bodyPr wrap="square" rtlCol="0">
            <a:spAutoFit/>
          </a:bodyPr>
          <a:lstStyle/>
          <a:p>
            <a:r>
              <a:rPr lang="en-US" sz="4400" dirty="0"/>
              <a:t>Analysis</a:t>
            </a:r>
          </a:p>
        </p:txBody>
      </p:sp>
    </p:spTree>
    <p:extLst>
      <p:ext uri="{BB962C8B-B14F-4D97-AF65-F5344CB8AC3E}">
        <p14:creationId xmlns:p14="http://schemas.microsoft.com/office/powerpoint/2010/main" val="32115796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0EF200-E52E-7884-1A92-1CC13CB471E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1A35150-6A6D-B500-59B4-2766BAB29254}"/>
              </a:ext>
            </a:extLst>
          </p:cNvPr>
          <p:cNvSpPr>
            <a:spLocks noGrp="1"/>
          </p:cNvSpPr>
          <p:nvPr>
            <p:ph type="title"/>
          </p:nvPr>
        </p:nvSpPr>
        <p:spPr/>
        <p:txBody>
          <a:bodyPr/>
          <a:lstStyle/>
          <a:p>
            <a:r>
              <a:rPr lang="en-GB" dirty="0"/>
              <a:t>Hypothesis #1</a:t>
            </a:r>
            <a:r>
              <a:rPr lang="zh-CN" altLang="en-US" sz="3200" dirty="0"/>
              <a:t>：</a:t>
            </a:r>
            <a:r>
              <a:rPr lang="en-US" altLang="zh-CN" sz="3200" dirty="0"/>
              <a:t>Analyze numeric and category data.</a:t>
            </a:r>
            <a:endParaRPr lang="en-GB" sz="3200" dirty="0"/>
          </a:p>
        </p:txBody>
      </p:sp>
      <p:sp>
        <p:nvSpPr>
          <p:cNvPr id="9" name="Content Placeholder 9">
            <a:extLst>
              <a:ext uri="{FF2B5EF4-FFF2-40B4-BE49-F238E27FC236}">
                <a16:creationId xmlns:a16="http://schemas.microsoft.com/office/drawing/2014/main" id="{D0102030-1FA1-F272-A7DF-B55504AAA877}"/>
              </a:ext>
            </a:extLst>
          </p:cNvPr>
          <p:cNvSpPr>
            <a:spLocks noGrp="1"/>
          </p:cNvSpPr>
          <p:nvPr>
            <p:ph idx="1"/>
          </p:nvPr>
        </p:nvSpPr>
        <p:spPr>
          <a:xfrm>
            <a:off x="838200" y="1825625"/>
            <a:ext cx="10515600" cy="4667250"/>
          </a:xfrm>
        </p:spPr>
        <p:txBody>
          <a:bodyPr>
            <a:noAutofit/>
          </a:bodyPr>
          <a:lstStyle/>
          <a:p>
            <a:pPr marL="0" indent="0">
              <a:buNone/>
            </a:pPr>
            <a:r>
              <a:rPr lang="en-US" sz="2000" b="1" i="1" dirty="0">
                <a:latin typeface="Calibri" panose="020F0502020204030204" pitchFamily="34" charset="0"/>
                <a:cs typeface="Calibri" panose="020F0502020204030204" pitchFamily="34" charset="0"/>
              </a:rPr>
              <a:t>Analyze</a:t>
            </a:r>
            <a:r>
              <a:rPr lang="zh-CN" altLang="en-US" sz="2000" b="1" i="1" dirty="0">
                <a:latin typeface="Calibri" panose="020F0502020204030204" pitchFamily="34" charset="0"/>
                <a:cs typeface="Calibri" panose="020F0502020204030204" pitchFamily="34" charset="0"/>
              </a:rPr>
              <a:t>：</a:t>
            </a:r>
            <a:endParaRPr lang="en-US" altLang="zh-CN" sz="2000" b="1" i="1" dirty="0">
              <a:latin typeface="Calibri" panose="020F0502020204030204" pitchFamily="34" charset="0"/>
              <a:cs typeface="Calibri" panose="020F0502020204030204" pitchFamily="34" charset="0"/>
            </a:endParaRPr>
          </a:p>
          <a:p>
            <a:pPr marL="0" indent="0">
              <a:buNone/>
            </a:pPr>
            <a:r>
              <a:rPr lang="en-US" altLang="zh-CN" sz="2000" b="1" i="1" dirty="0">
                <a:latin typeface="Calibri" panose="020F0502020204030204" pitchFamily="34" charset="0"/>
                <a:cs typeface="Calibri" panose="020F0502020204030204" pitchFamily="34" charset="0"/>
              </a:rPr>
              <a:t>        Data: </a:t>
            </a:r>
            <a:r>
              <a:rPr lang="en-US" sz="2000" i="1" dirty="0">
                <a:latin typeface="Calibri" panose="020F0502020204030204" pitchFamily="34" charset="0"/>
                <a:cs typeface="Calibri" panose="020F0502020204030204" pitchFamily="34" charset="0"/>
              </a:rPr>
              <a:t>Diet (Healthy, Average, Unhealthy) vs. Heart Rate</a:t>
            </a:r>
            <a:endParaRPr lang="en-US" altLang="zh-CN" sz="2000" b="1" i="1" dirty="0">
              <a:latin typeface="Calibri" panose="020F0502020204030204" pitchFamily="34" charset="0"/>
              <a:cs typeface="Calibri" panose="020F0502020204030204" pitchFamily="34" charset="0"/>
            </a:endParaRPr>
          </a:p>
          <a:p>
            <a:pPr marL="0" indent="0">
              <a:buNone/>
            </a:pPr>
            <a:r>
              <a:rPr lang="en-US" altLang="zh-CN" sz="2000" b="1" i="1" dirty="0">
                <a:latin typeface="Calibri" panose="020F0502020204030204" pitchFamily="34" charset="0"/>
                <a:cs typeface="Calibri" panose="020F0502020204030204" pitchFamily="34" charset="0"/>
              </a:rPr>
              <a:t>        N</a:t>
            </a:r>
            <a:r>
              <a:rPr lang="en-US" sz="2000" b="1" i="1" dirty="0">
                <a:latin typeface="Calibri" panose="020F0502020204030204" pitchFamily="34" charset="0"/>
                <a:cs typeface="Calibri" panose="020F0502020204030204" pitchFamily="34" charset="0"/>
              </a:rPr>
              <a:t>umeric </a:t>
            </a:r>
            <a:r>
              <a:rPr lang="en-US" altLang="zh-CN" sz="2000" b="1" i="1" dirty="0">
                <a:latin typeface="Calibri" panose="020F0502020204030204" pitchFamily="34" charset="0"/>
                <a:cs typeface="Calibri" panose="020F0502020204030204" pitchFamily="34" charset="0"/>
              </a:rPr>
              <a:t>data</a:t>
            </a:r>
            <a:r>
              <a:rPr lang="zh-CN" altLang="en-US" sz="2000" i="1" dirty="0">
                <a:latin typeface="Calibri" panose="020F0502020204030204" pitchFamily="34" charset="0"/>
                <a:cs typeface="Calibri" panose="020F0502020204030204" pitchFamily="34" charset="0"/>
              </a:rPr>
              <a:t>：</a:t>
            </a:r>
            <a:r>
              <a:rPr lang="en-US" sz="2000" i="1" dirty="0">
                <a:latin typeface="Calibri" panose="020F0502020204030204" pitchFamily="34" charset="0"/>
                <a:cs typeface="Calibri" panose="020F0502020204030204" pitchFamily="34" charset="0"/>
              </a:rPr>
              <a:t>Heart Rate</a:t>
            </a:r>
            <a:endParaRPr lang="en-US" altLang="zh-CN" sz="2000" i="1" dirty="0">
              <a:latin typeface="Calibri" panose="020F0502020204030204" pitchFamily="34" charset="0"/>
              <a:cs typeface="Calibri" panose="020F0502020204030204" pitchFamily="34" charset="0"/>
            </a:endParaRPr>
          </a:p>
          <a:p>
            <a:pPr marL="0" indent="0">
              <a:buNone/>
            </a:pPr>
            <a:r>
              <a:rPr lang="en-US" altLang="zh-CN" sz="2000" i="1" dirty="0">
                <a:latin typeface="Calibri" panose="020F0502020204030204" pitchFamily="34" charset="0"/>
                <a:cs typeface="Calibri" panose="020F0502020204030204" pitchFamily="34" charset="0"/>
              </a:rPr>
              <a:t>        </a:t>
            </a:r>
            <a:r>
              <a:rPr lang="en-US" altLang="zh-CN" sz="2000" b="1" i="1" dirty="0">
                <a:latin typeface="Calibri" panose="020F0502020204030204" pitchFamily="34" charset="0"/>
                <a:cs typeface="Calibri" panose="020F0502020204030204" pitchFamily="34" charset="0"/>
              </a:rPr>
              <a:t>C</a:t>
            </a:r>
            <a:r>
              <a:rPr lang="en-US" sz="2000" b="1" i="1" dirty="0">
                <a:latin typeface="Calibri" panose="020F0502020204030204" pitchFamily="34" charset="0"/>
                <a:cs typeface="Calibri" panose="020F0502020204030204" pitchFamily="34" charset="0"/>
              </a:rPr>
              <a:t>ategory data</a:t>
            </a:r>
            <a:r>
              <a:rPr lang="zh-CN" altLang="en-US" sz="2000" i="1" dirty="0">
                <a:latin typeface="Calibri" panose="020F0502020204030204" pitchFamily="34" charset="0"/>
                <a:cs typeface="Calibri" panose="020F0502020204030204" pitchFamily="34" charset="0"/>
              </a:rPr>
              <a:t>：</a:t>
            </a:r>
            <a:r>
              <a:rPr lang="en-US" sz="2000" i="1" dirty="0">
                <a:latin typeface="Calibri" panose="020F0502020204030204" pitchFamily="34" charset="0"/>
                <a:cs typeface="Calibri" panose="020F0502020204030204" pitchFamily="34" charset="0"/>
              </a:rPr>
              <a:t> Diet (Healthy, Average, Unhealthy)</a:t>
            </a:r>
            <a:endParaRPr lang="en-US" altLang="zh-CN" sz="2000" i="1" dirty="0">
              <a:latin typeface="Calibri" panose="020F0502020204030204" pitchFamily="34" charset="0"/>
              <a:cs typeface="Calibri" panose="020F0502020204030204" pitchFamily="34" charset="0"/>
            </a:endParaRPr>
          </a:p>
          <a:p>
            <a:pPr marL="0" indent="0">
              <a:buNone/>
            </a:pPr>
            <a:endParaRPr lang="en-US" altLang="zh-CN" sz="2000" b="1" i="1" dirty="0">
              <a:latin typeface="Calibri" panose="020F0502020204030204" pitchFamily="34" charset="0"/>
              <a:cs typeface="Calibri" panose="020F0502020204030204" pitchFamily="34" charset="0"/>
            </a:endParaRPr>
          </a:p>
          <a:p>
            <a:pPr marL="0" indent="0">
              <a:buNone/>
            </a:pPr>
            <a:r>
              <a:rPr lang="en-US" altLang="zh-CN" sz="2000" b="1" i="1" dirty="0">
                <a:latin typeface="Calibri" panose="020F0502020204030204" pitchFamily="34" charset="0"/>
                <a:cs typeface="Calibri" panose="020F0502020204030204" pitchFamily="34" charset="0"/>
              </a:rPr>
              <a:t>Hypothesis</a:t>
            </a:r>
            <a:r>
              <a:rPr lang="zh-CN" altLang="en-US" sz="2000" b="1" i="1" dirty="0">
                <a:latin typeface="Calibri" panose="020F0502020204030204" pitchFamily="34" charset="0"/>
                <a:cs typeface="Calibri" panose="020F0502020204030204" pitchFamily="34" charset="0"/>
              </a:rPr>
              <a:t>：</a:t>
            </a:r>
            <a:endParaRPr lang="en-US" sz="2000" b="1" i="1" dirty="0">
              <a:latin typeface="Calibri" panose="020F0502020204030204" pitchFamily="34" charset="0"/>
              <a:cs typeface="Calibri" panose="020F0502020204030204" pitchFamily="34" charset="0"/>
            </a:endParaRPr>
          </a:p>
          <a:p>
            <a:pPr marL="0" indent="0">
              <a:buNone/>
            </a:pPr>
            <a:r>
              <a:rPr lang="en-US" sz="2000" b="1" i="1" dirty="0">
                <a:latin typeface="Calibri" panose="020F0502020204030204" pitchFamily="34" charset="0"/>
                <a:cs typeface="Calibri" panose="020F0502020204030204" pitchFamily="34" charset="0"/>
              </a:rPr>
              <a:t>        H</a:t>
            </a:r>
            <a:r>
              <a:rPr lang="en-US" sz="2000" b="1" i="1" baseline="-25000" dirty="0">
                <a:latin typeface="Calibri" panose="020F0502020204030204" pitchFamily="34" charset="0"/>
                <a:cs typeface="Calibri" panose="020F0502020204030204" pitchFamily="34" charset="0"/>
              </a:rPr>
              <a:t>0</a:t>
            </a:r>
            <a:r>
              <a:rPr lang="en-US" sz="2000" b="1" i="1" dirty="0">
                <a:latin typeface="Calibri" panose="020F0502020204030204" pitchFamily="34" charset="0"/>
                <a:cs typeface="Calibri" panose="020F0502020204030204" pitchFamily="34" charset="0"/>
              </a:rPr>
              <a:t> (Null Hypothesis) </a:t>
            </a:r>
            <a:r>
              <a:rPr lang="en-US" sz="2000" i="1" dirty="0">
                <a:latin typeface="Calibri" panose="020F0502020204030204" pitchFamily="34" charset="0"/>
                <a:cs typeface="Calibri" panose="020F0502020204030204" pitchFamily="34" charset="0"/>
              </a:rPr>
              <a:t> </a:t>
            </a:r>
            <a:r>
              <a:rPr lang="en-US" sz="2000" b="1" i="1" dirty="0">
                <a:latin typeface="Calibri" panose="020F0502020204030204" pitchFamily="34" charset="0"/>
                <a:cs typeface="Calibri" panose="020F0502020204030204" pitchFamily="34" charset="0"/>
              </a:rPr>
              <a:t>: </a:t>
            </a:r>
            <a:r>
              <a:rPr lang="en-US" sz="2000" i="1" dirty="0">
                <a:latin typeface="Calibri" panose="020F0502020204030204" pitchFamily="34" charset="0"/>
                <a:cs typeface="Calibri" panose="020F0502020204030204" pitchFamily="34" charset="0"/>
              </a:rPr>
              <a:t>There is no significant effect of diet on heart rate.</a:t>
            </a:r>
          </a:p>
          <a:p>
            <a:pPr marL="0" indent="0">
              <a:buNone/>
            </a:pPr>
            <a:r>
              <a:rPr lang="en-US" sz="2000" b="1" i="1" dirty="0">
                <a:latin typeface="Calibri" panose="020F0502020204030204" pitchFamily="34" charset="0"/>
                <a:cs typeface="Calibri" panose="020F0502020204030204" pitchFamily="34" charset="0"/>
              </a:rPr>
              <a:t>        H</a:t>
            </a:r>
            <a:r>
              <a:rPr lang="en-US" sz="2000" b="1" i="1" baseline="-25000" dirty="0">
                <a:latin typeface="Calibri" panose="020F0502020204030204" pitchFamily="34" charset="0"/>
                <a:cs typeface="Calibri" panose="020F0502020204030204" pitchFamily="34" charset="0"/>
              </a:rPr>
              <a:t>a</a:t>
            </a:r>
            <a:r>
              <a:rPr lang="en-US" sz="2000" b="1" i="1" dirty="0">
                <a:latin typeface="Calibri" panose="020F0502020204030204" pitchFamily="34" charset="0"/>
                <a:cs typeface="Calibri" panose="020F0502020204030204" pitchFamily="34" charset="0"/>
              </a:rPr>
              <a:t> (Alternative Hypothesis) : </a:t>
            </a:r>
            <a:r>
              <a:rPr lang="en-US" sz="2000" i="1" dirty="0">
                <a:latin typeface="Calibri" panose="020F0502020204030204" pitchFamily="34" charset="0"/>
                <a:cs typeface="Calibri" panose="020F0502020204030204" pitchFamily="34" charset="0"/>
              </a:rPr>
              <a:t>There is a significant effect of diet on heart rate.</a:t>
            </a:r>
          </a:p>
        </p:txBody>
      </p:sp>
    </p:spTree>
    <p:extLst>
      <p:ext uri="{BB962C8B-B14F-4D97-AF65-F5344CB8AC3E}">
        <p14:creationId xmlns:p14="http://schemas.microsoft.com/office/powerpoint/2010/main" val="8086786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27F888E-0DA6-2E7B-B02F-377E05DC8144}"/>
            </a:ext>
          </a:extLst>
        </p:cNvPr>
        <p:cNvGrpSpPr/>
        <p:nvPr/>
      </p:nvGrpSpPr>
      <p:grpSpPr>
        <a:xfrm>
          <a:off x="0" y="0"/>
          <a:ext cx="0" cy="0"/>
          <a:chOff x="0" y="0"/>
          <a:chExt cx="0" cy="0"/>
        </a:xfrm>
      </p:grpSpPr>
      <p:sp>
        <p:nvSpPr>
          <p:cNvPr id="14" name="Rectangle 13">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A03B8CCA-62DA-53D0-F20F-9484FFEAA858}"/>
              </a:ext>
            </a:extLst>
          </p:cNvPr>
          <p:cNvSpPr>
            <a:spLocks noGrp="1"/>
          </p:cNvSpPr>
          <p:nvPr>
            <p:ph type="title"/>
          </p:nvPr>
        </p:nvSpPr>
        <p:spPr>
          <a:xfrm>
            <a:off x="6392584" y="501651"/>
            <a:ext cx="4434720" cy="1716255"/>
          </a:xfrm>
        </p:spPr>
        <p:txBody>
          <a:bodyPr anchor="b">
            <a:normAutofit/>
          </a:bodyPr>
          <a:lstStyle/>
          <a:p>
            <a:r>
              <a:rPr lang="en-GB" sz="5600"/>
              <a:t>Testing Hypothesis #1</a:t>
            </a:r>
          </a:p>
        </p:txBody>
      </p:sp>
      <p:sp>
        <p:nvSpPr>
          <p:cNvPr id="16" name="Rectangle 15">
            <a:extLst>
              <a:ext uri="{FF2B5EF4-FFF2-40B4-BE49-F238E27FC236}">
                <a16:creationId xmlns:a16="http://schemas.microsoft.com/office/drawing/2014/main" id="{B5ABDEAA-B248-4182-B67C-A925338E77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008" y="252743"/>
            <a:ext cx="4739619" cy="304261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4" name="Picture 3" descr="A graph with a line and a red line&#10;&#10;Description automatically generated">
            <a:extLst>
              <a:ext uri="{FF2B5EF4-FFF2-40B4-BE49-F238E27FC236}">
                <a16:creationId xmlns:a16="http://schemas.microsoft.com/office/drawing/2014/main" id="{31C11B50-A349-6433-3B59-67047AF07ED3}"/>
              </a:ext>
            </a:extLst>
          </p:cNvPr>
          <p:cNvPicPr>
            <a:picLocks noChangeAspect="1"/>
          </p:cNvPicPr>
          <p:nvPr/>
        </p:nvPicPr>
        <p:blipFill>
          <a:blip r:embed="rId3"/>
          <a:stretch>
            <a:fillRect/>
          </a:stretch>
        </p:blipFill>
        <p:spPr>
          <a:xfrm>
            <a:off x="1382925" y="539762"/>
            <a:ext cx="4219784" cy="2468573"/>
          </a:xfrm>
          <a:prstGeom prst="rect">
            <a:avLst/>
          </a:prstGeom>
        </p:spPr>
      </p:pic>
      <p:sp>
        <p:nvSpPr>
          <p:cNvPr id="18" name="Rectangle 17">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5449" y="3548095"/>
            <a:ext cx="4739619" cy="304261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Content Placeholder 9">
            <a:extLst>
              <a:ext uri="{FF2B5EF4-FFF2-40B4-BE49-F238E27FC236}">
                <a16:creationId xmlns:a16="http://schemas.microsoft.com/office/drawing/2014/main" id="{8D792D15-130C-B24B-0922-BFF8689010FA}"/>
              </a:ext>
            </a:extLst>
          </p:cNvPr>
          <p:cNvSpPr>
            <a:spLocks noGrp="1"/>
          </p:cNvSpPr>
          <p:nvPr>
            <p:ph idx="1"/>
          </p:nvPr>
        </p:nvSpPr>
        <p:spPr>
          <a:xfrm>
            <a:off x="6392583" y="2645922"/>
            <a:ext cx="4434721" cy="3710427"/>
          </a:xfrm>
        </p:spPr>
        <p:txBody>
          <a:bodyPr anchor="t">
            <a:normAutofit lnSpcReduction="10000"/>
          </a:bodyPr>
          <a:lstStyle/>
          <a:p>
            <a:r>
              <a:rPr lang="en-US" sz="2000" i="1" dirty="0">
                <a:latin typeface="Calibri" panose="020F0502020204030204" pitchFamily="34" charset="0"/>
                <a:cs typeface="Calibri" panose="020F0502020204030204" pitchFamily="34" charset="0"/>
              </a:rPr>
              <a:t>This probability plot suggests the distribution is not perfectly normal. </a:t>
            </a:r>
          </a:p>
          <a:p>
            <a:r>
              <a:rPr lang="en-US" sz="2000" i="1" dirty="0">
                <a:latin typeface="Calibri" panose="020F0502020204030204" pitchFamily="34" charset="0"/>
                <a:cs typeface="Calibri" panose="020F0502020204030204" pitchFamily="34" charset="0"/>
              </a:rPr>
              <a:t>This box plot compares heart rates across three diet categories: Average, Unhealthy, and Healthy. </a:t>
            </a:r>
          </a:p>
          <a:p>
            <a:r>
              <a:rPr lang="en-US" sz="2000" i="1" dirty="0">
                <a:latin typeface="Calibri" panose="020F0502020204030204" pitchFamily="34" charset="0"/>
                <a:cs typeface="Calibri" panose="020F0502020204030204" pitchFamily="34" charset="0"/>
              </a:rPr>
              <a:t>The distributions appear largely similar, with median heart rates around 75 beats per minute for all groups. </a:t>
            </a:r>
          </a:p>
          <a:p>
            <a:r>
              <a:rPr lang="en-US" sz="2000" i="1" dirty="0">
                <a:latin typeface="Calibri" panose="020F0502020204030204" pitchFamily="34" charset="0"/>
                <a:cs typeface="Calibri" panose="020F0502020204030204" pitchFamily="34" charset="0"/>
              </a:rPr>
              <a:t>There's a slight trend suggesting the Healthy diet group may have a marginally lower median heart rate, but the differences are subtle. </a:t>
            </a:r>
          </a:p>
        </p:txBody>
      </p:sp>
      <p:pic>
        <p:nvPicPr>
          <p:cNvPr id="7" name="Picture 6" descr="A diagram of a box plot&#10;&#10;Description automatically generated">
            <a:extLst>
              <a:ext uri="{FF2B5EF4-FFF2-40B4-BE49-F238E27FC236}">
                <a16:creationId xmlns:a16="http://schemas.microsoft.com/office/drawing/2014/main" id="{C6E889B8-EC21-5542-44A0-E513796BE8DC}"/>
              </a:ext>
            </a:extLst>
          </p:cNvPr>
          <p:cNvPicPr>
            <a:picLocks noChangeAspect="1"/>
          </p:cNvPicPr>
          <p:nvPr/>
        </p:nvPicPr>
        <p:blipFill>
          <a:blip r:embed="rId4"/>
          <a:stretch>
            <a:fillRect/>
          </a:stretch>
        </p:blipFill>
        <p:spPr>
          <a:xfrm>
            <a:off x="654351" y="3902606"/>
            <a:ext cx="4281815" cy="2333589"/>
          </a:xfrm>
          <a:prstGeom prst="rect">
            <a:avLst/>
          </a:prstGeom>
        </p:spPr>
      </p:pic>
      <p:cxnSp>
        <p:nvCxnSpPr>
          <p:cNvPr id="20" name="Straight Connector 19">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56338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6A9E9B-EB60-A7A8-0795-F259C49882C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979D834-FE78-5CAF-E6DC-92B6340D7707}"/>
              </a:ext>
            </a:extLst>
          </p:cNvPr>
          <p:cNvSpPr>
            <a:spLocks noGrp="1"/>
          </p:cNvSpPr>
          <p:nvPr>
            <p:ph type="title"/>
          </p:nvPr>
        </p:nvSpPr>
        <p:spPr/>
        <p:txBody>
          <a:bodyPr/>
          <a:lstStyle/>
          <a:p>
            <a:r>
              <a:rPr lang="en-GB" dirty="0"/>
              <a:t>Testing Hypothesis #1</a:t>
            </a:r>
          </a:p>
        </p:txBody>
      </p:sp>
      <p:sp>
        <p:nvSpPr>
          <p:cNvPr id="9" name="Content Placeholder 9">
            <a:extLst>
              <a:ext uri="{FF2B5EF4-FFF2-40B4-BE49-F238E27FC236}">
                <a16:creationId xmlns:a16="http://schemas.microsoft.com/office/drawing/2014/main" id="{42D41369-1420-3DE2-392E-BF974F71EA32}"/>
              </a:ext>
            </a:extLst>
          </p:cNvPr>
          <p:cNvSpPr>
            <a:spLocks noGrp="1"/>
          </p:cNvSpPr>
          <p:nvPr>
            <p:ph idx="1"/>
          </p:nvPr>
        </p:nvSpPr>
        <p:spPr>
          <a:xfrm>
            <a:off x="838200" y="1825625"/>
            <a:ext cx="6577853" cy="4667250"/>
          </a:xfrm>
        </p:spPr>
        <p:txBody>
          <a:bodyPr>
            <a:noAutofit/>
          </a:bodyPr>
          <a:lstStyle/>
          <a:p>
            <a:pPr marL="0" indent="0">
              <a:buNone/>
            </a:pPr>
            <a:r>
              <a:rPr lang="en-US" sz="2000" b="1" dirty="0"/>
              <a:t>1. Anderson-Darling Test</a:t>
            </a:r>
          </a:p>
          <a:p>
            <a:pPr>
              <a:buFontTx/>
              <a:buChar char="-"/>
            </a:pPr>
            <a:r>
              <a:rPr lang="en-US" sz="1400" dirty="0"/>
              <a:t>The Anderson-Darling test is a non-parametric test used to determine whether a dataset follows a normal distribution. The statistic value of 102.29 indicates a very high degree of deviation from normality.</a:t>
            </a:r>
          </a:p>
          <a:p>
            <a:pPr>
              <a:buFontTx/>
              <a:buChar char="-"/>
            </a:pPr>
            <a:r>
              <a:rPr lang="en-US" sz="1400" dirty="0"/>
              <a:t>The p-value of 0.0 provides very strong evidence to reject the null hypothesis, which states that "the data follows a normal distribution." Therefore, the result indicates that the data does not conform to a normal distribution.</a:t>
            </a:r>
          </a:p>
          <a:p>
            <a:pPr marL="0" indent="0">
              <a:buNone/>
            </a:pPr>
            <a:endParaRPr lang="en-US" sz="1200" dirty="0"/>
          </a:p>
          <a:p>
            <a:pPr marL="0" indent="0">
              <a:buNone/>
            </a:pPr>
            <a:r>
              <a:rPr lang="en-US" sz="2000" b="1" dirty="0"/>
              <a:t>2. Kruskal-Wallis Test</a:t>
            </a:r>
          </a:p>
          <a:p>
            <a:pPr>
              <a:buFontTx/>
              <a:buChar char="-"/>
            </a:pPr>
            <a:r>
              <a:rPr lang="en-US" sz="1400" dirty="0"/>
              <a:t>The Kruskal-Wallis test is a non-parametric method used to compare three or more independent samples, similar to one-way ANOVA. Here, the statistic value is 8762.00.</a:t>
            </a:r>
          </a:p>
          <a:p>
            <a:pPr>
              <a:buFontTx/>
              <a:buChar char="-"/>
            </a:pPr>
            <a:r>
              <a:rPr lang="en-US" sz="1400" dirty="0"/>
              <a:t>The p-value of 0.498, which is above the common significance level (e.g., 0.05), indicates that there is not enough evidence to reject the null hypothesis, which states that there are no significant differences between the different samples. Therefore, the result suggests that there are no significant differences in medians among the samples.</a:t>
            </a:r>
            <a:endParaRPr lang="en-US" sz="1400" b="1" dirty="0"/>
          </a:p>
          <a:p>
            <a:pPr marL="0" indent="0">
              <a:buNone/>
            </a:pPr>
            <a:endParaRPr lang="en-US" sz="1600" b="1" dirty="0"/>
          </a:p>
        </p:txBody>
      </p:sp>
      <p:sp>
        <p:nvSpPr>
          <p:cNvPr id="6" name="TextBox 5">
            <a:extLst>
              <a:ext uri="{FF2B5EF4-FFF2-40B4-BE49-F238E27FC236}">
                <a16:creationId xmlns:a16="http://schemas.microsoft.com/office/drawing/2014/main" id="{5F2BE9EA-85BB-2BF6-2D9A-78474BCF5104}"/>
              </a:ext>
            </a:extLst>
          </p:cNvPr>
          <p:cNvSpPr txBox="1"/>
          <p:nvPr/>
        </p:nvSpPr>
        <p:spPr>
          <a:xfrm>
            <a:off x="8070477" y="1507611"/>
            <a:ext cx="4121523" cy="4247317"/>
          </a:xfrm>
          <a:prstGeom prst="rect">
            <a:avLst/>
          </a:prstGeom>
          <a:noFill/>
        </p:spPr>
        <p:txBody>
          <a:bodyPr wrap="square" rtlCol="0">
            <a:spAutoFit/>
          </a:bodyPr>
          <a:lstStyle/>
          <a:p>
            <a:endParaRPr lang="en-US" dirty="0"/>
          </a:p>
          <a:p>
            <a:r>
              <a:rPr lang="en-US" dirty="0"/>
              <a:t>  "Anderson-Darling": {</a:t>
            </a:r>
          </a:p>
          <a:p>
            <a:r>
              <a:rPr lang="en-US" dirty="0"/>
              <a:t>    "test": "Anderson-Darling",</a:t>
            </a:r>
          </a:p>
          <a:p>
            <a:r>
              <a:rPr lang="en-US" dirty="0"/>
              <a:t>    "statistic": 102.29183776167338,</a:t>
            </a:r>
          </a:p>
          <a:p>
            <a:r>
              <a:rPr lang="en-US" dirty="0"/>
              <a:t>    "</a:t>
            </a:r>
            <a:r>
              <a:rPr lang="en-US" dirty="0" err="1"/>
              <a:t>p_value</a:t>
            </a:r>
            <a:r>
              <a:rPr lang="en-US" dirty="0"/>
              <a:t>": 0.0,</a:t>
            </a:r>
          </a:p>
          <a:p>
            <a:r>
              <a:rPr lang="en-US" dirty="0"/>
              <a:t>    "</a:t>
            </a:r>
            <a:r>
              <a:rPr lang="en-US" dirty="0" err="1"/>
              <a:t>is_normal</a:t>
            </a:r>
            <a:r>
              <a:rPr lang="en-US" dirty="0"/>
              <a:t>": false</a:t>
            </a:r>
          </a:p>
          <a:p>
            <a:r>
              <a:rPr lang="en-US" dirty="0"/>
              <a:t>  }</a:t>
            </a:r>
          </a:p>
          <a:p>
            <a:endParaRPr lang="en-US" dirty="0"/>
          </a:p>
          <a:p>
            <a:endParaRPr lang="en-US" dirty="0"/>
          </a:p>
          <a:p>
            <a:r>
              <a:rPr lang="en-US" dirty="0"/>
              <a:t>  "Kruskal-Wallis": {</a:t>
            </a:r>
          </a:p>
          <a:p>
            <a:r>
              <a:rPr lang="en-US" dirty="0"/>
              <a:t>    "test": "Kruskal-Wallis",</a:t>
            </a:r>
          </a:p>
          <a:p>
            <a:r>
              <a:rPr lang="en-US" dirty="0"/>
              <a:t>    "statistic": 8762.000000000002,</a:t>
            </a:r>
          </a:p>
          <a:p>
            <a:r>
              <a:rPr lang="en-US" dirty="0"/>
              <a:t>    "</a:t>
            </a:r>
            <a:r>
              <a:rPr lang="en-US" dirty="0" err="1"/>
              <a:t>p_value</a:t>
            </a:r>
            <a:r>
              <a:rPr lang="en-US" dirty="0"/>
              <a:t>": 0.49799089453512324,</a:t>
            </a:r>
          </a:p>
          <a:p>
            <a:r>
              <a:rPr lang="en-US" dirty="0"/>
              <a:t>    "</a:t>
            </a:r>
            <a:r>
              <a:rPr lang="en-US" dirty="0" err="1"/>
              <a:t>is_significant</a:t>
            </a:r>
            <a:r>
              <a:rPr lang="en-US" dirty="0"/>
              <a:t>": false</a:t>
            </a:r>
          </a:p>
          <a:p>
            <a:r>
              <a:rPr lang="en-US" dirty="0"/>
              <a:t>  }</a:t>
            </a:r>
          </a:p>
        </p:txBody>
      </p:sp>
    </p:spTree>
    <p:extLst>
      <p:ext uri="{BB962C8B-B14F-4D97-AF65-F5344CB8AC3E}">
        <p14:creationId xmlns:p14="http://schemas.microsoft.com/office/powerpoint/2010/main" val="37621690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148242-314B-51A1-26CB-2B19F02810E5}"/>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F5E0EEAA-A1F3-0E56-B707-7438329A2059}"/>
              </a:ext>
            </a:extLst>
          </p:cNvPr>
          <p:cNvSpPr txBox="1"/>
          <p:nvPr/>
        </p:nvSpPr>
        <p:spPr>
          <a:xfrm>
            <a:off x="5605946" y="3044279"/>
            <a:ext cx="5149140" cy="769441"/>
          </a:xfrm>
          <a:prstGeom prst="rect">
            <a:avLst/>
          </a:prstGeom>
          <a:noFill/>
        </p:spPr>
        <p:txBody>
          <a:bodyPr wrap="square" rtlCol="0">
            <a:spAutoFit/>
          </a:bodyPr>
          <a:lstStyle/>
          <a:p>
            <a:r>
              <a:rPr lang="en-US" sz="4400" dirty="0"/>
              <a:t>Group Introduction</a:t>
            </a:r>
          </a:p>
        </p:txBody>
      </p:sp>
    </p:spTree>
    <p:extLst>
      <p:ext uri="{BB962C8B-B14F-4D97-AF65-F5344CB8AC3E}">
        <p14:creationId xmlns:p14="http://schemas.microsoft.com/office/powerpoint/2010/main" val="17877346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327CFA-F1D5-8BDF-8E14-636BD89529A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349AF3D-ADC8-6EFE-962E-585898D7B56E}"/>
              </a:ext>
            </a:extLst>
          </p:cNvPr>
          <p:cNvSpPr>
            <a:spLocks noGrp="1"/>
          </p:cNvSpPr>
          <p:nvPr>
            <p:ph type="title"/>
          </p:nvPr>
        </p:nvSpPr>
        <p:spPr/>
        <p:txBody>
          <a:bodyPr/>
          <a:lstStyle/>
          <a:p>
            <a:r>
              <a:rPr lang="en-GB" dirty="0"/>
              <a:t>Testing Hypothesis #1</a:t>
            </a:r>
          </a:p>
        </p:txBody>
      </p:sp>
      <p:sp>
        <p:nvSpPr>
          <p:cNvPr id="9" name="Content Placeholder 9">
            <a:extLst>
              <a:ext uri="{FF2B5EF4-FFF2-40B4-BE49-F238E27FC236}">
                <a16:creationId xmlns:a16="http://schemas.microsoft.com/office/drawing/2014/main" id="{3AB77227-AAED-2480-0F06-52B7F2AC0F74}"/>
              </a:ext>
            </a:extLst>
          </p:cNvPr>
          <p:cNvSpPr>
            <a:spLocks noGrp="1"/>
          </p:cNvSpPr>
          <p:nvPr>
            <p:ph idx="1"/>
          </p:nvPr>
        </p:nvSpPr>
        <p:spPr>
          <a:xfrm>
            <a:off x="2983007" y="4961965"/>
            <a:ext cx="5918947" cy="1132436"/>
          </a:xfrm>
        </p:spPr>
        <p:txBody>
          <a:bodyPr>
            <a:noAutofit/>
          </a:bodyPr>
          <a:lstStyle/>
          <a:p>
            <a:pPr marL="0" indent="0">
              <a:lnSpc>
                <a:spcPct val="150000"/>
              </a:lnSpc>
              <a:buNone/>
            </a:pPr>
            <a:r>
              <a:rPr lang="en-US" sz="1600" dirty="0"/>
              <a:t>The Anderson-Darling test indicates that the data does not follow a normal distribution, while the Kruskal-Wallis test shows that there are no significant differences among the samples.</a:t>
            </a:r>
            <a:endParaRPr lang="en-US" sz="2000" i="1" dirty="0">
              <a:latin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F8ED25D1-65F1-5911-F0E9-A81A30FC938C}"/>
              </a:ext>
            </a:extLst>
          </p:cNvPr>
          <p:cNvPicPr>
            <a:picLocks noChangeAspect="1"/>
          </p:cNvPicPr>
          <p:nvPr/>
        </p:nvPicPr>
        <p:blipFill>
          <a:blip r:embed="rId3"/>
          <a:stretch>
            <a:fillRect/>
          </a:stretch>
        </p:blipFill>
        <p:spPr>
          <a:xfrm>
            <a:off x="82251" y="1487683"/>
            <a:ext cx="11570295" cy="3264068"/>
          </a:xfrm>
          <a:prstGeom prst="rect">
            <a:avLst/>
          </a:prstGeom>
        </p:spPr>
      </p:pic>
    </p:spTree>
    <p:extLst>
      <p:ext uri="{BB962C8B-B14F-4D97-AF65-F5344CB8AC3E}">
        <p14:creationId xmlns:p14="http://schemas.microsoft.com/office/powerpoint/2010/main" val="27944534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40F1C9-210B-8AF8-714D-FE5C807DABB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83CB98C-1823-74FF-C6DA-C93C76ADA4D9}"/>
              </a:ext>
            </a:extLst>
          </p:cNvPr>
          <p:cNvSpPr>
            <a:spLocks noGrp="1"/>
          </p:cNvSpPr>
          <p:nvPr>
            <p:ph type="title"/>
          </p:nvPr>
        </p:nvSpPr>
        <p:spPr/>
        <p:txBody>
          <a:bodyPr/>
          <a:lstStyle/>
          <a:p>
            <a:r>
              <a:rPr lang="en-GB" dirty="0"/>
              <a:t>Hypothesis #2</a:t>
            </a:r>
            <a:r>
              <a:rPr lang="zh-CN" altLang="en-US" sz="3200" dirty="0"/>
              <a:t>：</a:t>
            </a:r>
            <a:r>
              <a:rPr lang="en-US" altLang="zh-CN" sz="3200" dirty="0"/>
              <a:t>Analyze numeric and category data.</a:t>
            </a:r>
            <a:endParaRPr lang="en-GB" sz="3200" dirty="0"/>
          </a:p>
        </p:txBody>
      </p:sp>
      <p:sp>
        <p:nvSpPr>
          <p:cNvPr id="9" name="Content Placeholder 9">
            <a:extLst>
              <a:ext uri="{FF2B5EF4-FFF2-40B4-BE49-F238E27FC236}">
                <a16:creationId xmlns:a16="http://schemas.microsoft.com/office/drawing/2014/main" id="{808BF5AB-64CA-62F2-3184-EF59B06A8CA2}"/>
              </a:ext>
            </a:extLst>
          </p:cNvPr>
          <p:cNvSpPr>
            <a:spLocks noGrp="1"/>
          </p:cNvSpPr>
          <p:nvPr>
            <p:ph idx="1"/>
          </p:nvPr>
        </p:nvSpPr>
        <p:spPr>
          <a:xfrm>
            <a:off x="838200" y="1825625"/>
            <a:ext cx="10515600" cy="4667250"/>
          </a:xfrm>
        </p:spPr>
        <p:txBody>
          <a:bodyPr>
            <a:noAutofit/>
          </a:bodyPr>
          <a:lstStyle/>
          <a:p>
            <a:pPr marL="0" indent="0">
              <a:buNone/>
            </a:pPr>
            <a:r>
              <a:rPr lang="en-US" sz="2000" b="1" i="1" dirty="0">
                <a:latin typeface="Calibri" panose="020F0502020204030204" pitchFamily="34" charset="0"/>
                <a:cs typeface="Calibri" panose="020F0502020204030204" pitchFamily="34" charset="0"/>
              </a:rPr>
              <a:t>Analyze</a:t>
            </a:r>
            <a:r>
              <a:rPr lang="zh-CN" altLang="en-US" sz="2000" b="1" i="1" dirty="0">
                <a:latin typeface="Calibri" panose="020F0502020204030204" pitchFamily="34" charset="0"/>
                <a:cs typeface="Calibri" panose="020F0502020204030204" pitchFamily="34" charset="0"/>
              </a:rPr>
              <a:t>：</a:t>
            </a:r>
            <a:endParaRPr lang="en-US" altLang="zh-CN" sz="2000" b="1" i="1" dirty="0">
              <a:latin typeface="Calibri" panose="020F0502020204030204" pitchFamily="34" charset="0"/>
              <a:cs typeface="Calibri" panose="020F0502020204030204" pitchFamily="34" charset="0"/>
            </a:endParaRPr>
          </a:p>
          <a:p>
            <a:pPr marL="0" indent="0">
              <a:buNone/>
            </a:pPr>
            <a:r>
              <a:rPr lang="en-US" altLang="zh-CN" sz="2000" b="1" i="1" dirty="0">
                <a:latin typeface="Calibri" panose="020F0502020204030204" pitchFamily="34" charset="0"/>
                <a:cs typeface="Calibri" panose="020F0502020204030204" pitchFamily="34" charset="0"/>
              </a:rPr>
              <a:t>        Data: </a:t>
            </a:r>
            <a:r>
              <a:rPr lang="en-US" sz="2000" i="1" dirty="0">
                <a:latin typeface="Calibri" panose="020F0502020204030204" pitchFamily="34" charset="0"/>
                <a:cs typeface="Calibri" panose="020F0502020204030204" pitchFamily="34" charset="0"/>
              </a:rPr>
              <a:t>Sex vs. Cholesterol</a:t>
            </a:r>
            <a:endParaRPr lang="en-US" altLang="zh-CN" sz="2000" i="1" dirty="0">
              <a:latin typeface="Calibri" panose="020F0502020204030204" pitchFamily="34" charset="0"/>
              <a:cs typeface="Calibri" panose="020F0502020204030204" pitchFamily="34" charset="0"/>
            </a:endParaRPr>
          </a:p>
          <a:p>
            <a:pPr marL="0" indent="0">
              <a:buNone/>
            </a:pPr>
            <a:r>
              <a:rPr lang="en-US" altLang="zh-CN" sz="2000" b="1" i="1" dirty="0">
                <a:latin typeface="Calibri" panose="020F0502020204030204" pitchFamily="34" charset="0"/>
                <a:cs typeface="Calibri" panose="020F0502020204030204" pitchFamily="34" charset="0"/>
              </a:rPr>
              <a:t>        N</a:t>
            </a:r>
            <a:r>
              <a:rPr lang="en-US" sz="2000" b="1" i="1" dirty="0">
                <a:latin typeface="Calibri" panose="020F0502020204030204" pitchFamily="34" charset="0"/>
                <a:cs typeface="Calibri" panose="020F0502020204030204" pitchFamily="34" charset="0"/>
              </a:rPr>
              <a:t>umeric </a:t>
            </a:r>
            <a:r>
              <a:rPr lang="en-US" altLang="zh-CN" sz="2000" b="1" i="1" dirty="0">
                <a:latin typeface="Calibri" panose="020F0502020204030204" pitchFamily="34" charset="0"/>
                <a:cs typeface="Calibri" panose="020F0502020204030204" pitchFamily="34" charset="0"/>
              </a:rPr>
              <a:t>data</a:t>
            </a:r>
            <a:r>
              <a:rPr lang="zh-CN" altLang="en-US" sz="2000" i="1" dirty="0">
                <a:latin typeface="Calibri" panose="020F0502020204030204" pitchFamily="34" charset="0"/>
                <a:cs typeface="Calibri" panose="020F0502020204030204" pitchFamily="34" charset="0"/>
              </a:rPr>
              <a:t>：</a:t>
            </a:r>
            <a:r>
              <a:rPr lang="en-US" sz="2000" i="1" dirty="0">
                <a:latin typeface="Calibri" panose="020F0502020204030204" pitchFamily="34" charset="0"/>
                <a:cs typeface="Calibri" panose="020F0502020204030204" pitchFamily="34" charset="0"/>
              </a:rPr>
              <a:t>Cholesterol</a:t>
            </a:r>
            <a:endParaRPr lang="en-US" altLang="zh-CN" sz="2000" i="1" dirty="0">
              <a:latin typeface="Calibri" panose="020F0502020204030204" pitchFamily="34" charset="0"/>
              <a:cs typeface="Calibri" panose="020F0502020204030204" pitchFamily="34" charset="0"/>
            </a:endParaRPr>
          </a:p>
          <a:p>
            <a:pPr marL="0" indent="0">
              <a:buNone/>
            </a:pPr>
            <a:r>
              <a:rPr lang="en-US" altLang="zh-CN" sz="2000" i="1" dirty="0">
                <a:latin typeface="Calibri" panose="020F0502020204030204" pitchFamily="34" charset="0"/>
                <a:cs typeface="Calibri" panose="020F0502020204030204" pitchFamily="34" charset="0"/>
              </a:rPr>
              <a:t>        </a:t>
            </a:r>
            <a:r>
              <a:rPr lang="en-US" altLang="zh-CN" sz="2000" b="1" i="1" dirty="0">
                <a:latin typeface="Calibri" panose="020F0502020204030204" pitchFamily="34" charset="0"/>
                <a:cs typeface="Calibri" panose="020F0502020204030204" pitchFamily="34" charset="0"/>
              </a:rPr>
              <a:t>C</a:t>
            </a:r>
            <a:r>
              <a:rPr lang="en-US" sz="2000" b="1" i="1" dirty="0">
                <a:latin typeface="Calibri" panose="020F0502020204030204" pitchFamily="34" charset="0"/>
                <a:cs typeface="Calibri" panose="020F0502020204030204" pitchFamily="34" charset="0"/>
              </a:rPr>
              <a:t>ategory data</a:t>
            </a:r>
            <a:r>
              <a:rPr lang="zh-CN" altLang="en-US" sz="2000" i="1" dirty="0">
                <a:latin typeface="Calibri" panose="020F0502020204030204" pitchFamily="34" charset="0"/>
                <a:cs typeface="Calibri" panose="020F0502020204030204" pitchFamily="34" charset="0"/>
              </a:rPr>
              <a:t>：</a:t>
            </a:r>
            <a:r>
              <a:rPr lang="en-US" sz="2000" i="1" dirty="0">
                <a:latin typeface="Calibri" panose="020F0502020204030204" pitchFamily="34" charset="0"/>
                <a:cs typeface="Calibri" panose="020F0502020204030204" pitchFamily="34" charset="0"/>
              </a:rPr>
              <a:t> Sex</a:t>
            </a:r>
            <a:endParaRPr lang="en-US" altLang="zh-CN" sz="2000" i="1" dirty="0">
              <a:latin typeface="Calibri" panose="020F0502020204030204" pitchFamily="34" charset="0"/>
              <a:cs typeface="Calibri" panose="020F0502020204030204" pitchFamily="34" charset="0"/>
            </a:endParaRPr>
          </a:p>
          <a:p>
            <a:pPr marL="0" indent="0">
              <a:buNone/>
            </a:pPr>
            <a:endParaRPr lang="en-US" altLang="zh-CN" sz="2000" b="1" i="1" dirty="0">
              <a:latin typeface="Calibri" panose="020F0502020204030204" pitchFamily="34" charset="0"/>
              <a:cs typeface="Calibri" panose="020F0502020204030204" pitchFamily="34" charset="0"/>
            </a:endParaRPr>
          </a:p>
          <a:p>
            <a:pPr marL="0" indent="0">
              <a:buNone/>
            </a:pPr>
            <a:r>
              <a:rPr lang="en-US" altLang="zh-CN" sz="2000" b="1" i="1" dirty="0">
                <a:latin typeface="Calibri" panose="020F0502020204030204" pitchFamily="34" charset="0"/>
                <a:cs typeface="Calibri" panose="020F0502020204030204" pitchFamily="34" charset="0"/>
              </a:rPr>
              <a:t>Hypothesis</a:t>
            </a:r>
            <a:r>
              <a:rPr lang="zh-CN" altLang="en-US" sz="2000" b="1" i="1" dirty="0">
                <a:latin typeface="Calibri" panose="020F0502020204030204" pitchFamily="34" charset="0"/>
                <a:cs typeface="Calibri" panose="020F0502020204030204" pitchFamily="34" charset="0"/>
              </a:rPr>
              <a:t>：</a:t>
            </a:r>
            <a:endParaRPr lang="en-US" sz="2000" b="1" i="1" dirty="0">
              <a:latin typeface="Calibri" panose="020F0502020204030204" pitchFamily="34" charset="0"/>
              <a:cs typeface="Calibri" panose="020F0502020204030204" pitchFamily="34" charset="0"/>
            </a:endParaRPr>
          </a:p>
          <a:p>
            <a:pPr marL="0" indent="0">
              <a:buNone/>
            </a:pPr>
            <a:r>
              <a:rPr lang="en-US" sz="2000" b="1" i="1" dirty="0">
                <a:latin typeface="Calibri" panose="020F0502020204030204" pitchFamily="34" charset="0"/>
                <a:cs typeface="Calibri" panose="020F0502020204030204" pitchFamily="34" charset="0"/>
              </a:rPr>
              <a:t>        H</a:t>
            </a:r>
            <a:r>
              <a:rPr lang="en-US" sz="2000" b="1" i="1" baseline="-25000" dirty="0">
                <a:latin typeface="Calibri" panose="020F0502020204030204" pitchFamily="34" charset="0"/>
                <a:cs typeface="Calibri" panose="020F0502020204030204" pitchFamily="34" charset="0"/>
              </a:rPr>
              <a:t>0</a:t>
            </a:r>
            <a:r>
              <a:rPr lang="en-US" sz="2000" b="1" i="1" dirty="0">
                <a:latin typeface="Calibri" panose="020F0502020204030204" pitchFamily="34" charset="0"/>
                <a:cs typeface="Calibri" panose="020F0502020204030204" pitchFamily="34" charset="0"/>
              </a:rPr>
              <a:t> (Null Hypothesis) </a:t>
            </a:r>
            <a:r>
              <a:rPr lang="en-US" sz="2000" i="1" dirty="0">
                <a:latin typeface="Calibri" panose="020F0502020204030204" pitchFamily="34" charset="0"/>
                <a:cs typeface="Calibri" panose="020F0502020204030204" pitchFamily="34" charset="0"/>
              </a:rPr>
              <a:t> </a:t>
            </a:r>
            <a:r>
              <a:rPr lang="en-US" sz="2000" b="1" i="1" dirty="0">
                <a:latin typeface="Calibri" panose="020F0502020204030204" pitchFamily="34" charset="0"/>
                <a:cs typeface="Calibri" panose="020F0502020204030204" pitchFamily="34" charset="0"/>
              </a:rPr>
              <a:t>: </a:t>
            </a:r>
            <a:r>
              <a:rPr lang="en-US" sz="2000" i="1" dirty="0">
                <a:latin typeface="Calibri" panose="020F0502020204030204" pitchFamily="34" charset="0"/>
                <a:cs typeface="Calibri" panose="020F0502020204030204" pitchFamily="34" charset="0"/>
              </a:rPr>
              <a:t>There is no significant effect of gender on Cholesterol.</a:t>
            </a:r>
          </a:p>
          <a:p>
            <a:pPr marL="0" indent="0">
              <a:buNone/>
            </a:pPr>
            <a:r>
              <a:rPr lang="en-US" sz="2000" b="1" i="1" dirty="0">
                <a:latin typeface="Calibri" panose="020F0502020204030204" pitchFamily="34" charset="0"/>
                <a:cs typeface="Calibri" panose="020F0502020204030204" pitchFamily="34" charset="0"/>
              </a:rPr>
              <a:t>        H</a:t>
            </a:r>
            <a:r>
              <a:rPr lang="en-US" sz="2000" b="1" i="1" baseline="-25000" dirty="0">
                <a:latin typeface="Calibri" panose="020F0502020204030204" pitchFamily="34" charset="0"/>
                <a:cs typeface="Calibri" panose="020F0502020204030204" pitchFamily="34" charset="0"/>
              </a:rPr>
              <a:t>a</a:t>
            </a:r>
            <a:r>
              <a:rPr lang="en-US" sz="2000" b="1" i="1" dirty="0">
                <a:latin typeface="Calibri" panose="020F0502020204030204" pitchFamily="34" charset="0"/>
                <a:cs typeface="Calibri" panose="020F0502020204030204" pitchFamily="34" charset="0"/>
              </a:rPr>
              <a:t> (Alternative Hypothesis) : </a:t>
            </a:r>
            <a:r>
              <a:rPr lang="en-US" sz="2000" i="1" dirty="0">
                <a:latin typeface="Calibri" panose="020F0502020204030204" pitchFamily="34" charset="0"/>
                <a:cs typeface="Calibri" panose="020F0502020204030204" pitchFamily="34" charset="0"/>
              </a:rPr>
              <a:t>There is a significant effect of gender on Cholesterol.</a:t>
            </a:r>
          </a:p>
        </p:txBody>
      </p:sp>
    </p:spTree>
    <p:extLst>
      <p:ext uri="{BB962C8B-B14F-4D97-AF65-F5344CB8AC3E}">
        <p14:creationId xmlns:p14="http://schemas.microsoft.com/office/powerpoint/2010/main" val="8715253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F9A2D74-3F89-887A-EBBA-7F51BE609550}"/>
            </a:ext>
          </a:extLst>
        </p:cNvPr>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352BEC0E-22F8-46D0-9632-375DB541B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BBC2CF0-66AA-76B0-D799-A6BC1442BB70}"/>
              </a:ext>
            </a:extLst>
          </p:cNvPr>
          <p:cNvSpPr>
            <a:spLocks noGrp="1"/>
          </p:cNvSpPr>
          <p:nvPr>
            <p:ph type="title"/>
          </p:nvPr>
        </p:nvSpPr>
        <p:spPr>
          <a:xfrm>
            <a:off x="640080" y="329184"/>
            <a:ext cx="6894576" cy="1783080"/>
          </a:xfrm>
        </p:spPr>
        <p:txBody>
          <a:bodyPr anchor="b">
            <a:normAutofit/>
          </a:bodyPr>
          <a:lstStyle/>
          <a:p>
            <a:r>
              <a:rPr lang="en-GB" sz="5400" dirty="0"/>
              <a:t>Testing Hypothesis #2</a:t>
            </a:r>
          </a:p>
        </p:txBody>
      </p:sp>
      <p:sp>
        <p:nvSpPr>
          <p:cNvPr id="16"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952"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9">
            <a:extLst>
              <a:ext uri="{FF2B5EF4-FFF2-40B4-BE49-F238E27FC236}">
                <a16:creationId xmlns:a16="http://schemas.microsoft.com/office/drawing/2014/main" id="{A05F6B71-6A98-F5E0-E987-B8A3A96D0961}"/>
              </a:ext>
            </a:extLst>
          </p:cNvPr>
          <p:cNvSpPr>
            <a:spLocks noGrp="1"/>
          </p:cNvSpPr>
          <p:nvPr>
            <p:ph idx="1"/>
          </p:nvPr>
        </p:nvSpPr>
        <p:spPr>
          <a:xfrm>
            <a:off x="640080" y="2706624"/>
            <a:ext cx="6894576" cy="3483864"/>
          </a:xfrm>
        </p:spPr>
        <p:txBody>
          <a:bodyPr>
            <a:normAutofit lnSpcReduction="10000"/>
          </a:bodyPr>
          <a:lstStyle/>
          <a:p>
            <a:r>
              <a:rPr lang="en-US" sz="2200" i="1" dirty="0">
                <a:latin typeface="Calibri" panose="020F0502020204030204" pitchFamily="34" charset="0"/>
                <a:cs typeface="Calibri" panose="020F0502020204030204" pitchFamily="34" charset="0"/>
              </a:rPr>
              <a:t>This probability plot suggests the distribution is not perfectly normal. </a:t>
            </a:r>
          </a:p>
          <a:p>
            <a:r>
              <a:rPr lang="en-US" sz="2200" i="1" dirty="0">
                <a:latin typeface="Calibri" panose="020F0502020204030204" pitchFamily="34" charset="0"/>
                <a:cs typeface="Calibri" panose="020F0502020204030204" pitchFamily="34" charset="0"/>
              </a:rPr>
              <a:t>This box plot compares cholesterol levels between males and females. The distributions are very similar for both sexes, with median values around 260 mg/dL. Both groups show a wide range of cholesterol levels, from about 120 to 400 mg/dL. The interquartile ranges (box sizes) are nearly identical, suggesting similar variability in cholesterol levels for males and females. Overall, the data indicates no substantial difference in cholesterol levels between the sexes based on this sample.</a:t>
            </a:r>
          </a:p>
        </p:txBody>
      </p:sp>
      <p:pic>
        <p:nvPicPr>
          <p:cNvPr id="4" name="Picture 3">
            <a:extLst>
              <a:ext uri="{FF2B5EF4-FFF2-40B4-BE49-F238E27FC236}">
                <a16:creationId xmlns:a16="http://schemas.microsoft.com/office/drawing/2014/main" id="{570762B8-62CB-BB63-50CD-C3A29CB58EE6}"/>
              </a:ext>
            </a:extLst>
          </p:cNvPr>
          <p:cNvPicPr>
            <a:picLocks noChangeAspect="1"/>
          </p:cNvPicPr>
          <p:nvPr/>
        </p:nvPicPr>
        <p:blipFill>
          <a:blip r:embed="rId3"/>
          <a:stretch>
            <a:fillRect/>
          </a:stretch>
        </p:blipFill>
        <p:spPr>
          <a:xfrm>
            <a:off x="7863840" y="870010"/>
            <a:ext cx="4014216" cy="2348315"/>
          </a:xfrm>
          <a:prstGeom prst="rect">
            <a:avLst/>
          </a:prstGeom>
        </p:spPr>
      </p:pic>
      <p:pic>
        <p:nvPicPr>
          <p:cNvPr id="5" name="Picture 4">
            <a:extLst>
              <a:ext uri="{FF2B5EF4-FFF2-40B4-BE49-F238E27FC236}">
                <a16:creationId xmlns:a16="http://schemas.microsoft.com/office/drawing/2014/main" id="{CBEED143-3291-B4BD-D561-3F01FE4A7F58}"/>
              </a:ext>
            </a:extLst>
          </p:cNvPr>
          <p:cNvPicPr>
            <a:picLocks noChangeAspect="1"/>
          </p:cNvPicPr>
          <p:nvPr/>
        </p:nvPicPr>
        <p:blipFill>
          <a:blip r:embed="rId4"/>
          <a:stretch>
            <a:fillRect/>
          </a:stretch>
        </p:blipFill>
        <p:spPr>
          <a:xfrm>
            <a:off x="7952793" y="4079193"/>
            <a:ext cx="3818021" cy="2176272"/>
          </a:xfrm>
          <a:prstGeom prst="rect">
            <a:avLst/>
          </a:prstGeom>
        </p:spPr>
      </p:pic>
    </p:spTree>
    <p:extLst>
      <p:ext uri="{BB962C8B-B14F-4D97-AF65-F5344CB8AC3E}">
        <p14:creationId xmlns:p14="http://schemas.microsoft.com/office/powerpoint/2010/main" val="3670903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A3C501-DAC4-6049-FE29-DEE69386A0F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D6E8AF8-A566-1CE3-A708-7915D43EADEC}"/>
              </a:ext>
            </a:extLst>
          </p:cNvPr>
          <p:cNvSpPr>
            <a:spLocks noGrp="1"/>
          </p:cNvSpPr>
          <p:nvPr>
            <p:ph type="title"/>
          </p:nvPr>
        </p:nvSpPr>
        <p:spPr/>
        <p:txBody>
          <a:bodyPr/>
          <a:lstStyle/>
          <a:p>
            <a:r>
              <a:rPr lang="en-GB" dirty="0"/>
              <a:t>Testing Hypothesis #2</a:t>
            </a:r>
          </a:p>
        </p:txBody>
      </p:sp>
      <p:sp>
        <p:nvSpPr>
          <p:cNvPr id="9" name="Content Placeholder 9">
            <a:extLst>
              <a:ext uri="{FF2B5EF4-FFF2-40B4-BE49-F238E27FC236}">
                <a16:creationId xmlns:a16="http://schemas.microsoft.com/office/drawing/2014/main" id="{6F377937-C19B-9EA7-2941-EB1BF568C139}"/>
              </a:ext>
            </a:extLst>
          </p:cNvPr>
          <p:cNvSpPr>
            <a:spLocks noGrp="1"/>
          </p:cNvSpPr>
          <p:nvPr>
            <p:ph idx="1"/>
          </p:nvPr>
        </p:nvSpPr>
        <p:spPr>
          <a:xfrm>
            <a:off x="838200" y="1825625"/>
            <a:ext cx="6577853" cy="4667250"/>
          </a:xfrm>
        </p:spPr>
        <p:txBody>
          <a:bodyPr>
            <a:noAutofit/>
          </a:bodyPr>
          <a:lstStyle/>
          <a:p>
            <a:pPr marL="0" indent="0">
              <a:buNone/>
            </a:pPr>
            <a:r>
              <a:rPr lang="en-US" sz="2000" b="1" dirty="0"/>
              <a:t>1. Anderson-Darling Test</a:t>
            </a:r>
          </a:p>
          <a:p>
            <a:pPr>
              <a:buFontTx/>
              <a:buChar char="-"/>
            </a:pPr>
            <a:r>
              <a:rPr lang="en-US" sz="1400" dirty="0"/>
              <a:t>The Anderson-Darling test is a non-parametric test used to determine whether a dataset follows a normal distribution. The statistic value of 91.34 indicates a significant deviation from normality. </a:t>
            </a:r>
          </a:p>
          <a:p>
            <a:pPr>
              <a:buFontTx/>
              <a:buChar char="-"/>
            </a:pPr>
            <a:r>
              <a:rPr lang="en-US" sz="1400" dirty="0"/>
              <a:t>The p-value of 0.0 provides strong evidence to reject the null hypothesis, which states that "the data follows a normal distribution." Thus, the result shows that the data does not conform to a normal distribution.</a:t>
            </a:r>
          </a:p>
          <a:p>
            <a:pPr marL="0" indent="0">
              <a:buNone/>
            </a:pPr>
            <a:r>
              <a:rPr lang="en-US" sz="2000" b="1" dirty="0"/>
              <a:t>2. Mann-Whitney U Test </a:t>
            </a:r>
          </a:p>
          <a:p>
            <a:pPr>
              <a:buFontTx/>
              <a:buChar char="-"/>
            </a:pPr>
            <a:r>
              <a:rPr lang="en-US" sz="1400" dirty="0"/>
              <a:t>The Mann-Whitney U test is a non-parametric test used to assess whether there are differences between two independent samples. The statistic value of 0.0 suggests that one group has a lower rank than the other. </a:t>
            </a:r>
          </a:p>
          <a:p>
            <a:pPr>
              <a:buFontTx/>
              <a:buChar char="-"/>
            </a:pPr>
            <a:r>
              <a:rPr lang="en-US" sz="1400" dirty="0"/>
              <a:t>However, the p-value of 1.0 indicates that there is no significant difference between the two groups. Therefore, the result suggests that the difference between the groups is not statistically significant.</a:t>
            </a:r>
          </a:p>
        </p:txBody>
      </p:sp>
      <p:sp>
        <p:nvSpPr>
          <p:cNvPr id="6" name="TextBox 5">
            <a:extLst>
              <a:ext uri="{FF2B5EF4-FFF2-40B4-BE49-F238E27FC236}">
                <a16:creationId xmlns:a16="http://schemas.microsoft.com/office/drawing/2014/main" id="{8F3EB5B2-305B-9F08-A2B3-CE0C8B51A4BC}"/>
              </a:ext>
            </a:extLst>
          </p:cNvPr>
          <p:cNvSpPr txBox="1"/>
          <p:nvPr/>
        </p:nvSpPr>
        <p:spPr>
          <a:xfrm>
            <a:off x="8070477" y="1507611"/>
            <a:ext cx="4121523" cy="4247317"/>
          </a:xfrm>
          <a:prstGeom prst="rect">
            <a:avLst/>
          </a:prstGeom>
          <a:noFill/>
        </p:spPr>
        <p:txBody>
          <a:bodyPr wrap="square" rtlCol="0">
            <a:spAutoFit/>
          </a:bodyPr>
          <a:lstStyle/>
          <a:p>
            <a:endParaRPr lang="en-US" dirty="0"/>
          </a:p>
          <a:p>
            <a:r>
              <a:rPr lang="en-US" dirty="0"/>
              <a:t>  "Anderson-Darling": {</a:t>
            </a:r>
          </a:p>
          <a:p>
            <a:r>
              <a:rPr lang="en-US" dirty="0"/>
              <a:t>    "test": "Anderson-Darling",</a:t>
            </a:r>
          </a:p>
          <a:p>
            <a:r>
              <a:rPr lang="en-US" dirty="0"/>
              <a:t>    "statistic": 91.34459292230349,</a:t>
            </a:r>
          </a:p>
          <a:p>
            <a:r>
              <a:rPr lang="en-US" dirty="0"/>
              <a:t>    "</a:t>
            </a:r>
            <a:r>
              <a:rPr lang="en-US" dirty="0" err="1"/>
              <a:t>p_value</a:t>
            </a:r>
            <a:r>
              <a:rPr lang="en-US" dirty="0"/>
              <a:t>": 0.0,</a:t>
            </a:r>
          </a:p>
          <a:p>
            <a:r>
              <a:rPr lang="en-US" dirty="0"/>
              <a:t>    "</a:t>
            </a:r>
            <a:r>
              <a:rPr lang="en-US" dirty="0" err="1"/>
              <a:t>is_normal</a:t>
            </a:r>
            <a:r>
              <a:rPr lang="en-US" dirty="0"/>
              <a:t>": false</a:t>
            </a:r>
          </a:p>
          <a:p>
            <a:r>
              <a:rPr lang="en-US" dirty="0"/>
              <a:t>  }</a:t>
            </a:r>
          </a:p>
          <a:p>
            <a:endParaRPr lang="en-US" dirty="0"/>
          </a:p>
          <a:p>
            <a:r>
              <a:rPr lang="en-US" dirty="0"/>
              <a:t>  "Mann-Whitney U": {</a:t>
            </a:r>
          </a:p>
          <a:p>
            <a:r>
              <a:rPr lang="en-US" dirty="0"/>
              <a:t>    "test": "Mann-Whitney U",</a:t>
            </a:r>
          </a:p>
          <a:p>
            <a:r>
              <a:rPr lang="en-US" dirty="0"/>
              <a:t>    "statistic": 0.0,</a:t>
            </a:r>
          </a:p>
          <a:p>
            <a:r>
              <a:rPr lang="en-US" dirty="0"/>
              <a:t>    "</a:t>
            </a:r>
            <a:r>
              <a:rPr lang="en-US" dirty="0" err="1"/>
              <a:t>p_value</a:t>
            </a:r>
            <a:r>
              <a:rPr lang="en-US" dirty="0"/>
              <a:t>": 1.0,</a:t>
            </a:r>
          </a:p>
          <a:p>
            <a:r>
              <a:rPr lang="en-US" dirty="0"/>
              <a:t>    "</a:t>
            </a:r>
            <a:r>
              <a:rPr lang="en-US" dirty="0" err="1"/>
              <a:t>is_significant</a:t>
            </a:r>
            <a:r>
              <a:rPr lang="en-US" dirty="0"/>
              <a:t>": false</a:t>
            </a:r>
          </a:p>
          <a:p>
            <a:r>
              <a:rPr lang="en-US" dirty="0"/>
              <a:t>  }</a:t>
            </a:r>
          </a:p>
          <a:p>
            <a:endParaRPr lang="en-US" dirty="0"/>
          </a:p>
        </p:txBody>
      </p:sp>
    </p:spTree>
    <p:extLst>
      <p:ext uri="{BB962C8B-B14F-4D97-AF65-F5344CB8AC3E}">
        <p14:creationId xmlns:p14="http://schemas.microsoft.com/office/powerpoint/2010/main" val="32362698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A8DF4C-B459-5E59-2B29-727C44AED9D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F3EA21D-170C-4F2C-7107-4428E678D5C6}"/>
              </a:ext>
            </a:extLst>
          </p:cNvPr>
          <p:cNvSpPr>
            <a:spLocks noGrp="1"/>
          </p:cNvSpPr>
          <p:nvPr>
            <p:ph type="title"/>
          </p:nvPr>
        </p:nvSpPr>
        <p:spPr/>
        <p:txBody>
          <a:bodyPr/>
          <a:lstStyle/>
          <a:p>
            <a:r>
              <a:rPr lang="en-GB" dirty="0"/>
              <a:t>Testing Hypothesis #2</a:t>
            </a:r>
          </a:p>
        </p:txBody>
      </p:sp>
      <p:sp>
        <p:nvSpPr>
          <p:cNvPr id="9" name="Content Placeholder 9">
            <a:extLst>
              <a:ext uri="{FF2B5EF4-FFF2-40B4-BE49-F238E27FC236}">
                <a16:creationId xmlns:a16="http://schemas.microsoft.com/office/drawing/2014/main" id="{686DE3C8-1678-4C57-D1C0-30A180DBC512}"/>
              </a:ext>
            </a:extLst>
          </p:cNvPr>
          <p:cNvSpPr>
            <a:spLocks noGrp="1"/>
          </p:cNvSpPr>
          <p:nvPr>
            <p:ph idx="1"/>
          </p:nvPr>
        </p:nvSpPr>
        <p:spPr>
          <a:xfrm>
            <a:off x="1319248" y="4717889"/>
            <a:ext cx="9046277" cy="1620319"/>
          </a:xfrm>
        </p:spPr>
        <p:txBody>
          <a:bodyPr>
            <a:noAutofit/>
          </a:bodyPr>
          <a:lstStyle/>
          <a:p>
            <a:pPr>
              <a:lnSpc>
                <a:spcPct val="150000"/>
              </a:lnSpc>
              <a:buFontTx/>
              <a:buChar char="-"/>
            </a:pPr>
            <a:r>
              <a:rPr lang="en-US" sz="1600" dirty="0"/>
              <a:t>The results indicate that the data does not follow a normal distribution, as shown by the significant Anderson-Darling test statistic and p-value. </a:t>
            </a:r>
          </a:p>
          <a:p>
            <a:pPr>
              <a:lnSpc>
                <a:spcPct val="150000"/>
              </a:lnSpc>
              <a:buFontTx/>
              <a:buChar char="-"/>
            </a:pPr>
            <a:r>
              <a:rPr lang="en-US" sz="1600" dirty="0"/>
              <a:t>Mann-Whitney U test results suggest that there is no significant difference between the two independent samples.</a:t>
            </a:r>
            <a:endParaRPr lang="en-US" sz="2000" i="1" dirty="0">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4ADF6CF9-2258-37EB-29E1-5056039C5085}"/>
              </a:ext>
            </a:extLst>
          </p:cNvPr>
          <p:cNvPicPr>
            <a:picLocks noChangeAspect="1"/>
          </p:cNvPicPr>
          <p:nvPr/>
        </p:nvPicPr>
        <p:blipFill>
          <a:blip r:embed="rId3"/>
          <a:stretch>
            <a:fillRect/>
          </a:stretch>
        </p:blipFill>
        <p:spPr>
          <a:xfrm>
            <a:off x="1174497" y="1329951"/>
            <a:ext cx="9843006" cy="3206915"/>
          </a:xfrm>
          <a:prstGeom prst="rect">
            <a:avLst/>
          </a:prstGeom>
        </p:spPr>
      </p:pic>
    </p:spTree>
    <p:extLst>
      <p:ext uri="{BB962C8B-B14F-4D97-AF65-F5344CB8AC3E}">
        <p14:creationId xmlns:p14="http://schemas.microsoft.com/office/powerpoint/2010/main" val="27701132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1B1EE0-0772-4EA3-0956-6D9A5CFBC94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04A41FD-EE51-5CA9-02F4-4A2EF4CE9A95}"/>
              </a:ext>
            </a:extLst>
          </p:cNvPr>
          <p:cNvSpPr>
            <a:spLocks noGrp="1"/>
          </p:cNvSpPr>
          <p:nvPr>
            <p:ph type="title"/>
          </p:nvPr>
        </p:nvSpPr>
        <p:spPr/>
        <p:txBody>
          <a:bodyPr/>
          <a:lstStyle/>
          <a:p>
            <a:r>
              <a:rPr lang="en-GB" dirty="0"/>
              <a:t>Hypothesis #3</a:t>
            </a:r>
            <a:r>
              <a:rPr lang="zh-CN" altLang="en-US" sz="3200" dirty="0"/>
              <a:t>：</a:t>
            </a:r>
            <a:r>
              <a:rPr lang="en-US" altLang="zh-CN" sz="3200" dirty="0"/>
              <a:t>Analyze category data.</a:t>
            </a:r>
            <a:endParaRPr lang="en-GB" sz="3200" dirty="0"/>
          </a:p>
        </p:txBody>
      </p:sp>
      <p:sp>
        <p:nvSpPr>
          <p:cNvPr id="9" name="Content Placeholder 9">
            <a:extLst>
              <a:ext uri="{FF2B5EF4-FFF2-40B4-BE49-F238E27FC236}">
                <a16:creationId xmlns:a16="http://schemas.microsoft.com/office/drawing/2014/main" id="{DD25EA5C-1F16-24F3-E900-4A857C403A2D}"/>
              </a:ext>
            </a:extLst>
          </p:cNvPr>
          <p:cNvSpPr>
            <a:spLocks noGrp="1"/>
          </p:cNvSpPr>
          <p:nvPr>
            <p:ph idx="1"/>
          </p:nvPr>
        </p:nvSpPr>
        <p:spPr>
          <a:xfrm>
            <a:off x="838200" y="1825625"/>
            <a:ext cx="10515600" cy="4667250"/>
          </a:xfrm>
        </p:spPr>
        <p:txBody>
          <a:bodyPr>
            <a:noAutofit/>
          </a:bodyPr>
          <a:lstStyle/>
          <a:p>
            <a:pPr marL="0" indent="0">
              <a:buNone/>
            </a:pPr>
            <a:r>
              <a:rPr lang="en-US" sz="2000" b="1" i="1" dirty="0">
                <a:latin typeface="Calibri" panose="020F0502020204030204" pitchFamily="34" charset="0"/>
                <a:cs typeface="Calibri" panose="020F0502020204030204" pitchFamily="34" charset="0"/>
              </a:rPr>
              <a:t>Analyze</a:t>
            </a:r>
            <a:r>
              <a:rPr lang="zh-CN" altLang="en-US" sz="2000" b="1" i="1" dirty="0">
                <a:latin typeface="Calibri" panose="020F0502020204030204" pitchFamily="34" charset="0"/>
                <a:cs typeface="Calibri" panose="020F0502020204030204" pitchFamily="34" charset="0"/>
              </a:rPr>
              <a:t>：</a:t>
            </a:r>
            <a:endParaRPr lang="en-US" altLang="zh-CN" sz="2000" b="1" i="1" dirty="0">
              <a:latin typeface="Calibri" panose="020F0502020204030204" pitchFamily="34" charset="0"/>
              <a:cs typeface="Calibri" panose="020F0502020204030204" pitchFamily="34" charset="0"/>
            </a:endParaRPr>
          </a:p>
          <a:p>
            <a:pPr marL="0" indent="0">
              <a:buNone/>
            </a:pPr>
            <a:r>
              <a:rPr lang="en-US" altLang="zh-CN" sz="2000" b="1" i="1" dirty="0">
                <a:latin typeface="Calibri" panose="020F0502020204030204" pitchFamily="34" charset="0"/>
                <a:cs typeface="Calibri" panose="020F0502020204030204" pitchFamily="34" charset="0"/>
              </a:rPr>
              <a:t>        Data: </a:t>
            </a:r>
            <a:r>
              <a:rPr lang="en-US" sz="2000" i="1" dirty="0">
                <a:latin typeface="Calibri" panose="020F0502020204030204" pitchFamily="34" charset="0"/>
                <a:cs typeface="Calibri" panose="020F0502020204030204" pitchFamily="34" charset="0"/>
              </a:rPr>
              <a:t>Diabetes </a:t>
            </a:r>
            <a:r>
              <a:rPr lang="en-US" altLang="zh-CN" sz="2000" i="1" dirty="0">
                <a:latin typeface="Calibri" panose="020F0502020204030204" pitchFamily="34" charset="0"/>
                <a:cs typeface="Calibri" panose="020F0502020204030204" pitchFamily="34" charset="0"/>
              </a:rPr>
              <a:t>VS </a:t>
            </a:r>
            <a:r>
              <a:rPr lang="en-US" sz="2000" i="1" dirty="0">
                <a:latin typeface="Calibri" panose="020F0502020204030204" pitchFamily="34" charset="0"/>
                <a:cs typeface="Calibri" panose="020F0502020204030204" pitchFamily="34" charset="0"/>
              </a:rPr>
              <a:t>Obesity</a:t>
            </a:r>
          </a:p>
          <a:p>
            <a:pPr marL="0" indent="0">
              <a:buNone/>
            </a:pPr>
            <a:r>
              <a:rPr lang="en-US" altLang="zh-CN" sz="2000" b="1" i="1" dirty="0">
                <a:latin typeface="Calibri" panose="020F0502020204030204" pitchFamily="34" charset="0"/>
                <a:cs typeface="Calibri" panose="020F0502020204030204" pitchFamily="34" charset="0"/>
              </a:rPr>
              <a:t>        C</a:t>
            </a:r>
            <a:r>
              <a:rPr lang="en-US" sz="2000" b="1" i="1" dirty="0">
                <a:latin typeface="Calibri" panose="020F0502020204030204" pitchFamily="34" charset="0"/>
                <a:cs typeface="Calibri" panose="020F0502020204030204" pitchFamily="34" charset="0"/>
              </a:rPr>
              <a:t>ategory data</a:t>
            </a:r>
            <a:r>
              <a:rPr lang="zh-CN" altLang="en-US" sz="2000" i="1" dirty="0">
                <a:latin typeface="Calibri" panose="020F0502020204030204" pitchFamily="34" charset="0"/>
                <a:cs typeface="Calibri" panose="020F0502020204030204" pitchFamily="34" charset="0"/>
              </a:rPr>
              <a:t>：</a:t>
            </a:r>
            <a:r>
              <a:rPr lang="en-US" sz="2000" i="1" dirty="0">
                <a:latin typeface="Calibri" panose="020F0502020204030204" pitchFamily="34" charset="0"/>
                <a:cs typeface="Calibri" panose="020F0502020204030204" pitchFamily="34" charset="0"/>
              </a:rPr>
              <a:t> Diabetes</a:t>
            </a:r>
          </a:p>
          <a:p>
            <a:pPr marL="0" indent="0">
              <a:buNone/>
            </a:pPr>
            <a:r>
              <a:rPr lang="en-US" altLang="zh-CN" sz="2000" b="1" i="1" dirty="0">
                <a:latin typeface="Calibri" panose="020F0502020204030204" pitchFamily="34" charset="0"/>
                <a:cs typeface="Calibri" panose="020F0502020204030204" pitchFamily="34" charset="0"/>
              </a:rPr>
              <a:t>        C</a:t>
            </a:r>
            <a:r>
              <a:rPr lang="en-US" sz="2000" b="1" i="1" dirty="0">
                <a:latin typeface="Calibri" panose="020F0502020204030204" pitchFamily="34" charset="0"/>
                <a:cs typeface="Calibri" panose="020F0502020204030204" pitchFamily="34" charset="0"/>
              </a:rPr>
              <a:t>ategory data</a:t>
            </a:r>
            <a:r>
              <a:rPr lang="zh-CN" altLang="en-US" sz="2000" i="1" dirty="0">
                <a:latin typeface="Calibri" panose="020F0502020204030204" pitchFamily="34" charset="0"/>
                <a:cs typeface="Calibri" panose="020F0502020204030204" pitchFamily="34" charset="0"/>
              </a:rPr>
              <a:t>：</a:t>
            </a:r>
            <a:r>
              <a:rPr lang="en-US" sz="2000" i="1" dirty="0">
                <a:latin typeface="Calibri" panose="020F0502020204030204" pitchFamily="34" charset="0"/>
                <a:cs typeface="Calibri" panose="020F0502020204030204" pitchFamily="34" charset="0"/>
              </a:rPr>
              <a:t> Obesity</a:t>
            </a:r>
            <a:endParaRPr lang="en-US" altLang="zh-CN" sz="2000" i="1" dirty="0">
              <a:latin typeface="Calibri" panose="020F0502020204030204" pitchFamily="34" charset="0"/>
              <a:cs typeface="Calibri" panose="020F0502020204030204" pitchFamily="34" charset="0"/>
            </a:endParaRPr>
          </a:p>
          <a:p>
            <a:pPr marL="0" indent="0">
              <a:buNone/>
            </a:pPr>
            <a:endParaRPr lang="en-US" altLang="zh-CN" sz="2000" b="1" i="1" dirty="0">
              <a:latin typeface="Calibri" panose="020F0502020204030204" pitchFamily="34" charset="0"/>
              <a:cs typeface="Calibri" panose="020F0502020204030204" pitchFamily="34" charset="0"/>
            </a:endParaRPr>
          </a:p>
          <a:p>
            <a:pPr marL="0" indent="0">
              <a:buNone/>
            </a:pPr>
            <a:r>
              <a:rPr lang="en-US" altLang="zh-CN" sz="2000" b="1" i="1" dirty="0">
                <a:latin typeface="Calibri" panose="020F0502020204030204" pitchFamily="34" charset="0"/>
                <a:cs typeface="Calibri" panose="020F0502020204030204" pitchFamily="34" charset="0"/>
              </a:rPr>
              <a:t>Hypothesis</a:t>
            </a:r>
            <a:r>
              <a:rPr lang="zh-CN" altLang="en-US" sz="2000" b="1" i="1" dirty="0">
                <a:latin typeface="Calibri" panose="020F0502020204030204" pitchFamily="34" charset="0"/>
                <a:cs typeface="Calibri" panose="020F0502020204030204" pitchFamily="34" charset="0"/>
              </a:rPr>
              <a:t>：</a:t>
            </a:r>
            <a:endParaRPr lang="en-US" sz="2000" b="1" i="1" dirty="0">
              <a:latin typeface="Calibri" panose="020F0502020204030204" pitchFamily="34" charset="0"/>
              <a:cs typeface="Calibri" panose="020F0502020204030204" pitchFamily="34" charset="0"/>
            </a:endParaRPr>
          </a:p>
          <a:p>
            <a:pPr marL="0" indent="0">
              <a:buNone/>
            </a:pPr>
            <a:r>
              <a:rPr lang="en-US" sz="2000" b="1" i="1" dirty="0">
                <a:latin typeface="Calibri" panose="020F0502020204030204" pitchFamily="34" charset="0"/>
                <a:cs typeface="Calibri" panose="020F0502020204030204" pitchFamily="34" charset="0"/>
              </a:rPr>
              <a:t>        H</a:t>
            </a:r>
            <a:r>
              <a:rPr lang="en-US" sz="2000" b="1" i="1" baseline="-25000" dirty="0">
                <a:latin typeface="Calibri" panose="020F0502020204030204" pitchFamily="34" charset="0"/>
                <a:cs typeface="Calibri" panose="020F0502020204030204" pitchFamily="34" charset="0"/>
              </a:rPr>
              <a:t>0</a:t>
            </a:r>
            <a:r>
              <a:rPr lang="en-US" sz="2000" b="1" i="1" dirty="0">
                <a:latin typeface="Calibri" panose="020F0502020204030204" pitchFamily="34" charset="0"/>
                <a:cs typeface="Calibri" panose="020F0502020204030204" pitchFamily="34" charset="0"/>
              </a:rPr>
              <a:t> (Null Hypothesis) </a:t>
            </a:r>
            <a:r>
              <a:rPr lang="en-US" sz="2000" i="1" dirty="0">
                <a:latin typeface="Calibri" panose="020F0502020204030204" pitchFamily="34" charset="0"/>
                <a:cs typeface="Calibri" panose="020F0502020204030204" pitchFamily="34" charset="0"/>
              </a:rPr>
              <a:t> </a:t>
            </a:r>
            <a:r>
              <a:rPr lang="en-US" sz="2000" b="1" i="1" dirty="0">
                <a:latin typeface="Calibri" panose="020F0502020204030204" pitchFamily="34" charset="0"/>
                <a:cs typeface="Calibri" panose="020F0502020204030204" pitchFamily="34" charset="0"/>
              </a:rPr>
              <a:t>: </a:t>
            </a:r>
            <a:r>
              <a:rPr lang="en-US" sz="2000" i="1" dirty="0">
                <a:latin typeface="Calibri" panose="020F0502020204030204" pitchFamily="34" charset="0"/>
                <a:cs typeface="Calibri" panose="020F0502020204030204" pitchFamily="34" charset="0"/>
              </a:rPr>
              <a:t>There is no significant difference between Diabetes on Diabetes.</a:t>
            </a:r>
          </a:p>
          <a:p>
            <a:pPr marL="0" indent="0">
              <a:buNone/>
            </a:pPr>
            <a:r>
              <a:rPr lang="en-US" sz="2000" b="1" i="1" dirty="0">
                <a:latin typeface="Calibri" panose="020F0502020204030204" pitchFamily="34" charset="0"/>
                <a:cs typeface="Calibri" panose="020F0502020204030204" pitchFamily="34" charset="0"/>
              </a:rPr>
              <a:t>        H</a:t>
            </a:r>
            <a:r>
              <a:rPr lang="en-US" sz="2000" b="1" i="1" baseline="-25000" dirty="0">
                <a:latin typeface="Calibri" panose="020F0502020204030204" pitchFamily="34" charset="0"/>
                <a:cs typeface="Calibri" panose="020F0502020204030204" pitchFamily="34" charset="0"/>
              </a:rPr>
              <a:t>a</a:t>
            </a:r>
            <a:r>
              <a:rPr lang="en-US" sz="2000" b="1" i="1" dirty="0">
                <a:latin typeface="Calibri" panose="020F0502020204030204" pitchFamily="34" charset="0"/>
                <a:cs typeface="Calibri" panose="020F0502020204030204" pitchFamily="34" charset="0"/>
              </a:rPr>
              <a:t> (Alternative Hypothesis) : </a:t>
            </a:r>
            <a:r>
              <a:rPr lang="en-US" sz="2000" i="1" dirty="0">
                <a:latin typeface="Calibri" panose="020F0502020204030204" pitchFamily="34" charset="0"/>
                <a:cs typeface="Calibri" panose="020F0502020204030204" pitchFamily="34" charset="0"/>
              </a:rPr>
              <a:t>There is a significant difference between Diabetes on Diabetes.</a:t>
            </a:r>
          </a:p>
        </p:txBody>
      </p:sp>
    </p:spTree>
    <p:extLst>
      <p:ext uri="{BB962C8B-B14F-4D97-AF65-F5344CB8AC3E}">
        <p14:creationId xmlns:p14="http://schemas.microsoft.com/office/powerpoint/2010/main" val="41883272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5FCF0B-4539-AC2C-C99F-2A9FEE22378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404D08A-AF25-2E70-4D99-1924150DCC09}"/>
              </a:ext>
            </a:extLst>
          </p:cNvPr>
          <p:cNvSpPr>
            <a:spLocks noGrp="1"/>
          </p:cNvSpPr>
          <p:nvPr>
            <p:ph type="title"/>
          </p:nvPr>
        </p:nvSpPr>
        <p:spPr/>
        <p:txBody>
          <a:bodyPr/>
          <a:lstStyle/>
          <a:p>
            <a:r>
              <a:rPr lang="en-GB" dirty="0"/>
              <a:t>Testing Hypothesis #3</a:t>
            </a:r>
          </a:p>
        </p:txBody>
      </p:sp>
      <p:sp>
        <p:nvSpPr>
          <p:cNvPr id="9" name="Content Placeholder 9">
            <a:extLst>
              <a:ext uri="{FF2B5EF4-FFF2-40B4-BE49-F238E27FC236}">
                <a16:creationId xmlns:a16="http://schemas.microsoft.com/office/drawing/2014/main" id="{B81A3954-1C2D-C4E3-5353-1D705CED114C}"/>
              </a:ext>
            </a:extLst>
          </p:cNvPr>
          <p:cNvSpPr>
            <a:spLocks noGrp="1"/>
          </p:cNvSpPr>
          <p:nvPr>
            <p:ph idx="1"/>
          </p:nvPr>
        </p:nvSpPr>
        <p:spPr>
          <a:xfrm>
            <a:off x="454291" y="1486927"/>
            <a:ext cx="6450106" cy="4474322"/>
          </a:xfrm>
        </p:spPr>
        <p:txBody>
          <a:bodyPr>
            <a:noAutofit/>
          </a:bodyPr>
          <a:lstStyle/>
          <a:p>
            <a:r>
              <a:rPr lang="en-US" sz="2000" i="1" dirty="0">
                <a:latin typeface="Calibri" panose="020F0502020204030204" pitchFamily="34" charset="0"/>
                <a:cs typeface="Calibri" panose="020F0502020204030204" pitchFamily="34" charset="0"/>
              </a:rPr>
              <a:t>This contingency table heatmap shows the relationship between two variables, each with two categories (0 and 1). The data is presented in a 2x2 grid: </a:t>
            </a:r>
          </a:p>
          <a:p>
            <a:r>
              <a:rPr lang="en-US" sz="2000" i="1" dirty="0">
                <a:latin typeface="Calibri" panose="020F0502020204030204" pitchFamily="34" charset="0"/>
                <a:cs typeface="Calibri" panose="020F0502020204030204" pitchFamily="34" charset="0"/>
              </a:rPr>
              <a:t>The top row (Variable 1 = 0) shows 1546 cases for Variable 2 = 0, and 1501 cases for Variable 2 = 1. </a:t>
            </a:r>
          </a:p>
          <a:p>
            <a:r>
              <a:rPr lang="en-US" sz="2000" i="1" dirty="0">
                <a:latin typeface="Calibri" panose="020F0502020204030204" pitchFamily="34" charset="0"/>
                <a:cs typeface="Calibri" panose="020F0502020204030204" pitchFamily="34" charset="0"/>
              </a:rPr>
              <a:t>The bottom row (Variable 1 = 1) shows 2823 cases for Variable 2 = 0, and 2893 cases for Variable 2 = 1. </a:t>
            </a:r>
          </a:p>
          <a:p>
            <a:r>
              <a:rPr lang="en-US" sz="2000" i="1" dirty="0">
                <a:latin typeface="Calibri" panose="020F0502020204030204" pitchFamily="34" charset="0"/>
                <a:cs typeface="Calibri" panose="020F0502020204030204" pitchFamily="34" charset="0"/>
              </a:rPr>
              <a:t>The color intensity indicates frequency, with darker red representing higher values. The bottom row has noticeably darker colors, indicating higher frequencies for Variable 1 = 1 across both categories of Variable 2. </a:t>
            </a:r>
          </a:p>
          <a:p>
            <a:r>
              <a:rPr lang="en-US" sz="2000" i="1" dirty="0">
                <a:latin typeface="Calibri" panose="020F0502020204030204" pitchFamily="34" charset="0"/>
                <a:cs typeface="Calibri" panose="020F0502020204030204" pitchFamily="34" charset="0"/>
              </a:rPr>
              <a:t>The distribution within each row is relatively even, suggesting little correlation between the two variables.</a:t>
            </a:r>
          </a:p>
        </p:txBody>
      </p:sp>
      <p:pic>
        <p:nvPicPr>
          <p:cNvPr id="5" name="Picture 4">
            <a:extLst>
              <a:ext uri="{FF2B5EF4-FFF2-40B4-BE49-F238E27FC236}">
                <a16:creationId xmlns:a16="http://schemas.microsoft.com/office/drawing/2014/main" id="{310C65CF-A853-4417-A5FE-D8BB309A5FDE}"/>
              </a:ext>
            </a:extLst>
          </p:cNvPr>
          <p:cNvPicPr>
            <a:picLocks noChangeAspect="1"/>
          </p:cNvPicPr>
          <p:nvPr/>
        </p:nvPicPr>
        <p:blipFill>
          <a:blip r:embed="rId3"/>
          <a:stretch>
            <a:fillRect/>
          </a:stretch>
        </p:blipFill>
        <p:spPr>
          <a:xfrm>
            <a:off x="6713999" y="1486927"/>
            <a:ext cx="5417505" cy="3776108"/>
          </a:xfrm>
          <a:prstGeom prst="rect">
            <a:avLst/>
          </a:prstGeom>
        </p:spPr>
      </p:pic>
    </p:spTree>
    <p:extLst>
      <p:ext uri="{BB962C8B-B14F-4D97-AF65-F5344CB8AC3E}">
        <p14:creationId xmlns:p14="http://schemas.microsoft.com/office/powerpoint/2010/main" val="42759776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8FF729-6874-5AA3-B948-189ADF28B90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1B69246-7C87-62E1-09D0-A7622CD98253}"/>
              </a:ext>
            </a:extLst>
          </p:cNvPr>
          <p:cNvSpPr>
            <a:spLocks noGrp="1"/>
          </p:cNvSpPr>
          <p:nvPr>
            <p:ph type="title"/>
          </p:nvPr>
        </p:nvSpPr>
        <p:spPr/>
        <p:txBody>
          <a:bodyPr/>
          <a:lstStyle/>
          <a:p>
            <a:r>
              <a:rPr lang="en-GB" dirty="0"/>
              <a:t>Testing Hypothesis #3</a:t>
            </a:r>
          </a:p>
        </p:txBody>
      </p:sp>
      <p:sp>
        <p:nvSpPr>
          <p:cNvPr id="9" name="Content Placeholder 9">
            <a:extLst>
              <a:ext uri="{FF2B5EF4-FFF2-40B4-BE49-F238E27FC236}">
                <a16:creationId xmlns:a16="http://schemas.microsoft.com/office/drawing/2014/main" id="{B97AC860-3A6B-AA8C-321E-26033896B5A8}"/>
              </a:ext>
            </a:extLst>
          </p:cNvPr>
          <p:cNvSpPr>
            <a:spLocks noGrp="1"/>
          </p:cNvSpPr>
          <p:nvPr>
            <p:ph idx="1"/>
          </p:nvPr>
        </p:nvSpPr>
        <p:spPr>
          <a:xfrm>
            <a:off x="838200" y="1825625"/>
            <a:ext cx="6577853" cy="4667250"/>
          </a:xfrm>
        </p:spPr>
        <p:txBody>
          <a:bodyPr>
            <a:noAutofit/>
          </a:bodyPr>
          <a:lstStyle/>
          <a:p>
            <a:pPr marL="0" indent="0">
              <a:buNone/>
            </a:pPr>
            <a:r>
              <a:rPr lang="en-US" sz="2000" b="1" dirty="0"/>
              <a:t>Chi Square Test</a:t>
            </a:r>
          </a:p>
          <a:p>
            <a:pPr>
              <a:buFontTx/>
              <a:buChar char="-"/>
            </a:pPr>
            <a:r>
              <a:rPr lang="en-US" sz="1800" dirty="0"/>
              <a:t>Test: The type of statistical test performed, which is the Chi-Square test.</a:t>
            </a:r>
          </a:p>
          <a:p>
            <a:pPr>
              <a:buFontTx/>
              <a:buChar char="-"/>
            </a:pPr>
            <a:r>
              <a:rPr lang="en-US" sz="1800" dirty="0"/>
              <a:t>Statistic: The calculated test statistic value, approximately 1.40. This value indicates how much the observed frequencies deviate from the expected frequencies.</a:t>
            </a:r>
          </a:p>
          <a:p>
            <a:pPr>
              <a:buFontTx/>
              <a:buChar char="-"/>
            </a:pPr>
            <a:r>
              <a:rPr lang="en-US" sz="1800" dirty="0" err="1"/>
              <a:t>p_value</a:t>
            </a:r>
            <a:r>
              <a:rPr lang="en-US" sz="1800" dirty="0"/>
              <a:t>: The p-value is approximately 0.24. This value tells us the probability of observing the test results under the null hypothesis (that there is no association between the variables).</a:t>
            </a:r>
          </a:p>
          <a:p>
            <a:pPr>
              <a:buFontTx/>
              <a:buChar char="-"/>
            </a:pPr>
            <a:r>
              <a:rPr lang="en-US" sz="1800" dirty="0"/>
              <a:t>Is Significant: The </a:t>
            </a:r>
            <a:r>
              <a:rPr lang="en-US" sz="1800" dirty="0" err="1"/>
              <a:t>boolean</a:t>
            </a:r>
            <a:r>
              <a:rPr lang="en-US" sz="1800" dirty="0"/>
              <a:t> value false indicates that the p-value is greater than the common significance level (0.05), meaning we do not reject the null hypothesis. </a:t>
            </a:r>
          </a:p>
        </p:txBody>
      </p:sp>
      <p:sp>
        <p:nvSpPr>
          <p:cNvPr id="6" name="TextBox 5">
            <a:extLst>
              <a:ext uri="{FF2B5EF4-FFF2-40B4-BE49-F238E27FC236}">
                <a16:creationId xmlns:a16="http://schemas.microsoft.com/office/drawing/2014/main" id="{9A8CEC1A-F4B5-8681-0D2A-59F927D7B93F}"/>
              </a:ext>
            </a:extLst>
          </p:cNvPr>
          <p:cNvSpPr txBox="1"/>
          <p:nvPr/>
        </p:nvSpPr>
        <p:spPr>
          <a:xfrm>
            <a:off x="7357081" y="2404924"/>
            <a:ext cx="4834919" cy="1754326"/>
          </a:xfrm>
          <a:prstGeom prst="rect">
            <a:avLst/>
          </a:prstGeom>
          <a:noFill/>
        </p:spPr>
        <p:txBody>
          <a:bodyPr wrap="square" rtlCol="0">
            <a:spAutoFit/>
          </a:bodyPr>
          <a:lstStyle/>
          <a:p>
            <a:r>
              <a:rPr lang="en-US" dirty="0"/>
              <a:t>details = {</a:t>
            </a:r>
          </a:p>
          <a:p>
            <a:r>
              <a:rPr lang="en-US" dirty="0"/>
              <a:t>'test': 'Chi-Square',</a:t>
            </a:r>
          </a:p>
          <a:p>
            <a:r>
              <a:rPr lang="en-US" dirty="0"/>
              <a:t>'statistic': np.float64(1.396992947634959),</a:t>
            </a:r>
          </a:p>
          <a:p>
            <a:r>
              <a:rPr lang="en-US" dirty="0"/>
              <a:t>'</a:t>
            </a:r>
            <a:r>
              <a:rPr lang="en-US" dirty="0" err="1"/>
              <a:t>p_value</a:t>
            </a:r>
            <a:r>
              <a:rPr lang="en-US" dirty="0"/>
              <a:t>': np.float64(0.23722769870856877),</a:t>
            </a:r>
          </a:p>
          <a:p>
            <a:r>
              <a:rPr lang="en-US" dirty="0"/>
              <a:t>'</a:t>
            </a:r>
            <a:r>
              <a:rPr lang="en-US" dirty="0" err="1"/>
              <a:t>is_significant</a:t>
            </a:r>
            <a:r>
              <a:rPr lang="en-US" dirty="0"/>
              <a:t>': False</a:t>
            </a:r>
          </a:p>
          <a:p>
            <a:r>
              <a:rPr lang="en-US" dirty="0"/>
              <a:t>}</a:t>
            </a:r>
          </a:p>
        </p:txBody>
      </p:sp>
    </p:spTree>
    <p:extLst>
      <p:ext uri="{BB962C8B-B14F-4D97-AF65-F5344CB8AC3E}">
        <p14:creationId xmlns:p14="http://schemas.microsoft.com/office/powerpoint/2010/main" val="9343141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2BE5D1-D79E-6B51-0D65-5F9A5860A9D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566149D-2A03-9DC9-AE92-6E33D04F4B2F}"/>
              </a:ext>
            </a:extLst>
          </p:cNvPr>
          <p:cNvSpPr>
            <a:spLocks noGrp="1"/>
          </p:cNvSpPr>
          <p:nvPr>
            <p:ph type="title"/>
          </p:nvPr>
        </p:nvSpPr>
        <p:spPr/>
        <p:txBody>
          <a:bodyPr/>
          <a:lstStyle/>
          <a:p>
            <a:r>
              <a:rPr lang="en-GB" dirty="0"/>
              <a:t>Testing Hypothesis #3</a:t>
            </a:r>
          </a:p>
        </p:txBody>
      </p:sp>
      <p:sp>
        <p:nvSpPr>
          <p:cNvPr id="9" name="Content Placeholder 9">
            <a:extLst>
              <a:ext uri="{FF2B5EF4-FFF2-40B4-BE49-F238E27FC236}">
                <a16:creationId xmlns:a16="http://schemas.microsoft.com/office/drawing/2014/main" id="{AA6C1A41-CE6D-456B-8291-EA3152E52DBF}"/>
              </a:ext>
            </a:extLst>
          </p:cNvPr>
          <p:cNvSpPr>
            <a:spLocks noGrp="1"/>
          </p:cNvSpPr>
          <p:nvPr>
            <p:ph idx="1"/>
          </p:nvPr>
        </p:nvSpPr>
        <p:spPr>
          <a:xfrm>
            <a:off x="1207565" y="3429000"/>
            <a:ext cx="9046277" cy="1540869"/>
          </a:xfrm>
        </p:spPr>
        <p:txBody>
          <a:bodyPr>
            <a:noAutofit/>
          </a:bodyPr>
          <a:lstStyle/>
          <a:p>
            <a:pPr marL="0" indent="0">
              <a:lnSpc>
                <a:spcPct val="150000"/>
              </a:lnSpc>
              <a:buNone/>
            </a:pPr>
            <a:r>
              <a:rPr lang="en-US" sz="2000" dirty="0"/>
              <a:t>Thus, there is not enough evidence to suggest a significant association between the two variables (</a:t>
            </a:r>
            <a:r>
              <a:rPr lang="en-US" sz="1800" i="1" kern="1200" dirty="0">
                <a:solidFill>
                  <a:srgbClr val="595959"/>
                </a:solidFill>
                <a:effectLst/>
                <a:latin typeface="Calibri" panose="020F0502020204030204" pitchFamily="34" charset="0"/>
                <a:ea typeface="+mn-ea"/>
                <a:cs typeface="Calibri" panose="020F0502020204030204" pitchFamily="34" charset="0"/>
              </a:rPr>
              <a:t>Diabetes and Obesity</a:t>
            </a:r>
            <a:r>
              <a:rPr lang="en-US" sz="2000" dirty="0"/>
              <a:t>).</a:t>
            </a:r>
            <a:endParaRPr lang="en-US" sz="2000" i="1" dirty="0">
              <a:latin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6476F08C-10F2-C588-F5C4-44353B8A0F98}"/>
              </a:ext>
            </a:extLst>
          </p:cNvPr>
          <p:cNvPicPr>
            <a:picLocks noChangeAspect="1"/>
          </p:cNvPicPr>
          <p:nvPr/>
        </p:nvPicPr>
        <p:blipFill>
          <a:blip r:embed="rId3"/>
          <a:stretch>
            <a:fillRect/>
          </a:stretch>
        </p:blipFill>
        <p:spPr>
          <a:xfrm>
            <a:off x="508869" y="1568557"/>
            <a:ext cx="11481390" cy="1473276"/>
          </a:xfrm>
          <a:prstGeom prst="rect">
            <a:avLst/>
          </a:prstGeom>
        </p:spPr>
      </p:pic>
    </p:spTree>
    <p:extLst>
      <p:ext uri="{BB962C8B-B14F-4D97-AF65-F5344CB8AC3E}">
        <p14:creationId xmlns:p14="http://schemas.microsoft.com/office/powerpoint/2010/main" val="39079100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F43375-0E49-30FF-B4E0-5254CD2016A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9ECFA23-2FB9-B95A-3A68-1458BE929A65}"/>
              </a:ext>
            </a:extLst>
          </p:cNvPr>
          <p:cNvSpPr>
            <a:spLocks noGrp="1"/>
          </p:cNvSpPr>
          <p:nvPr>
            <p:ph type="title"/>
          </p:nvPr>
        </p:nvSpPr>
        <p:spPr/>
        <p:txBody>
          <a:bodyPr/>
          <a:lstStyle/>
          <a:p>
            <a:r>
              <a:rPr lang="en-GB" dirty="0"/>
              <a:t>Hypothesis #4</a:t>
            </a:r>
            <a:r>
              <a:rPr lang="zh-CN" altLang="en-US" sz="3200" dirty="0"/>
              <a:t>：</a:t>
            </a:r>
            <a:r>
              <a:rPr lang="en-US" altLang="zh-CN" sz="3200" dirty="0"/>
              <a:t>Analyze numeric data.</a:t>
            </a:r>
            <a:endParaRPr lang="en-GB" sz="3200" dirty="0"/>
          </a:p>
        </p:txBody>
      </p:sp>
      <p:sp>
        <p:nvSpPr>
          <p:cNvPr id="9" name="Content Placeholder 9">
            <a:extLst>
              <a:ext uri="{FF2B5EF4-FFF2-40B4-BE49-F238E27FC236}">
                <a16:creationId xmlns:a16="http://schemas.microsoft.com/office/drawing/2014/main" id="{D7FD570C-5373-4BC8-BE54-A462D43549C7}"/>
              </a:ext>
            </a:extLst>
          </p:cNvPr>
          <p:cNvSpPr>
            <a:spLocks noGrp="1"/>
          </p:cNvSpPr>
          <p:nvPr>
            <p:ph idx="1"/>
          </p:nvPr>
        </p:nvSpPr>
        <p:spPr>
          <a:xfrm>
            <a:off x="838200" y="1825625"/>
            <a:ext cx="10515600" cy="4667250"/>
          </a:xfrm>
        </p:spPr>
        <p:txBody>
          <a:bodyPr>
            <a:noAutofit/>
          </a:bodyPr>
          <a:lstStyle/>
          <a:p>
            <a:pPr marL="0" indent="0">
              <a:buNone/>
            </a:pPr>
            <a:r>
              <a:rPr lang="en-US" sz="2000" b="1" i="1" dirty="0">
                <a:latin typeface="Calibri" panose="020F0502020204030204" pitchFamily="34" charset="0"/>
                <a:cs typeface="Calibri" panose="020F0502020204030204" pitchFamily="34" charset="0"/>
              </a:rPr>
              <a:t>Analyze</a:t>
            </a:r>
            <a:r>
              <a:rPr lang="zh-CN" altLang="en-US" sz="2000" b="1" i="1" dirty="0">
                <a:latin typeface="Calibri" panose="020F0502020204030204" pitchFamily="34" charset="0"/>
                <a:cs typeface="Calibri" panose="020F0502020204030204" pitchFamily="34" charset="0"/>
              </a:rPr>
              <a:t>：</a:t>
            </a:r>
            <a:endParaRPr lang="en-US" altLang="zh-CN" sz="2000" b="1" i="1" dirty="0">
              <a:latin typeface="Calibri" panose="020F0502020204030204" pitchFamily="34" charset="0"/>
              <a:cs typeface="Calibri" panose="020F0502020204030204" pitchFamily="34" charset="0"/>
            </a:endParaRPr>
          </a:p>
          <a:p>
            <a:pPr marL="0" indent="0">
              <a:buNone/>
            </a:pPr>
            <a:r>
              <a:rPr lang="en-US" altLang="zh-CN" sz="2000" b="1" i="1" dirty="0">
                <a:latin typeface="Calibri" panose="020F0502020204030204" pitchFamily="34" charset="0"/>
                <a:cs typeface="Calibri" panose="020F0502020204030204" pitchFamily="34" charset="0"/>
              </a:rPr>
              <a:t>        Data: </a:t>
            </a:r>
            <a:r>
              <a:rPr lang="en-US" altLang="zh-CN" sz="2000" i="1" dirty="0">
                <a:latin typeface="Calibri" panose="020F0502020204030204" pitchFamily="34" charset="0"/>
                <a:cs typeface="Calibri" panose="020F0502020204030204" pitchFamily="34" charset="0"/>
              </a:rPr>
              <a:t>Age</a:t>
            </a:r>
            <a:r>
              <a:rPr lang="en-US" sz="2000" i="1" dirty="0">
                <a:latin typeface="Calibri" panose="020F0502020204030204" pitchFamily="34" charset="0"/>
                <a:cs typeface="Calibri" panose="020F0502020204030204" pitchFamily="34" charset="0"/>
              </a:rPr>
              <a:t> </a:t>
            </a:r>
            <a:r>
              <a:rPr lang="en-US" altLang="zh-CN" sz="2000" i="1" dirty="0">
                <a:latin typeface="Calibri" panose="020F0502020204030204" pitchFamily="34" charset="0"/>
                <a:cs typeface="Calibri" panose="020F0502020204030204" pitchFamily="34" charset="0"/>
              </a:rPr>
              <a:t>VS </a:t>
            </a:r>
            <a:r>
              <a:rPr lang="en-US" sz="2000" i="1" dirty="0">
                <a:latin typeface="Calibri" panose="020F0502020204030204" pitchFamily="34" charset="0"/>
                <a:cs typeface="Calibri" panose="020F0502020204030204" pitchFamily="34" charset="0"/>
              </a:rPr>
              <a:t>Income</a:t>
            </a:r>
          </a:p>
          <a:p>
            <a:pPr marL="0" indent="0">
              <a:buNone/>
            </a:pPr>
            <a:r>
              <a:rPr lang="en-US" altLang="zh-CN" sz="2000" b="1" i="1" dirty="0">
                <a:latin typeface="Calibri" panose="020F0502020204030204" pitchFamily="34" charset="0"/>
                <a:cs typeface="Calibri" panose="020F0502020204030204" pitchFamily="34" charset="0"/>
              </a:rPr>
              <a:t>        C</a:t>
            </a:r>
            <a:r>
              <a:rPr lang="en-US" sz="2000" b="1" i="1" dirty="0">
                <a:latin typeface="Calibri" panose="020F0502020204030204" pitchFamily="34" charset="0"/>
                <a:cs typeface="Calibri" panose="020F0502020204030204" pitchFamily="34" charset="0"/>
              </a:rPr>
              <a:t>ategory data</a:t>
            </a:r>
            <a:r>
              <a:rPr lang="zh-CN" altLang="en-US" sz="2000" i="1" dirty="0">
                <a:latin typeface="Calibri" panose="020F0502020204030204" pitchFamily="34" charset="0"/>
                <a:cs typeface="Calibri" panose="020F0502020204030204" pitchFamily="34" charset="0"/>
              </a:rPr>
              <a:t>：</a:t>
            </a:r>
            <a:r>
              <a:rPr lang="en-US" sz="2000" i="1" dirty="0">
                <a:latin typeface="Calibri" panose="020F0502020204030204" pitchFamily="34" charset="0"/>
                <a:cs typeface="Calibri" panose="020F0502020204030204" pitchFamily="34" charset="0"/>
              </a:rPr>
              <a:t> </a:t>
            </a:r>
            <a:r>
              <a:rPr lang="en-US" altLang="zh-CN" sz="2000" i="1" dirty="0">
                <a:latin typeface="Calibri" panose="020F0502020204030204" pitchFamily="34" charset="0"/>
                <a:cs typeface="Calibri" panose="020F0502020204030204" pitchFamily="34" charset="0"/>
              </a:rPr>
              <a:t>Age</a:t>
            </a:r>
            <a:endParaRPr lang="en-US" sz="2000" i="1" dirty="0">
              <a:latin typeface="Calibri" panose="020F0502020204030204" pitchFamily="34" charset="0"/>
              <a:cs typeface="Calibri" panose="020F0502020204030204" pitchFamily="34" charset="0"/>
            </a:endParaRPr>
          </a:p>
          <a:p>
            <a:pPr marL="0" indent="0">
              <a:buNone/>
            </a:pPr>
            <a:r>
              <a:rPr lang="en-US" altLang="zh-CN" sz="2000" b="1" i="1" dirty="0">
                <a:latin typeface="Calibri" panose="020F0502020204030204" pitchFamily="34" charset="0"/>
                <a:cs typeface="Calibri" panose="020F0502020204030204" pitchFamily="34" charset="0"/>
              </a:rPr>
              <a:t>        C</a:t>
            </a:r>
            <a:r>
              <a:rPr lang="en-US" sz="2000" b="1" i="1" dirty="0">
                <a:latin typeface="Calibri" panose="020F0502020204030204" pitchFamily="34" charset="0"/>
                <a:cs typeface="Calibri" panose="020F0502020204030204" pitchFamily="34" charset="0"/>
              </a:rPr>
              <a:t>ategory data</a:t>
            </a:r>
            <a:r>
              <a:rPr lang="zh-CN" altLang="en-US" sz="2000" i="1" dirty="0">
                <a:latin typeface="Calibri" panose="020F0502020204030204" pitchFamily="34" charset="0"/>
                <a:cs typeface="Calibri" panose="020F0502020204030204" pitchFamily="34" charset="0"/>
              </a:rPr>
              <a:t>：</a:t>
            </a:r>
            <a:r>
              <a:rPr lang="en-US" sz="2000" i="1" dirty="0">
                <a:latin typeface="Calibri" panose="020F0502020204030204" pitchFamily="34" charset="0"/>
                <a:cs typeface="Calibri" panose="020F0502020204030204" pitchFamily="34" charset="0"/>
              </a:rPr>
              <a:t> Income</a:t>
            </a:r>
            <a:endParaRPr lang="en-US" altLang="zh-CN" sz="2000" i="1" dirty="0">
              <a:latin typeface="Calibri" panose="020F0502020204030204" pitchFamily="34" charset="0"/>
              <a:cs typeface="Calibri" panose="020F0502020204030204" pitchFamily="34" charset="0"/>
            </a:endParaRPr>
          </a:p>
          <a:p>
            <a:pPr marL="0" indent="0">
              <a:buNone/>
            </a:pPr>
            <a:endParaRPr lang="en-US" altLang="zh-CN" sz="2000" b="1" i="1" dirty="0">
              <a:latin typeface="Calibri" panose="020F0502020204030204" pitchFamily="34" charset="0"/>
              <a:cs typeface="Calibri" panose="020F0502020204030204" pitchFamily="34" charset="0"/>
            </a:endParaRPr>
          </a:p>
          <a:p>
            <a:pPr marL="0" indent="0">
              <a:buNone/>
            </a:pPr>
            <a:r>
              <a:rPr lang="en-US" altLang="zh-CN" sz="2000" b="1" i="1" dirty="0">
                <a:latin typeface="Calibri" panose="020F0502020204030204" pitchFamily="34" charset="0"/>
                <a:cs typeface="Calibri" panose="020F0502020204030204" pitchFamily="34" charset="0"/>
              </a:rPr>
              <a:t>Hypothesis</a:t>
            </a:r>
            <a:r>
              <a:rPr lang="zh-CN" altLang="en-US" sz="2000" b="1" i="1" dirty="0">
                <a:latin typeface="Calibri" panose="020F0502020204030204" pitchFamily="34" charset="0"/>
                <a:cs typeface="Calibri" panose="020F0502020204030204" pitchFamily="34" charset="0"/>
              </a:rPr>
              <a:t>：</a:t>
            </a:r>
            <a:endParaRPr lang="en-US" sz="2000" b="1" i="1" dirty="0">
              <a:latin typeface="Calibri" panose="020F0502020204030204" pitchFamily="34" charset="0"/>
              <a:cs typeface="Calibri" panose="020F0502020204030204" pitchFamily="34" charset="0"/>
            </a:endParaRPr>
          </a:p>
          <a:p>
            <a:pPr marL="0" indent="0">
              <a:buNone/>
            </a:pPr>
            <a:r>
              <a:rPr lang="en-US" sz="2000" b="1" i="1" dirty="0">
                <a:latin typeface="Calibri" panose="020F0502020204030204" pitchFamily="34" charset="0"/>
                <a:cs typeface="Calibri" panose="020F0502020204030204" pitchFamily="34" charset="0"/>
              </a:rPr>
              <a:t>        H</a:t>
            </a:r>
            <a:r>
              <a:rPr lang="en-US" sz="2000" b="1" i="1" baseline="-25000" dirty="0">
                <a:latin typeface="Calibri" panose="020F0502020204030204" pitchFamily="34" charset="0"/>
                <a:cs typeface="Calibri" panose="020F0502020204030204" pitchFamily="34" charset="0"/>
              </a:rPr>
              <a:t>0</a:t>
            </a:r>
            <a:r>
              <a:rPr lang="en-US" sz="2000" b="1" i="1" dirty="0">
                <a:latin typeface="Calibri" panose="020F0502020204030204" pitchFamily="34" charset="0"/>
                <a:cs typeface="Calibri" panose="020F0502020204030204" pitchFamily="34" charset="0"/>
              </a:rPr>
              <a:t> (Null Hypothesis) </a:t>
            </a:r>
            <a:r>
              <a:rPr lang="en-US" sz="2000" i="1" dirty="0">
                <a:latin typeface="Calibri" panose="020F0502020204030204" pitchFamily="34" charset="0"/>
                <a:cs typeface="Calibri" panose="020F0502020204030204" pitchFamily="34" charset="0"/>
              </a:rPr>
              <a:t> </a:t>
            </a:r>
            <a:r>
              <a:rPr lang="en-US" sz="2000" b="1" i="1" dirty="0">
                <a:latin typeface="Calibri" panose="020F0502020204030204" pitchFamily="34" charset="0"/>
                <a:cs typeface="Calibri" panose="020F0502020204030204" pitchFamily="34" charset="0"/>
              </a:rPr>
              <a:t>: </a:t>
            </a:r>
            <a:r>
              <a:rPr lang="en-US" sz="2000" i="1" dirty="0">
                <a:latin typeface="Calibri" panose="020F0502020204030204" pitchFamily="34" charset="0"/>
                <a:cs typeface="Calibri" panose="020F0502020204030204" pitchFamily="34" charset="0"/>
              </a:rPr>
              <a:t>There is no significant difference between </a:t>
            </a:r>
            <a:r>
              <a:rPr lang="en-US" altLang="zh-CN" sz="2000" i="1" dirty="0">
                <a:latin typeface="Calibri" panose="020F0502020204030204" pitchFamily="34" charset="0"/>
                <a:cs typeface="Calibri" panose="020F0502020204030204" pitchFamily="34" charset="0"/>
              </a:rPr>
              <a:t>Age</a:t>
            </a:r>
            <a:r>
              <a:rPr lang="en-US" sz="2000" i="1" dirty="0">
                <a:latin typeface="Calibri" panose="020F0502020204030204" pitchFamily="34" charset="0"/>
                <a:cs typeface="Calibri" panose="020F0502020204030204" pitchFamily="34" charset="0"/>
              </a:rPr>
              <a:t> on Income.</a:t>
            </a:r>
          </a:p>
          <a:p>
            <a:pPr marL="0" indent="0">
              <a:buNone/>
            </a:pPr>
            <a:r>
              <a:rPr lang="en-US" sz="2000" b="1" i="1" dirty="0">
                <a:latin typeface="Calibri" panose="020F0502020204030204" pitchFamily="34" charset="0"/>
                <a:cs typeface="Calibri" panose="020F0502020204030204" pitchFamily="34" charset="0"/>
              </a:rPr>
              <a:t>        H</a:t>
            </a:r>
            <a:r>
              <a:rPr lang="en-US" sz="2000" b="1" i="1" baseline="-25000" dirty="0">
                <a:latin typeface="Calibri" panose="020F0502020204030204" pitchFamily="34" charset="0"/>
                <a:cs typeface="Calibri" panose="020F0502020204030204" pitchFamily="34" charset="0"/>
              </a:rPr>
              <a:t>a</a:t>
            </a:r>
            <a:r>
              <a:rPr lang="en-US" sz="2000" b="1" i="1" dirty="0">
                <a:latin typeface="Calibri" panose="020F0502020204030204" pitchFamily="34" charset="0"/>
                <a:cs typeface="Calibri" panose="020F0502020204030204" pitchFamily="34" charset="0"/>
              </a:rPr>
              <a:t> (Alternative Hypothesis) : </a:t>
            </a:r>
            <a:r>
              <a:rPr lang="en-US" sz="2000" i="1" dirty="0">
                <a:latin typeface="Calibri" panose="020F0502020204030204" pitchFamily="34" charset="0"/>
                <a:cs typeface="Calibri" panose="020F0502020204030204" pitchFamily="34" charset="0"/>
              </a:rPr>
              <a:t>There is a significant difference between </a:t>
            </a:r>
            <a:r>
              <a:rPr lang="en-US" altLang="zh-CN" sz="2000" i="1" dirty="0">
                <a:latin typeface="Calibri" panose="020F0502020204030204" pitchFamily="34" charset="0"/>
                <a:cs typeface="Calibri" panose="020F0502020204030204" pitchFamily="34" charset="0"/>
              </a:rPr>
              <a:t>Age</a:t>
            </a:r>
            <a:r>
              <a:rPr lang="en-US" sz="2000" i="1" dirty="0">
                <a:latin typeface="Calibri" panose="020F0502020204030204" pitchFamily="34" charset="0"/>
                <a:cs typeface="Calibri" panose="020F0502020204030204" pitchFamily="34" charset="0"/>
              </a:rPr>
              <a:t> on Income.</a:t>
            </a:r>
          </a:p>
        </p:txBody>
      </p:sp>
    </p:spTree>
    <p:extLst>
      <p:ext uri="{BB962C8B-B14F-4D97-AF65-F5344CB8AC3E}">
        <p14:creationId xmlns:p14="http://schemas.microsoft.com/office/powerpoint/2010/main" val="16335882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C745A0-8C94-1C00-75F4-7CFCA25D8036}"/>
            </a:ext>
          </a:extLst>
        </p:cNvPr>
        <p:cNvGrpSpPr/>
        <p:nvPr/>
      </p:nvGrpSpPr>
      <p:grpSpPr>
        <a:xfrm>
          <a:off x="0" y="0"/>
          <a:ext cx="0" cy="0"/>
          <a:chOff x="0" y="0"/>
          <a:chExt cx="0" cy="0"/>
        </a:xfrm>
      </p:grpSpPr>
      <p:graphicFrame>
        <p:nvGraphicFramePr>
          <p:cNvPr id="9" name="Table 8">
            <a:extLst>
              <a:ext uri="{FF2B5EF4-FFF2-40B4-BE49-F238E27FC236}">
                <a16:creationId xmlns:a16="http://schemas.microsoft.com/office/drawing/2014/main" id="{233AFE44-9E7A-D260-2B1A-F7B28D09DB22}"/>
              </a:ext>
            </a:extLst>
          </p:cNvPr>
          <p:cNvGraphicFramePr>
            <a:graphicFrameLocks noGrp="1"/>
          </p:cNvGraphicFramePr>
          <p:nvPr>
            <p:extLst>
              <p:ext uri="{D42A27DB-BD31-4B8C-83A1-F6EECF244321}">
                <p14:modId xmlns:p14="http://schemas.microsoft.com/office/powerpoint/2010/main" val="607730981"/>
              </p:ext>
            </p:extLst>
          </p:nvPr>
        </p:nvGraphicFramePr>
        <p:xfrm>
          <a:off x="847124" y="1856488"/>
          <a:ext cx="10484022" cy="2219960"/>
        </p:xfrm>
        <a:graphic>
          <a:graphicData uri="http://schemas.openxmlformats.org/drawingml/2006/table">
            <a:tbl>
              <a:tblPr firstRow="1" bandRow="1">
                <a:tableStyleId>{5C22544A-7EE6-4342-B048-85BDC9FD1C3A}</a:tableStyleId>
              </a:tblPr>
              <a:tblGrid>
                <a:gridCol w="3576595">
                  <a:extLst>
                    <a:ext uri="{9D8B030D-6E8A-4147-A177-3AD203B41FA5}">
                      <a16:colId xmlns:a16="http://schemas.microsoft.com/office/drawing/2014/main" val="2862862783"/>
                    </a:ext>
                  </a:extLst>
                </a:gridCol>
                <a:gridCol w="6907427">
                  <a:extLst>
                    <a:ext uri="{9D8B030D-6E8A-4147-A177-3AD203B41FA5}">
                      <a16:colId xmlns:a16="http://schemas.microsoft.com/office/drawing/2014/main" val="1191265369"/>
                    </a:ext>
                  </a:extLst>
                </a:gridCol>
              </a:tblGrid>
              <a:tr h="370840">
                <a:tc>
                  <a:txBody>
                    <a:bodyPr/>
                    <a:lstStyle/>
                    <a:p>
                      <a:pPr algn="ctr"/>
                      <a:r>
                        <a:rPr lang="en-US" dirty="0">
                          <a:solidFill>
                            <a:schemeClr val="bg1"/>
                          </a:solidFill>
                        </a:rPr>
                        <a:t>Module Name</a:t>
                      </a:r>
                    </a:p>
                  </a:txBody>
                  <a:tcPr anchor="ctr">
                    <a:solidFill>
                      <a:schemeClr val="accent5">
                        <a:lumMod val="50000"/>
                      </a:schemeClr>
                    </a:solidFill>
                  </a:tcPr>
                </a:tc>
                <a:tc>
                  <a:txBody>
                    <a:bodyPr/>
                    <a:lstStyle/>
                    <a:p>
                      <a:pPr algn="ctr"/>
                      <a:r>
                        <a:rPr lang="en-US" dirty="0">
                          <a:solidFill>
                            <a:schemeClr val="bg1"/>
                          </a:solidFill>
                        </a:rPr>
                        <a:t>Module leaders</a:t>
                      </a:r>
                    </a:p>
                  </a:txBody>
                  <a:tcPr anchor="ctr">
                    <a:solidFill>
                      <a:schemeClr val="accent5">
                        <a:lumMod val="50000"/>
                      </a:schemeClr>
                    </a:solidFill>
                  </a:tcPr>
                </a:tc>
                <a:extLst>
                  <a:ext uri="{0D108BD9-81ED-4DB2-BD59-A6C34878D82A}">
                    <a16:rowId xmlns:a16="http://schemas.microsoft.com/office/drawing/2014/main" val="992693494"/>
                  </a:ext>
                </a:extLst>
              </a:tr>
              <a:tr h="370840">
                <a:tc>
                  <a:txBody>
                    <a:bodyPr/>
                    <a:lstStyle/>
                    <a:p>
                      <a:pPr algn="ctr"/>
                      <a:r>
                        <a:rPr lang="en-US" dirty="0"/>
                        <a:t>Data Inspection and Plotting</a:t>
                      </a:r>
                    </a:p>
                  </a:txBody>
                  <a:tcPr anchor="ct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err="1"/>
                        <a:t>Qihao</a:t>
                      </a:r>
                      <a:r>
                        <a:rPr lang="en-US" dirty="0"/>
                        <a:t> Zhuang, Yifan Li</a:t>
                      </a:r>
                    </a:p>
                  </a:txBody>
                  <a:tcPr anchor="ctr">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78175258"/>
                  </a:ext>
                </a:extLst>
              </a:tr>
              <a:tr h="370840">
                <a:tc>
                  <a:txBody>
                    <a:bodyPr/>
                    <a:lstStyle/>
                    <a:p>
                      <a:pPr algn="ctr"/>
                      <a:r>
                        <a:rPr lang="en-US" dirty="0"/>
                        <a:t>Analysis and Hypothesis Testing</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t>Bo Zhang, Yifan Li</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41049759"/>
                  </a:ext>
                </a:extLst>
              </a:tr>
              <a:tr h="370840">
                <a:tc>
                  <a:txBody>
                    <a:bodyPr/>
                    <a:lstStyle/>
                    <a:p>
                      <a:pPr algn="ctr"/>
                      <a:r>
                        <a:rPr lang="en-US" dirty="0"/>
                        <a:t>Sentiment Analysis (NLP)</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err="1"/>
                        <a:t>Yikai</a:t>
                      </a:r>
                      <a:r>
                        <a:rPr lang="en-US" dirty="0"/>
                        <a:t> Zhang, Yifan Li</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56860437"/>
                  </a:ext>
                </a:extLst>
              </a:tr>
              <a:tr h="370840">
                <a:tc>
                  <a:txBody>
                    <a:bodyPr/>
                    <a:lstStyle/>
                    <a:p>
                      <a:pPr algn="ctr"/>
                      <a:r>
                        <a:rPr lang="en-US" dirty="0"/>
                        <a:t>Data Cleaning and preprocessing</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t>Yifan Li</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61585360"/>
                  </a:ext>
                </a:extLst>
              </a:tr>
              <a:tr h="0">
                <a:tc>
                  <a:txBody>
                    <a:bodyPr/>
                    <a:lstStyle/>
                    <a:p>
                      <a:pPr algn="ctr"/>
                      <a:r>
                        <a:rPr lang="en-US" dirty="0"/>
                        <a:t>Main Module</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t>Yifan Li</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00803627"/>
                  </a:ext>
                </a:extLst>
              </a:tr>
            </a:tbl>
          </a:graphicData>
        </a:graphic>
      </p:graphicFrame>
      <p:sp>
        <p:nvSpPr>
          <p:cNvPr id="10" name="Title 1">
            <a:extLst>
              <a:ext uri="{FF2B5EF4-FFF2-40B4-BE49-F238E27FC236}">
                <a16:creationId xmlns:a16="http://schemas.microsoft.com/office/drawing/2014/main" id="{F13CB30D-7C65-5B4B-0FA1-8A4C3CAA8BF1}"/>
              </a:ext>
            </a:extLst>
          </p:cNvPr>
          <p:cNvSpPr>
            <a:spLocks noGrp="1"/>
          </p:cNvSpPr>
          <p:nvPr>
            <p:ph type="title"/>
          </p:nvPr>
        </p:nvSpPr>
        <p:spPr>
          <a:xfrm>
            <a:off x="838200" y="365125"/>
            <a:ext cx="10515600" cy="1325563"/>
          </a:xfrm>
        </p:spPr>
        <p:txBody>
          <a:bodyPr/>
          <a:lstStyle/>
          <a:p>
            <a:r>
              <a:rPr lang="en-GB" dirty="0"/>
              <a:t>Project module and module leader</a:t>
            </a:r>
          </a:p>
        </p:txBody>
      </p:sp>
    </p:spTree>
    <p:extLst>
      <p:ext uri="{BB962C8B-B14F-4D97-AF65-F5344CB8AC3E}">
        <p14:creationId xmlns:p14="http://schemas.microsoft.com/office/powerpoint/2010/main" val="2402755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B2B20B-5292-DF5B-D0D1-1B53B4C605D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17C7BC2-43D2-91D7-0614-D937B1FBD8E9}"/>
              </a:ext>
            </a:extLst>
          </p:cNvPr>
          <p:cNvSpPr>
            <a:spLocks noGrp="1"/>
          </p:cNvSpPr>
          <p:nvPr>
            <p:ph type="title"/>
          </p:nvPr>
        </p:nvSpPr>
        <p:spPr/>
        <p:txBody>
          <a:bodyPr/>
          <a:lstStyle/>
          <a:p>
            <a:r>
              <a:rPr lang="en-GB" dirty="0"/>
              <a:t>Testing Hypothesis #4</a:t>
            </a:r>
          </a:p>
        </p:txBody>
      </p:sp>
      <p:sp>
        <p:nvSpPr>
          <p:cNvPr id="9" name="Content Placeholder 9">
            <a:extLst>
              <a:ext uri="{FF2B5EF4-FFF2-40B4-BE49-F238E27FC236}">
                <a16:creationId xmlns:a16="http://schemas.microsoft.com/office/drawing/2014/main" id="{EF582CF2-4E6A-7F20-8201-20C04A1D7A40}"/>
              </a:ext>
            </a:extLst>
          </p:cNvPr>
          <p:cNvSpPr>
            <a:spLocks noGrp="1"/>
          </p:cNvSpPr>
          <p:nvPr>
            <p:ph idx="1"/>
          </p:nvPr>
        </p:nvSpPr>
        <p:spPr>
          <a:xfrm>
            <a:off x="258847" y="1605590"/>
            <a:ext cx="6450106" cy="4474322"/>
          </a:xfrm>
        </p:spPr>
        <p:txBody>
          <a:bodyPr>
            <a:noAutofit/>
          </a:bodyPr>
          <a:lstStyle/>
          <a:p>
            <a:r>
              <a:rPr lang="en-US" sz="2000" i="1" dirty="0">
                <a:latin typeface="Calibri" panose="020F0502020204030204" pitchFamily="34" charset="0"/>
                <a:cs typeface="Calibri" panose="020F0502020204030204" pitchFamily="34" charset="0"/>
              </a:rPr>
              <a:t>This scatter plot shows the relationship between Age (x-axis) and Income (y-axis) with a linear regression line. The data points (blue dots) are widely scattered, indicating high variability in income across all age groups. </a:t>
            </a:r>
          </a:p>
          <a:p>
            <a:r>
              <a:rPr lang="en-US" sz="2000" i="1" dirty="0">
                <a:latin typeface="Calibri" panose="020F0502020204030204" pitchFamily="34" charset="0"/>
                <a:cs typeface="Calibri" panose="020F0502020204030204" pitchFamily="34" charset="0"/>
              </a:rPr>
              <a:t>The red regression line has a slight positive slope, suggesting a weak positive correlation between age and income. However, the large spread of data points around the line indicates that age alone is not a strong predictor of income. </a:t>
            </a:r>
          </a:p>
          <a:p>
            <a:r>
              <a:rPr lang="en-US" sz="2000" i="1" dirty="0">
                <a:latin typeface="Calibri" panose="020F0502020204030204" pitchFamily="34" charset="0"/>
                <a:cs typeface="Calibri" panose="020F0502020204030204" pitchFamily="34" charset="0"/>
              </a:rPr>
              <a:t>There are many instances of both high and low incomes across the entire age range, from about 20 to 90 years old.</a:t>
            </a:r>
          </a:p>
        </p:txBody>
      </p:sp>
      <p:pic>
        <p:nvPicPr>
          <p:cNvPr id="10" name="Picture 9">
            <a:extLst>
              <a:ext uri="{FF2B5EF4-FFF2-40B4-BE49-F238E27FC236}">
                <a16:creationId xmlns:a16="http://schemas.microsoft.com/office/drawing/2014/main" id="{199BACCD-080B-7566-174A-01DE069E2FEA}"/>
              </a:ext>
            </a:extLst>
          </p:cNvPr>
          <p:cNvPicPr>
            <a:picLocks noChangeAspect="1"/>
          </p:cNvPicPr>
          <p:nvPr/>
        </p:nvPicPr>
        <p:blipFill>
          <a:blip r:embed="rId3"/>
          <a:stretch>
            <a:fillRect/>
          </a:stretch>
        </p:blipFill>
        <p:spPr>
          <a:xfrm>
            <a:off x="6623643" y="1887464"/>
            <a:ext cx="5568357" cy="3315573"/>
          </a:xfrm>
          <a:prstGeom prst="rect">
            <a:avLst/>
          </a:prstGeom>
        </p:spPr>
      </p:pic>
    </p:spTree>
    <p:extLst>
      <p:ext uri="{BB962C8B-B14F-4D97-AF65-F5344CB8AC3E}">
        <p14:creationId xmlns:p14="http://schemas.microsoft.com/office/powerpoint/2010/main" val="42000953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E9271D-4860-DF92-4B9C-F6E8754AE64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AED0DB9-EA8E-7AF2-C56D-65CA7136D937}"/>
              </a:ext>
            </a:extLst>
          </p:cNvPr>
          <p:cNvSpPr>
            <a:spLocks noGrp="1"/>
          </p:cNvSpPr>
          <p:nvPr>
            <p:ph type="title"/>
          </p:nvPr>
        </p:nvSpPr>
        <p:spPr/>
        <p:txBody>
          <a:bodyPr/>
          <a:lstStyle/>
          <a:p>
            <a:r>
              <a:rPr lang="en-GB" dirty="0"/>
              <a:t>Testing Hypothesis #4</a:t>
            </a:r>
          </a:p>
        </p:txBody>
      </p:sp>
      <p:sp>
        <p:nvSpPr>
          <p:cNvPr id="9" name="Content Placeholder 9">
            <a:extLst>
              <a:ext uri="{FF2B5EF4-FFF2-40B4-BE49-F238E27FC236}">
                <a16:creationId xmlns:a16="http://schemas.microsoft.com/office/drawing/2014/main" id="{5114AB3E-6FFD-E5F4-224A-2F6078FE0D38}"/>
              </a:ext>
            </a:extLst>
          </p:cNvPr>
          <p:cNvSpPr>
            <a:spLocks noGrp="1"/>
          </p:cNvSpPr>
          <p:nvPr>
            <p:ph idx="1"/>
          </p:nvPr>
        </p:nvSpPr>
        <p:spPr>
          <a:xfrm>
            <a:off x="838200" y="1825625"/>
            <a:ext cx="11160682" cy="4667250"/>
          </a:xfrm>
        </p:spPr>
        <p:txBody>
          <a:bodyPr>
            <a:noAutofit/>
          </a:bodyPr>
          <a:lstStyle/>
          <a:p>
            <a:pPr marL="0" indent="0">
              <a:buNone/>
            </a:pPr>
            <a:r>
              <a:rPr lang="en-US" sz="2000" b="1" dirty="0"/>
              <a:t>Linear Regression</a:t>
            </a:r>
          </a:p>
          <a:p>
            <a:pPr>
              <a:buFontTx/>
              <a:buChar char="-"/>
            </a:pPr>
            <a:r>
              <a:rPr lang="en-US" sz="1800" dirty="0"/>
              <a:t>Linear regression is a statistical method used to model the relationship between a dependent variable and one or more independent variables by fitting a linear equation to the data. </a:t>
            </a:r>
          </a:p>
          <a:p>
            <a:pPr>
              <a:buFontTx/>
              <a:buChar char="-"/>
            </a:pPr>
            <a:r>
              <a:rPr lang="en-US" sz="1800" dirty="0"/>
              <a:t>It aims to find the best-fitting line that minimizes the differences between observed and predicted values. The model is evaluated using metrics like R-squared, which indicates how well the independent variables explain the variance in the dependent variable. </a:t>
            </a:r>
          </a:p>
          <a:p>
            <a:pPr>
              <a:buFontTx/>
              <a:buChar char="-"/>
            </a:pPr>
            <a:r>
              <a:rPr lang="en-US" sz="1800" dirty="0"/>
              <a:t>Linear regression is widely used for prediction and forecasting in various fields such as economics, finance, and social sciences.</a:t>
            </a:r>
          </a:p>
        </p:txBody>
      </p:sp>
    </p:spTree>
    <p:extLst>
      <p:ext uri="{BB962C8B-B14F-4D97-AF65-F5344CB8AC3E}">
        <p14:creationId xmlns:p14="http://schemas.microsoft.com/office/powerpoint/2010/main" val="6669318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DF929A-5973-796D-D22E-7A1EF7EF454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EEA2804-0A65-3E3E-E0A5-C9355A1755CF}"/>
              </a:ext>
            </a:extLst>
          </p:cNvPr>
          <p:cNvSpPr>
            <a:spLocks noGrp="1"/>
          </p:cNvSpPr>
          <p:nvPr>
            <p:ph type="title"/>
          </p:nvPr>
        </p:nvSpPr>
        <p:spPr/>
        <p:txBody>
          <a:bodyPr/>
          <a:lstStyle/>
          <a:p>
            <a:r>
              <a:rPr lang="en-GB" dirty="0"/>
              <a:t>Testing Hypothesis #4</a:t>
            </a:r>
          </a:p>
        </p:txBody>
      </p:sp>
      <p:sp>
        <p:nvSpPr>
          <p:cNvPr id="9" name="Content Placeholder 9">
            <a:extLst>
              <a:ext uri="{FF2B5EF4-FFF2-40B4-BE49-F238E27FC236}">
                <a16:creationId xmlns:a16="http://schemas.microsoft.com/office/drawing/2014/main" id="{6DCA1280-AB53-02A4-90DD-B4F32CB00D4F}"/>
              </a:ext>
            </a:extLst>
          </p:cNvPr>
          <p:cNvSpPr>
            <a:spLocks noGrp="1"/>
          </p:cNvSpPr>
          <p:nvPr>
            <p:ph idx="1"/>
          </p:nvPr>
        </p:nvSpPr>
        <p:spPr>
          <a:xfrm>
            <a:off x="1207565" y="3429000"/>
            <a:ext cx="9046277" cy="2001559"/>
          </a:xfrm>
        </p:spPr>
        <p:txBody>
          <a:bodyPr>
            <a:noAutofit/>
          </a:bodyPr>
          <a:lstStyle/>
          <a:p>
            <a:pPr marL="0" indent="0">
              <a:lnSpc>
                <a:spcPct val="150000"/>
              </a:lnSpc>
              <a:buNone/>
            </a:pPr>
            <a:r>
              <a:rPr lang="en-US" sz="2000" dirty="0"/>
              <a:t>The regression results for "Age and Income" show that the coefficient is 422.4337595941569, while the R-squared value is only 0.011777079197802798, indicating that the model fits the data poorly and there is a weak relationship between the two variables.</a:t>
            </a:r>
            <a:endParaRPr lang="en-US" sz="2000" i="1" dirty="0">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8F062D22-7B69-97D5-AF7E-0059E7C28244}"/>
              </a:ext>
            </a:extLst>
          </p:cNvPr>
          <p:cNvPicPr>
            <a:picLocks noChangeAspect="1"/>
          </p:cNvPicPr>
          <p:nvPr/>
        </p:nvPicPr>
        <p:blipFill>
          <a:blip r:embed="rId3"/>
          <a:stretch>
            <a:fillRect/>
          </a:stretch>
        </p:blipFill>
        <p:spPr>
          <a:xfrm>
            <a:off x="675843" y="1613613"/>
            <a:ext cx="10109720" cy="1466925"/>
          </a:xfrm>
          <a:prstGeom prst="rect">
            <a:avLst/>
          </a:prstGeom>
        </p:spPr>
      </p:pic>
    </p:spTree>
    <p:extLst>
      <p:ext uri="{BB962C8B-B14F-4D97-AF65-F5344CB8AC3E}">
        <p14:creationId xmlns:p14="http://schemas.microsoft.com/office/powerpoint/2010/main" val="38612059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502ABB-0192-F4B9-A647-4CF87FDCF08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E15E9D9-BF07-FBD9-BFCA-DD36080ABB88}"/>
              </a:ext>
            </a:extLst>
          </p:cNvPr>
          <p:cNvSpPr>
            <a:spLocks noGrp="1"/>
          </p:cNvSpPr>
          <p:nvPr>
            <p:ph type="title"/>
          </p:nvPr>
        </p:nvSpPr>
        <p:spPr/>
        <p:txBody>
          <a:bodyPr/>
          <a:lstStyle/>
          <a:p>
            <a:r>
              <a:rPr lang="en-GB" dirty="0"/>
              <a:t>Hypothesis #5</a:t>
            </a:r>
            <a:r>
              <a:rPr lang="zh-CN" altLang="en-US" sz="3200" dirty="0"/>
              <a:t>：</a:t>
            </a:r>
            <a:r>
              <a:rPr lang="en-US" altLang="zh-CN" sz="3200" dirty="0"/>
              <a:t>Analyze numeric and category data.</a:t>
            </a:r>
            <a:endParaRPr lang="en-GB" sz="3200" dirty="0"/>
          </a:p>
        </p:txBody>
      </p:sp>
      <p:sp>
        <p:nvSpPr>
          <p:cNvPr id="9" name="Content Placeholder 9">
            <a:extLst>
              <a:ext uri="{FF2B5EF4-FFF2-40B4-BE49-F238E27FC236}">
                <a16:creationId xmlns:a16="http://schemas.microsoft.com/office/drawing/2014/main" id="{A9CA016A-4226-7748-CACF-F7B488C7E1DF}"/>
              </a:ext>
            </a:extLst>
          </p:cNvPr>
          <p:cNvSpPr>
            <a:spLocks noGrp="1"/>
          </p:cNvSpPr>
          <p:nvPr>
            <p:ph idx="1"/>
          </p:nvPr>
        </p:nvSpPr>
        <p:spPr>
          <a:xfrm>
            <a:off x="838200" y="1825625"/>
            <a:ext cx="10515600" cy="4667250"/>
          </a:xfrm>
        </p:spPr>
        <p:txBody>
          <a:bodyPr>
            <a:noAutofit/>
          </a:bodyPr>
          <a:lstStyle/>
          <a:p>
            <a:pPr marL="0" indent="0">
              <a:buNone/>
            </a:pPr>
            <a:r>
              <a:rPr lang="en-US" sz="2000" b="1" i="1" dirty="0">
                <a:latin typeface="Calibri" panose="020F0502020204030204" pitchFamily="34" charset="0"/>
                <a:cs typeface="Calibri" panose="020F0502020204030204" pitchFamily="34" charset="0"/>
              </a:rPr>
              <a:t>Analyze</a:t>
            </a:r>
            <a:r>
              <a:rPr lang="zh-CN" altLang="en-US" sz="2000" b="1" i="1" dirty="0">
                <a:latin typeface="Calibri" panose="020F0502020204030204" pitchFamily="34" charset="0"/>
                <a:cs typeface="Calibri" panose="020F0502020204030204" pitchFamily="34" charset="0"/>
              </a:rPr>
              <a:t>：</a:t>
            </a:r>
            <a:endParaRPr lang="en-US" altLang="zh-CN" sz="2000" b="1" i="1" dirty="0">
              <a:latin typeface="Calibri" panose="020F0502020204030204" pitchFamily="34" charset="0"/>
              <a:cs typeface="Calibri" panose="020F0502020204030204" pitchFamily="34" charset="0"/>
            </a:endParaRPr>
          </a:p>
          <a:p>
            <a:pPr marL="0" indent="0">
              <a:buNone/>
            </a:pPr>
            <a:r>
              <a:rPr lang="en-US" altLang="zh-CN" sz="2000" b="1" i="1" dirty="0">
                <a:latin typeface="Calibri" panose="020F0502020204030204" pitchFamily="34" charset="0"/>
                <a:cs typeface="Calibri" panose="020F0502020204030204" pitchFamily="34" charset="0"/>
              </a:rPr>
              <a:t>        Data: </a:t>
            </a:r>
            <a:r>
              <a:rPr lang="en-US" altLang="zh-CN" sz="2000" i="1" dirty="0">
                <a:latin typeface="Calibri" panose="020F0502020204030204" pitchFamily="34" charset="0"/>
                <a:cs typeface="Calibri" panose="020F0502020204030204" pitchFamily="34" charset="0"/>
              </a:rPr>
              <a:t>Smoking</a:t>
            </a:r>
            <a:r>
              <a:rPr lang="en-US" sz="2000" i="1" dirty="0">
                <a:latin typeface="Calibri" panose="020F0502020204030204" pitchFamily="34" charset="0"/>
                <a:cs typeface="Calibri" panose="020F0502020204030204" pitchFamily="34" charset="0"/>
              </a:rPr>
              <a:t> </a:t>
            </a:r>
            <a:r>
              <a:rPr lang="en-US" altLang="zh-CN" sz="2000" i="1" dirty="0">
                <a:latin typeface="Calibri" panose="020F0502020204030204" pitchFamily="34" charset="0"/>
                <a:cs typeface="Calibri" panose="020F0502020204030204" pitchFamily="34" charset="0"/>
              </a:rPr>
              <a:t>VS </a:t>
            </a:r>
            <a:r>
              <a:rPr lang="en-US" sz="2000" i="1" dirty="0">
                <a:latin typeface="Calibri" panose="020F0502020204030204" pitchFamily="34" charset="0"/>
                <a:cs typeface="Calibri" panose="020F0502020204030204" pitchFamily="34" charset="0"/>
              </a:rPr>
              <a:t>Age</a:t>
            </a:r>
          </a:p>
          <a:p>
            <a:pPr marL="0" indent="0">
              <a:buNone/>
            </a:pPr>
            <a:r>
              <a:rPr lang="en-US" altLang="zh-CN" sz="2000" b="1" i="1" dirty="0">
                <a:latin typeface="Calibri" panose="020F0502020204030204" pitchFamily="34" charset="0"/>
                <a:cs typeface="Calibri" panose="020F0502020204030204" pitchFamily="34" charset="0"/>
              </a:rPr>
              <a:t>        C</a:t>
            </a:r>
            <a:r>
              <a:rPr lang="en-US" sz="2000" b="1" i="1" dirty="0">
                <a:latin typeface="Calibri" panose="020F0502020204030204" pitchFamily="34" charset="0"/>
                <a:cs typeface="Calibri" panose="020F0502020204030204" pitchFamily="34" charset="0"/>
              </a:rPr>
              <a:t>ategory data</a:t>
            </a:r>
            <a:r>
              <a:rPr lang="zh-CN" altLang="en-US" sz="2000" i="1" dirty="0">
                <a:latin typeface="Calibri" panose="020F0502020204030204" pitchFamily="34" charset="0"/>
                <a:cs typeface="Calibri" panose="020F0502020204030204" pitchFamily="34" charset="0"/>
              </a:rPr>
              <a:t>：</a:t>
            </a:r>
            <a:r>
              <a:rPr lang="en-US" sz="2000" i="1" dirty="0">
                <a:latin typeface="Calibri" panose="020F0502020204030204" pitchFamily="34" charset="0"/>
                <a:cs typeface="Calibri" panose="020F0502020204030204" pitchFamily="34" charset="0"/>
              </a:rPr>
              <a:t> </a:t>
            </a:r>
            <a:r>
              <a:rPr lang="en-US" altLang="zh-CN" sz="2000" i="1" dirty="0">
                <a:latin typeface="Calibri" panose="020F0502020204030204" pitchFamily="34" charset="0"/>
                <a:cs typeface="Calibri" panose="020F0502020204030204" pitchFamily="34" charset="0"/>
              </a:rPr>
              <a:t>Smoking</a:t>
            </a:r>
            <a:endParaRPr lang="en-US" sz="2000" i="1" dirty="0">
              <a:latin typeface="Calibri" panose="020F0502020204030204" pitchFamily="34" charset="0"/>
              <a:cs typeface="Calibri" panose="020F0502020204030204" pitchFamily="34" charset="0"/>
            </a:endParaRPr>
          </a:p>
          <a:p>
            <a:pPr marL="0" indent="0">
              <a:buNone/>
            </a:pPr>
            <a:r>
              <a:rPr lang="en-US" altLang="zh-CN" sz="2000" b="1" i="1" dirty="0">
                <a:latin typeface="Calibri" panose="020F0502020204030204" pitchFamily="34" charset="0"/>
                <a:cs typeface="Calibri" panose="020F0502020204030204" pitchFamily="34" charset="0"/>
              </a:rPr>
              <a:t>        C</a:t>
            </a:r>
            <a:r>
              <a:rPr lang="en-US" sz="2000" b="1" i="1" dirty="0">
                <a:latin typeface="Calibri" panose="020F0502020204030204" pitchFamily="34" charset="0"/>
                <a:cs typeface="Calibri" panose="020F0502020204030204" pitchFamily="34" charset="0"/>
              </a:rPr>
              <a:t>ategory data</a:t>
            </a:r>
            <a:r>
              <a:rPr lang="zh-CN" altLang="en-US" sz="2000" i="1" dirty="0">
                <a:latin typeface="Calibri" panose="020F0502020204030204" pitchFamily="34" charset="0"/>
                <a:cs typeface="Calibri" panose="020F0502020204030204" pitchFamily="34" charset="0"/>
              </a:rPr>
              <a:t>：</a:t>
            </a:r>
            <a:r>
              <a:rPr lang="en-US" sz="2000" i="1" dirty="0">
                <a:latin typeface="Calibri" panose="020F0502020204030204" pitchFamily="34" charset="0"/>
                <a:cs typeface="Calibri" panose="020F0502020204030204" pitchFamily="34" charset="0"/>
              </a:rPr>
              <a:t> Age</a:t>
            </a:r>
            <a:endParaRPr lang="en-US" altLang="zh-CN" sz="2000" i="1" dirty="0">
              <a:latin typeface="Calibri" panose="020F0502020204030204" pitchFamily="34" charset="0"/>
              <a:cs typeface="Calibri" panose="020F0502020204030204" pitchFamily="34" charset="0"/>
            </a:endParaRPr>
          </a:p>
          <a:p>
            <a:pPr marL="0" indent="0">
              <a:buNone/>
            </a:pPr>
            <a:endParaRPr lang="en-US" altLang="zh-CN" sz="2000" b="1" i="1" dirty="0">
              <a:latin typeface="Calibri" panose="020F0502020204030204" pitchFamily="34" charset="0"/>
              <a:cs typeface="Calibri" panose="020F0502020204030204" pitchFamily="34" charset="0"/>
            </a:endParaRPr>
          </a:p>
          <a:p>
            <a:pPr marL="0" indent="0">
              <a:buNone/>
            </a:pPr>
            <a:r>
              <a:rPr lang="en-US" altLang="zh-CN" sz="2000" b="1" i="1" dirty="0">
                <a:latin typeface="Calibri" panose="020F0502020204030204" pitchFamily="34" charset="0"/>
                <a:cs typeface="Calibri" panose="020F0502020204030204" pitchFamily="34" charset="0"/>
              </a:rPr>
              <a:t>Hypothesis</a:t>
            </a:r>
            <a:r>
              <a:rPr lang="zh-CN" altLang="en-US" sz="2000" b="1" i="1" dirty="0">
                <a:latin typeface="Calibri" panose="020F0502020204030204" pitchFamily="34" charset="0"/>
                <a:cs typeface="Calibri" panose="020F0502020204030204" pitchFamily="34" charset="0"/>
              </a:rPr>
              <a:t>：</a:t>
            </a:r>
            <a:endParaRPr lang="en-US" sz="2000" b="1" i="1" dirty="0">
              <a:latin typeface="Calibri" panose="020F0502020204030204" pitchFamily="34" charset="0"/>
              <a:cs typeface="Calibri" panose="020F0502020204030204" pitchFamily="34" charset="0"/>
            </a:endParaRPr>
          </a:p>
          <a:p>
            <a:pPr marL="0" indent="0">
              <a:buNone/>
            </a:pPr>
            <a:r>
              <a:rPr lang="en-US" sz="2000" b="1" i="1" dirty="0">
                <a:latin typeface="Calibri" panose="020F0502020204030204" pitchFamily="34" charset="0"/>
                <a:cs typeface="Calibri" panose="020F0502020204030204" pitchFamily="34" charset="0"/>
              </a:rPr>
              <a:t>        H</a:t>
            </a:r>
            <a:r>
              <a:rPr lang="en-US" sz="2000" b="1" i="1" baseline="-25000" dirty="0">
                <a:latin typeface="Calibri" panose="020F0502020204030204" pitchFamily="34" charset="0"/>
                <a:cs typeface="Calibri" panose="020F0502020204030204" pitchFamily="34" charset="0"/>
              </a:rPr>
              <a:t>0</a:t>
            </a:r>
            <a:r>
              <a:rPr lang="en-US" sz="2000" b="1" i="1" dirty="0">
                <a:latin typeface="Calibri" panose="020F0502020204030204" pitchFamily="34" charset="0"/>
                <a:cs typeface="Calibri" panose="020F0502020204030204" pitchFamily="34" charset="0"/>
              </a:rPr>
              <a:t> (Null Hypothesis) </a:t>
            </a:r>
            <a:r>
              <a:rPr lang="en-US" sz="2000" i="1" dirty="0">
                <a:latin typeface="Calibri" panose="020F0502020204030204" pitchFamily="34" charset="0"/>
                <a:cs typeface="Calibri" panose="020F0502020204030204" pitchFamily="34" charset="0"/>
              </a:rPr>
              <a:t> </a:t>
            </a:r>
            <a:r>
              <a:rPr lang="en-US" sz="2000" b="1" i="1" dirty="0">
                <a:latin typeface="Calibri" panose="020F0502020204030204" pitchFamily="34" charset="0"/>
                <a:cs typeface="Calibri" panose="020F0502020204030204" pitchFamily="34" charset="0"/>
              </a:rPr>
              <a:t>: </a:t>
            </a:r>
            <a:r>
              <a:rPr lang="en-US" sz="2000" i="1" dirty="0">
                <a:latin typeface="Calibri" panose="020F0502020204030204" pitchFamily="34" charset="0"/>
                <a:cs typeface="Calibri" panose="020F0502020204030204" pitchFamily="34" charset="0"/>
              </a:rPr>
              <a:t>There is no significant difference between </a:t>
            </a:r>
            <a:r>
              <a:rPr lang="en-US" altLang="zh-CN" sz="2000" i="1" dirty="0">
                <a:latin typeface="Calibri" panose="020F0502020204030204" pitchFamily="34" charset="0"/>
                <a:cs typeface="Calibri" panose="020F0502020204030204" pitchFamily="34" charset="0"/>
              </a:rPr>
              <a:t>Smoking</a:t>
            </a:r>
            <a:r>
              <a:rPr lang="en-US" sz="2000" i="1" dirty="0">
                <a:latin typeface="Calibri" panose="020F0502020204030204" pitchFamily="34" charset="0"/>
                <a:cs typeface="Calibri" panose="020F0502020204030204" pitchFamily="34" charset="0"/>
              </a:rPr>
              <a:t> and Age.</a:t>
            </a:r>
          </a:p>
          <a:p>
            <a:pPr marL="0" indent="0">
              <a:buNone/>
            </a:pPr>
            <a:r>
              <a:rPr lang="en-US" sz="2000" b="1" i="1" dirty="0">
                <a:latin typeface="Calibri" panose="020F0502020204030204" pitchFamily="34" charset="0"/>
                <a:cs typeface="Calibri" panose="020F0502020204030204" pitchFamily="34" charset="0"/>
              </a:rPr>
              <a:t>        H</a:t>
            </a:r>
            <a:r>
              <a:rPr lang="en-US" sz="2000" b="1" i="1" baseline="-25000" dirty="0">
                <a:latin typeface="Calibri" panose="020F0502020204030204" pitchFamily="34" charset="0"/>
                <a:cs typeface="Calibri" panose="020F0502020204030204" pitchFamily="34" charset="0"/>
              </a:rPr>
              <a:t>a</a:t>
            </a:r>
            <a:r>
              <a:rPr lang="en-US" sz="2000" b="1" i="1" dirty="0">
                <a:latin typeface="Calibri" panose="020F0502020204030204" pitchFamily="34" charset="0"/>
                <a:cs typeface="Calibri" panose="020F0502020204030204" pitchFamily="34" charset="0"/>
              </a:rPr>
              <a:t> (Alternative Hypothesis) : </a:t>
            </a:r>
            <a:r>
              <a:rPr lang="en-US" sz="2000" i="1" dirty="0">
                <a:latin typeface="Calibri" panose="020F0502020204030204" pitchFamily="34" charset="0"/>
                <a:cs typeface="Calibri" panose="020F0502020204030204" pitchFamily="34" charset="0"/>
              </a:rPr>
              <a:t>There is a significant difference between </a:t>
            </a:r>
            <a:r>
              <a:rPr lang="en-US" altLang="zh-CN" sz="2000" i="1" dirty="0">
                <a:latin typeface="Calibri" panose="020F0502020204030204" pitchFamily="34" charset="0"/>
                <a:cs typeface="Calibri" panose="020F0502020204030204" pitchFamily="34" charset="0"/>
              </a:rPr>
              <a:t>Smoking</a:t>
            </a:r>
            <a:r>
              <a:rPr lang="en-US" sz="2000" i="1" dirty="0">
                <a:latin typeface="Calibri" panose="020F0502020204030204" pitchFamily="34" charset="0"/>
                <a:cs typeface="Calibri" panose="020F0502020204030204" pitchFamily="34" charset="0"/>
              </a:rPr>
              <a:t> and Age.</a:t>
            </a:r>
          </a:p>
        </p:txBody>
      </p:sp>
    </p:spTree>
    <p:extLst>
      <p:ext uri="{BB962C8B-B14F-4D97-AF65-F5344CB8AC3E}">
        <p14:creationId xmlns:p14="http://schemas.microsoft.com/office/powerpoint/2010/main" val="10606988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2D4D26B-3785-D164-75F9-3C212CBE473F}"/>
            </a:ext>
          </a:extLst>
        </p:cNvPr>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115719BB-48A7-4AF4-BB91-DC82E0DF72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Freeform: Shape 15">
            <a:extLst>
              <a:ext uri="{FF2B5EF4-FFF2-40B4-BE49-F238E27FC236}">
                <a16:creationId xmlns:a16="http://schemas.microsoft.com/office/drawing/2014/main" id="{10973A55-5440-4A99-B526-B5812E462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6002" cy="6858000"/>
          </a:xfrm>
          <a:custGeom>
            <a:avLst/>
            <a:gdLst>
              <a:gd name="connsiteX0" fmla="*/ 0 w 6096002"/>
              <a:gd name="connsiteY0" fmla="*/ 0 h 6858000"/>
              <a:gd name="connsiteX1" fmla="*/ 4885967 w 6096002"/>
              <a:gd name="connsiteY1" fmla="*/ 0 h 6858000"/>
              <a:gd name="connsiteX2" fmla="*/ 4946007 w 6096002"/>
              <a:gd name="connsiteY2" fmla="*/ 69271 h 6858000"/>
              <a:gd name="connsiteX3" fmla="*/ 6096002 w 6096002"/>
              <a:gd name="connsiteY3" fmla="*/ 3429000 h 6858000"/>
              <a:gd name="connsiteX4" fmla="*/ 4946007 w 6096002"/>
              <a:gd name="connsiteY4" fmla="*/ 6788730 h 6858000"/>
              <a:gd name="connsiteX5" fmla="*/ 4885967 w 6096002"/>
              <a:gd name="connsiteY5" fmla="*/ 6858000 h 6858000"/>
              <a:gd name="connsiteX6" fmla="*/ 0 w 609600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2" h="6858000">
                <a:moveTo>
                  <a:pt x="0" y="0"/>
                </a:moveTo>
                <a:lnTo>
                  <a:pt x="4885967" y="0"/>
                </a:lnTo>
                <a:lnTo>
                  <a:pt x="4946007" y="69271"/>
                </a:lnTo>
                <a:cubicBezTo>
                  <a:pt x="5656533" y="929100"/>
                  <a:pt x="6096002" y="2116944"/>
                  <a:pt x="6096002" y="3429000"/>
                </a:cubicBezTo>
                <a:cubicBezTo>
                  <a:pt x="6096002" y="4741056"/>
                  <a:pt x="5656533" y="5928900"/>
                  <a:pt x="4946007" y="6788730"/>
                </a:cubicBezTo>
                <a:lnTo>
                  <a:pt x="4885967"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8" name="Freeform: Shape 17">
            <a:extLst>
              <a:ext uri="{FF2B5EF4-FFF2-40B4-BE49-F238E27FC236}">
                <a16:creationId xmlns:a16="http://schemas.microsoft.com/office/drawing/2014/main" id="{A9682493-588A-4D52-98F6-FBBD80C07E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5370" cy="6858000"/>
          </a:xfrm>
          <a:custGeom>
            <a:avLst/>
            <a:gdLst>
              <a:gd name="connsiteX0" fmla="*/ 0 w 6085370"/>
              <a:gd name="connsiteY0" fmla="*/ 0 h 6858000"/>
              <a:gd name="connsiteX1" fmla="*/ 4875335 w 6085370"/>
              <a:gd name="connsiteY1" fmla="*/ 0 h 6858000"/>
              <a:gd name="connsiteX2" fmla="*/ 4935375 w 6085370"/>
              <a:gd name="connsiteY2" fmla="*/ 69271 h 6858000"/>
              <a:gd name="connsiteX3" fmla="*/ 6085370 w 6085370"/>
              <a:gd name="connsiteY3" fmla="*/ 3429000 h 6858000"/>
              <a:gd name="connsiteX4" fmla="*/ 4935375 w 6085370"/>
              <a:gd name="connsiteY4" fmla="*/ 6788730 h 6858000"/>
              <a:gd name="connsiteX5" fmla="*/ 4875335 w 6085370"/>
              <a:gd name="connsiteY5" fmla="*/ 6858000 h 6858000"/>
              <a:gd name="connsiteX6" fmla="*/ 0 w 608537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5370" h="6858000">
                <a:moveTo>
                  <a:pt x="0" y="0"/>
                </a:moveTo>
                <a:lnTo>
                  <a:pt x="4875335" y="0"/>
                </a:lnTo>
                <a:lnTo>
                  <a:pt x="4935375" y="69271"/>
                </a:lnTo>
                <a:cubicBezTo>
                  <a:pt x="5645901" y="929100"/>
                  <a:pt x="6085370" y="2116944"/>
                  <a:pt x="6085370" y="3429000"/>
                </a:cubicBezTo>
                <a:cubicBezTo>
                  <a:pt x="6085370" y="4741056"/>
                  <a:pt x="5645901" y="5928900"/>
                  <a:pt x="4935375" y="6788730"/>
                </a:cubicBezTo>
                <a:lnTo>
                  <a:pt x="4875335"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818D682-215F-0A3C-8792-597E8C96A3A5}"/>
              </a:ext>
            </a:extLst>
          </p:cNvPr>
          <p:cNvSpPr>
            <a:spLocks noGrp="1"/>
          </p:cNvSpPr>
          <p:nvPr>
            <p:ph type="title"/>
          </p:nvPr>
        </p:nvSpPr>
        <p:spPr>
          <a:xfrm>
            <a:off x="438913" y="859536"/>
            <a:ext cx="4832802" cy="1170432"/>
          </a:xfrm>
        </p:spPr>
        <p:txBody>
          <a:bodyPr anchor="b">
            <a:normAutofit/>
          </a:bodyPr>
          <a:lstStyle/>
          <a:p>
            <a:r>
              <a:rPr lang="en-GB" sz="3400"/>
              <a:t>Testing Hypothesis #5</a:t>
            </a:r>
          </a:p>
        </p:txBody>
      </p:sp>
      <p:sp>
        <p:nvSpPr>
          <p:cNvPr id="20" name="Rectangle 19">
            <a:extLst>
              <a:ext uri="{FF2B5EF4-FFF2-40B4-BE49-F238E27FC236}">
                <a16:creationId xmlns:a16="http://schemas.microsoft.com/office/drawing/2014/main" id="{FBEC5A7A-ADE4-48D9-B89C-2BA1C91106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03236" y="36338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2" name="Rectangle 21">
            <a:extLst>
              <a:ext uri="{FF2B5EF4-FFF2-40B4-BE49-F238E27FC236}">
                <a16:creationId xmlns:a16="http://schemas.microsoft.com/office/drawing/2014/main" id="{82095FCE-EF05-4443-B97A-85DEE3A5CA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92" y="2185062"/>
            <a:ext cx="49377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Content Placeholder 9">
            <a:extLst>
              <a:ext uri="{FF2B5EF4-FFF2-40B4-BE49-F238E27FC236}">
                <a16:creationId xmlns:a16="http://schemas.microsoft.com/office/drawing/2014/main" id="{F46A9EFD-5829-BD4D-F4DE-F219485E4DAB}"/>
              </a:ext>
            </a:extLst>
          </p:cNvPr>
          <p:cNvSpPr>
            <a:spLocks noGrp="1"/>
          </p:cNvSpPr>
          <p:nvPr>
            <p:ph idx="1"/>
          </p:nvPr>
        </p:nvSpPr>
        <p:spPr>
          <a:xfrm>
            <a:off x="438912" y="2512611"/>
            <a:ext cx="4832803" cy="3664351"/>
          </a:xfrm>
        </p:spPr>
        <p:txBody>
          <a:bodyPr>
            <a:normAutofit fontScale="92500" lnSpcReduction="10000"/>
          </a:bodyPr>
          <a:lstStyle/>
          <a:p>
            <a:pPr marL="0" indent="0">
              <a:buNone/>
            </a:pPr>
            <a:r>
              <a:rPr lang="en-US" sz="1700" b="1" i="1" dirty="0">
                <a:latin typeface="Calibri" panose="020F0502020204030204" pitchFamily="34" charset="0"/>
                <a:cs typeface="Calibri" panose="020F0502020204030204" pitchFamily="34" charset="0"/>
              </a:rPr>
              <a:t>1. Box Plot:</a:t>
            </a:r>
          </a:p>
          <a:p>
            <a:r>
              <a:rPr lang="en-US" sz="1700" i="1" dirty="0">
                <a:latin typeface="Calibri" panose="020F0502020204030204" pitchFamily="34" charset="0"/>
                <a:cs typeface="Calibri" panose="020F0502020204030204" pitchFamily="34" charset="0"/>
              </a:rPr>
              <a:t>This plot compares age distribution between non-smokers (0) and smokers (1). </a:t>
            </a:r>
          </a:p>
          <a:p>
            <a:r>
              <a:rPr lang="en-US" sz="1700" i="1" dirty="0">
                <a:latin typeface="Calibri" panose="020F0502020204030204" pitchFamily="34" charset="0"/>
                <a:cs typeface="Calibri" panose="020F0502020204030204" pitchFamily="34" charset="0"/>
              </a:rPr>
              <a:t>Non-smokers tend to be younger, with a median age around 30. Smokers have a higher median age (about 60) and a wider age range. This suggests smoking is more prevalent among older individuals in this dataset.</a:t>
            </a:r>
          </a:p>
          <a:p>
            <a:pPr marL="0" indent="0">
              <a:buNone/>
            </a:pPr>
            <a:endParaRPr lang="en-US" sz="1700" i="1" dirty="0">
              <a:latin typeface="Calibri" panose="020F0502020204030204" pitchFamily="34" charset="0"/>
              <a:cs typeface="Calibri" panose="020F0502020204030204" pitchFamily="34" charset="0"/>
            </a:endParaRPr>
          </a:p>
          <a:p>
            <a:pPr marL="0" indent="0">
              <a:buNone/>
            </a:pPr>
            <a:r>
              <a:rPr lang="en-US" sz="1700" b="1" i="1" dirty="0">
                <a:latin typeface="Calibri" panose="020F0502020204030204" pitchFamily="34" charset="0"/>
                <a:cs typeface="Calibri" panose="020F0502020204030204" pitchFamily="34" charset="0"/>
              </a:rPr>
              <a:t>2. Probability Plot (Q-Q Plot):</a:t>
            </a:r>
          </a:p>
          <a:p>
            <a:r>
              <a:rPr lang="en-US" sz="1700" i="1" dirty="0">
                <a:latin typeface="Calibri" panose="020F0502020204030204" pitchFamily="34" charset="0"/>
                <a:cs typeface="Calibri" panose="020F0502020204030204" pitchFamily="34" charset="0"/>
              </a:rPr>
              <a:t>This plot assesses if the age data follows a normal distribution. The blue dots represent actual data points, while the red line shows the expected pattern for a normal distribution. </a:t>
            </a:r>
          </a:p>
        </p:txBody>
      </p:sp>
      <p:pic>
        <p:nvPicPr>
          <p:cNvPr id="4" name="Picture 3" descr="A diagram of a box plot&#10;&#10;Description automatically generated">
            <a:extLst>
              <a:ext uri="{FF2B5EF4-FFF2-40B4-BE49-F238E27FC236}">
                <a16:creationId xmlns:a16="http://schemas.microsoft.com/office/drawing/2014/main" id="{42005016-A7BE-9E2F-6ADE-4F762DC2DAC8}"/>
              </a:ext>
            </a:extLst>
          </p:cNvPr>
          <p:cNvPicPr>
            <a:picLocks noChangeAspect="1"/>
          </p:cNvPicPr>
          <p:nvPr/>
        </p:nvPicPr>
        <p:blipFill>
          <a:blip r:embed="rId3"/>
          <a:stretch>
            <a:fillRect/>
          </a:stretch>
        </p:blipFill>
        <p:spPr>
          <a:xfrm>
            <a:off x="6804329" y="517600"/>
            <a:ext cx="4770782" cy="2743200"/>
          </a:xfrm>
          <a:prstGeom prst="rect">
            <a:avLst/>
          </a:prstGeom>
        </p:spPr>
      </p:pic>
      <p:pic>
        <p:nvPicPr>
          <p:cNvPr id="6" name="Picture 5" descr="A graph with a red line&#10;&#10;Description automatically generated">
            <a:extLst>
              <a:ext uri="{FF2B5EF4-FFF2-40B4-BE49-F238E27FC236}">
                <a16:creationId xmlns:a16="http://schemas.microsoft.com/office/drawing/2014/main" id="{8C5EE567-E43B-F203-6F5C-D6BD2D4350A8}"/>
              </a:ext>
            </a:extLst>
          </p:cNvPr>
          <p:cNvPicPr>
            <a:picLocks noChangeAspect="1"/>
          </p:cNvPicPr>
          <p:nvPr/>
        </p:nvPicPr>
        <p:blipFill>
          <a:blip r:embed="rId4"/>
          <a:stretch>
            <a:fillRect/>
          </a:stretch>
        </p:blipFill>
        <p:spPr>
          <a:xfrm>
            <a:off x="6637906" y="3429000"/>
            <a:ext cx="5103627" cy="2743200"/>
          </a:xfrm>
          <a:prstGeom prst="rect">
            <a:avLst/>
          </a:prstGeom>
        </p:spPr>
      </p:pic>
    </p:spTree>
    <p:extLst>
      <p:ext uri="{BB962C8B-B14F-4D97-AF65-F5344CB8AC3E}">
        <p14:creationId xmlns:p14="http://schemas.microsoft.com/office/powerpoint/2010/main" val="33429882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586FC7-0DC1-731B-25ED-A45BC918198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1288D1A-1046-29C7-027E-0F881317C83C}"/>
              </a:ext>
            </a:extLst>
          </p:cNvPr>
          <p:cNvSpPr>
            <a:spLocks noGrp="1"/>
          </p:cNvSpPr>
          <p:nvPr>
            <p:ph type="title"/>
          </p:nvPr>
        </p:nvSpPr>
        <p:spPr/>
        <p:txBody>
          <a:bodyPr/>
          <a:lstStyle/>
          <a:p>
            <a:r>
              <a:rPr lang="en-GB" dirty="0"/>
              <a:t>Testing Hypothesis #5</a:t>
            </a:r>
          </a:p>
        </p:txBody>
      </p:sp>
      <p:sp>
        <p:nvSpPr>
          <p:cNvPr id="9" name="Content Placeholder 9">
            <a:extLst>
              <a:ext uri="{FF2B5EF4-FFF2-40B4-BE49-F238E27FC236}">
                <a16:creationId xmlns:a16="http://schemas.microsoft.com/office/drawing/2014/main" id="{A164E2AB-20F9-2249-5D61-265437A1B04E}"/>
              </a:ext>
            </a:extLst>
          </p:cNvPr>
          <p:cNvSpPr>
            <a:spLocks noGrp="1"/>
          </p:cNvSpPr>
          <p:nvPr>
            <p:ph idx="1"/>
          </p:nvPr>
        </p:nvSpPr>
        <p:spPr>
          <a:xfrm>
            <a:off x="838200" y="1825625"/>
            <a:ext cx="11160682" cy="4667250"/>
          </a:xfrm>
        </p:spPr>
        <p:txBody>
          <a:bodyPr>
            <a:noAutofit/>
          </a:bodyPr>
          <a:lstStyle/>
          <a:p>
            <a:pPr marL="0" indent="0">
              <a:buNone/>
            </a:pPr>
            <a:r>
              <a:rPr lang="en-US" sz="2000" b="1" dirty="0"/>
              <a:t>Linear Regression</a:t>
            </a:r>
          </a:p>
          <a:p>
            <a:pPr>
              <a:buFontTx/>
              <a:buChar char="-"/>
            </a:pPr>
            <a:r>
              <a:rPr lang="en-US" sz="1800" dirty="0"/>
              <a:t>Linear regression is a statistical method used to model the relationship between a dependent variable and one or more independent variables by fitting a linear equation to the data. </a:t>
            </a:r>
          </a:p>
          <a:p>
            <a:pPr>
              <a:buFontTx/>
              <a:buChar char="-"/>
            </a:pPr>
            <a:r>
              <a:rPr lang="en-US" sz="1800" dirty="0"/>
              <a:t>It aims to find the best-fitting line that minimizes the differences between observed and predicted values. The model is evaluated using metrics like R-squared, which indicates how well the independent variables explain the variance in the dependent variable. </a:t>
            </a:r>
          </a:p>
          <a:p>
            <a:pPr>
              <a:buFontTx/>
              <a:buChar char="-"/>
            </a:pPr>
            <a:r>
              <a:rPr lang="en-US" sz="1800" dirty="0"/>
              <a:t>Linear regression is widely used for prediction and forecasting in various fields such as economics, finance, and social sciences.</a:t>
            </a:r>
          </a:p>
        </p:txBody>
      </p:sp>
    </p:spTree>
    <p:extLst>
      <p:ext uri="{BB962C8B-B14F-4D97-AF65-F5344CB8AC3E}">
        <p14:creationId xmlns:p14="http://schemas.microsoft.com/office/powerpoint/2010/main" val="228599697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C7BA55-26FA-27DE-3B47-B8504C6E15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2D8B8B5-6332-32B2-DAAB-E68D6DF4F4B2}"/>
              </a:ext>
            </a:extLst>
          </p:cNvPr>
          <p:cNvSpPr>
            <a:spLocks noGrp="1"/>
          </p:cNvSpPr>
          <p:nvPr>
            <p:ph type="title"/>
          </p:nvPr>
        </p:nvSpPr>
        <p:spPr/>
        <p:txBody>
          <a:bodyPr/>
          <a:lstStyle/>
          <a:p>
            <a:r>
              <a:rPr lang="en-GB" dirty="0"/>
              <a:t>Testing Hypothesis #5</a:t>
            </a:r>
          </a:p>
        </p:txBody>
      </p:sp>
      <p:sp>
        <p:nvSpPr>
          <p:cNvPr id="9" name="Content Placeholder 9">
            <a:extLst>
              <a:ext uri="{FF2B5EF4-FFF2-40B4-BE49-F238E27FC236}">
                <a16:creationId xmlns:a16="http://schemas.microsoft.com/office/drawing/2014/main" id="{5939A7D0-9EBD-1049-5E3A-3539209CFA79}"/>
              </a:ext>
            </a:extLst>
          </p:cNvPr>
          <p:cNvSpPr>
            <a:spLocks noGrp="1"/>
          </p:cNvSpPr>
          <p:nvPr>
            <p:ph idx="1"/>
          </p:nvPr>
        </p:nvSpPr>
        <p:spPr>
          <a:xfrm>
            <a:off x="1207565" y="3429000"/>
            <a:ext cx="9046277" cy="2001559"/>
          </a:xfrm>
        </p:spPr>
        <p:txBody>
          <a:bodyPr>
            <a:noAutofit/>
          </a:bodyPr>
          <a:lstStyle/>
          <a:p>
            <a:pPr marL="0" indent="0">
              <a:lnSpc>
                <a:spcPct val="150000"/>
              </a:lnSpc>
              <a:buNone/>
            </a:pPr>
            <a:r>
              <a:rPr lang="en-US" sz="2000" dirty="0"/>
              <a:t>The regression results for "Age and Income" show that the coefficient is 422.4337595941569, while the R-squared value is only 0.011777079197802798, indicating that the model fits the data poorly and there is a weak relationship between the two variables.</a:t>
            </a:r>
            <a:endParaRPr lang="en-US" sz="2000" i="1" dirty="0">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4626D28D-42A0-6AF1-5A5A-5B489911201D}"/>
              </a:ext>
            </a:extLst>
          </p:cNvPr>
          <p:cNvPicPr>
            <a:picLocks noChangeAspect="1"/>
          </p:cNvPicPr>
          <p:nvPr/>
        </p:nvPicPr>
        <p:blipFill>
          <a:blip r:embed="rId3"/>
          <a:stretch>
            <a:fillRect/>
          </a:stretch>
        </p:blipFill>
        <p:spPr>
          <a:xfrm>
            <a:off x="675843" y="1613613"/>
            <a:ext cx="10109720" cy="1466925"/>
          </a:xfrm>
          <a:prstGeom prst="rect">
            <a:avLst/>
          </a:prstGeom>
        </p:spPr>
      </p:pic>
    </p:spTree>
    <p:extLst>
      <p:ext uri="{BB962C8B-B14F-4D97-AF65-F5344CB8AC3E}">
        <p14:creationId xmlns:p14="http://schemas.microsoft.com/office/powerpoint/2010/main" val="25103767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30AEA2-4F28-7CF7-3F93-820EFE9CEF7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0852929-590A-A415-DE8B-9154455E89EE}"/>
              </a:ext>
            </a:extLst>
          </p:cNvPr>
          <p:cNvSpPr>
            <a:spLocks noGrp="1"/>
          </p:cNvSpPr>
          <p:nvPr>
            <p:ph type="title"/>
          </p:nvPr>
        </p:nvSpPr>
        <p:spPr/>
        <p:txBody>
          <a:bodyPr/>
          <a:lstStyle/>
          <a:p>
            <a:endParaRPr lang="en-US" dirty="0"/>
          </a:p>
        </p:txBody>
      </p:sp>
      <p:sp>
        <p:nvSpPr>
          <p:cNvPr id="3" name="TextBox 2">
            <a:extLst>
              <a:ext uri="{FF2B5EF4-FFF2-40B4-BE49-F238E27FC236}">
                <a16:creationId xmlns:a16="http://schemas.microsoft.com/office/drawing/2014/main" id="{BB092D38-85E0-FA13-D1A0-EFCC7C6C9CB0}"/>
              </a:ext>
            </a:extLst>
          </p:cNvPr>
          <p:cNvSpPr txBox="1"/>
          <p:nvPr/>
        </p:nvSpPr>
        <p:spPr>
          <a:xfrm>
            <a:off x="5605946" y="2401725"/>
            <a:ext cx="5149140" cy="2123658"/>
          </a:xfrm>
          <a:prstGeom prst="rect">
            <a:avLst/>
          </a:prstGeom>
          <a:noFill/>
        </p:spPr>
        <p:txBody>
          <a:bodyPr wrap="square" rtlCol="0">
            <a:spAutoFit/>
          </a:bodyPr>
          <a:lstStyle/>
          <a:p>
            <a:r>
              <a:rPr lang="en-US" sz="4400" dirty="0"/>
              <a:t>(NOT MANDATORY)</a:t>
            </a:r>
          </a:p>
          <a:p>
            <a:r>
              <a:rPr lang="en-US" sz="4400" dirty="0"/>
              <a:t>Interesting results</a:t>
            </a:r>
          </a:p>
          <a:p>
            <a:r>
              <a:rPr lang="en-US" sz="4400" dirty="0"/>
              <a:t>BONUS – 5 points</a:t>
            </a:r>
          </a:p>
        </p:txBody>
      </p:sp>
    </p:spTree>
    <p:extLst>
      <p:ext uri="{BB962C8B-B14F-4D97-AF65-F5344CB8AC3E}">
        <p14:creationId xmlns:p14="http://schemas.microsoft.com/office/powerpoint/2010/main" val="201524322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08D081-EB46-7CD8-0A8E-BCD4FF99F38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1797EA2-2DC3-0B95-0736-262E2F990372}"/>
              </a:ext>
            </a:extLst>
          </p:cNvPr>
          <p:cNvSpPr>
            <a:spLocks noGrp="1"/>
          </p:cNvSpPr>
          <p:nvPr>
            <p:ph type="title"/>
          </p:nvPr>
        </p:nvSpPr>
        <p:spPr/>
        <p:txBody>
          <a:bodyPr/>
          <a:lstStyle/>
          <a:p>
            <a:r>
              <a:rPr lang="en-GB" dirty="0"/>
              <a:t>Interesting Hypothesis (NOT MANDATORY)</a:t>
            </a:r>
          </a:p>
        </p:txBody>
      </p:sp>
      <p:sp>
        <p:nvSpPr>
          <p:cNvPr id="9" name="Content Placeholder 9">
            <a:extLst>
              <a:ext uri="{FF2B5EF4-FFF2-40B4-BE49-F238E27FC236}">
                <a16:creationId xmlns:a16="http://schemas.microsoft.com/office/drawing/2014/main" id="{D8EDD95A-657E-9176-2C4C-480220538FA5}"/>
              </a:ext>
            </a:extLst>
          </p:cNvPr>
          <p:cNvSpPr>
            <a:spLocks noGrp="1"/>
          </p:cNvSpPr>
          <p:nvPr>
            <p:ph idx="1"/>
          </p:nvPr>
        </p:nvSpPr>
        <p:spPr>
          <a:xfrm>
            <a:off x="838200" y="1825625"/>
            <a:ext cx="10515600" cy="4667250"/>
          </a:xfrm>
        </p:spPr>
        <p:txBody>
          <a:bodyPr>
            <a:noAutofit/>
          </a:bodyPr>
          <a:lstStyle/>
          <a:p>
            <a:pPr marL="0" indent="0">
              <a:buNone/>
            </a:pPr>
            <a:r>
              <a:rPr lang="en-US" sz="2000" i="1" dirty="0">
                <a:latin typeface="Calibri" panose="020F0502020204030204" pitchFamily="34" charset="0"/>
                <a:cs typeface="Calibri" panose="020F0502020204030204" pitchFamily="34" charset="0"/>
              </a:rPr>
              <a:t>(</a:t>
            </a:r>
          </a:p>
          <a:p>
            <a:pPr marL="0" indent="0">
              <a:lnSpc>
                <a:spcPct val="150000"/>
              </a:lnSpc>
              <a:buNone/>
            </a:pPr>
            <a:r>
              <a:rPr lang="en-US" sz="2000" i="1" dirty="0">
                <a:latin typeface="Calibri" panose="020F0502020204030204" pitchFamily="34" charset="0"/>
                <a:cs typeface="Calibri" panose="020F0502020204030204" pitchFamily="34" charset="0"/>
              </a:rPr>
              <a:t>Provide details of any other interesting hypothesis you tested. </a:t>
            </a:r>
          </a:p>
          <a:p>
            <a:pPr marL="0" indent="0">
              <a:lnSpc>
                <a:spcPct val="150000"/>
              </a:lnSpc>
              <a:buNone/>
            </a:pPr>
            <a:r>
              <a:rPr lang="en-US" sz="2000" i="1" dirty="0">
                <a:latin typeface="Calibri" panose="020F0502020204030204" pitchFamily="34" charset="0"/>
                <a:cs typeface="Calibri" panose="020F0502020204030204" pitchFamily="34" charset="0"/>
              </a:rPr>
              <a:t>Were the results also interesting? Why?</a:t>
            </a:r>
          </a:p>
          <a:p>
            <a:pPr marL="0" indent="0">
              <a:lnSpc>
                <a:spcPct val="150000"/>
              </a:lnSpc>
              <a:buNone/>
            </a:pPr>
            <a:r>
              <a:rPr lang="en-US" sz="2000" i="1" dirty="0">
                <a:latin typeface="Calibri" panose="020F0502020204030204" pitchFamily="34" charset="0"/>
                <a:cs typeface="Calibri" panose="020F0502020204030204" pitchFamily="34" charset="0"/>
              </a:rPr>
              <a:t>Example (Titanic dataset):</a:t>
            </a:r>
          </a:p>
          <a:p>
            <a:pPr marL="0" indent="0">
              <a:lnSpc>
                <a:spcPct val="150000"/>
              </a:lnSpc>
              <a:buNone/>
            </a:pPr>
            <a:r>
              <a:rPr lang="en-US" sz="2000" b="1" i="1" dirty="0">
                <a:latin typeface="Calibri" panose="020F0502020204030204" pitchFamily="34" charset="0"/>
                <a:cs typeface="Calibri" panose="020F0502020204030204" pitchFamily="34" charset="0"/>
              </a:rPr>
              <a:t>H</a:t>
            </a:r>
            <a:r>
              <a:rPr lang="en-US" sz="2000" b="1" i="1" baseline="-25000" dirty="0">
                <a:latin typeface="Calibri" panose="020F0502020204030204" pitchFamily="34" charset="0"/>
                <a:cs typeface="Calibri" panose="020F0502020204030204" pitchFamily="34" charset="0"/>
              </a:rPr>
              <a:t>0</a:t>
            </a:r>
            <a:r>
              <a:rPr lang="en-US" sz="2000" b="1" i="1" dirty="0">
                <a:latin typeface="Calibri" panose="020F0502020204030204" pitchFamily="34" charset="0"/>
                <a:cs typeface="Calibri" panose="020F0502020204030204" pitchFamily="34" charset="0"/>
              </a:rPr>
              <a:t> : </a:t>
            </a:r>
            <a:r>
              <a:rPr lang="en-US" sz="2000" i="1" dirty="0">
                <a:latin typeface="Calibri" panose="020F0502020204030204" pitchFamily="34" charset="0"/>
                <a:cs typeface="Calibri" panose="020F0502020204030204" pitchFamily="34" charset="0"/>
              </a:rPr>
              <a:t>There is </a:t>
            </a:r>
            <a:r>
              <a:rPr lang="en-US" sz="2000" b="1" i="1" u="sng" dirty="0">
                <a:latin typeface="Calibri" panose="020F0502020204030204" pitchFamily="34" charset="0"/>
                <a:cs typeface="Calibri" panose="020F0502020204030204" pitchFamily="34" charset="0"/>
              </a:rPr>
              <a:t>no</a:t>
            </a:r>
            <a:r>
              <a:rPr lang="en-US" sz="2000" b="1" i="1" dirty="0">
                <a:latin typeface="Calibri" panose="020F0502020204030204" pitchFamily="34" charset="0"/>
                <a:cs typeface="Calibri" panose="020F0502020204030204" pitchFamily="34" charset="0"/>
              </a:rPr>
              <a:t> </a:t>
            </a:r>
            <a:r>
              <a:rPr lang="en-US" sz="2000" i="1" dirty="0">
                <a:latin typeface="Calibri" panose="020F0502020204030204" pitchFamily="34" charset="0"/>
                <a:cs typeface="Calibri" panose="020F0502020204030204" pitchFamily="34" charset="0"/>
              </a:rPr>
              <a:t>relationship between point of embarkation and survival rate</a:t>
            </a:r>
          </a:p>
          <a:p>
            <a:pPr marL="0" indent="0">
              <a:lnSpc>
                <a:spcPct val="150000"/>
              </a:lnSpc>
              <a:buNone/>
            </a:pPr>
            <a:r>
              <a:rPr lang="en-US" sz="2000" b="1" i="1" dirty="0">
                <a:latin typeface="Calibri" panose="020F0502020204030204" pitchFamily="34" charset="0"/>
                <a:cs typeface="Calibri" panose="020F0502020204030204" pitchFamily="34" charset="0"/>
              </a:rPr>
              <a:t>H</a:t>
            </a:r>
            <a:r>
              <a:rPr lang="en-US" sz="2000" b="1" i="1" baseline="-25000" dirty="0">
                <a:latin typeface="Calibri" panose="020F0502020204030204" pitchFamily="34" charset="0"/>
                <a:cs typeface="Calibri" panose="020F0502020204030204" pitchFamily="34" charset="0"/>
              </a:rPr>
              <a:t>a</a:t>
            </a:r>
            <a:r>
              <a:rPr lang="en-US" sz="2000" b="1" i="1" dirty="0">
                <a:latin typeface="Calibri" panose="020F0502020204030204" pitchFamily="34" charset="0"/>
                <a:cs typeface="Calibri" panose="020F0502020204030204" pitchFamily="34" charset="0"/>
              </a:rPr>
              <a:t> : </a:t>
            </a:r>
            <a:r>
              <a:rPr lang="en-US" sz="2000" i="1" dirty="0">
                <a:latin typeface="Calibri" panose="020F0502020204030204" pitchFamily="34" charset="0"/>
                <a:cs typeface="Calibri" panose="020F0502020204030204" pitchFamily="34" charset="0"/>
              </a:rPr>
              <a:t>There is </a:t>
            </a:r>
            <a:r>
              <a:rPr lang="en-US" sz="2000" b="1" i="1" u="sng" dirty="0">
                <a:latin typeface="Calibri" panose="020F0502020204030204" pitchFamily="34" charset="0"/>
                <a:cs typeface="Calibri" panose="020F0502020204030204" pitchFamily="34" charset="0"/>
              </a:rPr>
              <a:t>a</a:t>
            </a:r>
            <a:r>
              <a:rPr lang="en-US" sz="2000" b="1" i="1" dirty="0">
                <a:latin typeface="Calibri" panose="020F0502020204030204" pitchFamily="34" charset="0"/>
                <a:cs typeface="Calibri" panose="020F0502020204030204" pitchFamily="34" charset="0"/>
              </a:rPr>
              <a:t> </a:t>
            </a:r>
            <a:r>
              <a:rPr lang="en-US" sz="2000" i="1" dirty="0">
                <a:latin typeface="Calibri" panose="020F0502020204030204" pitchFamily="34" charset="0"/>
                <a:cs typeface="Calibri" panose="020F0502020204030204" pitchFamily="34" charset="0"/>
              </a:rPr>
              <a:t>relationship between point of embarkation and survival rate</a:t>
            </a:r>
          </a:p>
          <a:p>
            <a:pPr marL="0" indent="0">
              <a:buNone/>
            </a:pPr>
            <a:r>
              <a:rPr lang="en-US" sz="2000" i="1"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44816124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F509FA-83AA-253A-1946-3293F91553C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E443675-FFAE-188B-3083-AECFA5EE8C3D}"/>
              </a:ext>
            </a:extLst>
          </p:cNvPr>
          <p:cNvSpPr>
            <a:spLocks noGrp="1"/>
          </p:cNvSpPr>
          <p:nvPr>
            <p:ph type="title"/>
          </p:nvPr>
        </p:nvSpPr>
        <p:spPr/>
        <p:txBody>
          <a:bodyPr/>
          <a:lstStyle/>
          <a:p>
            <a:r>
              <a:rPr lang="en-GB" dirty="0"/>
              <a:t>Interesting Hypothesis (NOT MANDATORY)</a:t>
            </a:r>
          </a:p>
        </p:txBody>
      </p:sp>
      <p:sp>
        <p:nvSpPr>
          <p:cNvPr id="9" name="Content Placeholder 9">
            <a:extLst>
              <a:ext uri="{FF2B5EF4-FFF2-40B4-BE49-F238E27FC236}">
                <a16:creationId xmlns:a16="http://schemas.microsoft.com/office/drawing/2014/main" id="{6309DE5F-56AB-73D6-AE83-F958BC9D2B79}"/>
              </a:ext>
            </a:extLst>
          </p:cNvPr>
          <p:cNvSpPr>
            <a:spLocks noGrp="1"/>
          </p:cNvSpPr>
          <p:nvPr>
            <p:ph idx="1"/>
          </p:nvPr>
        </p:nvSpPr>
        <p:spPr>
          <a:xfrm>
            <a:off x="838200" y="1825625"/>
            <a:ext cx="10515600" cy="4667250"/>
          </a:xfrm>
        </p:spPr>
        <p:txBody>
          <a:bodyPr>
            <a:noAutofit/>
          </a:bodyPr>
          <a:lstStyle/>
          <a:p>
            <a:pPr marL="0" indent="0">
              <a:buNone/>
            </a:pPr>
            <a:r>
              <a:rPr lang="en-US" dirty="0">
                <a:solidFill>
                  <a:srgbClr val="FF0000"/>
                </a:solidFill>
                <a:latin typeface="Calibri" panose="020F0502020204030204" pitchFamily="34" charset="0"/>
                <a:cs typeface="Calibri" panose="020F0502020204030204" pitchFamily="34" charset="0"/>
              </a:rPr>
              <a:t>**Please note that the </a:t>
            </a:r>
            <a:r>
              <a:rPr lang="en-US" b="1" dirty="0">
                <a:solidFill>
                  <a:srgbClr val="FF0000"/>
                </a:solidFill>
                <a:latin typeface="Calibri" panose="020F0502020204030204" pitchFamily="34" charset="0"/>
                <a:cs typeface="Calibri" panose="020F0502020204030204" pitchFamily="34" charset="0"/>
              </a:rPr>
              <a:t>BONUS 5 POINTS </a:t>
            </a:r>
            <a:r>
              <a:rPr lang="en-US" dirty="0">
                <a:solidFill>
                  <a:srgbClr val="FF0000"/>
                </a:solidFill>
                <a:latin typeface="Calibri" panose="020F0502020204030204" pitchFamily="34" charset="0"/>
                <a:cs typeface="Calibri" panose="020F0502020204030204" pitchFamily="34" charset="0"/>
              </a:rPr>
              <a:t>will be given only if the teachers are convinced that the results are interesting. </a:t>
            </a:r>
          </a:p>
        </p:txBody>
      </p:sp>
    </p:spTree>
    <p:extLst>
      <p:ext uri="{BB962C8B-B14F-4D97-AF65-F5344CB8AC3E}">
        <p14:creationId xmlns:p14="http://schemas.microsoft.com/office/powerpoint/2010/main" val="21090420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C69F9C-A4E5-20A3-01A2-4398E9E98752}"/>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AD6BDC1E-EEF5-5574-2CA0-149FBDF23E29}"/>
              </a:ext>
            </a:extLst>
          </p:cNvPr>
          <p:cNvSpPr txBox="1"/>
          <p:nvPr/>
        </p:nvSpPr>
        <p:spPr>
          <a:xfrm>
            <a:off x="5605946" y="3044279"/>
            <a:ext cx="5149140" cy="769441"/>
          </a:xfrm>
          <a:prstGeom prst="rect">
            <a:avLst/>
          </a:prstGeom>
          <a:noFill/>
        </p:spPr>
        <p:txBody>
          <a:bodyPr wrap="square" rtlCol="0">
            <a:spAutoFit/>
          </a:bodyPr>
          <a:lstStyle/>
          <a:p>
            <a:r>
              <a:rPr lang="en-US" sz="4400" dirty="0"/>
              <a:t>Dataset</a:t>
            </a:r>
          </a:p>
        </p:txBody>
      </p:sp>
    </p:spTree>
    <p:extLst>
      <p:ext uri="{BB962C8B-B14F-4D97-AF65-F5344CB8AC3E}">
        <p14:creationId xmlns:p14="http://schemas.microsoft.com/office/powerpoint/2010/main" val="234447057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End</a:t>
            </a:r>
          </a:p>
        </p:txBody>
      </p:sp>
    </p:spTree>
    <p:extLst>
      <p:ext uri="{BB962C8B-B14F-4D97-AF65-F5344CB8AC3E}">
        <p14:creationId xmlns:p14="http://schemas.microsoft.com/office/powerpoint/2010/main" val="38937964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5E843F-52D8-7482-4357-30D42A90A17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22C177B-2CF9-DCE3-A28E-7BD63A2CDEC8}"/>
              </a:ext>
            </a:extLst>
          </p:cNvPr>
          <p:cNvSpPr>
            <a:spLocks noGrp="1"/>
          </p:cNvSpPr>
          <p:nvPr>
            <p:ph type="title"/>
          </p:nvPr>
        </p:nvSpPr>
        <p:spPr/>
        <p:txBody>
          <a:bodyPr/>
          <a:lstStyle/>
          <a:p>
            <a:r>
              <a:rPr lang="en-GB" dirty="0"/>
              <a:t>Dataset introduction</a:t>
            </a:r>
          </a:p>
        </p:txBody>
      </p:sp>
      <p:sp>
        <p:nvSpPr>
          <p:cNvPr id="9" name="Content Placeholder 9">
            <a:extLst>
              <a:ext uri="{FF2B5EF4-FFF2-40B4-BE49-F238E27FC236}">
                <a16:creationId xmlns:a16="http://schemas.microsoft.com/office/drawing/2014/main" id="{F93FF656-641B-767F-DFE1-D10BF9E61B06}"/>
              </a:ext>
            </a:extLst>
          </p:cNvPr>
          <p:cNvSpPr>
            <a:spLocks noGrp="1"/>
          </p:cNvSpPr>
          <p:nvPr>
            <p:ph idx="1"/>
          </p:nvPr>
        </p:nvSpPr>
        <p:spPr>
          <a:xfrm>
            <a:off x="838200" y="1825625"/>
            <a:ext cx="10515600" cy="4667250"/>
          </a:xfrm>
        </p:spPr>
        <p:txBody>
          <a:bodyPr>
            <a:noAutofit/>
          </a:bodyPr>
          <a:lstStyle/>
          <a:p>
            <a:pPr marL="0" indent="0">
              <a:buNone/>
            </a:pPr>
            <a:r>
              <a:rPr lang="en-US" sz="1800" b="1" dirty="0">
                <a:latin typeface="Calibri" panose="020F0502020204030204" pitchFamily="34" charset="0"/>
                <a:cs typeface="Calibri" panose="020F0502020204030204" pitchFamily="34" charset="0"/>
              </a:rPr>
              <a:t>Dataset name</a:t>
            </a:r>
            <a:r>
              <a:rPr lang="en-US" sz="1800" dirty="0">
                <a:latin typeface="Calibri" panose="020F0502020204030204" pitchFamily="34" charset="0"/>
                <a:cs typeface="Calibri" panose="020F0502020204030204" pitchFamily="34" charset="0"/>
              </a:rPr>
              <a:t>: </a:t>
            </a:r>
          </a:p>
          <a:p>
            <a:pPr>
              <a:buFontTx/>
              <a:buChar char="-"/>
            </a:pPr>
            <a:r>
              <a:rPr lang="en-US" sz="1800" i="1" dirty="0">
                <a:latin typeface="Calibri" panose="020F0502020204030204" pitchFamily="34" charset="0"/>
                <a:cs typeface="Calibri" panose="020F0502020204030204" pitchFamily="34" charset="0"/>
              </a:rPr>
              <a:t>Heart attack prediction dataset</a:t>
            </a:r>
          </a:p>
          <a:p>
            <a:pPr marL="0" indent="0">
              <a:buNone/>
            </a:pPr>
            <a:endParaRPr lang="en-US" sz="1800" b="1" dirty="0">
              <a:latin typeface="Calibri" panose="020F0502020204030204" pitchFamily="34" charset="0"/>
              <a:cs typeface="Calibri" panose="020F0502020204030204" pitchFamily="34" charset="0"/>
            </a:endParaRPr>
          </a:p>
          <a:p>
            <a:pPr marL="0" indent="0">
              <a:buNone/>
            </a:pPr>
            <a:r>
              <a:rPr lang="en-US" sz="1800" b="1" dirty="0">
                <a:latin typeface="Calibri" panose="020F0502020204030204" pitchFamily="34" charset="0"/>
                <a:cs typeface="Calibri" panose="020F0502020204030204" pitchFamily="34" charset="0"/>
              </a:rPr>
              <a:t>Brief description: </a:t>
            </a:r>
          </a:p>
          <a:p>
            <a:pPr>
              <a:buFontTx/>
              <a:buChar char="-"/>
            </a:pPr>
            <a:r>
              <a:rPr lang="en-US" sz="1800" dirty="0">
                <a:latin typeface="Calibri" panose="020F0502020204030204" pitchFamily="34" charset="0"/>
                <a:cs typeface="Calibri" panose="020F0502020204030204" pitchFamily="34" charset="0"/>
              </a:rPr>
              <a:t>The Heart Attack Risk Prediction Dataset is a valuable tool for understanding the predictors of heart health and the risk factors associated with heart attacks. </a:t>
            </a:r>
          </a:p>
          <a:p>
            <a:pPr>
              <a:buFontTx/>
              <a:buChar char="-"/>
            </a:pPr>
            <a:r>
              <a:rPr lang="en-US" sz="1800" dirty="0">
                <a:latin typeface="Calibri" panose="020F0502020204030204" pitchFamily="34" charset="0"/>
                <a:cs typeface="Calibri" panose="020F0502020204030204" pitchFamily="34" charset="0"/>
              </a:rPr>
              <a:t>It includes diverse attributes such as age, cholesterol levels, lifestyle choices, and medical history, enabling researchers and healthcare professionals to apply predictive analytics and machine learning for proactive heart disease prevention. </a:t>
            </a:r>
          </a:p>
          <a:p>
            <a:pPr>
              <a:buFontTx/>
              <a:buChar char="-"/>
            </a:pPr>
            <a:r>
              <a:rPr lang="en-US" sz="1800" dirty="0">
                <a:latin typeface="Calibri" panose="020F0502020204030204" pitchFamily="34" charset="0"/>
                <a:cs typeface="Calibri" panose="020F0502020204030204" pitchFamily="34" charset="0"/>
              </a:rPr>
              <a:t>With 8,763 records from patients worldwide, this dataset supports comprehensive analysis and research aimed at improving cardiovascular health outcomes.</a:t>
            </a:r>
          </a:p>
        </p:txBody>
      </p:sp>
    </p:spTree>
    <p:extLst>
      <p:ext uri="{BB962C8B-B14F-4D97-AF65-F5344CB8AC3E}">
        <p14:creationId xmlns:p14="http://schemas.microsoft.com/office/powerpoint/2010/main" val="41856195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0633BD-2D1B-4C20-37EF-087A346EF195}"/>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F39B17F3-CEB3-A19B-2C73-272A0BB8E85A}"/>
              </a:ext>
            </a:extLst>
          </p:cNvPr>
          <p:cNvPicPr>
            <a:picLocks noChangeAspect="1"/>
          </p:cNvPicPr>
          <p:nvPr/>
        </p:nvPicPr>
        <p:blipFill>
          <a:blip r:embed="rId3"/>
          <a:stretch>
            <a:fillRect/>
          </a:stretch>
        </p:blipFill>
        <p:spPr>
          <a:xfrm>
            <a:off x="725666" y="469881"/>
            <a:ext cx="10323809" cy="5676190"/>
          </a:xfrm>
          <a:prstGeom prst="rect">
            <a:avLst/>
          </a:prstGeom>
        </p:spPr>
      </p:pic>
    </p:spTree>
    <p:extLst>
      <p:ext uri="{BB962C8B-B14F-4D97-AF65-F5344CB8AC3E}">
        <p14:creationId xmlns:p14="http://schemas.microsoft.com/office/powerpoint/2010/main" val="13496835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B4B34B-2EB0-F9A3-E60B-FE56213CDE7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C835D12-91AB-7C95-6D73-CC209FAA4FF7}"/>
              </a:ext>
            </a:extLst>
          </p:cNvPr>
          <p:cNvSpPr>
            <a:spLocks noGrp="1"/>
          </p:cNvSpPr>
          <p:nvPr>
            <p:ph type="title"/>
          </p:nvPr>
        </p:nvSpPr>
        <p:spPr/>
        <p:txBody>
          <a:bodyPr/>
          <a:lstStyle/>
          <a:p>
            <a:r>
              <a:rPr lang="en-GB"/>
              <a:t>(</a:t>
            </a:r>
            <a:r>
              <a:rPr lang="en-GB" i="1"/>
              <a:t>Variable Name # Diet</a:t>
            </a:r>
            <a:r>
              <a:rPr lang="en-GB"/>
              <a:t>) distribution</a:t>
            </a:r>
            <a:endParaRPr lang="en-GB" dirty="0"/>
          </a:p>
        </p:txBody>
      </p:sp>
      <p:sp>
        <p:nvSpPr>
          <p:cNvPr id="9" name="Content Placeholder 9">
            <a:extLst>
              <a:ext uri="{FF2B5EF4-FFF2-40B4-BE49-F238E27FC236}">
                <a16:creationId xmlns:a16="http://schemas.microsoft.com/office/drawing/2014/main" id="{E5256AC1-0794-7D56-5970-3B41A577CFD0}"/>
              </a:ext>
            </a:extLst>
          </p:cNvPr>
          <p:cNvSpPr>
            <a:spLocks noGrp="1"/>
          </p:cNvSpPr>
          <p:nvPr>
            <p:ph idx="1"/>
          </p:nvPr>
        </p:nvSpPr>
        <p:spPr>
          <a:xfrm>
            <a:off x="0" y="1617196"/>
            <a:ext cx="6899409" cy="4667250"/>
          </a:xfrm>
        </p:spPr>
        <p:txBody>
          <a:bodyPr>
            <a:noAutofit/>
          </a:bodyPr>
          <a:lstStyle/>
          <a:p>
            <a:pPr>
              <a:buFontTx/>
              <a:buChar char="-"/>
            </a:pPr>
            <a:r>
              <a:rPr lang="en-US" i="1">
                <a:latin typeface="Calibri" panose="020F0502020204030204" pitchFamily="34" charset="0"/>
                <a:cs typeface="Calibri" panose="020F0502020204030204" pitchFamily="34" charset="0"/>
              </a:rPr>
              <a:t>This box plot compares three categories: Average, Unhealthy Diet, and Healthy. </a:t>
            </a:r>
          </a:p>
          <a:p>
            <a:pPr>
              <a:buFontTx/>
              <a:buChar char="-"/>
            </a:pPr>
            <a:endParaRPr lang="en-US" i="1">
              <a:latin typeface="Calibri" panose="020F0502020204030204" pitchFamily="34" charset="0"/>
              <a:cs typeface="Calibri" panose="020F0502020204030204" pitchFamily="34" charset="0"/>
            </a:endParaRPr>
          </a:p>
          <a:p>
            <a:pPr>
              <a:buFontTx/>
              <a:buChar char="-"/>
            </a:pPr>
            <a:r>
              <a:rPr lang="en-US" i="1">
                <a:latin typeface="Calibri" panose="020F0502020204030204" pitchFamily="34" charset="0"/>
                <a:cs typeface="Calibri" panose="020F0502020204030204" pitchFamily="34" charset="0"/>
              </a:rPr>
              <a:t>The plot shows little to no variation within each category, as the boxes appear as single lines without visible whiskers or outliers.</a:t>
            </a:r>
          </a:p>
          <a:p>
            <a:pPr>
              <a:buFontTx/>
              <a:buChar char="-"/>
            </a:pPr>
            <a:endParaRPr lang="en-US" i="1">
              <a:latin typeface="Calibri" panose="020F0502020204030204" pitchFamily="34" charset="0"/>
              <a:cs typeface="Calibri" panose="020F0502020204030204" pitchFamily="34" charset="0"/>
            </a:endParaRPr>
          </a:p>
          <a:p>
            <a:pPr>
              <a:buFontTx/>
              <a:buChar char="-"/>
            </a:pPr>
            <a:r>
              <a:rPr lang="en-US" i="1">
                <a:latin typeface="Calibri" panose="020F0502020204030204" pitchFamily="34" charset="0"/>
                <a:cs typeface="Calibri" panose="020F0502020204030204" pitchFamily="34" charset="0"/>
              </a:rPr>
              <a:t> All three categories have similar frequency values, around 2900-3000, with the Healthy category showing a slightly higher frequency than the others.</a:t>
            </a:r>
            <a:endParaRPr lang="en-US" i="1" dirty="0">
              <a:latin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154E7163-1E7F-EE58-AD45-8CF266C4E4F3}"/>
              </a:ext>
            </a:extLst>
          </p:cNvPr>
          <p:cNvPicPr>
            <a:picLocks noChangeAspect="1"/>
          </p:cNvPicPr>
          <p:nvPr/>
        </p:nvPicPr>
        <p:blipFill>
          <a:blip r:embed="rId3"/>
          <a:stretch>
            <a:fillRect/>
          </a:stretch>
        </p:blipFill>
        <p:spPr>
          <a:xfrm>
            <a:off x="6844553" y="2153304"/>
            <a:ext cx="5347447" cy="2785439"/>
          </a:xfrm>
          <a:prstGeom prst="rect">
            <a:avLst/>
          </a:prstGeom>
        </p:spPr>
      </p:pic>
    </p:spTree>
    <p:extLst>
      <p:ext uri="{BB962C8B-B14F-4D97-AF65-F5344CB8AC3E}">
        <p14:creationId xmlns:p14="http://schemas.microsoft.com/office/powerpoint/2010/main" val="29293411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B7C51F-0AD0-C59D-CB8E-D2F9CB51126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2380E03-ACD5-A0E7-75A1-6C20E171D0F1}"/>
              </a:ext>
            </a:extLst>
          </p:cNvPr>
          <p:cNvSpPr>
            <a:spLocks noGrp="1"/>
          </p:cNvSpPr>
          <p:nvPr>
            <p:ph type="title"/>
          </p:nvPr>
        </p:nvSpPr>
        <p:spPr/>
        <p:txBody>
          <a:bodyPr/>
          <a:lstStyle/>
          <a:p>
            <a:r>
              <a:rPr lang="en-GB" dirty="0"/>
              <a:t>(</a:t>
            </a:r>
            <a:r>
              <a:rPr lang="en-GB" i="1" dirty="0"/>
              <a:t>Variable Name # Heart Rate</a:t>
            </a:r>
            <a:r>
              <a:rPr lang="en-GB" dirty="0"/>
              <a:t>) distribution</a:t>
            </a:r>
          </a:p>
        </p:txBody>
      </p:sp>
      <p:sp>
        <p:nvSpPr>
          <p:cNvPr id="9" name="Content Placeholder 9">
            <a:extLst>
              <a:ext uri="{FF2B5EF4-FFF2-40B4-BE49-F238E27FC236}">
                <a16:creationId xmlns:a16="http://schemas.microsoft.com/office/drawing/2014/main" id="{966AE2F7-642D-F96F-0E0C-4A24FB9266B0}"/>
              </a:ext>
            </a:extLst>
          </p:cNvPr>
          <p:cNvSpPr>
            <a:spLocks noGrp="1"/>
          </p:cNvSpPr>
          <p:nvPr>
            <p:ph idx="1"/>
          </p:nvPr>
        </p:nvSpPr>
        <p:spPr>
          <a:xfrm>
            <a:off x="0" y="1617196"/>
            <a:ext cx="6899409" cy="4667250"/>
          </a:xfrm>
        </p:spPr>
        <p:txBody>
          <a:bodyPr>
            <a:noAutofit/>
          </a:bodyPr>
          <a:lstStyle/>
          <a:p>
            <a:pPr>
              <a:buFontTx/>
              <a:buChar char="-"/>
            </a:pPr>
            <a:r>
              <a:rPr lang="en-US" i="1" dirty="0">
                <a:latin typeface="Calibri" panose="020F0502020204030204" pitchFamily="34" charset="0"/>
                <a:cs typeface="Calibri" panose="020F0502020204030204" pitchFamily="34" charset="0"/>
              </a:rPr>
              <a:t>This histogram shows the distribution of heart rates.</a:t>
            </a:r>
          </a:p>
          <a:p>
            <a:pPr>
              <a:buFontTx/>
              <a:buChar char="-"/>
            </a:pPr>
            <a:endParaRPr lang="en-US" i="1" dirty="0">
              <a:latin typeface="Calibri" panose="020F0502020204030204" pitchFamily="34" charset="0"/>
              <a:cs typeface="Calibri" panose="020F0502020204030204" pitchFamily="34" charset="0"/>
            </a:endParaRPr>
          </a:p>
          <a:p>
            <a:pPr>
              <a:buFontTx/>
              <a:buChar char="-"/>
            </a:pPr>
            <a:r>
              <a:rPr lang="en-US" i="1" dirty="0">
                <a:latin typeface="Calibri" panose="020F0502020204030204" pitchFamily="34" charset="0"/>
                <a:cs typeface="Calibri" panose="020F0502020204030204" pitchFamily="34" charset="0"/>
              </a:rPr>
              <a:t> The data exhibits a roughly normal distribution shape, with most heart rates concentrated in the middle range (about 70-90 beats per minute). </a:t>
            </a:r>
          </a:p>
          <a:p>
            <a:pPr>
              <a:buFontTx/>
              <a:buChar char="-"/>
            </a:pPr>
            <a:endParaRPr lang="en-US" i="1" dirty="0">
              <a:latin typeface="Calibri" panose="020F0502020204030204" pitchFamily="34" charset="0"/>
              <a:cs typeface="Calibri" panose="020F0502020204030204" pitchFamily="34" charset="0"/>
            </a:endParaRPr>
          </a:p>
          <a:p>
            <a:pPr>
              <a:buFontTx/>
              <a:buChar char="-"/>
            </a:pPr>
            <a:r>
              <a:rPr lang="en-US" i="1" dirty="0">
                <a:latin typeface="Calibri" panose="020F0502020204030204" pitchFamily="34" charset="0"/>
                <a:cs typeface="Calibri" panose="020F0502020204030204" pitchFamily="34" charset="0"/>
              </a:rPr>
              <a:t>The distribution is slightly right-skewed, indicating that higher heart rates occur somewhat more frequently than lower ones.</a:t>
            </a:r>
          </a:p>
        </p:txBody>
      </p:sp>
      <p:pic>
        <p:nvPicPr>
          <p:cNvPr id="4" name="Picture 3">
            <a:extLst>
              <a:ext uri="{FF2B5EF4-FFF2-40B4-BE49-F238E27FC236}">
                <a16:creationId xmlns:a16="http://schemas.microsoft.com/office/drawing/2014/main" id="{8833EBFE-0213-2834-4E62-74A4808A22DE}"/>
              </a:ext>
            </a:extLst>
          </p:cNvPr>
          <p:cNvPicPr>
            <a:picLocks noChangeAspect="1"/>
          </p:cNvPicPr>
          <p:nvPr/>
        </p:nvPicPr>
        <p:blipFill>
          <a:blip r:embed="rId3"/>
          <a:stretch>
            <a:fillRect/>
          </a:stretch>
        </p:blipFill>
        <p:spPr>
          <a:xfrm>
            <a:off x="6899409" y="2133086"/>
            <a:ext cx="5275195" cy="2847322"/>
          </a:xfrm>
          <a:prstGeom prst="rect">
            <a:avLst/>
          </a:prstGeom>
        </p:spPr>
      </p:pic>
    </p:spTree>
    <p:extLst>
      <p:ext uri="{BB962C8B-B14F-4D97-AF65-F5344CB8AC3E}">
        <p14:creationId xmlns:p14="http://schemas.microsoft.com/office/powerpoint/2010/main" val="24416025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0EA1DA-4C21-3D83-925B-29FB2D66D92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C1BE35E-CBB0-F31E-8FB2-18FF8356F2F7}"/>
              </a:ext>
            </a:extLst>
          </p:cNvPr>
          <p:cNvSpPr>
            <a:spLocks noGrp="1"/>
          </p:cNvSpPr>
          <p:nvPr>
            <p:ph type="title"/>
          </p:nvPr>
        </p:nvSpPr>
        <p:spPr/>
        <p:txBody>
          <a:bodyPr/>
          <a:lstStyle/>
          <a:p>
            <a:r>
              <a:rPr lang="en-GB" dirty="0"/>
              <a:t>(</a:t>
            </a:r>
            <a:r>
              <a:rPr lang="en-GB" i="1" dirty="0"/>
              <a:t>Variable Name # Gender</a:t>
            </a:r>
            <a:r>
              <a:rPr lang="en-GB" dirty="0"/>
              <a:t>) distribution</a:t>
            </a:r>
          </a:p>
        </p:txBody>
      </p:sp>
      <p:sp>
        <p:nvSpPr>
          <p:cNvPr id="9" name="Content Placeholder 9">
            <a:extLst>
              <a:ext uri="{FF2B5EF4-FFF2-40B4-BE49-F238E27FC236}">
                <a16:creationId xmlns:a16="http://schemas.microsoft.com/office/drawing/2014/main" id="{524DCAE8-F69D-21A7-B617-B6778DE2D9FD}"/>
              </a:ext>
            </a:extLst>
          </p:cNvPr>
          <p:cNvSpPr>
            <a:spLocks noGrp="1"/>
          </p:cNvSpPr>
          <p:nvPr>
            <p:ph idx="1"/>
          </p:nvPr>
        </p:nvSpPr>
        <p:spPr>
          <a:xfrm>
            <a:off x="0" y="1617196"/>
            <a:ext cx="6899409" cy="4667250"/>
          </a:xfrm>
        </p:spPr>
        <p:txBody>
          <a:bodyPr>
            <a:noAutofit/>
          </a:bodyPr>
          <a:lstStyle/>
          <a:p>
            <a:pPr>
              <a:buFontTx/>
              <a:buChar char="-"/>
            </a:pPr>
            <a:r>
              <a:rPr lang="en-US" i="1" dirty="0">
                <a:latin typeface="Calibri" panose="020F0502020204030204" pitchFamily="34" charset="0"/>
                <a:cs typeface="Calibri" panose="020F0502020204030204" pitchFamily="34" charset="0"/>
              </a:rPr>
              <a:t>This box plot compares the frequency distribution between Male and Female categories. </a:t>
            </a:r>
          </a:p>
          <a:p>
            <a:pPr>
              <a:buFontTx/>
              <a:buChar char="-"/>
            </a:pPr>
            <a:r>
              <a:rPr lang="en-US" i="1" dirty="0">
                <a:latin typeface="Calibri" panose="020F0502020204030204" pitchFamily="34" charset="0"/>
                <a:cs typeface="Calibri" panose="020F0502020204030204" pitchFamily="34" charset="0"/>
              </a:rPr>
              <a:t>The Male category shows a significantly higher frequency, around 6000, compared to the Female category, which has a frequency of about 2700. The plot displays no variability within each category, appearing as single bars rather than traditional box plots with quartiles and whiskers. </a:t>
            </a:r>
          </a:p>
          <a:p>
            <a:pPr>
              <a:buFontTx/>
              <a:buChar char="-"/>
            </a:pPr>
            <a:r>
              <a:rPr lang="en-US" i="1" dirty="0">
                <a:latin typeface="Calibri" panose="020F0502020204030204" pitchFamily="34" charset="0"/>
                <a:cs typeface="Calibri" panose="020F0502020204030204" pitchFamily="34" charset="0"/>
              </a:rPr>
              <a:t>This suggests the data represents aggregate counts or averages for each gender rather than individual data points.</a:t>
            </a:r>
          </a:p>
        </p:txBody>
      </p:sp>
      <p:pic>
        <p:nvPicPr>
          <p:cNvPr id="5" name="Picture 4">
            <a:extLst>
              <a:ext uri="{FF2B5EF4-FFF2-40B4-BE49-F238E27FC236}">
                <a16:creationId xmlns:a16="http://schemas.microsoft.com/office/drawing/2014/main" id="{E732617E-5FE2-0D71-E7F9-E56E067434F6}"/>
              </a:ext>
            </a:extLst>
          </p:cNvPr>
          <p:cNvPicPr>
            <a:picLocks noChangeAspect="1"/>
          </p:cNvPicPr>
          <p:nvPr/>
        </p:nvPicPr>
        <p:blipFill>
          <a:blip r:embed="rId3"/>
          <a:stretch>
            <a:fillRect/>
          </a:stretch>
        </p:blipFill>
        <p:spPr>
          <a:xfrm>
            <a:off x="6669583" y="1891306"/>
            <a:ext cx="5522417" cy="3075388"/>
          </a:xfrm>
          <a:prstGeom prst="rect">
            <a:avLst/>
          </a:prstGeom>
        </p:spPr>
      </p:pic>
    </p:spTree>
    <p:extLst>
      <p:ext uri="{BB962C8B-B14F-4D97-AF65-F5344CB8AC3E}">
        <p14:creationId xmlns:p14="http://schemas.microsoft.com/office/powerpoint/2010/main" val="41845636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027FF688B3C1943B4ECEC99E3BB43CC" ma:contentTypeVersion="6" ma:contentTypeDescription="Create a new document." ma:contentTypeScope="" ma:versionID="8f35fd4295288fc87acb777e64988d17">
  <xsd:schema xmlns:xsd="http://www.w3.org/2001/XMLSchema" xmlns:xs="http://www.w3.org/2001/XMLSchema" xmlns:p="http://schemas.microsoft.com/office/2006/metadata/properties" xmlns:ns2="a0e3e070-c456-4c4d-9806-ba71933c9b94" targetNamespace="http://schemas.microsoft.com/office/2006/metadata/properties" ma:root="true" ma:fieldsID="009c998687d10f23a23420e8a72ccd30" ns2:_="">
    <xsd:import namespace="a0e3e070-c456-4c4d-9806-ba71933c9b94"/>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0e3e070-c456-4c4d-9806-ba71933c9b9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MediaServiceAuto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A55237F-7B08-4322-82A5-9544F45BA73F}">
  <ds:schemaRefs>
    <ds:schemaRef ds:uri="a0e3e070-c456-4c4d-9806-ba71933c9b94"/>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0/xmlns/"/>
    <ds:schemaRef ds:uri="http://www.w3.org/2001/XMLSchema"/>
  </ds:schemaRefs>
</ds:datastoreItem>
</file>

<file path=customXml/itemProps2.xml><?xml version="1.0" encoding="utf-8"?>
<ds:datastoreItem xmlns:ds="http://schemas.openxmlformats.org/officeDocument/2006/customXml" ds:itemID="{CBE236E2-653B-4DD0-93F6-EEFE4C29E14C}">
  <ds:schemaRefs>
    <ds:schemaRef ds:uri="http://schemas.microsoft.com/sharepoint/v3/contenttype/forms"/>
  </ds:schemaRefs>
</ds:datastoreItem>
</file>

<file path=customXml/itemProps3.xml><?xml version="1.0" encoding="utf-8"?>
<ds:datastoreItem xmlns:ds="http://schemas.openxmlformats.org/officeDocument/2006/customXml" ds:itemID="{B641F331-CFBC-4741-A8A8-27A1AC52B870}">
  <ds:schemaRefs>
    <ds:schemaRef ds:uri="http://purl.org/dc/terms/"/>
    <ds:schemaRef ds:uri="http://www.w3.org/XML/1998/namespace"/>
    <ds:schemaRef ds:uri="http://schemas.microsoft.com/office/infopath/2007/PartnerControls"/>
    <ds:schemaRef ds:uri="http://schemas.openxmlformats.org/package/2006/metadata/core-properties"/>
    <ds:schemaRef ds:uri="http://schemas.microsoft.com/office/2006/documentManagement/types"/>
    <ds:schemaRef ds:uri="http://purl.org/dc/elements/1.1/"/>
    <ds:schemaRef ds:uri="a0e3e070-c456-4c4d-9806-ba71933c9b94"/>
    <ds:schemaRef ds:uri="http://schemas.microsoft.com/office/2006/metadata/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26580</TotalTime>
  <Words>2898</Words>
  <Application>Microsoft Office PowerPoint</Application>
  <PresentationFormat>Widescreen</PresentationFormat>
  <Paragraphs>262</Paragraphs>
  <Slides>40</Slides>
  <Notes>34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40</vt:i4>
      </vt:variant>
    </vt:vector>
  </HeadingPairs>
  <TitlesOfParts>
    <vt:vector size="44" baseType="lpstr">
      <vt:lpstr>Arial</vt:lpstr>
      <vt:lpstr>Calibri</vt:lpstr>
      <vt:lpstr>Calibri Light</vt:lpstr>
      <vt:lpstr>Office Theme</vt:lpstr>
      <vt:lpstr>Special Course in Software Engineering 24</vt:lpstr>
      <vt:lpstr>PowerPoint Presentation</vt:lpstr>
      <vt:lpstr>Project module and module leader</vt:lpstr>
      <vt:lpstr>PowerPoint Presentation</vt:lpstr>
      <vt:lpstr>Dataset introduction</vt:lpstr>
      <vt:lpstr>PowerPoint Presentation</vt:lpstr>
      <vt:lpstr>(Variable Name # Diet) distribution</vt:lpstr>
      <vt:lpstr>(Variable Name # Heart Rate) distribution</vt:lpstr>
      <vt:lpstr>(Variable Name # Gender) distribution</vt:lpstr>
      <vt:lpstr>(Variable Name # Cholesterol) distribution</vt:lpstr>
      <vt:lpstr>(Variable Name # Obesity) distribution</vt:lpstr>
      <vt:lpstr>(Variable Name # Age) distribution</vt:lpstr>
      <vt:lpstr>(Variable Name # Diabetes) distribution</vt:lpstr>
      <vt:lpstr>(Variable Name # Income) distribution</vt:lpstr>
      <vt:lpstr>(Variable Name # Smoking) distribution</vt:lpstr>
      <vt:lpstr>PowerPoint Presentation</vt:lpstr>
      <vt:lpstr>Hypothesis #1：Analyze numeric and category data.</vt:lpstr>
      <vt:lpstr>Testing Hypothesis #1</vt:lpstr>
      <vt:lpstr>Testing Hypothesis #1</vt:lpstr>
      <vt:lpstr>Testing Hypothesis #1</vt:lpstr>
      <vt:lpstr>Hypothesis #2：Analyze numeric and category data.</vt:lpstr>
      <vt:lpstr>Testing Hypothesis #2</vt:lpstr>
      <vt:lpstr>Testing Hypothesis #2</vt:lpstr>
      <vt:lpstr>Testing Hypothesis #2</vt:lpstr>
      <vt:lpstr>Hypothesis #3：Analyze category data.</vt:lpstr>
      <vt:lpstr>Testing Hypothesis #3</vt:lpstr>
      <vt:lpstr>Testing Hypothesis #3</vt:lpstr>
      <vt:lpstr>Testing Hypothesis #3</vt:lpstr>
      <vt:lpstr>Hypothesis #4：Analyze numeric data.</vt:lpstr>
      <vt:lpstr>Testing Hypothesis #4</vt:lpstr>
      <vt:lpstr>Testing Hypothesis #4</vt:lpstr>
      <vt:lpstr>Testing Hypothesis #4</vt:lpstr>
      <vt:lpstr>Hypothesis #5：Analyze numeric and category data.</vt:lpstr>
      <vt:lpstr>Testing Hypothesis #5</vt:lpstr>
      <vt:lpstr>Testing Hypothesis #5</vt:lpstr>
      <vt:lpstr>Testing Hypothesis #5</vt:lpstr>
      <vt:lpstr>PowerPoint Presentation</vt:lpstr>
      <vt:lpstr>Interesting Hypothesis (NOT MANDATORY)</vt:lpstr>
      <vt:lpstr>Interesting Hypothesis (NOT MANDATORY)</vt:lpstr>
      <vt:lpstr>End</vt:lpstr>
    </vt:vector>
  </TitlesOfParts>
  <Company>University of Oulu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Tanja Sauvola</dc:creator>
  <cp:lastModifiedBy>Yifan Li</cp:lastModifiedBy>
  <cp:revision>1864</cp:revision>
  <cp:lastPrinted>2024-07-13T10:20:04Z</cp:lastPrinted>
  <dcterms:created xsi:type="dcterms:W3CDTF">2018-09-18T06:33:14Z</dcterms:created>
  <dcterms:modified xsi:type="dcterms:W3CDTF">2024-10-18T12:41:37Z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0x010100B027FF688B3C1943B4ECEC99E3BB43CC</vt:lpwstr>
  </property>
</Properties>
</file>