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handoutMasterIdLst>
    <p:handoutMasterId r:id="rId33"/>
  </p:handoutMasterIdLst>
  <p:sldIdLst>
    <p:sldId id="256" r:id="rId5"/>
    <p:sldId id="596" r:id="rId6"/>
    <p:sldId id="373" r:id="rId7"/>
    <p:sldId id="597" r:id="rId8"/>
    <p:sldId id="573" r:id="rId9"/>
    <p:sldId id="613" r:id="rId10"/>
    <p:sldId id="598" r:id="rId11"/>
    <p:sldId id="617" r:id="rId12"/>
    <p:sldId id="622" r:id="rId13"/>
    <p:sldId id="623" r:id="rId14"/>
    <p:sldId id="601" r:id="rId15"/>
    <p:sldId id="603" r:id="rId16"/>
    <p:sldId id="614" r:id="rId17"/>
    <p:sldId id="606" r:id="rId18"/>
    <p:sldId id="615" r:id="rId19"/>
    <p:sldId id="618" r:id="rId20"/>
    <p:sldId id="619" r:id="rId21"/>
    <p:sldId id="620" r:id="rId22"/>
    <p:sldId id="621" r:id="rId23"/>
    <p:sldId id="624" r:id="rId24"/>
    <p:sldId id="625" r:id="rId25"/>
    <p:sldId id="626" r:id="rId26"/>
    <p:sldId id="627" r:id="rId27"/>
    <p:sldId id="504" r:id="rId28"/>
    <p:sldId id="609" r:id="rId29"/>
    <p:sldId id="612" r:id="rId30"/>
    <p:sldId id="26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8E4E9"/>
    <a:srgbClr val="00B0F0"/>
    <a:srgbClr val="96F9F0"/>
    <a:srgbClr val="55D6F9"/>
    <a:srgbClr val="42EEDE"/>
    <a:srgbClr val="54C7E5"/>
    <a:srgbClr val="C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3591"/>
  </p:normalViewPr>
  <p:slideViewPr>
    <p:cSldViewPr snapToGrid="0">
      <p:cViewPr varScale="1">
        <p:scale>
          <a:sx n="91" d="100"/>
          <a:sy n="91" d="100"/>
        </p:scale>
        <p:origin x="64" y="136"/>
      </p:cViewPr>
      <p:guideLst>
        <p:guide orient="horz" pos="2160"/>
        <p:guide pos="3840"/>
      </p:guideLst>
    </p:cSldViewPr>
  </p:slideViewPr>
  <p:notesTextViewPr>
    <p:cViewPr>
      <p:scale>
        <a:sx n="50" d="100"/>
        <a:sy n="5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479E9D1-9BF0-4590-93E9-CEBE68D7E940}" type="datetimeFigureOut">
              <a:rPr lang="en-GB" smtClean="0"/>
              <a:t>18/10/2024</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401D88-D640-45B3-A274-37CE828BF5A4}" type="slidenum">
              <a:rPr lang="en-GB" smtClean="0"/>
              <a:t>‹#›</a:t>
            </a:fld>
            <a:endParaRPr lang="en-GB"/>
          </a:p>
        </p:txBody>
      </p:sp>
    </p:spTree>
    <p:extLst>
      <p:ext uri="{BB962C8B-B14F-4D97-AF65-F5344CB8AC3E}">
        <p14:creationId xmlns:p14="http://schemas.microsoft.com/office/powerpoint/2010/main" val="1933492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148F16-BF7A-4F46-8638-D8BDBA5C460F}" type="datetimeFigureOut">
              <a:rPr lang="en-FI" smtClean="0"/>
              <a:t>10/18/2024</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CC9347-A9CA-0B41-9C3C-7ADBB4FD3F7A}" type="slidenum">
              <a:rPr lang="en-FI" smtClean="0"/>
              <a:t>‹#›</a:t>
            </a:fld>
            <a:endParaRPr lang="en-FI"/>
          </a:p>
        </p:txBody>
      </p:sp>
    </p:spTree>
    <p:extLst>
      <p:ext uri="{BB962C8B-B14F-4D97-AF65-F5344CB8AC3E}">
        <p14:creationId xmlns:p14="http://schemas.microsoft.com/office/powerpoint/2010/main" val="61194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26A46-4328-932D-2351-099131EE1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D66256-A851-3835-6EBD-137672D60A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CD9E33-4702-EEF1-7B40-A38948C4AE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70EB42-1113-5402-57F5-2D16F019F94B}"/>
              </a:ext>
            </a:extLst>
          </p:cNvPr>
          <p:cNvSpPr>
            <a:spLocks noGrp="1"/>
          </p:cNvSpPr>
          <p:nvPr>
            <p:ph type="sldNum" sz="quarter" idx="10"/>
          </p:nvPr>
        </p:nvSpPr>
        <p:spPr/>
        <p:txBody>
          <a:bodyPr/>
          <a:lstStyle/>
          <a:p>
            <a:fld id="{92CC9347-A9CA-0B41-9C3C-7ADBB4FD3F7A}" type="slidenum">
              <a:rPr lang="en-FI" smtClean="0"/>
              <a:t>3</a:t>
            </a:fld>
            <a:endParaRPr lang="en-FI"/>
          </a:p>
        </p:txBody>
      </p:sp>
    </p:spTree>
    <p:extLst>
      <p:ext uri="{BB962C8B-B14F-4D97-AF65-F5344CB8AC3E}">
        <p14:creationId xmlns:p14="http://schemas.microsoft.com/office/powerpoint/2010/main" val="1291108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E99E8-F5F5-47C1-2421-1435A80BA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6FD702-4F94-3EE9-3A74-6978EECBF2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DC25-11DB-2865-D8C1-5C747A9A53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C0D8ED-837F-18FB-4DFB-F72E80427236}"/>
              </a:ext>
            </a:extLst>
          </p:cNvPr>
          <p:cNvSpPr>
            <a:spLocks noGrp="1"/>
          </p:cNvSpPr>
          <p:nvPr>
            <p:ph type="sldNum" sz="quarter" idx="10"/>
          </p:nvPr>
        </p:nvSpPr>
        <p:spPr/>
        <p:txBody>
          <a:bodyPr/>
          <a:lstStyle/>
          <a:p>
            <a:fld id="{92CC9347-A9CA-0B41-9C3C-7ADBB4FD3F7A}" type="slidenum">
              <a:rPr lang="en-FI" smtClean="0"/>
              <a:t>14</a:t>
            </a:fld>
            <a:endParaRPr lang="en-FI"/>
          </a:p>
        </p:txBody>
      </p:sp>
    </p:spTree>
    <p:extLst>
      <p:ext uri="{BB962C8B-B14F-4D97-AF65-F5344CB8AC3E}">
        <p14:creationId xmlns:p14="http://schemas.microsoft.com/office/powerpoint/2010/main" val="499427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67265-77C8-5B1F-B5EF-5902194B1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4B28-9AEC-C378-47E2-087AE0CEB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B465B-5B5D-EEEA-1008-D60EE1F911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904A9CB-722E-8600-B6AF-3DA739506A22}"/>
              </a:ext>
            </a:extLst>
          </p:cNvPr>
          <p:cNvSpPr>
            <a:spLocks noGrp="1"/>
          </p:cNvSpPr>
          <p:nvPr>
            <p:ph type="sldNum" sz="quarter" idx="10"/>
          </p:nvPr>
        </p:nvSpPr>
        <p:spPr/>
        <p:txBody>
          <a:bodyPr/>
          <a:lstStyle/>
          <a:p>
            <a:fld id="{92CC9347-A9CA-0B41-9C3C-7ADBB4FD3F7A}" type="slidenum">
              <a:rPr lang="en-FI" smtClean="0"/>
              <a:t>15</a:t>
            </a:fld>
            <a:endParaRPr lang="en-FI"/>
          </a:p>
        </p:txBody>
      </p:sp>
    </p:spTree>
    <p:extLst>
      <p:ext uri="{BB962C8B-B14F-4D97-AF65-F5344CB8AC3E}">
        <p14:creationId xmlns:p14="http://schemas.microsoft.com/office/powerpoint/2010/main" val="1367318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4B19-BDB2-F594-C097-A1F7E9E7B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05D8D-B7DC-3CDA-C41B-4B4CDAADCF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ECE50-192A-F9D3-F759-B2D5573ED3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F5E8ED-556F-C17E-5E90-5CE7174AE66C}"/>
              </a:ext>
            </a:extLst>
          </p:cNvPr>
          <p:cNvSpPr>
            <a:spLocks noGrp="1"/>
          </p:cNvSpPr>
          <p:nvPr>
            <p:ph type="sldNum" sz="quarter" idx="10"/>
          </p:nvPr>
        </p:nvSpPr>
        <p:spPr/>
        <p:txBody>
          <a:bodyPr/>
          <a:lstStyle/>
          <a:p>
            <a:fld id="{92CC9347-A9CA-0B41-9C3C-7ADBB4FD3F7A}" type="slidenum">
              <a:rPr lang="en-FI" smtClean="0"/>
              <a:t>16</a:t>
            </a:fld>
            <a:endParaRPr lang="en-FI"/>
          </a:p>
        </p:txBody>
      </p:sp>
    </p:spTree>
    <p:extLst>
      <p:ext uri="{BB962C8B-B14F-4D97-AF65-F5344CB8AC3E}">
        <p14:creationId xmlns:p14="http://schemas.microsoft.com/office/powerpoint/2010/main" val="3887384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21ED0-35F0-6833-992C-EEA86FB7D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F5F4F1-42FB-AB78-8C14-2E0F8AAEB7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EE1E2-4D97-46B5-94D5-C8F166ACA5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959AE-6C47-B947-3AC0-28884819069F}"/>
              </a:ext>
            </a:extLst>
          </p:cNvPr>
          <p:cNvSpPr>
            <a:spLocks noGrp="1"/>
          </p:cNvSpPr>
          <p:nvPr>
            <p:ph type="sldNum" sz="quarter" idx="10"/>
          </p:nvPr>
        </p:nvSpPr>
        <p:spPr/>
        <p:txBody>
          <a:bodyPr/>
          <a:lstStyle/>
          <a:p>
            <a:fld id="{92CC9347-A9CA-0B41-9C3C-7ADBB4FD3F7A}" type="slidenum">
              <a:rPr lang="en-FI" smtClean="0"/>
              <a:t>17</a:t>
            </a:fld>
            <a:endParaRPr lang="en-FI"/>
          </a:p>
        </p:txBody>
      </p:sp>
    </p:spTree>
    <p:extLst>
      <p:ext uri="{BB962C8B-B14F-4D97-AF65-F5344CB8AC3E}">
        <p14:creationId xmlns:p14="http://schemas.microsoft.com/office/powerpoint/2010/main" val="1890758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06E6A-9783-1C6B-5334-39D880AD42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DF79BE-A8AB-EF5C-FB90-3560BFD6E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23C30-D17C-5AD1-9D5E-A56BCB6F5A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F35E42-6BF6-198C-E3C0-CB55A864FBAF}"/>
              </a:ext>
            </a:extLst>
          </p:cNvPr>
          <p:cNvSpPr>
            <a:spLocks noGrp="1"/>
          </p:cNvSpPr>
          <p:nvPr>
            <p:ph type="sldNum" sz="quarter" idx="10"/>
          </p:nvPr>
        </p:nvSpPr>
        <p:spPr/>
        <p:txBody>
          <a:bodyPr/>
          <a:lstStyle/>
          <a:p>
            <a:fld id="{92CC9347-A9CA-0B41-9C3C-7ADBB4FD3F7A}" type="slidenum">
              <a:rPr lang="en-FI" smtClean="0"/>
              <a:t>18</a:t>
            </a:fld>
            <a:endParaRPr lang="en-FI"/>
          </a:p>
        </p:txBody>
      </p:sp>
    </p:spTree>
    <p:extLst>
      <p:ext uri="{BB962C8B-B14F-4D97-AF65-F5344CB8AC3E}">
        <p14:creationId xmlns:p14="http://schemas.microsoft.com/office/powerpoint/2010/main" val="2123904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B2B31-1115-D363-9ECC-92711B553F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C14EC9-9942-3081-274B-42E1D7FA3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007712-9383-F3F7-BD72-DDD5390BB0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9E1C9-330F-8227-840E-18EB44548793}"/>
              </a:ext>
            </a:extLst>
          </p:cNvPr>
          <p:cNvSpPr>
            <a:spLocks noGrp="1"/>
          </p:cNvSpPr>
          <p:nvPr>
            <p:ph type="sldNum" sz="quarter" idx="10"/>
          </p:nvPr>
        </p:nvSpPr>
        <p:spPr/>
        <p:txBody>
          <a:bodyPr/>
          <a:lstStyle/>
          <a:p>
            <a:fld id="{92CC9347-A9CA-0B41-9C3C-7ADBB4FD3F7A}" type="slidenum">
              <a:rPr lang="en-FI" smtClean="0"/>
              <a:t>19</a:t>
            </a:fld>
            <a:endParaRPr lang="en-FI"/>
          </a:p>
        </p:txBody>
      </p:sp>
    </p:spTree>
    <p:extLst>
      <p:ext uri="{BB962C8B-B14F-4D97-AF65-F5344CB8AC3E}">
        <p14:creationId xmlns:p14="http://schemas.microsoft.com/office/powerpoint/2010/main" val="4102834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0E8AF-04CB-5247-9E72-51B39BA1E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6E400-37E3-C8D5-F8A6-87A078CE93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3DD81A-5FB2-C71C-1E33-DE1E7F0100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A3A9E0-70F7-664C-D8AF-542F4832FD57}"/>
              </a:ext>
            </a:extLst>
          </p:cNvPr>
          <p:cNvSpPr>
            <a:spLocks noGrp="1"/>
          </p:cNvSpPr>
          <p:nvPr>
            <p:ph type="sldNum" sz="quarter" idx="10"/>
          </p:nvPr>
        </p:nvSpPr>
        <p:spPr/>
        <p:txBody>
          <a:bodyPr/>
          <a:lstStyle/>
          <a:p>
            <a:fld id="{92CC9347-A9CA-0B41-9C3C-7ADBB4FD3F7A}" type="slidenum">
              <a:rPr lang="en-FI" smtClean="0"/>
              <a:t>20</a:t>
            </a:fld>
            <a:endParaRPr lang="en-FI"/>
          </a:p>
        </p:txBody>
      </p:sp>
    </p:spTree>
    <p:extLst>
      <p:ext uri="{BB962C8B-B14F-4D97-AF65-F5344CB8AC3E}">
        <p14:creationId xmlns:p14="http://schemas.microsoft.com/office/powerpoint/2010/main" val="2486105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12B26-1A5E-45E9-2F55-61A26B1DE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A638C-2209-0714-379E-765A47896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A4C4A0-6666-2762-3993-DADD4964D8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F972CF-5832-802F-1899-BF9C4F84CB7B}"/>
              </a:ext>
            </a:extLst>
          </p:cNvPr>
          <p:cNvSpPr>
            <a:spLocks noGrp="1"/>
          </p:cNvSpPr>
          <p:nvPr>
            <p:ph type="sldNum" sz="quarter" idx="10"/>
          </p:nvPr>
        </p:nvSpPr>
        <p:spPr/>
        <p:txBody>
          <a:bodyPr/>
          <a:lstStyle/>
          <a:p>
            <a:fld id="{92CC9347-A9CA-0B41-9C3C-7ADBB4FD3F7A}" type="slidenum">
              <a:rPr lang="en-FI" smtClean="0"/>
              <a:t>21</a:t>
            </a:fld>
            <a:endParaRPr lang="en-FI"/>
          </a:p>
        </p:txBody>
      </p:sp>
    </p:spTree>
    <p:extLst>
      <p:ext uri="{BB962C8B-B14F-4D97-AF65-F5344CB8AC3E}">
        <p14:creationId xmlns:p14="http://schemas.microsoft.com/office/powerpoint/2010/main" val="2338421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43055-69A5-3B4A-0B4C-CE5A01F46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359A9E-4692-AD79-F294-7DCC3F35D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AF349C-04DD-00E0-6609-39D1FDAD99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5A27D-81A1-C7FD-C579-3E9A557701B9}"/>
              </a:ext>
            </a:extLst>
          </p:cNvPr>
          <p:cNvSpPr>
            <a:spLocks noGrp="1"/>
          </p:cNvSpPr>
          <p:nvPr>
            <p:ph type="sldNum" sz="quarter" idx="10"/>
          </p:nvPr>
        </p:nvSpPr>
        <p:spPr/>
        <p:txBody>
          <a:bodyPr/>
          <a:lstStyle/>
          <a:p>
            <a:fld id="{92CC9347-A9CA-0B41-9C3C-7ADBB4FD3F7A}" type="slidenum">
              <a:rPr lang="en-FI" smtClean="0"/>
              <a:t>22</a:t>
            </a:fld>
            <a:endParaRPr lang="en-FI"/>
          </a:p>
        </p:txBody>
      </p:sp>
    </p:spTree>
    <p:extLst>
      <p:ext uri="{BB962C8B-B14F-4D97-AF65-F5344CB8AC3E}">
        <p14:creationId xmlns:p14="http://schemas.microsoft.com/office/powerpoint/2010/main" val="2084587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E262E-36B6-DDE5-FD64-23C31D62C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B51880-D462-330B-B92C-7A73888343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EFDE9-9F50-9C96-0607-5A96A37BF8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7862FF-46B6-7C3C-455C-001523E8D9BC}"/>
              </a:ext>
            </a:extLst>
          </p:cNvPr>
          <p:cNvSpPr>
            <a:spLocks noGrp="1"/>
          </p:cNvSpPr>
          <p:nvPr>
            <p:ph type="sldNum" sz="quarter" idx="10"/>
          </p:nvPr>
        </p:nvSpPr>
        <p:spPr/>
        <p:txBody>
          <a:bodyPr/>
          <a:lstStyle/>
          <a:p>
            <a:fld id="{92CC9347-A9CA-0B41-9C3C-7ADBB4FD3F7A}" type="slidenum">
              <a:rPr lang="en-FI" smtClean="0"/>
              <a:t>23</a:t>
            </a:fld>
            <a:endParaRPr lang="en-FI"/>
          </a:p>
        </p:txBody>
      </p:sp>
    </p:spTree>
    <p:extLst>
      <p:ext uri="{BB962C8B-B14F-4D97-AF65-F5344CB8AC3E}">
        <p14:creationId xmlns:p14="http://schemas.microsoft.com/office/powerpoint/2010/main" val="274615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26640-4E9C-59F3-78BD-D4CE05DD7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697701-36C4-3AAD-BED2-E6426D4771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B4B96-681E-9562-BDCA-00E17A93F2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356EFD-6D7D-48B3-42A9-CF1067C78933}"/>
              </a:ext>
            </a:extLst>
          </p:cNvPr>
          <p:cNvSpPr>
            <a:spLocks noGrp="1"/>
          </p:cNvSpPr>
          <p:nvPr>
            <p:ph type="sldNum" sz="quarter" idx="10"/>
          </p:nvPr>
        </p:nvSpPr>
        <p:spPr/>
        <p:txBody>
          <a:bodyPr/>
          <a:lstStyle/>
          <a:p>
            <a:fld id="{92CC9347-A9CA-0B41-9C3C-7ADBB4FD3F7A}" type="slidenum">
              <a:rPr lang="en-FI" smtClean="0"/>
              <a:t>5</a:t>
            </a:fld>
            <a:endParaRPr lang="en-FI"/>
          </a:p>
        </p:txBody>
      </p:sp>
    </p:spTree>
    <p:extLst>
      <p:ext uri="{BB962C8B-B14F-4D97-AF65-F5344CB8AC3E}">
        <p14:creationId xmlns:p14="http://schemas.microsoft.com/office/powerpoint/2010/main" val="3939150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1D5E5-E699-DFBD-FB8E-A556A30FDA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7E81A2-CC96-DD2D-DB37-3F724DFB2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6CC8AE-D145-5ED3-D0C8-DF601C1731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20E3B1-DAE0-FE64-720E-7D4CF3DE5B82}"/>
              </a:ext>
            </a:extLst>
          </p:cNvPr>
          <p:cNvSpPr>
            <a:spLocks noGrp="1"/>
          </p:cNvSpPr>
          <p:nvPr>
            <p:ph type="sldNum" sz="quarter" idx="10"/>
          </p:nvPr>
        </p:nvSpPr>
        <p:spPr/>
        <p:txBody>
          <a:bodyPr/>
          <a:lstStyle/>
          <a:p>
            <a:fld id="{92CC9347-A9CA-0B41-9C3C-7ADBB4FD3F7A}" type="slidenum">
              <a:rPr lang="en-FI" smtClean="0"/>
              <a:t>25</a:t>
            </a:fld>
            <a:endParaRPr lang="en-FI"/>
          </a:p>
        </p:txBody>
      </p:sp>
    </p:spTree>
    <p:extLst>
      <p:ext uri="{BB962C8B-B14F-4D97-AF65-F5344CB8AC3E}">
        <p14:creationId xmlns:p14="http://schemas.microsoft.com/office/powerpoint/2010/main" val="20709811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EFFBE-A21E-3854-3B75-CC7153117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17CF1-94B7-9281-ECDA-6D7B78B4EE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9187EE-873A-8405-590A-04943B115F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8E38F6-E8BB-38AD-071D-AC14005C0D4C}"/>
              </a:ext>
            </a:extLst>
          </p:cNvPr>
          <p:cNvSpPr>
            <a:spLocks noGrp="1"/>
          </p:cNvSpPr>
          <p:nvPr>
            <p:ph type="sldNum" sz="quarter" idx="10"/>
          </p:nvPr>
        </p:nvSpPr>
        <p:spPr/>
        <p:txBody>
          <a:bodyPr/>
          <a:lstStyle/>
          <a:p>
            <a:fld id="{92CC9347-A9CA-0B41-9C3C-7ADBB4FD3F7A}" type="slidenum">
              <a:rPr lang="en-FI" smtClean="0"/>
              <a:t>26</a:t>
            </a:fld>
            <a:endParaRPr lang="en-FI"/>
          </a:p>
        </p:txBody>
      </p:sp>
    </p:spTree>
    <p:extLst>
      <p:ext uri="{BB962C8B-B14F-4D97-AF65-F5344CB8AC3E}">
        <p14:creationId xmlns:p14="http://schemas.microsoft.com/office/powerpoint/2010/main" val="32505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EDF17-22F7-A1A1-992B-CA44A7AB8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91954-5BD2-AE09-28C9-0220C872C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873BBD-AA70-979E-6176-76DCC2030F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AD822-B23A-EB88-619E-E55A181ECE91}"/>
              </a:ext>
            </a:extLst>
          </p:cNvPr>
          <p:cNvSpPr>
            <a:spLocks noGrp="1"/>
          </p:cNvSpPr>
          <p:nvPr>
            <p:ph type="sldNum" sz="quarter" idx="10"/>
          </p:nvPr>
        </p:nvSpPr>
        <p:spPr/>
        <p:txBody>
          <a:bodyPr/>
          <a:lstStyle/>
          <a:p>
            <a:fld id="{92CC9347-A9CA-0B41-9C3C-7ADBB4FD3F7A}" type="slidenum">
              <a:rPr lang="en-FI" smtClean="0"/>
              <a:t>6</a:t>
            </a:fld>
            <a:endParaRPr lang="en-FI"/>
          </a:p>
        </p:txBody>
      </p:sp>
    </p:spTree>
    <p:extLst>
      <p:ext uri="{BB962C8B-B14F-4D97-AF65-F5344CB8AC3E}">
        <p14:creationId xmlns:p14="http://schemas.microsoft.com/office/powerpoint/2010/main" val="377044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9948B-83B5-E454-A8B5-B846D97BEC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21F13F-6FEC-F3C5-876F-E37147145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4272B5-73DD-F84F-9CF6-6657070433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D84D58-0126-F491-48C8-86314E8B27F9}"/>
              </a:ext>
            </a:extLst>
          </p:cNvPr>
          <p:cNvSpPr>
            <a:spLocks noGrp="1"/>
          </p:cNvSpPr>
          <p:nvPr>
            <p:ph type="sldNum" sz="quarter" idx="10"/>
          </p:nvPr>
        </p:nvSpPr>
        <p:spPr/>
        <p:txBody>
          <a:bodyPr/>
          <a:lstStyle/>
          <a:p>
            <a:fld id="{92CC9347-A9CA-0B41-9C3C-7ADBB4FD3F7A}" type="slidenum">
              <a:rPr lang="en-FI" smtClean="0"/>
              <a:t>7</a:t>
            </a:fld>
            <a:endParaRPr lang="en-FI"/>
          </a:p>
        </p:txBody>
      </p:sp>
    </p:spTree>
    <p:extLst>
      <p:ext uri="{BB962C8B-B14F-4D97-AF65-F5344CB8AC3E}">
        <p14:creationId xmlns:p14="http://schemas.microsoft.com/office/powerpoint/2010/main" val="20603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47A8-FA8F-C5B3-E135-7260FA6BBB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AAA53-B223-65B5-9658-93ED2653EC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9B022-C88D-597B-52C1-AB70421231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FDD5C3-ED88-4EEA-6881-D87ECFD19183}"/>
              </a:ext>
            </a:extLst>
          </p:cNvPr>
          <p:cNvSpPr>
            <a:spLocks noGrp="1"/>
          </p:cNvSpPr>
          <p:nvPr>
            <p:ph type="sldNum" sz="quarter" idx="10"/>
          </p:nvPr>
        </p:nvSpPr>
        <p:spPr/>
        <p:txBody>
          <a:bodyPr/>
          <a:lstStyle/>
          <a:p>
            <a:fld id="{92CC9347-A9CA-0B41-9C3C-7ADBB4FD3F7A}" type="slidenum">
              <a:rPr lang="en-FI" smtClean="0"/>
              <a:t>8</a:t>
            </a:fld>
            <a:endParaRPr lang="en-FI"/>
          </a:p>
        </p:txBody>
      </p:sp>
    </p:spTree>
    <p:extLst>
      <p:ext uri="{BB962C8B-B14F-4D97-AF65-F5344CB8AC3E}">
        <p14:creationId xmlns:p14="http://schemas.microsoft.com/office/powerpoint/2010/main" val="2042053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2EC5D-7BE8-5A15-9D23-07F059A02E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795D17-6DFE-20A2-BB93-F5CB8F893E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420CE9-E066-0947-6FEE-D0E1E25468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4C022C-AD86-6B29-5C14-780A78149F2D}"/>
              </a:ext>
            </a:extLst>
          </p:cNvPr>
          <p:cNvSpPr>
            <a:spLocks noGrp="1"/>
          </p:cNvSpPr>
          <p:nvPr>
            <p:ph type="sldNum" sz="quarter" idx="10"/>
          </p:nvPr>
        </p:nvSpPr>
        <p:spPr/>
        <p:txBody>
          <a:bodyPr/>
          <a:lstStyle/>
          <a:p>
            <a:fld id="{92CC9347-A9CA-0B41-9C3C-7ADBB4FD3F7A}" type="slidenum">
              <a:rPr lang="en-FI" smtClean="0"/>
              <a:t>9</a:t>
            </a:fld>
            <a:endParaRPr lang="en-FI"/>
          </a:p>
        </p:txBody>
      </p:sp>
    </p:spTree>
    <p:extLst>
      <p:ext uri="{BB962C8B-B14F-4D97-AF65-F5344CB8AC3E}">
        <p14:creationId xmlns:p14="http://schemas.microsoft.com/office/powerpoint/2010/main" val="334745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5FE93-35B9-19C1-14A1-3442B94805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8F8C78-AE94-A523-62F2-A3BA79A53C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5BFF6-2997-8958-4D43-8A5787A77B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A41FB6-0893-1F98-67D5-7050DA9E7250}"/>
              </a:ext>
            </a:extLst>
          </p:cNvPr>
          <p:cNvSpPr>
            <a:spLocks noGrp="1"/>
          </p:cNvSpPr>
          <p:nvPr>
            <p:ph type="sldNum" sz="quarter" idx="10"/>
          </p:nvPr>
        </p:nvSpPr>
        <p:spPr/>
        <p:txBody>
          <a:bodyPr/>
          <a:lstStyle/>
          <a:p>
            <a:fld id="{92CC9347-A9CA-0B41-9C3C-7ADBB4FD3F7A}" type="slidenum">
              <a:rPr lang="en-FI" smtClean="0"/>
              <a:t>10</a:t>
            </a:fld>
            <a:endParaRPr lang="en-FI"/>
          </a:p>
        </p:txBody>
      </p:sp>
    </p:spTree>
    <p:extLst>
      <p:ext uri="{BB962C8B-B14F-4D97-AF65-F5344CB8AC3E}">
        <p14:creationId xmlns:p14="http://schemas.microsoft.com/office/powerpoint/2010/main" val="2146061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1D57B-962D-53E4-0DC7-D9B3892D7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2CE94C-E182-45FB-5B02-C79EB05B4F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DC6EFE-6A7E-BA19-26F3-B1FB118255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F3FE8E-4AEF-8223-B7B9-79827D2DE975}"/>
              </a:ext>
            </a:extLst>
          </p:cNvPr>
          <p:cNvSpPr>
            <a:spLocks noGrp="1"/>
          </p:cNvSpPr>
          <p:nvPr>
            <p:ph type="sldNum" sz="quarter" idx="10"/>
          </p:nvPr>
        </p:nvSpPr>
        <p:spPr/>
        <p:txBody>
          <a:bodyPr/>
          <a:lstStyle/>
          <a:p>
            <a:fld id="{92CC9347-A9CA-0B41-9C3C-7ADBB4FD3F7A}" type="slidenum">
              <a:rPr lang="en-FI" smtClean="0"/>
              <a:t>12</a:t>
            </a:fld>
            <a:endParaRPr lang="en-FI"/>
          </a:p>
        </p:txBody>
      </p:sp>
    </p:spTree>
    <p:extLst>
      <p:ext uri="{BB962C8B-B14F-4D97-AF65-F5344CB8AC3E}">
        <p14:creationId xmlns:p14="http://schemas.microsoft.com/office/powerpoint/2010/main" val="2248947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9C3E9-9AC0-AF59-AA62-EB2AB2F8D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7AACAD-69FF-42A6-900F-70400B9F6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C69F4-64CA-7657-4108-271C87CC0B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112D89-53EC-FF10-094F-A8974DAACA04}"/>
              </a:ext>
            </a:extLst>
          </p:cNvPr>
          <p:cNvSpPr>
            <a:spLocks noGrp="1"/>
          </p:cNvSpPr>
          <p:nvPr>
            <p:ph type="sldNum" sz="quarter" idx="10"/>
          </p:nvPr>
        </p:nvSpPr>
        <p:spPr/>
        <p:txBody>
          <a:bodyPr/>
          <a:lstStyle/>
          <a:p>
            <a:fld id="{92CC9347-A9CA-0B41-9C3C-7ADBB4FD3F7A}" type="slidenum">
              <a:rPr lang="en-FI" smtClean="0"/>
              <a:t>13</a:t>
            </a:fld>
            <a:endParaRPr lang="en-FI"/>
          </a:p>
        </p:txBody>
      </p:sp>
    </p:spTree>
    <p:extLst>
      <p:ext uri="{BB962C8B-B14F-4D97-AF65-F5344CB8AC3E}">
        <p14:creationId xmlns:p14="http://schemas.microsoft.com/office/powerpoint/2010/main" val="20098369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7472516"/>
          </a:xfrm>
          <a:prstGeom prst="rect">
            <a:avLst/>
          </a:prstGeom>
        </p:spPr>
      </p:pic>
      <p:sp>
        <p:nvSpPr>
          <p:cNvPr id="2" name="Title 1"/>
          <p:cNvSpPr>
            <a:spLocks noGrp="1"/>
          </p:cNvSpPr>
          <p:nvPr>
            <p:ph type="ctrTitle"/>
          </p:nvPr>
        </p:nvSpPr>
        <p:spPr>
          <a:xfrm>
            <a:off x="4258492" y="4376057"/>
            <a:ext cx="7733212" cy="897385"/>
          </a:xfrm>
        </p:spPr>
        <p:txBody>
          <a:bodyPr anchor="b">
            <a:normAutofit/>
          </a:bodyPr>
          <a:lstStyle>
            <a:lvl1pPr algn="ctr">
              <a:defRPr sz="4500" b="0">
                <a:solidFill>
                  <a:schemeClr val="tx1">
                    <a:lumMod val="75000"/>
                    <a:lumOff val="25000"/>
                  </a:schemeClr>
                </a:solidFill>
                <a:latin typeface="+mn-lt"/>
              </a:defRPr>
            </a:lvl1pPr>
          </a:lstStyle>
          <a:p>
            <a:r>
              <a:rPr lang="en-US"/>
              <a:t>Click to edit Master title style</a:t>
            </a:r>
            <a:endParaRPr lang="en-GB"/>
          </a:p>
        </p:txBody>
      </p:sp>
      <p:sp>
        <p:nvSpPr>
          <p:cNvPr id="3" name="Subtitle 2"/>
          <p:cNvSpPr>
            <a:spLocks noGrp="1"/>
          </p:cNvSpPr>
          <p:nvPr>
            <p:ph type="subTitle" idx="1"/>
          </p:nvPr>
        </p:nvSpPr>
        <p:spPr>
          <a:xfrm>
            <a:off x="4258492" y="5372049"/>
            <a:ext cx="7733212" cy="793620"/>
          </a:xfrm>
        </p:spPr>
        <p:txBody>
          <a:bodyPr/>
          <a:lstStyle>
            <a:lvl1pPr marL="0" indent="0" algn="ctr">
              <a:buNone/>
              <a:defRPr sz="24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33104" y="3051005"/>
            <a:ext cx="2723605" cy="727783"/>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0733" y="3910598"/>
            <a:ext cx="3614400" cy="930918"/>
          </a:xfrm>
          <a:prstGeom prst="rect">
            <a:avLst/>
          </a:prstGeom>
        </p:spPr>
      </p:pic>
    </p:spTree>
    <p:extLst>
      <p:ext uri="{BB962C8B-B14F-4D97-AF65-F5344CB8AC3E}">
        <p14:creationId xmlns:p14="http://schemas.microsoft.com/office/powerpoint/2010/main" val="1597523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686423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B2F657E-F44B-44F8-A6B2-6B7032FF1FB0}" type="datetimeFigureOut">
              <a:rPr lang="en-GB" smtClean="0"/>
              <a:t>18/10/2024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3076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chemeClr val="tx1">
                    <a:lumMod val="75000"/>
                    <a:lumOff val="25000"/>
                  </a:schemeClr>
                </a:solidFill>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sz="2400">
                <a:solidFill>
                  <a:schemeClr val="tx1">
                    <a:lumMod val="65000"/>
                    <a:lumOff val="35000"/>
                  </a:schemeClr>
                </a:solidFill>
              </a:defRPr>
            </a:lvl1pPr>
            <a:lvl2pPr marL="685800" indent="-228600">
              <a:buFont typeface="Calibri" panose="020F0502020204030204" pitchFamily="34" charset="0"/>
              <a:buChar char="-"/>
              <a:defRPr sz="2200">
                <a:solidFill>
                  <a:schemeClr val="tx1">
                    <a:lumMod val="65000"/>
                    <a:lumOff val="35000"/>
                  </a:schemeClr>
                </a:solidFill>
              </a:defRPr>
            </a:lvl2pPr>
            <a:lvl3pPr marL="1143000" indent="-228600">
              <a:buFont typeface="Calibri" panose="020F0502020204030204" pitchFamily="34" charset="0"/>
              <a:buChar char="-"/>
              <a:defRPr sz="1800">
                <a:solidFill>
                  <a:schemeClr val="tx1">
                    <a:lumMod val="65000"/>
                    <a:lumOff val="35000"/>
                  </a:schemeClr>
                </a:solidFill>
              </a:defRPr>
            </a:lvl3pPr>
            <a:lvl4pPr marL="1600200" indent="-228600">
              <a:buFont typeface="Calibri" panose="020F0502020204030204" pitchFamily="34" charset="0"/>
              <a:buChar char="-"/>
              <a:defRPr>
                <a:solidFill>
                  <a:schemeClr val="tx1">
                    <a:lumMod val="65000"/>
                    <a:lumOff val="35000"/>
                  </a:schemeClr>
                </a:solidFill>
              </a:defRPr>
            </a:lvl4pPr>
            <a:lvl5pPr marL="2057400" indent="-228600">
              <a:buFont typeface="Calibri" panose="020F0502020204030204" pitchFamily="34" charset="0"/>
              <a:buChar char="-"/>
              <a:defRPr>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7961"/>
          <a:stretch/>
        </p:blipFill>
        <p:spPr>
          <a:xfrm>
            <a:off x="0" y="6374674"/>
            <a:ext cx="12187646" cy="483326"/>
          </a:xfrm>
          <a:prstGeom prst="rect">
            <a:avLst/>
          </a:prstGeom>
        </p:spPr>
      </p:pic>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3073742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26403" cy="6858000"/>
          </a:xfrm>
          <a:prstGeom prst="rect">
            <a:avLst/>
          </a:prstGeom>
        </p:spPr>
      </p:pic>
      <p:sp>
        <p:nvSpPr>
          <p:cNvPr id="12" name="Title Placeholder 1"/>
          <p:cNvSpPr>
            <a:spLocks noGrp="1"/>
          </p:cNvSpPr>
          <p:nvPr>
            <p:ph type="title"/>
          </p:nvPr>
        </p:nvSpPr>
        <p:spPr>
          <a:xfrm>
            <a:off x="636601" y="2148840"/>
            <a:ext cx="3276600" cy="2841171"/>
          </a:xfrm>
          <a:prstGeom prst="rect">
            <a:avLst/>
          </a:prstGeom>
        </p:spPr>
        <p:txBody>
          <a:bodyPr vert="horz" lIns="91440" tIns="45720" rIns="91440" bIns="45720" rtlCol="0" anchor="ctr">
            <a:normAutofit/>
          </a:bodyPr>
          <a:lstStyle>
            <a:lvl1pPr>
              <a:defRPr b="1">
                <a:solidFill>
                  <a:schemeClr val="bg1"/>
                </a:solidFill>
              </a:defRPr>
            </a:lvl1pPr>
          </a:lstStyle>
          <a:p>
            <a:r>
              <a:rPr lang="en-US"/>
              <a:t>Click to edit Master title style</a:t>
            </a:r>
            <a:endParaRPr lang="en-GB"/>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042274" y="6370057"/>
            <a:ext cx="1691640" cy="435695"/>
          </a:xfrm>
          <a:prstGeom prst="rect">
            <a:avLst/>
          </a:prstGeom>
        </p:spPr>
      </p:pic>
    </p:spTree>
    <p:extLst>
      <p:ext uri="{BB962C8B-B14F-4D97-AF65-F5344CB8AC3E}">
        <p14:creationId xmlns:p14="http://schemas.microsoft.com/office/powerpoint/2010/main" val="3103526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4731"/>
          <a:stretch/>
        </p:blipFill>
        <p:spPr>
          <a:xfrm>
            <a:off x="0" y="0"/>
            <a:ext cx="12259491" cy="685800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b="1">
                <a:solidFill>
                  <a:schemeClr val="bg1"/>
                </a:solidFill>
              </a:defRPr>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1994" y="6453753"/>
            <a:ext cx="1199606" cy="320550"/>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496006" y="6370057"/>
            <a:ext cx="1691640" cy="435695"/>
          </a:xfrm>
          <a:prstGeom prst="rect">
            <a:avLst/>
          </a:prstGeom>
        </p:spPr>
      </p:pic>
    </p:spTree>
    <p:extLst>
      <p:ext uri="{BB962C8B-B14F-4D97-AF65-F5344CB8AC3E}">
        <p14:creationId xmlns:p14="http://schemas.microsoft.com/office/powerpoint/2010/main" val="1056300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23097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B2F657E-F44B-44F8-A6B2-6B7032FF1FB0}" type="datetimeFigureOut">
              <a:rPr lang="en-GB" smtClean="0"/>
              <a:t>18/10/2024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2114073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2F657E-F44B-44F8-A6B2-6B7032FF1FB0}" type="datetimeFigureOut">
              <a:rPr lang="en-GB" smtClean="0"/>
              <a:t>18/10/2024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424699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109324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2F657E-F44B-44F8-A6B2-6B7032FF1FB0}" type="datetimeFigureOut">
              <a:rPr lang="en-GB" smtClean="0"/>
              <a:t>18/10/2024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194152-224B-4EDE-8428-7082BF23D4A0}" type="slidenum">
              <a:rPr lang="en-GB" smtClean="0"/>
              <a:t>‹#›</a:t>
            </a:fld>
            <a:endParaRPr lang="en-GB"/>
          </a:p>
        </p:txBody>
      </p:sp>
    </p:spTree>
    <p:extLst>
      <p:ext uri="{BB962C8B-B14F-4D97-AF65-F5344CB8AC3E}">
        <p14:creationId xmlns:p14="http://schemas.microsoft.com/office/powerpoint/2010/main" val="3470622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2F657E-F44B-44F8-A6B2-6B7032FF1FB0}" type="datetimeFigureOut">
              <a:rPr lang="en-GB" smtClean="0"/>
              <a:t>18/10/2024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194152-224B-4EDE-8428-7082BF23D4A0}" type="slidenum">
              <a:rPr lang="en-GB" smtClean="0"/>
              <a:t>‹#›</a:t>
            </a:fld>
            <a:endParaRPr lang="en-GB"/>
          </a:p>
        </p:txBody>
      </p:sp>
    </p:spTree>
    <p:extLst>
      <p:ext uri="{BB962C8B-B14F-4D97-AF65-F5344CB8AC3E}">
        <p14:creationId xmlns:p14="http://schemas.microsoft.com/office/powerpoint/2010/main" val="4003241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Special Course in Software Engineering 24</a:t>
            </a:r>
          </a:p>
        </p:txBody>
      </p:sp>
      <p:sp>
        <p:nvSpPr>
          <p:cNvPr id="3" name="Subtitle 2"/>
          <p:cNvSpPr>
            <a:spLocks noGrp="1"/>
          </p:cNvSpPr>
          <p:nvPr>
            <p:ph type="subTitle" idx="1"/>
          </p:nvPr>
        </p:nvSpPr>
        <p:spPr/>
        <p:txBody>
          <a:bodyPr>
            <a:normAutofit fontScale="92500" lnSpcReduction="10000"/>
          </a:bodyPr>
          <a:lstStyle/>
          <a:p>
            <a:r>
              <a:rPr lang="fi-FI" b="1" spc="300" dirty="0"/>
              <a:t>MINI-PROJECT PRESENTATION</a:t>
            </a:r>
          </a:p>
          <a:p>
            <a:r>
              <a:rPr lang="fi-FI" dirty="0"/>
              <a:t>GROUP NO. 24: Confusion Matrix</a:t>
            </a:r>
            <a:endParaRPr lang="en-GB" dirty="0"/>
          </a:p>
        </p:txBody>
      </p:sp>
    </p:spTree>
    <p:extLst>
      <p:ext uri="{BB962C8B-B14F-4D97-AF65-F5344CB8AC3E}">
        <p14:creationId xmlns:p14="http://schemas.microsoft.com/office/powerpoint/2010/main" val="4261582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D5587-CB5B-5613-DEF2-6FB4414EA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049EA-7A56-9F95-9916-D0D475EF53E4}"/>
              </a:ext>
            </a:extLst>
          </p:cNvPr>
          <p:cNvSpPr>
            <a:spLocks noGrp="1"/>
          </p:cNvSpPr>
          <p:nvPr>
            <p:ph type="title"/>
          </p:nvPr>
        </p:nvSpPr>
        <p:spPr/>
        <p:txBody>
          <a:bodyPr/>
          <a:lstStyle/>
          <a:p>
            <a:r>
              <a:rPr lang="en-GB" dirty="0"/>
              <a:t>(</a:t>
            </a:r>
            <a:r>
              <a:rPr lang="en-GB" i="1" dirty="0"/>
              <a:t>Variable Name # </a:t>
            </a:r>
            <a:r>
              <a:rPr lang="en-US" dirty="0"/>
              <a:t>Cholesterol</a:t>
            </a:r>
            <a:r>
              <a:rPr lang="en-GB" dirty="0"/>
              <a:t>) distribution</a:t>
            </a:r>
          </a:p>
        </p:txBody>
      </p:sp>
      <p:sp>
        <p:nvSpPr>
          <p:cNvPr id="9" name="Content Placeholder 9">
            <a:extLst>
              <a:ext uri="{FF2B5EF4-FFF2-40B4-BE49-F238E27FC236}">
                <a16:creationId xmlns:a16="http://schemas.microsoft.com/office/drawing/2014/main" id="{A4D65ACB-4A28-A0FF-B216-7F10AB40C1E1}"/>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displays the distribution of cholesterol levels. </a:t>
            </a:r>
          </a:p>
          <a:p>
            <a:pPr>
              <a:buFontTx/>
              <a:buChar char="-"/>
            </a:pPr>
            <a:r>
              <a:rPr lang="en-US" i="1" dirty="0">
                <a:latin typeface="Calibri" panose="020F0502020204030204" pitchFamily="34" charset="0"/>
                <a:cs typeface="Calibri" panose="020F0502020204030204" pitchFamily="34" charset="0"/>
              </a:rPr>
              <a:t>The data shows a relatively uniform distribution across most cholesterol values, with frequencies generally ranging between 350-450. There are slight peaks around 250 and 375 cholesterol levels. The blue line overlaid on the bars represents a smoothed trend of the distribution, highlighting these subtle variations. </a:t>
            </a:r>
          </a:p>
          <a:p>
            <a:pPr>
              <a:buFontTx/>
              <a:buChar char="-"/>
            </a:pPr>
            <a:r>
              <a:rPr lang="en-US" i="1" dirty="0">
                <a:latin typeface="Calibri" panose="020F0502020204030204" pitchFamily="34" charset="0"/>
                <a:cs typeface="Calibri" panose="020F0502020204030204" pitchFamily="34" charset="0"/>
              </a:rPr>
              <a:t>Overall, the distribution doesn't show a strong central tendency, suggesting a wide range of cholesterol levels in the population sampled.</a:t>
            </a:r>
          </a:p>
        </p:txBody>
      </p:sp>
      <p:pic>
        <p:nvPicPr>
          <p:cNvPr id="5" name="Picture 4">
            <a:extLst>
              <a:ext uri="{FF2B5EF4-FFF2-40B4-BE49-F238E27FC236}">
                <a16:creationId xmlns:a16="http://schemas.microsoft.com/office/drawing/2014/main" id="{15E8FDA3-A81B-D1AB-F096-7E3E163B1DE2}"/>
              </a:ext>
            </a:extLst>
          </p:cNvPr>
          <p:cNvPicPr>
            <a:picLocks noChangeAspect="1"/>
          </p:cNvPicPr>
          <p:nvPr/>
        </p:nvPicPr>
        <p:blipFill>
          <a:blip r:embed="rId3"/>
          <a:stretch>
            <a:fillRect/>
          </a:stretch>
        </p:blipFill>
        <p:spPr>
          <a:xfrm>
            <a:off x="6759730" y="2088690"/>
            <a:ext cx="5221122" cy="2916079"/>
          </a:xfrm>
          <a:prstGeom prst="rect">
            <a:avLst/>
          </a:prstGeom>
        </p:spPr>
      </p:pic>
    </p:spTree>
    <p:extLst>
      <p:ext uri="{BB962C8B-B14F-4D97-AF65-F5344CB8AC3E}">
        <p14:creationId xmlns:p14="http://schemas.microsoft.com/office/powerpoint/2010/main" val="3509303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31385-BC65-49EA-9455-D36689FA08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FBF12-4EA3-AFB9-130A-D6283D1115B9}"/>
              </a:ext>
            </a:extLst>
          </p:cNvPr>
          <p:cNvSpPr txBox="1"/>
          <p:nvPr/>
        </p:nvSpPr>
        <p:spPr>
          <a:xfrm>
            <a:off x="5605946" y="3044279"/>
            <a:ext cx="5149140" cy="769441"/>
          </a:xfrm>
          <a:prstGeom prst="rect">
            <a:avLst/>
          </a:prstGeom>
          <a:noFill/>
        </p:spPr>
        <p:txBody>
          <a:bodyPr wrap="square" rtlCol="0">
            <a:spAutoFit/>
          </a:bodyPr>
          <a:lstStyle/>
          <a:p>
            <a:r>
              <a:rPr lang="en-US" sz="4400" dirty="0"/>
              <a:t>Analysis</a:t>
            </a:r>
          </a:p>
        </p:txBody>
      </p:sp>
    </p:spTree>
    <p:extLst>
      <p:ext uri="{BB962C8B-B14F-4D97-AF65-F5344CB8AC3E}">
        <p14:creationId xmlns:p14="http://schemas.microsoft.com/office/powerpoint/2010/main" val="321157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EF200-E52E-7884-1A92-1CC13CB471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5150-6A6D-B500-59B4-2766BAB29254}"/>
              </a:ext>
            </a:extLst>
          </p:cNvPr>
          <p:cNvSpPr>
            <a:spLocks noGrp="1"/>
          </p:cNvSpPr>
          <p:nvPr>
            <p:ph type="title"/>
          </p:nvPr>
        </p:nvSpPr>
        <p:spPr/>
        <p:txBody>
          <a:bodyPr/>
          <a:lstStyle/>
          <a:p>
            <a:r>
              <a:rPr lang="en-GB" dirty="0"/>
              <a:t>Hypothesis #1</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D0102030-1FA1-F272-A7DF-B55504AAA877}"/>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Diet (Healthy, Average, Unhealthy) vs. Heart Rate</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Heart Rate</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Diet (Healthy, Average, Unhealthy)</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diet on heart rate.</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diet on heart rate.</a:t>
            </a:r>
          </a:p>
        </p:txBody>
      </p:sp>
    </p:spTree>
    <p:extLst>
      <p:ext uri="{BB962C8B-B14F-4D97-AF65-F5344CB8AC3E}">
        <p14:creationId xmlns:p14="http://schemas.microsoft.com/office/powerpoint/2010/main" val="80867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F888E-0DA6-2E7B-B02F-377E05DC8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B8CCA-62DA-53D0-F20F-9484FFEAA858}"/>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8D792D15-130C-B24B-0922-BFF8689010FA}"/>
              </a:ext>
            </a:extLst>
          </p:cNvPr>
          <p:cNvSpPr>
            <a:spLocks noGrp="1"/>
          </p:cNvSpPr>
          <p:nvPr>
            <p:ph idx="1"/>
          </p:nvPr>
        </p:nvSpPr>
        <p:spPr>
          <a:xfrm>
            <a:off x="838200" y="1825625"/>
            <a:ext cx="6450106" cy="4474322"/>
          </a:xfrm>
        </p:spPr>
        <p:txBody>
          <a:bodyPr>
            <a:noAutofit/>
          </a:bodyPr>
          <a:lstStyle/>
          <a:p>
            <a:pPr>
              <a:lnSpc>
                <a:spcPct val="150000"/>
              </a:lnSpc>
            </a:pPr>
            <a:r>
              <a:rPr lang="en-US" sz="2000" i="1" dirty="0">
                <a:latin typeface="Calibri" panose="020F0502020204030204" pitchFamily="34" charset="0"/>
                <a:cs typeface="Calibri" panose="020F0502020204030204" pitchFamily="34" charset="0"/>
              </a:rPr>
              <a:t>This probability plot compares the distribution of observed values (blue dots) to a theoretical normal distribution (red line). </a:t>
            </a:r>
          </a:p>
          <a:p>
            <a:pPr>
              <a:lnSpc>
                <a:spcPct val="150000"/>
              </a:lnSpc>
            </a:pPr>
            <a:r>
              <a:rPr lang="en-US" sz="2000" i="1" dirty="0">
                <a:latin typeface="Calibri" panose="020F0502020204030204" pitchFamily="34" charset="0"/>
                <a:cs typeface="Calibri" panose="020F0502020204030204" pitchFamily="34" charset="0"/>
              </a:rPr>
              <a:t>The S-shaped curve of the data points suggests the distribution is not perfectly normal. </a:t>
            </a:r>
          </a:p>
          <a:p>
            <a:pPr>
              <a:lnSpc>
                <a:spcPct val="150000"/>
              </a:lnSpc>
            </a:pPr>
            <a:r>
              <a:rPr lang="en-US" sz="2000" i="1" dirty="0">
                <a:latin typeface="Calibri" panose="020F0502020204030204" pitchFamily="34" charset="0"/>
                <a:cs typeface="Calibri" panose="020F0502020204030204" pitchFamily="34" charset="0"/>
              </a:rPr>
              <a:t>The middle range aligns more closely with the normal line, while deviations are more pronounced in the lower and upper quantiles.</a:t>
            </a:r>
          </a:p>
        </p:txBody>
      </p:sp>
      <p:pic>
        <p:nvPicPr>
          <p:cNvPr id="4" name="Picture 3">
            <a:extLst>
              <a:ext uri="{FF2B5EF4-FFF2-40B4-BE49-F238E27FC236}">
                <a16:creationId xmlns:a16="http://schemas.microsoft.com/office/drawing/2014/main" id="{31C11B50-A349-6433-3B59-67047AF07ED3}"/>
              </a:ext>
            </a:extLst>
          </p:cNvPr>
          <p:cNvPicPr>
            <a:picLocks noChangeAspect="1"/>
          </p:cNvPicPr>
          <p:nvPr/>
        </p:nvPicPr>
        <p:blipFill>
          <a:blip r:embed="rId3"/>
          <a:stretch>
            <a:fillRect/>
          </a:stretch>
        </p:blipFill>
        <p:spPr>
          <a:xfrm>
            <a:off x="7370032" y="1933202"/>
            <a:ext cx="4768180" cy="2786716"/>
          </a:xfrm>
          <a:prstGeom prst="rect">
            <a:avLst/>
          </a:prstGeom>
        </p:spPr>
      </p:pic>
    </p:spTree>
    <p:extLst>
      <p:ext uri="{BB962C8B-B14F-4D97-AF65-F5344CB8AC3E}">
        <p14:creationId xmlns:p14="http://schemas.microsoft.com/office/powerpoint/2010/main" val="2175633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A9E9B-EB60-A7A8-0795-F259C4988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9D834-FE78-5CAF-E6DC-92B6340D7707}"/>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42D41369-1420-3DE2-392E-BF974F71EA32}"/>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102.29 indicates a very high degree of deviation from normality.</a:t>
            </a:r>
          </a:p>
          <a:p>
            <a:pPr>
              <a:buFontTx/>
              <a:buChar char="-"/>
            </a:pPr>
            <a:r>
              <a:rPr lang="en-US" sz="1400" dirty="0"/>
              <a:t>The p-value of 0.0 provides very strong evidence to reject the null hypothesis, which states that "the data follows a normal distribution." Therefore, the result indicates that the data does not conform to a normal distribution.</a:t>
            </a:r>
          </a:p>
          <a:p>
            <a:pPr marL="0" indent="0">
              <a:buNone/>
            </a:pPr>
            <a:endParaRPr lang="en-US" sz="1200" dirty="0"/>
          </a:p>
          <a:p>
            <a:pPr marL="0" indent="0">
              <a:buNone/>
            </a:pPr>
            <a:r>
              <a:rPr lang="en-US" sz="2000" b="1" dirty="0"/>
              <a:t>2. Kruskal-Wallis Test</a:t>
            </a:r>
          </a:p>
          <a:p>
            <a:pPr>
              <a:buFontTx/>
              <a:buChar char="-"/>
            </a:pPr>
            <a:r>
              <a:rPr lang="en-US" sz="1400" dirty="0"/>
              <a:t>The Kruskal-Wallis test is a non-parametric method used to compare three or more independent samples, similar to one-way ANOVA. Here, the statistic value is 8762.00.</a:t>
            </a:r>
          </a:p>
          <a:p>
            <a:pPr>
              <a:buFontTx/>
              <a:buChar char="-"/>
            </a:pPr>
            <a:r>
              <a:rPr lang="en-US" sz="1400" dirty="0"/>
              <a:t>The p-value of 0.498, which is above the common significance level (e.g., 0.05), indicates that there is not enough evidence to reject the null hypothesis, which states that there are no significant differences between the different samples. Therefore, the result suggests that there are no significant differences in medians among the samples.</a:t>
            </a:r>
            <a:endParaRPr lang="en-US" sz="1400" b="1" dirty="0"/>
          </a:p>
          <a:p>
            <a:pPr marL="0" indent="0">
              <a:buNone/>
            </a:pPr>
            <a:endParaRPr lang="en-US" sz="1600" b="1" dirty="0"/>
          </a:p>
        </p:txBody>
      </p:sp>
      <p:sp>
        <p:nvSpPr>
          <p:cNvPr id="6" name="TextBox 5">
            <a:extLst>
              <a:ext uri="{FF2B5EF4-FFF2-40B4-BE49-F238E27FC236}">
                <a16:creationId xmlns:a16="http://schemas.microsoft.com/office/drawing/2014/main" id="{5F2BE9EA-85BB-2BF6-2D9A-78474BCF5104}"/>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102.29183776167338,</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endParaRPr lang="en-US" dirty="0"/>
          </a:p>
          <a:p>
            <a:r>
              <a:rPr lang="en-US" dirty="0"/>
              <a:t>  "Kruskal-Wallis": {</a:t>
            </a:r>
          </a:p>
          <a:p>
            <a:r>
              <a:rPr lang="en-US" dirty="0"/>
              <a:t>    "test": "Kruskal-Wallis",</a:t>
            </a:r>
          </a:p>
          <a:p>
            <a:r>
              <a:rPr lang="en-US" dirty="0"/>
              <a:t>    "statistic": 8762.000000000002,</a:t>
            </a:r>
          </a:p>
          <a:p>
            <a:r>
              <a:rPr lang="en-US" dirty="0"/>
              <a:t>    "</a:t>
            </a:r>
            <a:r>
              <a:rPr lang="en-US" dirty="0" err="1"/>
              <a:t>p_value</a:t>
            </a:r>
            <a:r>
              <a:rPr lang="en-US" dirty="0"/>
              <a:t>": 0.49799089453512324,</a:t>
            </a:r>
          </a:p>
          <a:p>
            <a:r>
              <a:rPr lang="en-US" dirty="0"/>
              <a:t>    "</a:t>
            </a:r>
            <a:r>
              <a:rPr lang="en-US" dirty="0" err="1"/>
              <a:t>is_significant</a:t>
            </a:r>
            <a:r>
              <a:rPr lang="en-US" dirty="0"/>
              <a:t>": false</a:t>
            </a:r>
          </a:p>
          <a:p>
            <a:r>
              <a:rPr lang="en-US" dirty="0"/>
              <a:t>  }</a:t>
            </a:r>
          </a:p>
        </p:txBody>
      </p:sp>
    </p:spTree>
    <p:extLst>
      <p:ext uri="{BB962C8B-B14F-4D97-AF65-F5344CB8AC3E}">
        <p14:creationId xmlns:p14="http://schemas.microsoft.com/office/powerpoint/2010/main" val="3762169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27CFA-F1D5-8BDF-8E14-636BD8952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9AF3D-ADC8-6EFE-962E-585898D7B56E}"/>
              </a:ext>
            </a:extLst>
          </p:cNvPr>
          <p:cNvSpPr>
            <a:spLocks noGrp="1"/>
          </p:cNvSpPr>
          <p:nvPr>
            <p:ph type="title"/>
          </p:nvPr>
        </p:nvSpPr>
        <p:spPr/>
        <p:txBody>
          <a:bodyPr/>
          <a:lstStyle/>
          <a:p>
            <a:r>
              <a:rPr lang="en-GB" dirty="0"/>
              <a:t>Testing Hypothesis #1</a:t>
            </a:r>
          </a:p>
        </p:txBody>
      </p:sp>
      <p:sp>
        <p:nvSpPr>
          <p:cNvPr id="9" name="Content Placeholder 9">
            <a:extLst>
              <a:ext uri="{FF2B5EF4-FFF2-40B4-BE49-F238E27FC236}">
                <a16:creationId xmlns:a16="http://schemas.microsoft.com/office/drawing/2014/main" id="{3AB77227-AAED-2480-0F06-52B7F2AC0F74}"/>
              </a:ext>
            </a:extLst>
          </p:cNvPr>
          <p:cNvSpPr>
            <a:spLocks noGrp="1"/>
          </p:cNvSpPr>
          <p:nvPr>
            <p:ph idx="1"/>
          </p:nvPr>
        </p:nvSpPr>
        <p:spPr>
          <a:xfrm>
            <a:off x="2983007" y="4961965"/>
            <a:ext cx="5918947" cy="1132436"/>
          </a:xfrm>
        </p:spPr>
        <p:txBody>
          <a:bodyPr>
            <a:noAutofit/>
          </a:bodyPr>
          <a:lstStyle/>
          <a:p>
            <a:pPr marL="0" indent="0">
              <a:lnSpc>
                <a:spcPct val="150000"/>
              </a:lnSpc>
              <a:buNone/>
            </a:pPr>
            <a:r>
              <a:rPr lang="en-US" sz="1600" dirty="0"/>
              <a:t>The Anderson-Darling test indicates that the data does not follow a normal distribution, while the Kruskal-Wallis test shows that there are no significant differences among the samples.</a:t>
            </a:r>
            <a:endParaRPr lang="en-US" sz="2000" i="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F8ED25D1-65F1-5911-F0E9-A81A30FC938C}"/>
              </a:ext>
            </a:extLst>
          </p:cNvPr>
          <p:cNvPicPr>
            <a:picLocks noChangeAspect="1"/>
          </p:cNvPicPr>
          <p:nvPr/>
        </p:nvPicPr>
        <p:blipFill>
          <a:blip r:embed="rId3"/>
          <a:stretch>
            <a:fillRect/>
          </a:stretch>
        </p:blipFill>
        <p:spPr>
          <a:xfrm>
            <a:off x="82251" y="1487683"/>
            <a:ext cx="11570295" cy="3264068"/>
          </a:xfrm>
          <a:prstGeom prst="rect">
            <a:avLst/>
          </a:prstGeom>
        </p:spPr>
      </p:pic>
    </p:spTree>
    <p:extLst>
      <p:ext uri="{BB962C8B-B14F-4D97-AF65-F5344CB8AC3E}">
        <p14:creationId xmlns:p14="http://schemas.microsoft.com/office/powerpoint/2010/main" val="279445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F1C9-210B-8AF8-714D-FE5C807DAB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3CB98C-1823-74FF-C6DA-C93C76ADA4D9}"/>
              </a:ext>
            </a:extLst>
          </p:cNvPr>
          <p:cNvSpPr>
            <a:spLocks noGrp="1"/>
          </p:cNvSpPr>
          <p:nvPr>
            <p:ph type="title"/>
          </p:nvPr>
        </p:nvSpPr>
        <p:spPr/>
        <p:txBody>
          <a:bodyPr/>
          <a:lstStyle/>
          <a:p>
            <a:r>
              <a:rPr lang="en-GB" dirty="0"/>
              <a:t>Hypothesis #2</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808BF5AB-64CA-62F2-3184-EF59B06A8CA2}"/>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Sex vs. 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Sex</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gender on Cholesterol.</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gender on Cholesterol.</a:t>
            </a:r>
          </a:p>
        </p:txBody>
      </p:sp>
    </p:spTree>
    <p:extLst>
      <p:ext uri="{BB962C8B-B14F-4D97-AF65-F5344CB8AC3E}">
        <p14:creationId xmlns:p14="http://schemas.microsoft.com/office/powerpoint/2010/main" val="871525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A2D74-3F89-887A-EBBA-7F51BE6095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BC2CF0-66AA-76B0-D799-A6BC1442BB70}"/>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A05F6B71-6A98-F5E0-E987-B8A3A96D0961}"/>
              </a:ext>
            </a:extLst>
          </p:cNvPr>
          <p:cNvSpPr>
            <a:spLocks noGrp="1"/>
          </p:cNvSpPr>
          <p:nvPr>
            <p:ph idx="1"/>
          </p:nvPr>
        </p:nvSpPr>
        <p:spPr>
          <a:xfrm>
            <a:off x="838200" y="1825625"/>
            <a:ext cx="6450106" cy="4474322"/>
          </a:xfrm>
        </p:spPr>
        <p:txBody>
          <a:bodyPr>
            <a:noAutofit/>
          </a:bodyPr>
          <a:lstStyle/>
          <a:p>
            <a:pPr>
              <a:lnSpc>
                <a:spcPct val="150000"/>
              </a:lnSpc>
            </a:pPr>
            <a:r>
              <a:rPr lang="en-US" sz="2000" i="1" dirty="0">
                <a:latin typeface="Calibri" panose="020F0502020204030204" pitchFamily="34" charset="0"/>
                <a:cs typeface="Calibri" panose="020F0502020204030204" pitchFamily="34" charset="0"/>
              </a:rPr>
              <a:t>This probability plot compares the distribution of observed values (blue dots) to a theoretical normal distribution (red line). </a:t>
            </a:r>
          </a:p>
          <a:p>
            <a:pPr>
              <a:lnSpc>
                <a:spcPct val="150000"/>
              </a:lnSpc>
            </a:pPr>
            <a:r>
              <a:rPr lang="en-US" sz="2000" i="1" dirty="0">
                <a:latin typeface="Calibri" panose="020F0502020204030204" pitchFamily="34" charset="0"/>
                <a:cs typeface="Calibri" panose="020F0502020204030204" pitchFamily="34" charset="0"/>
              </a:rPr>
              <a:t>The S-shaped curve of the data points suggests the distribution is not perfectly normal. </a:t>
            </a:r>
          </a:p>
          <a:p>
            <a:pPr>
              <a:lnSpc>
                <a:spcPct val="150000"/>
              </a:lnSpc>
            </a:pPr>
            <a:r>
              <a:rPr lang="en-US" sz="2000" i="1" dirty="0">
                <a:latin typeface="Calibri" panose="020F0502020204030204" pitchFamily="34" charset="0"/>
                <a:cs typeface="Calibri" panose="020F0502020204030204" pitchFamily="34" charset="0"/>
              </a:rPr>
              <a:t>The middle range aligns more closely with the normal line, while deviations are more pronounced in the lower and upper quantiles.</a:t>
            </a:r>
          </a:p>
        </p:txBody>
      </p:sp>
      <p:pic>
        <p:nvPicPr>
          <p:cNvPr id="4" name="Picture 3">
            <a:extLst>
              <a:ext uri="{FF2B5EF4-FFF2-40B4-BE49-F238E27FC236}">
                <a16:creationId xmlns:a16="http://schemas.microsoft.com/office/drawing/2014/main" id="{570762B8-62CB-BB63-50CD-C3A29CB58EE6}"/>
              </a:ext>
            </a:extLst>
          </p:cNvPr>
          <p:cNvPicPr>
            <a:picLocks noChangeAspect="1"/>
          </p:cNvPicPr>
          <p:nvPr/>
        </p:nvPicPr>
        <p:blipFill>
          <a:blip r:embed="rId3"/>
          <a:stretch>
            <a:fillRect/>
          </a:stretch>
        </p:blipFill>
        <p:spPr>
          <a:xfrm>
            <a:off x="7370032" y="1933202"/>
            <a:ext cx="4768180" cy="2786716"/>
          </a:xfrm>
          <a:prstGeom prst="rect">
            <a:avLst/>
          </a:prstGeom>
        </p:spPr>
      </p:pic>
    </p:spTree>
    <p:extLst>
      <p:ext uri="{BB962C8B-B14F-4D97-AF65-F5344CB8AC3E}">
        <p14:creationId xmlns:p14="http://schemas.microsoft.com/office/powerpoint/2010/main" val="36709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3C501-DAC4-6049-FE29-DEE69386A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E8AF8-A566-1CE3-A708-7915D43EADEC}"/>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F377937-C19B-9EA7-2941-EB1BF568C139}"/>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8F3EB5B2-305B-9F08-A2B3-CE0C8B51A4BC}"/>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91.34459292230349,</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r>
              <a:rPr lang="en-US" dirty="0"/>
              <a:t>  "Mann-Whitney U": {</a:t>
            </a:r>
          </a:p>
          <a:p>
            <a:r>
              <a:rPr lang="en-US" dirty="0"/>
              <a:t>    "test": "Mann-Whitney U",</a:t>
            </a:r>
          </a:p>
          <a:p>
            <a:r>
              <a:rPr lang="en-US" dirty="0"/>
              <a:t>    "statistic": 0.0,</a:t>
            </a:r>
          </a:p>
          <a:p>
            <a:r>
              <a:rPr lang="en-US" dirty="0"/>
              <a:t>    "</a:t>
            </a:r>
            <a:r>
              <a:rPr lang="en-US" dirty="0" err="1"/>
              <a:t>p_value</a:t>
            </a:r>
            <a:r>
              <a:rPr lang="en-US" dirty="0"/>
              <a:t>": 1.0,</a:t>
            </a:r>
          </a:p>
          <a:p>
            <a:r>
              <a:rPr lang="en-US" dirty="0"/>
              <a:t>    "</a:t>
            </a:r>
            <a:r>
              <a:rPr lang="en-US" dirty="0" err="1"/>
              <a:t>is_significant</a:t>
            </a:r>
            <a:r>
              <a:rPr lang="en-US" dirty="0"/>
              <a:t>": false</a:t>
            </a:r>
          </a:p>
          <a:p>
            <a:r>
              <a:rPr lang="en-US" dirty="0"/>
              <a:t>  }</a:t>
            </a:r>
          </a:p>
          <a:p>
            <a:endParaRPr lang="en-US" dirty="0"/>
          </a:p>
        </p:txBody>
      </p:sp>
    </p:spTree>
    <p:extLst>
      <p:ext uri="{BB962C8B-B14F-4D97-AF65-F5344CB8AC3E}">
        <p14:creationId xmlns:p14="http://schemas.microsoft.com/office/powerpoint/2010/main" val="323626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8DF4C-B459-5E59-2B29-727C44AED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EA21D-170C-4F2C-7107-4428E678D5C6}"/>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686DE3C8-1678-4C57-D1C0-30A180DBC512}"/>
              </a:ext>
            </a:extLst>
          </p:cNvPr>
          <p:cNvSpPr>
            <a:spLocks noGrp="1"/>
          </p:cNvSpPr>
          <p:nvPr>
            <p:ph idx="1"/>
          </p:nvPr>
        </p:nvSpPr>
        <p:spPr>
          <a:xfrm>
            <a:off x="1319248" y="4717889"/>
            <a:ext cx="9046277" cy="1620319"/>
          </a:xfrm>
        </p:spPr>
        <p:txBody>
          <a:bodyPr>
            <a:noAutofit/>
          </a:bodyPr>
          <a:lstStyle/>
          <a:p>
            <a:pPr>
              <a:lnSpc>
                <a:spcPct val="150000"/>
              </a:lnSpc>
              <a:buFontTx/>
              <a:buChar char="-"/>
            </a:pPr>
            <a:r>
              <a:rPr lang="en-US" sz="1600" dirty="0"/>
              <a:t>The results indicate that the data does not follow a normal distribution, as shown by the significant Anderson-Darling test statistic and p-value. </a:t>
            </a:r>
          </a:p>
          <a:p>
            <a:pPr>
              <a:lnSpc>
                <a:spcPct val="150000"/>
              </a:lnSpc>
              <a:buFontTx/>
              <a:buChar char="-"/>
            </a:pPr>
            <a:r>
              <a:rPr lang="en-US" sz="1600" dirty="0"/>
              <a:t>Mann-Whitney U test results suggest that there is no significant difference between the two independent samples.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ADF6CF9-2258-37EB-29E1-5056039C5085}"/>
              </a:ext>
            </a:extLst>
          </p:cNvPr>
          <p:cNvPicPr>
            <a:picLocks noChangeAspect="1"/>
          </p:cNvPicPr>
          <p:nvPr/>
        </p:nvPicPr>
        <p:blipFill>
          <a:blip r:embed="rId3"/>
          <a:stretch>
            <a:fillRect/>
          </a:stretch>
        </p:blipFill>
        <p:spPr>
          <a:xfrm>
            <a:off x="1174497" y="1329951"/>
            <a:ext cx="9843006" cy="3206915"/>
          </a:xfrm>
          <a:prstGeom prst="rect">
            <a:avLst/>
          </a:prstGeom>
        </p:spPr>
      </p:pic>
    </p:spTree>
    <p:extLst>
      <p:ext uri="{BB962C8B-B14F-4D97-AF65-F5344CB8AC3E}">
        <p14:creationId xmlns:p14="http://schemas.microsoft.com/office/powerpoint/2010/main" val="277011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48242-314B-51A1-26CB-2B19F02810E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E0EEAA-A1F3-0E56-B707-7438329A2059}"/>
              </a:ext>
            </a:extLst>
          </p:cNvPr>
          <p:cNvSpPr txBox="1"/>
          <p:nvPr/>
        </p:nvSpPr>
        <p:spPr>
          <a:xfrm>
            <a:off x="5605946" y="3044279"/>
            <a:ext cx="5149140" cy="769441"/>
          </a:xfrm>
          <a:prstGeom prst="rect">
            <a:avLst/>
          </a:prstGeom>
          <a:noFill/>
        </p:spPr>
        <p:txBody>
          <a:bodyPr wrap="square" rtlCol="0">
            <a:spAutoFit/>
          </a:bodyPr>
          <a:lstStyle/>
          <a:p>
            <a:r>
              <a:rPr lang="en-US" sz="4400" dirty="0"/>
              <a:t>Group Introduction</a:t>
            </a:r>
          </a:p>
        </p:txBody>
      </p:sp>
    </p:spTree>
    <p:extLst>
      <p:ext uri="{BB962C8B-B14F-4D97-AF65-F5344CB8AC3E}">
        <p14:creationId xmlns:p14="http://schemas.microsoft.com/office/powerpoint/2010/main" val="1787734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B1EE0-0772-4EA3-0956-6D9A5CFBC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A41FD-EE51-5CA9-02F4-4A2EF4CE9A95}"/>
              </a:ext>
            </a:extLst>
          </p:cNvPr>
          <p:cNvSpPr>
            <a:spLocks noGrp="1"/>
          </p:cNvSpPr>
          <p:nvPr>
            <p:ph type="title"/>
          </p:nvPr>
        </p:nvSpPr>
        <p:spPr/>
        <p:txBody>
          <a:bodyPr/>
          <a:lstStyle/>
          <a:p>
            <a:r>
              <a:rPr lang="en-GB" dirty="0"/>
              <a:t>Hypothesis #2</a:t>
            </a:r>
            <a:r>
              <a:rPr lang="zh-CN" altLang="en-US" sz="3200" dirty="0"/>
              <a:t>：</a:t>
            </a:r>
            <a:r>
              <a:rPr lang="en-US" altLang="zh-CN" sz="3200" dirty="0"/>
              <a:t>Analyze numeric and category data.</a:t>
            </a:r>
            <a:endParaRPr lang="en-GB" sz="3200" dirty="0"/>
          </a:p>
        </p:txBody>
      </p:sp>
      <p:sp>
        <p:nvSpPr>
          <p:cNvPr id="9" name="Content Placeholder 9">
            <a:extLst>
              <a:ext uri="{FF2B5EF4-FFF2-40B4-BE49-F238E27FC236}">
                <a16:creationId xmlns:a16="http://schemas.microsoft.com/office/drawing/2014/main" id="{DD25EA5C-1F16-24F3-E900-4A857C403A2D}"/>
              </a:ext>
            </a:extLst>
          </p:cNvPr>
          <p:cNvSpPr>
            <a:spLocks noGrp="1"/>
          </p:cNvSpPr>
          <p:nvPr>
            <p:ph idx="1"/>
          </p:nvPr>
        </p:nvSpPr>
        <p:spPr>
          <a:xfrm>
            <a:off x="838200" y="1825625"/>
            <a:ext cx="10515600" cy="4667250"/>
          </a:xfrm>
        </p:spPr>
        <p:txBody>
          <a:bodyPr>
            <a:noAutofit/>
          </a:bodyPr>
          <a:lstStyle/>
          <a:p>
            <a:pPr marL="0" indent="0">
              <a:buNone/>
            </a:pPr>
            <a:r>
              <a:rPr lang="en-US" sz="2000" b="1" i="1" dirty="0">
                <a:latin typeface="Calibri" panose="020F0502020204030204" pitchFamily="34" charset="0"/>
                <a:cs typeface="Calibri" panose="020F0502020204030204" pitchFamily="34" charset="0"/>
              </a:rPr>
              <a:t>Analyze</a:t>
            </a:r>
            <a:r>
              <a:rPr lang="zh-CN" altLang="en-US" sz="2000" b="1" i="1" dirty="0">
                <a:latin typeface="Calibri" panose="020F0502020204030204" pitchFamily="34" charset="0"/>
                <a:cs typeface="Calibri" panose="020F0502020204030204" pitchFamily="34" charset="0"/>
              </a:rPr>
              <a:t>：</a:t>
            </a: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Data: </a:t>
            </a:r>
            <a:r>
              <a:rPr lang="en-US" sz="2000" i="1" dirty="0">
                <a:latin typeface="Calibri" panose="020F0502020204030204" pitchFamily="34" charset="0"/>
                <a:cs typeface="Calibri" panose="020F0502020204030204" pitchFamily="34" charset="0"/>
              </a:rPr>
              <a:t>Sex vs. 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        N</a:t>
            </a:r>
            <a:r>
              <a:rPr lang="en-US" sz="2000" b="1" i="1" dirty="0">
                <a:latin typeface="Calibri" panose="020F0502020204030204" pitchFamily="34" charset="0"/>
                <a:cs typeface="Calibri" panose="020F0502020204030204" pitchFamily="34" charset="0"/>
              </a:rPr>
              <a:t>umeric </a:t>
            </a:r>
            <a:r>
              <a:rPr lang="en-US" altLang="zh-CN" sz="2000" b="1" i="1" dirty="0">
                <a:latin typeface="Calibri" panose="020F0502020204030204" pitchFamily="34" charset="0"/>
                <a:cs typeface="Calibri" panose="020F0502020204030204" pitchFamily="34" charset="0"/>
              </a:rPr>
              <a:t>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Cholesterol</a:t>
            </a:r>
            <a:endParaRPr lang="en-US" altLang="zh-CN" sz="2000" i="1" dirty="0">
              <a:latin typeface="Calibri" panose="020F0502020204030204" pitchFamily="34" charset="0"/>
              <a:cs typeface="Calibri" panose="020F0502020204030204" pitchFamily="34" charset="0"/>
            </a:endParaRPr>
          </a:p>
          <a:p>
            <a:pPr marL="0" indent="0">
              <a:buNone/>
            </a:pPr>
            <a:r>
              <a:rPr lang="en-US" altLang="zh-CN" sz="2000" i="1" dirty="0">
                <a:latin typeface="Calibri" panose="020F0502020204030204" pitchFamily="34" charset="0"/>
                <a:cs typeface="Calibri" panose="020F0502020204030204" pitchFamily="34" charset="0"/>
              </a:rPr>
              <a:t>        </a:t>
            </a:r>
            <a:r>
              <a:rPr lang="en-US" altLang="zh-CN" sz="2000" b="1" i="1" dirty="0">
                <a:latin typeface="Calibri" panose="020F0502020204030204" pitchFamily="34" charset="0"/>
                <a:cs typeface="Calibri" panose="020F0502020204030204" pitchFamily="34" charset="0"/>
              </a:rPr>
              <a:t>C</a:t>
            </a:r>
            <a:r>
              <a:rPr lang="en-US" sz="2000" b="1" i="1" dirty="0">
                <a:latin typeface="Calibri" panose="020F0502020204030204" pitchFamily="34" charset="0"/>
                <a:cs typeface="Calibri" panose="020F0502020204030204" pitchFamily="34" charset="0"/>
              </a:rPr>
              <a:t>ategory data</a:t>
            </a:r>
            <a:r>
              <a:rPr lang="zh-CN" altLang="en-US" sz="2000" i="1" dirty="0">
                <a:latin typeface="Calibri" panose="020F0502020204030204" pitchFamily="34" charset="0"/>
                <a:cs typeface="Calibri" panose="020F0502020204030204" pitchFamily="34" charset="0"/>
              </a:rPr>
              <a:t>：</a:t>
            </a:r>
            <a:r>
              <a:rPr lang="en-US" sz="2000" i="1" dirty="0">
                <a:latin typeface="Calibri" panose="020F0502020204030204" pitchFamily="34" charset="0"/>
                <a:cs typeface="Calibri" panose="020F0502020204030204" pitchFamily="34" charset="0"/>
              </a:rPr>
              <a:t> Sex</a:t>
            </a:r>
            <a:endParaRPr lang="en-US" altLang="zh-CN" sz="2000" i="1" dirty="0">
              <a:latin typeface="Calibri" panose="020F0502020204030204" pitchFamily="34" charset="0"/>
              <a:cs typeface="Calibri" panose="020F0502020204030204" pitchFamily="34" charset="0"/>
            </a:endParaRPr>
          </a:p>
          <a:p>
            <a:pPr marL="0" indent="0">
              <a:buNone/>
            </a:pPr>
            <a:endParaRPr lang="en-US" altLang="zh-CN" sz="2000" b="1" i="1" dirty="0">
              <a:latin typeface="Calibri" panose="020F0502020204030204" pitchFamily="34" charset="0"/>
              <a:cs typeface="Calibri" panose="020F0502020204030204" pitchFamily="34" charset="0"/>
            </a:endParaRPr>
          </a:p>
          <a:p>
            <a:pPr marL="0" indent="0">
              <a:buNone/>
            </a:pPr>
            <a:r>
              <a:rPr lang="en-US" altLang="zh-CN" sz="2000" b="1" i="1" dirty="0">
                <a:latin typeface="Calibri" panose="020F0502020204030204" pitchFamily="34" charset="0"/>
                <a:cs typeface="Calibri" panose="020F0502020204030204" pitchFamily="34" charset="0"/>
              </a:rPr>
              <a:t>Hypothesis</a:t>
            </a:r>
            <a:r>
              <a:rPr lang="zh-CN" altLang="en-US" sz="2000" b="1" i="1" dirty="0">
                <a:latin typeface="Calibri" panose="020F0502020204030204" pitchFamily="34" charset="0"/>
                <a:cs typeface="Calibri" panose="020F0502020204030204" pitchFamily="34" charset="0"/>
              </a:rPr>
              <a:t>：</a:t>
            </a:r>
            <a:endParaRPr lang="en-US" sz="2000" b="1" i="1" dirty="0">
              <a:latin typeface="Calibri" panose="020F0502020204030204" pitchFamily="34" charset="0"/>
              <a:cs typeface="Calibri" panose="020F0502020204030204" pitchFamily="34" charset="0"/>
            </a:endParaRP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(Null Hypothesis) </a:t>
            </a:r>
            <a:r>
              <a:rPr lang="en-US" sz="2000" i="1" dirty="0">
                <a:latin typeface="Calibri" panose="020F0502020204030204" pitchFamily="34" charset="0"/>
                <a:cs typeface="Calibri" panose="020F0502020204030204" pitchFamily="34" charset="0"/>
              </a:rPr>
              <a:t> </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There is no significant effect of gender on Cholesterol.</a:t>
            </a:r>
          </a:p>
          <a:p>
            <a:pPr marL="0" indent="0">
              <a:buNone/>
            </a:pPr>
            <a:r>
              <a:rPr lang="en-US" sz="2000" b="1" i="1" dirty="0">
                <a:latin typeface="Calibri" panose="020F0502020204030204" pitchFamily="34" charset="0"/>
                <a:cs typeface="Calibri" panose="020F0502020204030204" pitchFamily="34" charset="0"/>
              </a:rPr>
              <a:t>        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(Alternative Hypothesis) : </a:t>
            </a:r>
            <a:r>
              <a:rPr lang="en-US" sz="2000" i="1" dirty="0">
                <a:latin typeface="Calibri" panose="020F0502020204030204" pitchFamily="34" charset="0"/>
                <a:cs typeface="Calibri" panose="020F0502020204030204" pitchFamily="34" charset="0"/>
              </a:rPr>
              <a:t>There is a significant effect of gender on Cholesterol.</a:t>
            </a:r>
          </a:p>
        </p:txBody>
      </p:sp>
    </p:spTree>
    <p:extLst>
      <p:ext uri="{BB962C8B-B14F-4D97-AF65-F5344CB8AC3E}">
        <p14:creationId xmlns:p14="http://schemas.microsoft.com/office/powerpoint/2010/main" val="4188327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FCF0B-4539-AC2C-C99F-2A9FEE2237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4D08A-AF25-2E70-4D99-1924150DCC09}"/>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B81A3954-1C2D-C4E3-5353-1D705CED114C}"/>
              </a:ext>
            </a:extLst>
          </p:cNvPr>
          <p:cNvSpPr>
            <a:spLocks noGrp="1"/>
          </p:cNvSpPr>
          <p:nvPr>
            <p:ph idx="1"/>
          </p:nvPr>
        </p:nvSpPr>
        <p:spPr>
          <a:xfrm>
            <a:off x="838200" y="1825625"/>
            <a:ext cx="6450106" cy="4474322"/>
          </a:xfrm>
        </p:spPr>
        <p:txBody>
          <a:bodyPr>
            <a:noAutofit/>
          </a:bodyPr>
          <a:lstStyle/>
          <a:p>
            <a:pPr>
              <a:lnSpc>
                <a:spcPct val="150000"/>
              </a:lnSpc>
            </a:pPr>
            <a:r>
              <a:rPr lang="en-US" sz="2000" i="1" dirty="0">
                <a:latin typeface="Calibri" panose="020F0502020204030204" pitchFamily="34" charset="0"/>
                <a:cs typeface="Calibri" panose="020F0502020204030204" pitchFamily="34" charset="0"/>
              </a:rPr>
              <a:t>This probability plot compares the distribution of observed values (blue dots) to a theoretical normal distribution (red line). </a:t>
            </a:r>
          </a:p>
          <a:p>
            <a:pPr>
              <a:lnSpc>
                <a:spcPct val="150000"/>
              </a:lnSpc>
            </a:pPr>
            <a:r>
              <a:rPr lang="en-US" sz="2000" i="1" dirty="0">
                <a:latin typeface="Calibri" panose="020F0502020204030204" pitchFamily="34" charset="0"/>
                <a:cs typeface="Calibri" panose="020F0502020204030204" pitchFamily="34" charset="0"/>
              </a:rPr>
              <a:t>The S-shaped curve of the data points suggests the distribution is not perfectly normal. </a:t>
            </a:r>
          </a:p>
          <a:p>
            <a:pPr>
              <a:lnSpc>
                <a:spcPct val="150000"/>
              </a:lnSpc>
            </a:pPr>
            <a:r>
              <a:rPr lang="en-US" sz="2000" i="1" dirty="0">
                <a:latin typeface="Calibri" panose="020F0502020204030204" pitchFamily="34" charset="0"/>
                <a:cs typeface="Calibri" panose="020F0502020204030204" pitchFamily="34" charset="0"/>
              </a:rPr>
              <a:t>The middle range aligns more closely with the normal line, while deviations are more pronounced in the lower and upper quantiles.</a:t>
            </a:r>
          </a:p>
        </p:txBody>
      </p:sp>
      <p:pic>
        <p:nvPicPr>
          <p:cNvPr id="4" name="Picture 3">
            <a:extLst>
              <a:ext uri="{FF2B5EF4-FFF2-40B4-BE49-F238E27FC236}">
                <a16:creationId xmlns:a16="http://schemas.microsoft.com/office/drawing/2014/main" id="{7A259A03-4286-4E92-16B5-5BEE2B0314A1}"/>
              </a:ext>
            </a:extLst>
          </p:cNvPr>
          <p:cNvPicPr>
            <a:picLocks noChangeAspect="1"/>
          </p:cNvPicPr>
          <p:nvPr/>
        </p:nvPicPr>
        <p:blipFill>
          <a:blip r:embed="rId3"/>
          <a:stretch>
            <a:fillRect/>
          </a:stretch>
        </p:blipFill>
        <p:spPr>
          <a:xfrm>
            <a:off x="7370032" y="1933202"/>
            <a:ext cx="4768180" cy="2786716"/>
          </a:xfrm>
          <a:prstGeom prst="rect">
            <a:avLst/>
          </a:prstGeom>
        </p:spPr>
      </p:pic>
    </p:spTree>
    <p:extLst>
      <p:ext uri="{BB962C8B-B14F-4D97-AF65-F5344CB8AC3E}">
        <p14:creationId xmlns:p14="http://schemas.microsoft.com/office/powerpoint/2010/main" val="4275977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FF729-6874-5AA3-B948-189ADF28B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69246-7C87-62E1-09D0-A7622CD98253}"/>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B97AC860-3A6B-AA8C-321E-26033896B5A8}"/>
              </a:ext>
            </a:extLst>
          </p:cNvPr>
          <p:cNvSpPr>
            <a:spLocks noGrp="1"/>
          </p:cNvSpPr>
          <p:nvPr>
            <p:ph idx="1"/>
          </p:nvPr>
        </p:nvSpPr>
        <p:spPr>
          <a:xfrm>
            <a:off x="838200" y="1825625"/>
            <a:ext cx="6577853" cy="4667250"/>
          </a:xfrm>
        </p:spPr>
        <p:txBody>
          <a:bodyPr>
            <a:noAutofit/>
          </a:bodyPr>
          <a:lstStyle/>
          <a:p>
            <a:pPr marL="0" indent="0">
              <a:buNone/>
            </a:pPr>
            <a:r>
              <a:rPr lang="en-US" sz="2000" b="1" dirty="0"/>
              <a:t>1. Anderson-Darling Test</a:t>
            </a:r>
          </a:p>
          <a:p>
            <a:pPr>
              <a:buFontTx/>
              <a:buChar char="-"/>
            </a:pPr>
            <a:r>
              <a:rPr lang="en-US" sz="1400" dirty="0"/>
              <a:t>The Anderson-Darling test is a non-parametric test used to determine whether a dataset follows a normal distribution. The statistic value of 91.34 indicates a significant deviation from normality. </a:t>
            </a:r>
          </a:p>
          <a:p>
            <a:pPr>
              <a:buFontTx/>
              <a:buChar char="-"/>
            </a:pPr>
            <a:r>
              <a:rPr lang="en-US" sz="1400" dirty="0"/>
              <a:t>The p-value of 0.0 provides strong evidence to reject the null hypothesis, which states that "the data follows a normal distribution." Thus, the result shows that the data does not conform to a normal distribution.</a:t>
            </a:r>
          </a:p>
          <a:p>
            <a:pPr marL="0" indent="0">
              <a:buNone/>
            </a:pPr>
            <a:r>
              <a:rPr lang="en-US" sz="2000" b="1" dirty="0"/>
              <a:t>2. Mann-Whitney U Test </a:t>
            </a:r>
          </a:p>
          <a:p>
            <a:pPr>
              <a:buFontTx/>
              <a:buChar char="-"/>
            </a:pPr>
            <a:r>
              <a:rPr lang="en-US" sz="1400" dirty="0"/>
              <a:t>The Mann-Whitney U test is a non-parametric test used to assess whether there are differences between two independent samples. The statistic value of 0.0 suggests that one group has a lower rank than the other. </a:t>
            </a:r>
          </a:p>
          <a:p>
            <a:pPr>
              <a:buFontTx/>
              <a:buChar char="-"/>
            </a:pPr>
            <a:r>
              <a:rPr lang="en-US" sz="1400" dirty="0"/>
              <a:t>However, the p-value of 1.0 indicates that there is no significant difference between the two groups. Therefore, the result suggests that the difference between the groups is not statistically significant.</a:t>
            </a:r>
          </a:p>
        </p:txBody>
      </p:sp>
      <p:sp>
        <p:nvSpPr>
          <p:cNvPr id="6" name="TextBox 5">
            <a:extLst>
              <a:ext uri="{FF2B5EF4-FFF2-40B4-BE49-F238E27FC236}">
                <a16:creationId xmlns:a16="http://schemas.microsoft.com/office/drawing/2014/main" id="{9A8CEC1A-F4B5-8681-0D2A-59F927D7B93F}"/>
              </a:ext>
            </a:extLst>
          </p:cNvPr>
          <p:cNvSpPr txBox="1"/>
          <p:nvPr/>
        </p:nvSpPr>
        <p:spPr>
          <a:xfrm>
            <a:off x="8070477" y="1507611"/>
            <a:ext cx="4121523" cy="4247317"/>
          </a:xfrm>
          <a:prstGeom prst="rect">
            <a:avLst/>
          </a:prstGeom>
          <a:noFill/>
        </p:spPr>
        <p:txBody>
          <a:bodyPr wrap="square" rtlCol="0">
            <a:spAutoFit/>
          </a:bodyPr>
          <a:lstStyle/>
          <a:p>
            <a:endParaRPr lang="en-US" dirty="0"/>
          </a:p>
          <a:p>
            <a:r>
              <a:rPr lang="en-US" dirty="0"/>
              <a:t>  "Anderson-Darling": {</a:t>
            </a:r>
          </a:p>
          <a:p>
            <a:r>
              <a:rPr lang="en-US" dirty="0"/>
              <a:t>    "test": "Anderson-Darling",</a:t>
            </a:r>
          </a:p>
          <a:p>
            <a:r>
              <a:rPr lang="en-US" dirty="0"/>
              <a:t>    "statistic": 91.34459292230349,</a:t>
            </a:r>
          </a:p>
          <a:p>
            <a:r>
              <a:rPr lang="en-US" dirty="0"/>
              <a:t>    "</a:t>
            </a:r>
            <a:r>
              <a:rPr lang="en-US" dirty="0" err="1"/>
              <a:t>p_value</a:t>
            </a:r>
            <a:r>
              <a:rPr lang="en-US" dirty="0"/>
              <a:t>": 0.0,</a:t>
            </a:r>
          </a:p>
          <a:p>
            <a:r>
              <a:rPr lang="en-US" dirty="0"/>
              <a:t>    "</a:t>
            </a:r>
            <a:r>
              <a:rPr lang="en-US" dirty="0" err="1"/>
              <a:t>is_normal</a:t>
            </a:r>
            <a:r>
              <a:rPr lang="en-US" dirty="0"/>
              <a:t>": false</a:t>
            </a:r>
          </a:p>
          <a:p>
            <a:r>
              <a:rPr lang="en-US" dirty="0"/>
              <a:t>  }</a:t>
            </a:r>
          </a:p>
          <a:p>
            <a:endParaRPr lang="en-US" dirty="0"/>
          </a:p>
          <a:p>
            <a:r>
              <a:rPr lang="en-US" dirty="0"/>
              <a:t>  "Mann-Whitney U": {</a:t>
            </a:r>
          </a:p>
          <a:p>
            <a:r>
              <a:rPr lang="en-US" dirty="0"/>
              <a:t>    "test": "Mann-Whitney U",</a:t>
            </a:r>
          </a:p>
          <a:p>
            <a:r>
              <a:rPr lang="en-US" dirty="0"/>
              <a:t>    "statistic": 0.0,</a:t>
            </a:r>
          </a:p>
          <a:p>
            <a:r>
              <a:rPr lang="en-US" dirty="0"/>
              <a:t>    "</a:t>
            </a:r>
            <a:r>
              <a:rPr lang="en-US" dirty="0" err="1"/>
              <a:t>p_value</a:t>
            </a:r>
            <a:r>
              <a:rPr lang="en-US" dirty="0"/>
              <a:t>": 1.0,</a:t>
            </a:r>
          </a:p>
          <a:p>
            <a:r>
              <a:rPr lang="en-US" dirty="0"/>
              <a:t>    "</a:t>
            </a:r>
            <a:r>
              <a:rPr lang="en-US" dirty="0" err="1"/>
              <a:t>is_significant</a:t>
            </a:r>
            <a:r>
              <a:rPr lang="en-US" dirty="0"/>
              <a:t>": false</a:t>
            </a:r>
          </a:p>
          <a:p>
            <a:r>
              <a:rPr lang="en-US" dirty="0"/>
              <a:t>  }</a:t>
            </a:r>
          </a:p>
          <a:p>
            <a:endParaRPr lang="en-US" dirty="0"/>
          </a:p>
        </p:txBody>
      </p:sp>
    </p:spTree>
    <p:extLst>
      <p:ext uri="{BB962C8B-B14F-4D97-AF65-F5344CB8AC3E}">
        <p14:creationId xmlns:p14="http://schemas.microsoft.com/office/powerpoint/2010/main" val="9343141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BE5D1-D79E-6B51-0D65-5F9A5860A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6149D-2A03-9DC9-AE92-6E33D04F4B2F}"/>
              </a:ext>
            </a:extLst>
          </p:cNvPr>
          <p:cNvSpPr>
            <a:spLocks noGrp="1"/>
          </p:cNvSpPr>
          <p:nvPr>
            <p:ph type="title"/>
          </p:nvPr>
        </p:nvSpPr>
        <p:spPr/>
        <p:txBody>
          <a:bodyPr/>
          <a:lstStyle/>
          <a:p>
            <a:r>
              <a:rPr lang="en-GB" dirty="0"/>
              <a:t>Testing Hypothesis #2</a:t>
            </a:r>
          </a:p>
        </p:txBody>
      </p:sp>
      <p:sp>
        <p:nvSpPr>
          <p:cNvPr id="9" name="Content Placeholder 9">
            <a:extLst>
              <a:ext uri="{FF2B5EF4-FFF2-40B4-BE49-F238E27FC236}">
                <a16:creationId xmlns:a16="http://schemas.microsoft.com/office/drawing/2014/main" id="{AA6C1A41-CE6D-456B-8291-EA3152E52DBF}"/>
              </a:ext>
            </a:extLst>
          </p:cNvPr>
          <p:cNvSpPr>
            <a:spLocks noGrp="1"/>
          </p:cNvSpPr>
          <p:nvPr>
            <p:ph idx="1"/>
          </p:nvPr>
        </p:nvSpPr>
        <p:spPr>
          <a:xfrm>
            <a:off x="1319248" y="4717889"/>
            <a:ext cx="9046277" cy="1620319"/>
          </a:xfrm>
        </p:spPr>
        <p:txBody>
          <a:bodyPr>
            <a:noAutofit/>
          </a:bodyPr>
          <a:lstStyle/>
          <a:p>
            <a:pPr>
              <a:lnSpc>
                <a:spcPct val="150000"/>
              </a:lnSpc>
              <a:buFontTx/>
              <a:buChar char="-"/>
            </a:pPr>
            <a:r>
              <a:rPr lang="en-US" sz="1600" dirty="0"/>
              <a:t>The results indicate that the data does not follow a normal distribution, as shown by the significant Anderson-Darling test statistic and p-value. </a:t>
            </a:r>
          </a:p>
          <a:p>
            <a:pPr>
              <a:lnSpc>
                <a:spcPct val="150000"/>
              </a:lnSpc>
              <a:buFontTx/>
              <a:buChar char="-"/>
            </a:pPr>
            <a:r>
              <a:rPr lang="en-US" sz="1600" dirty="0"/>
              <a:t>Mann-Whitney U test results suggest that there is no significant difference between the two independent samples.</a:t>
            </a:r>
            <a:endParaRPr lang="en-US" sz="2000" i="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7A9F1C7-1BF3-17A3-37F8-80FA3972AEDA}"/>
              </a:ext>
            </a:extLst>
          </p:cNvPr>
          <p:cNvPicPr>
            <a:picLocks noChangeAspect="1"/>
          </p:cNvPicPr>
          <p:nvPr/>
        </p:nvPicPr>
        <p:blipFill>
          <a:blip r:embed="rId3"/>
          <a:stretch>
            <a:fillRect/>
          </a:stretch>
        </p:blipFill>
        <p:spPr>
          <a:xfrm>
            <a:off x="1174497" y="1329951"/>
            <a:ext cx="9843006" cy="3206915"/>
          </a:xfrm>
          <a:prstGeom prst="rect">
            <a:avLst/>
          </a:prstGeom>
        </p:spPr>
      </p:pic>
    </p:spTree>
    <p:extLst>
      <p:ext uri="{BB962C8B-B14F-4D97-AF65-F5344CB8AC3E}">
        <p14:creationId xmlns:p14="http://schemas.microsoft.com/office/powerpoint/2010/main" val="390791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0AEA2-4F28-7CF7-3F93-820EFE9CEF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52929-590A-A415-DE8B-9154455E89EE}"/>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BB092D38-85E0-FA13-D1A0-EFCC7C6C9CB0}"/>
              </a:ext>
            </a:extLst>
          </p:cNvPr>
          <p:cNvSpPr txBox="1"/>
          <p:nvPr/>
        </p:nvSpPr>
        <p:spPr>
          <a:xfrm>
            <a:off x="5605946" y="2401725"/>
            <a:ext cx="5149140" cy="2123658"/>
          </a:xfrm>
          <a:prstGeom prst="rect">
            <a:avLst/>
          </a:prstGeom>
          <a:noFill/>
        </p:spPr>
        <p:txBody>
          <a:bodyPr wrap="square" rtlCol="0">
            <a:spAutoFit/>
          </a:bodyPr>
          <a:lstStyle/>
          <a:p>
            <a:r>
              <a:rPr lang="en-US" sz="4400" dirty="0"/>
              <a:t>(NOT MANDATORY)</a:t>
            </a:r>
          </a:p>
          <a:p>
            <a:r>
              <a:rPr lang="en-US" sz="4400" dirty="0"/>
              <a:t>Interesting results</a:t>
            </a:r>
          </a:p>
          <a:p>
            <a:r>
              <a:rPr lang="en-US" sz="4400" dirty="0"/>
              <a:t>BONUS – 5 points</a:t>
            </a:r>
          </a:p>
        </p:txBody>
      </p:sp>
    </p:spTree>
    <p:extLst>
      <p:ext uri="{BB962C8B-B14F-4D97-AF65-F5344CB8AC3E}">
        <p14:creationId xmlns:p14="http://schemas.microsoft.com/office/powerpoint/2010/main" val="201524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8D081-EB46-7CD8-0A8E-BCD4FF99F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97EA2-2DC3-0B95-0736-262E2F990372}"/>
              </a:ext>
            </a:extLst>
          </p:cNvPr>
          <p:cNvSpPr>
            <a:spLocks noGrp="1"/>
          </p:cNvSpPr>
          <p:nvPr>
            <p:ph type="title"/>
          </p:nvPr>
        </p:nvSpPr>
        <p:spPr/>
        <p:txBody>
          <a:bodyPr/>
          <a:lstStyle/>
          <a:p>
            <a:r>
              <a:rPr lang="en-GB" dirty="0"/>
              <a:t>Interesting Hypothesis (NOT MANDATORY)</a:t>
            </a:r>
          </a:p>
        </p:txBody>
      </p:sp>
      <p:sp>
        <p:nvSpPr>
          <p:cNvPr id="9" name="Content Placeholder 9">
            <a:extLst>
              <a:ext uri="{FF2B5EF4-FFF2-40B4-BE49-F238E27FC236}">
                <a16:creationId xmlns:a16="http://schemas.microsoft.com/office/drawing/2014/main" id="{D8EDD95A-657E-9176-2C4C-480220538FA5}"/>
              </a:ext>
            </a:extLst>
          </p:cNvPr>
          <p:cNvSpPr>
            <a:spLocks noGrp="1"/>
          </p:cNvSpPr>
          <p:nvPr>
            <p:ph idx="1"/>
          </p:nvPr>
        </p:nvSpPr>
        <p:spPr>
          <a:xfrm>
            <a:off x="838200" y="1825625"/>
            <a:ext cx="10515600" cy="4667250"/>
          </a:xfrm>
        </p:spPr>
        <p:txBody>
          <a:bodyPr>
            <a:noAutofit/>
          </a:bodyPr>
          <a:lstStyle/>
          <a:p>
            <a:pPr marL="0" indent="0">
              <a:buNone/>
            </a:pPr>
            <a:r>
              <a:rPr lang="en-US" sz="2000" i="1" dirty="0">
                <a:latin typeface="Calibri" panose="020F0502020204030204" pitchFamily="34" charset="0"/>
                <a:cs typeface="Calibri" panose="020F0502020204030204" pitchFamily="34" charset="0"/>
              </a:rPr>
              <a:t>(</a:t>
            </a:r>
          </a:p>
          <a:p>
            <a:pPr marL="0" indent="0">
              <a:lnSpc>
                <a:spcPct val="150000"/>
              </a:lnSpc>
              <a:buNone/>
            </a:pPr>
            <a:r>
              <a:rPr lang="en-US" sz="2000" i="1" dirty="0">
                <a:latin typeface="Calibri" panose="020F0502020204030204" pitchFamily="34" charset="0"/>
                <a:cs typeface="Calibri" panose="020F0502020204030204" pitchFamily="34" charset="0"/>
              </a:rPr>
              <a:t>Provide details of any other interesting hypothesis you tested. </a:t>
            </a:r>
          </a:p>
          <a:p>
            <a:pPr marL="0" indent="0">
              <a:lnSpc>
                <a:spcPct val="150000"/>
              </a:lnSpc>
              <a:buNone/>
            </a:pPr>
            <a:r>
              <a:rPr lang="en-US" sz="2000" i="1" dirty="0">
                <a:latin typeface="Calibri" panose="020F0502020204030204" pitchFamily="34" charset="0"/>
                <a:cs typeface="Calibri" panose="020F0502020204030204" pitchFamily="34" charset="0"/>
              </a:rPr>
              <a:t>Were the results also interesting? Why?</a:t>
            </a:r>
          </a:p>
          <a:p>
            <a:pPr marL="0" indent="0">
              <a:lnSpc>
                <a:spcPct val="150000"/>
              </a:lnSpc>
              <a:buNone/>
            </a:pPr>
            <a:r>
              <a:rPr lang="en-US" sz="2000" i="1" dirty="0">
                <a:latin typeface="Calibri" panose="020F0502020204030204" pitchFamily="34" charset="0"/>
                <a:cs typeface="Calibri" panose="020F0502020204030204" pitchFamily="34" charset="0"/>
              </a:rPr>
              <a:t>Example (Titanic dataset):</a:t>
            </a:r>
          </a:p>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0</a:t>
            </a:r>
            <a:r>
              <a:rPr lang="en-US" sz="2000" b="1" i="1"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no</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relationship between point of embarkation and survival rate</a:t>
            </a:r>
          </a:p>
          <a:p>
            <a:pPr marL="0" indent="0">
              <a:lnSpc>
                <a:spcPct val="150000"/>
              </a:lnSpc>
              <a:buNone/>
            </a:pPr>
            <a:r>
              <a:rPr lang="en-US" sz="2000" b="1" i="1" dirty="0">
                <a:latin typeface="Calibri" panose="020F0502020204030204" pitchFamily="34" charset="0"/>
                <a:cs typeface="Calibri" panose="020F0502020204030204" pitchFamily="34" charset="0"/>
              </a:rPr>
              <a:t>H</a:t>
            </a:r>
            <a:r>
              <a:rPr lang="en-US" sz="2000" b="1" i="1" baseline="-25000"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 </a:t>
            </a:r>
            <a:r>
              <a:rPr lang="en-US" sz="2000" i="1" dirty="0">
                <a:latin typeface="Calibri" panose="020F0502020204030204" pitchFamily="34" charset="0"/>
                <a:cs typeface="Calibri" panose="020F0502020204030204" pitchFamily="34" charset="0"/>
              </a:rPr>
              <a:t>There is </a:t>
            </a:r>
            <a:r>
              <a:rPr lang="en-US" sz="2000" b="1" i="1" u="sng" dirty="0">
                <a:latin typeface="Calibri" panose="020F0502020204030204" pitchFamily="34" charset="0"/>
                <a:cs typeface="Calibri" panose="020F0502020204030204" pitchFamily="34" charset="0"/>
              </a:rPr>
              <a:t>a</a:t>
            </a:r>
            <a:r>
              <a:rPr lang="en-US" sz="2000" b="1" i="1"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relationship between point of embarkation and survival rate</a:t>
            </a:r>
          </a:p>
          <a:p>
            <a:pPr marL="0" indent="0">
              <a:buNone/>
            </a:pPr>
            <a:r>
              <a:rPr lang="en-US" sz="2000" i="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48161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09FA-83AA-253A-1946-3293F9155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443675-FFAE-188B-3083-AECFA5EE8C3D}"/>
              </a:ext>
            </a:extLst>
          </p:cNvPr>
          <p:cNvSpPr>
            <a:spLocks noGrp="1"/>
          </p:cNvSpPr>
          <p:nvPr>
            <p:ph type="title"/>
          </p:nvPr>
        </p:nvSpPr>
        <p:spPr/>
        <p:txBody>
          <a:bodyPr/>
          <a:lstStyle/>
          <a:p>
            <a:r>
              <a:rPr lang="en-GB" dirty="0"/>
              <a:t>Interesting Hypothesis (NOT MANDATORY)</a:t>
            </a:r>
          </a:p>
        </p:txBody>
      </p:sp>
      <p:sp>
        <p:nvSpPr>
          <p:cNvPr id="9" name="Content Placeholder 9">
            <a:extLst>
              <a:ext uri="{FF2B5EF4-FFF2-40B4-BE49-F238E27FC236}">
                <a16:creationId xmlns:a16="http://schemas.microsoft.com/office/drawing/2014/main" id="{6309DE5F-56AB-73D6-AE83-F958BC9D2B79}"/>
              </a:ext>
            </a:extLst>
          </p:cNvPr>
          <p:cNvSpPr>
            <a:spLocks noGrp="1"/>
          </p:cNvSpPr>
          <p:nvPr>
            <p:ph idx="1"/>
          </p:nvPr>
        </p:nvSpPr>
        <p:spPr>
          <a:xfrm>
            <a:off x="838200" y="1825625"/>
            <a:ext cx="10515600" cy="4667250"/>
          </a:xfrm>
        </p:spPr>
        <p:txBody>
          <a:bodyPr>
            <a:noAutofit/>
          </a:bodyPr>
          <a:lstStyle/>
          <a:p>
            <a:pPr marL="0" indent="0">
              <a:buNone/>
            </a:pPr>
            <a:r>
              <a:rPr lang="en-US" dirty="0">
                <a:solidFill>
                  <a:srgbClr val="FF0000"/>
                </a:solidFill>
                <a:latin typeface="Calibri" panose="020F0502020204030204" pitchFamily="34" charset="0"/>
                <a:cs typeface="Calibri" panose="020F0502020204030204" pitchFamily="34" charset="0"/>
              </a:rPr>
              <a:t>**Please note that the </a:t>
            </a:r>
            <a:r>
              <a:rPr lang="en-US" b="1" dirty="0">
                <a:solidFill>
                  <a:srgbClr val="FF0000"/>
                </a:solidFill>
                <a:latin typeface="Calibri" panose="020F0502020204030204" pitchFamily="34" charset="0"/>
                <a:cs typeface="Calibri" panose="020F0502020204030204" pitchFamily="34" charset="0"/>
              </a:rPr>
              <a:t>BONUS 5 POINTS </a:t>
            </a:r>
            <a:r>
              <a:rPr lang="en-US" dirty="0">
                <a:solidFill>
                  <a:srgbClr val="FF0000"/>
                </a:solidFill>
                <a:latin typeface="Calibri" panose="020F0502020204030204" pitchFamily="34" charset="0"/>
                <a:cs typeface="Calibri" panose="020F0502020204030204" pitchFamily="34" charset="0"/>
              </a:rPr>
              <a:t>will be given only if the teachers are convinced that the results are interesting. </a:t>
            </a:r>
          </a:p>
        </p:txBody>
      </p:sp>
    </p:spTree>
    <p:extLst>
      <p:ext uri="{BB962C8B-B14F-4D97-AF65-F5344CB8AC3E}">
        <p14:creationId xmlns:p14="http://schemas.microsoft.com/office/powerpoint/2010/main" val="2109042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End</a:t>
            </a:r>
          </a:p>
        </p:txBody>
      </p:sp>
    </p:spTree>
    <p:extLst>
      <p:ext uri="{BB962C8B-B14F-4D97-AF65-F5344CB8AC3E}">
        <p14:creationId xmlns:p14="http://schemas.microsoft.com/office/powerpoint/2010/main" val="3893796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745A0-8C94-1C00-75F4-7CFCA25D8036}"/>
            </a:ext>
          </a:extLst>
        </p:cNvPr>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233AFE44-9E7A-D260-2B1A-F7B28D09DB22}"/>
              </a:ext>
            </a:extLst>
          </p:cNvPr>
          <p:cNvGraphicFramePr>
            <a:graphicFrameLocks noGrp="1"/>
          </p:cNvGraphicFramePr>
          <p:nvPr>
            <p:extLst>
              <p:ext uri="{D42A27DB-BD31-4B8C-83A1-F6EECF244321}">
                <p14:modId xmlns:p14="http://schemas.microsoft.com/office/powerpoint/2010/main" val="607730981"/>
              </p:ext>
            </p:extLst>
          </p:nvPr>
        </p:nvGraphicFramePr>
        <p:xfrm>
          <a:off x="847124" y="1856488"/>
          <a:ext cx="10484022" cy="2219960"/>
        </p:xfrm>
        <a:graphic>
          <a:graphicData uri="http://schemas.openxmlformats.org/drawingml/2006/table">
            <a:tbl>
              <a:tblPr firstRow="1" bandRow="1">
                <a:tableStyleId>{5C22544A-7EE6-4342-B048-85BDC9FD1C3A}</a:tableStyleId>
              </a:tblPr>
              <a:tblGrid>
                <a:gridCol w="3576595">
                  <a:extLst>
                    <a:ext uri="{9D8B030D-6E8A-4147-A177-3AD203B41FA5}">
                      <a16:colId xmlns:a16="http://schemas.microsoft.com/office/drawing/2014/main" val="2862862783"/>
                    </a:ext>
                  </a:extLst>
                </a:gridCol>
                <a:gridCol w="6907427">
                  <a:extLst>
                    <a:ext uri="{9D8B030D-6E8A-4147-A177-3AD203B41FA5}">
                      <a16:colId xmlns:a16="http://schemas.microsoft.com/office/drawing/2014/main" val="1191265369"/>
                    </a:ext>
                  </a:extLst>
                </a:gridCol>
              </a:tblGrid>
              <a:tr h="370840">
                <a:tc>
                  <a:txBody>
                    <a:bodyPr/>
                    <a:lstStyle/>
                    <a:p>
                      <a:pPr algn="ctr"/>
                      <a:r>
                        <a:rPr lang="en-US" dirty="0">
                          <a:solidFill>
                            <a:schemeClr val="bg1"/>
                          </a:solidFill>
                        </a:rPr>
                        <a:t>Module Name</a:t>
                      </a:r>
                    </a:p>
                  </a:txBody>
                  <a:tcPr anchor="ctr">
                    <a:solidFill>
                      <a:schemeClr val="accent5">
                        <a:lumMod val="50000"/>
                      </a:schemeClr>
                    </a:solidFill>
                  </a:tcPr>
                </a:tc>
                <a:tc>
                  <a:txBody>
                    <a:bodyPr/>
                    <a:lstStyle/>
                    <a:p>
                      <a:pPr algn="ctr"/>
                      <a:r>
                        <a:rPr lang="en-US" dirty="0">
                          <a:solidFill>
                            <a:schemeClr val="bg1"/>
                          </a:solidFill>
                        </a:rPr>
                        <a:t>Module leaders</a:t>
                      </a:r>
                    </a:p>
                  </a:txBody>
                  <a:tcPr anchor="ctr">
                    <a:solidFill>
                      <a:schemeClr val="accent5">
                        <a:lumMod val="50000"/>
                      </a:schemeClr>
                    </a:solidFill>
                  </a:tcPr>
                </a:tc>
                <a:extLst>
                  <a:ext uri="{0D108BD9-81ED-4DB2-BD59-A6C34878D82A}">
                    <a16:rowId xmlns:a16="http://schemas.microsoft.com/office/drawing/2014/main" val="992693494"/>
                  </a:ext>
                </a:extLst>
              </a:tr>
              <a:tr h="370840">
                <a:tc>
                  <a:txBody>
                    <a:bodyPr/>
                    <a:lstStyle/>
                    <a:p>
                      <a:pPr algn="ctr"/>
                      <a:r>
                        <a:rPr lang="en-US" dirty="0"/>
                        <a:t>Data Inspection and Plotting</a:t>
                      </a:r>
                    </a:p>
                  </a:txBody>
                  <a:tcPr anchor="ctr">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Qihao</a:t>
                      </a:r>
                      <a:r>
                        <a:rPr lang="en-US" dirty="0"/>
                        <a:t> Zhuang, Yifan Li</a:t>
                      </a:r>
                    </a:p>
                  </a:txBody>
                  <a:tcPr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78175258"/>
                  </a:ext>
                </a:extLst>
              </a:tr>
              <a:tr h="370840">
                <a:tc>
                  <a:txBody>
                    <a:bodyPr/>
                    <a:lstStyle/>
                    <a:p>
                      <a:pPr algn="ctr"/>
                      <a:r>
                        <a:rPr lang="en-US" dirty="0"/>
                        <a:t>Analysis and Hypothesis Testing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Bo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1049759"/>
                  </a:ext>
                </a:extLst>
              </a:tr>
              <a:tr h="370840">
                <a:tc>
                  <a:txBody>
                    <a:bodyPr/>
                    <a:lstStyle/>
                    <a:p>
                      <a:pPr algn="ctr"/>
                      <a:r>
                        <a:rPr lang="en-US" dirty="0"/>
                        <a:t>Sentiment Analysis (NLP)</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t>Yikai</a:t>
                      </a:r>
                      <a:r>
                        <a:rPr lang="en-US" dirty="0"/>
                        <a:t> Zhang, 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56860437"/>
                  </a:ext>
                </a:extLst>
              </a:tr>
              <a:tr h="370840">
                <a:tc>
                  <a:txBody>
                    <a:bodyPr/>
                    <a:lstStyle/>
                    <a:p>
                      <a:pPr algn="ctr"/>
                      <a:r>
                        <a:rPr lang="en-US" dirty="0"/>
                        <a:t>Data Cleaning and preprocessing</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1585360"/>
                  </a:ext>
                </a:extLst>
              </a:tr>
              <a:tr h="0">
                <a:tc>
                  <a:txBody>
                    <a:bodyPr/>
                    <a:lstStyle/>
                    <a:p>
                      <a:pPr algn="ctr"/>
                      <a:r>
                        <a:rPr lang="en-US" dirty="0"/>
                        <a:t>Main Module</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t>Yifan Li</a:t>
                      </a: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00803627"/>
                  </a:ext>
                </a:extLst>
              </a:tr>
            </a:tbl>
          </a:graphicData>
        </a:graphic>
      </p:graphicFrame>
      <p:sp>
        <p:nvSpPr>
          <p:cNvPr id="10" name="Title 1">
            <a:extLst>
              <a:ext uri="{FF2B5EF4-FFF2-40B4-BE49-F238E27FC236}">
                <a16:creationId xmlns:a16="http://schemas.microsoft.com/office/drawing/2014/main" id="{F13CB30D-7C65-5B4B-0FA1-8A4C3CAA8BF1}"/>
              </a:ext>
            </a:extLst>
          </p:cNvPr>
          <p:cNvSpPr>
            <a:spLocks noGrp="1"/>
          </p:cNvSpPr>
          <p:nvPr>
            <p:ph type="title"/>
          </p:nvPr>
        </p:nvSpPr>
        <p:spPr>
          <a:xfrm>
            <a:off x="838200" y="365125"/>
            <a:ext cx="10515600" cy="1325563"/>
          </a:xfrm>
        </p:spPr>
        <p:txBody>
          <a:bodyPr/>
          <a:lstStyle/>
          <a:p>
            <a:r>
              <a:rPr lang="en-GB" dirty="0"/>
              <a:t>Project module and module leader</a:t>
            </a:r>
          </a:p>
        </p:txBody>
      </p:sp>
    </p:spTree>
    <p:extLst>
      <p:ext uri="{BB962C8B-B14F-4D97-AF65-F5344CB8AC3E}">
        <p14:creationId xmlns:p14="http://schemas.microsoft.com/office/powerpoint/2010/main" val="24027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9F9C-A4E5-20A3-01A2-4398E9E987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6BDC1E-EEF5-5574-2CA0-149FBDF23E29}"/>
              </a:ext>
            </a:extLst>
          </p:cNvPr>
          <p:cNvSpPr txBox="1"/>
          <p:nvPr/>
        </p:nvSpPr>
        <p:spPr>
          <a:xfrm>
            <a:off x="5605946" y="3044279"/>
            <a:ext cx="5149140" cy="769441"/>
          </a:xfrm>
          <a:prstGeom prst="rect">
            <a:avLst/>
          </a:prstGeom>
          <a:noFill/>
        </p:spPr>
        <p:txBody>
          <a:bodyPr wrap="square" rtlCol="0">
            <a:spAutoFit/>
          </a:bodyPr>
          <a:lstStyle/>
          <a:p>
            <a:r>
              <a:rPr lang="en-US" sz="4400" dirty="0"/>
              <a:t>Dataset</a:t>
            </a:r>
          </a:p>
        </p:txBody>
      </p:sp>
    </p:spTree>
    <p:extLst>
      <p:ext uri="{BB962C8B-B14F-4D97-AF65-F5344CB8AC3E}">
        <p14:creationId xmlns:p14="http://schemas.microsoft.com/office/powerpoint/2010/main" val="2344470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843F-52D8-7482-4357-30D42A90A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C177B-2CF9-DCE3-A28E-7BD63A2CDEC8}"/>
              </a:ext>
            </a:extLst>
          </p:cNvPr>
          <p:cNvSpPr>
            <a:spLocks noGrp="1"/>
          </p:cNvSpPr>
          <p:nvPr>
            <p:ph type="title"/>
          </p:nvPr>
        </p:nvSpPr>
        <p:spPr/>
        <p:txBody>
          <a:bodyPr/>
          <a:lstStyle/>
          <a:p>
            <a:r>
              <a:rPr lang="en-GB" dirty="0"/>
              <a:t>Dataset introduction</a:t>
            </a:r>
          </a:p>
        </p:txBody>
      </p:sp>
      <p:sp>
        <p:nvSpPr>
          <p:cNvPr id="9" name="Content Placeholder 9">
            <a:extLst>
              <a:ext uri="{FF2B5EF4-FFF2-40B4-BE49-F238E27FC236}">
                <a16:creationId xmlns:a16="http://schemas.microsoft.com/office/drawing/2014/main" id="{F93FF656-641B-767F-DFE1-D10BF9E61B06}"/>
              </a:ext>
            </a:extLst>
          </p:cNvPr>
          <p:cNvSpPr>
            <a:spLocks noGrp="1"/>
          </p:cNvSpPr>
          <p:nvPr>
            <p:ph idx="1"/>
          </p:nvPr>
        </p:nvSpPr>
        <p:spPr>
          <a:xfrm>
            <a:off x="838200" y="1825625"/>
            <a:ext cx="10515600" cy="4667250"/>
          </a:xfrm>
        </p:spPr>
        <p:txBody>
          <a:bodyPr>
            <a:noAutofit/>
          </a:bodyPr>
          <a:lstStyle/>
          <a:p>
            <a:pPr marL="0" indent="0">
              <a:buNone/>
            </a:pPr>
            <a:r>
              <a:rPr lang="en-US" sz="1800" b="1" dirty="0">
                <a:latin typeface="Calibri" panose="020F0502020204030204" pitchFamily="34" charset="0"/>
                <a:cs typeface="Calibri" panose="020F0502020204030204" pitchFamily="34" charset="0"/>
              </a:rPr>
              <a:t>Dataset name</a:t>
            </a:r>
            <a:r>
              <a:rPr lang="en-US" sz="1800" dirty="0">
                <a:latin typeface="Calibri" panose="020F0502020204030204" pitchFamily="34" charset="0"/>
                <a:cs typeface="Calibri" panose="020F0502020204030204" pitchFamily="34" charset="0"/>
              </a:rPr>
              <a:t>: </a:t>
            </a:r>
          </a:p>
          <a:p>
            <a:pPr>
              <a:buFontTx/>
              <a:buChar char="-"/>
            </a:pPr>
            <a:r>
              <a:rPr lang="en-US" sz="1800" i="1" dirty="0">
                <a:latin typeface="Calibri" panose="020F0502020204030204" pitchFamily="34" charset="0"/>
                <a:cs typeface="Calibri" panose="020F0502020204030204" pitchFamily="34" charset="0"/>
              </a:rPr>
              <a:t>Heart attack prediction dataset</a:t>
            </a:r>
          </a:p>
          <a:p>
            <a:pPr marL="0" indent="0">
              <a:buNone/>
            </a:pPr>
            <a:endParaRPr lang="en-US" sz="1800" b="1" dirty="0">
              <a:latin typeface="Calibri" panose="020F0502020204030204" pitchFamily="34" charset="0"/>
              <a:cs typeface="Calibri" panose="020F0502020204030204" pitchFamily="34" charset="0"/>
            </a:endParaRPr>
          </a:p>
          <a:p>
            <a:pPr marL="0" indent="0">
              <a:buNone/>
            </a:pPr>
            <a:r>
              <a:rPr lang="en-US" sz="1800" b="1" dirty="0">
                <a:latin typeface="Calibri" panose="020F0502020204030204" pitchFamily="34" charset="0"/>
                <a:cs typeface="Calibri" panose="020F0502020204030204" pitchFamily="34" charset="0"/>
              </a:rPr>
              <a:t>Brief description: </a:t>
            </a:r>
          </a:p>
          <a:p>
            <a:pPr>
              <a:buFontTx/>
              <a:buChar char="-"/>
            </a:pPr>
            <a:r>
              <a:rPr lang="en-US" sz="1800" dirty="0">
                <a:latin typeface="Calibri" panose="020F0502020204030204" pitchFamily="34" charset="0"/>
                <a:cs typeface="Calibri" panose="020F0502020204030204" pitchFamily="34" charset="0"/>
              </a:rPr>
              <a:t>The Heart Attack Risk Prediction Dataset is a valuable tool for understanding the predictors of heart health and the risk factors associated with heart attacks. </a:t>
            </a:r>
          </a:p>
          <a:p>
            <a:pPr>
              <a:buFontTx/>
              <a:buChar char="-"/>
            </a:pPr>
            <a:r>
              <a:rPr lang="en-US" sz="1800" dirty="0">
                <a:latin typeface="Calibri" panose="020F0502020204030204" pitchFamily="34" charset="0"/>
                <a:cs typeface="Calibri" panose="020F0502020204030204" pitchFamily="34" charset="0"/>
              </a:rPr>
              <a:t>It includes diverse attributes such as age, cholesterol levels, lifestyle choices, and medical history, enabling researchers and healthcare professionals to apply predictive analytics and machine learning for proactive heart disease prevention. </a:t>
            </a:r>
          </a:p>
          <a:p>
            <a:pPr>
              <a:buFontTx/>
              <a:buChar char="-"/>
            </a:pPr>
            <a:r>
              <a:rPr lang="en-US" sz="1800" dirty="0">
                <a:latin typeface="Calibri" panose="020F0502020204030204" pitchFamily="34" charset="0"/>
                <a:cs typeface="Calibri" panose="020F0502020204030204" pitchFamily="34" charset="0"/>
              </a:rPr>
              <a:t>With 8,763 records from patients worldwide, this dataset supports comprehensive analysis and research aimed at improving cardiovascular health outcomes.</a:t>
            </a:r>
          </a:p>
        </p:txBody>
      </p:sp>
    </p:spTree>
    <p:extLst>
      <p:ext uri="{BB962C8B-B14F-4D97-AF65-F5344CB8AC3E}">
        <p14:creationId xmlns:p14="http://schemas.microsoft.com/office/powerpoint/2010/main" val="418561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633BD-2D1B-4C20-37EF-087A346EF19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39B17F3-CEB3-A19B-2C73-272A0BB8E85A}"/>
              </a:ext>
            </a:extLst>
          </p:cNvPr>
          <p:cNvPicPr>
            <a:picLocks noChangeAspect="1"/>
          </p:cNvPicPr>
          <p:nvPr/>
        </p:nvPicPr>
        <p:blipFill>
          <a:blip r:embed="rId3"/>
          <a:stretch>
            <a:fillRect/>
          </a:stretch>
        </p:blipFill>
        <p:spPr>
          <a:xfrm>
            <a:off x="725666" y="469881"/>
            <a:ext cx="10323809" cy="5676190"/>
          </a:xfrm>
          <a:prstGeom prst="rect">
            <a:avLst/>
          </a:prstGeom>
        </p:spPr>
      </p:pic>
    </p:spTree>
    <p:extLst>
      <p:ext uri="{BB962C8B-B14F-4D97-AF65-F5344CB8AC3E}">
        <p14:creationId xmlns:p14="http://schemas.microsoft.com/office/powerpoint/2010/main" val="134968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B34B-2EB0-F9A3-E60B-FE56213CD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35D12-91AB-7C95-6D73-CC209FAA4FF7}"/>
              </a:ext>
            </a:extLst>
          </p:cNvPr>
          <p:cNvSpPr>
            <a:spLocks noGrp="1"/>
          </p:cNvSpPr>
          <p:nvPr>
            <p:ph type="title"/>
          </p:nvPr>
        </p:nvSpPr>
        <p:spPr/>
        <p:txBody>
          <a:bodyPr/>
          <a:lstStyle/>
          <a:p>
            <a:r>
              <a:rPr lang="en-GB" dirty="0"/>
              <a:t>(</a:t>
            </a:r>
            <a:r>
              <a:rPr lang="en-GB" i="1" dirty="0"/>
              <a:t>Variable Name #Diet</a:t>
            </a:r>
            <a:r>
              <a:rPr lang="en-GB" dirty="0"/>
              <a:t>) distribution</a:t>
            </a:r>
          </a:p>
        </p:txBody>
      </p:sp>
      <p:sp>
        <p:nvSpPr>
          <p:cNvPr id="9" name="Content Placeholder 9">
            <a:extLst>
              <a:ext uri="{FF2B5EF4-FFF2-40B4-BE49-F238E27FC236}">
                <a16:creationId xmlns:a16="http://schemas.microsoft.com/office/drawing/2014/main" id="{E5256AC1-0794-7D56-5970-3B41A577CFD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three categories: Average, Unhealthy Diet, and Healthy. </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The plot shows little to no variation within each category, as the boxes appear as single lines without visible whiskers or outliers.</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 All three categories have similar frequency values, around 2900-3000, with the Healthy category showing a slightly higher frequency than the others.</a:t>
            </a:r>
          </a:p>
        </p:txBody>
      </p:sp>
      <p:pic>
        <p:nvPicPr>
          <p:cNvPr id="6" name="Picture 5">
            <a:extLst>
              <a:ext uri="{FF2B5EF4-FFF2-40B4-BE49-F238E27FC236}">
                <a16:creationId xmlns:a16="http://schemas.microsoft.com/office/drawing/2014/main" id="{154E7163-1E7F-EE58-AD45-8CF266C4E4F3}"/>
              </a:ext>
            </a:extLst>
          </p:cNvPr>
          <p:cNvPicPr>
            <a:picLocks noChangeAspect="1"/>
          </p:cNvPicPr>
          <p:nvPr/>
        </p:nvPicPr>
        <p:blipFill>
          <a:blip r:embed="rId3"/>
          <a:stretch>
            <a:fillRect/>
          </a:stretch>
        </p:blipFill>
        <p:spPr>
          <a:xfrm>
            <a:off x="6844553" y="2153304"/>
            <a:ext cx="5347447" cy="2785439"/>
          </a:xfrm>
          <a:prstGeom prst="rect">
            <a:avLst/>
          </a:prstGeom>
        </p:spPr>
      </p:pic>
    </p:spTree>
    <p:extLst>
      <p:ext uri="{BB962C8B-B14F-4D97-AF65-F5344CB8AC3E}">
        <p14:creationId xmlns:p14="http://schemas.microsoft.com/office/powerpoint/2010/main" val="292934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C51F-0AD0-C59D-CB8E-D2F9CB511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80E03-ACD5-A0E7-75A1-6C20E171D0F1}"/>
              </a:ext>
            </a:extLst>
          </p:cNvPr>
          <p:cNvSpPr>
            <a:spLocks noGrp="1"/>
          </p:cNvSpPr>
          <p:nvPr>
            <p:ph type="title"/>
          </p:nvPr>
        </p:nvSpPr>
        <p:spPr/>
        <p:txBody>
          <a:bodyPr/>
          <a:lstStyle/>
          <a:p>
            <a:r>
              <a:rPr lang="en-GB" dirty="0"/>
              <a:t>(</a:t>
            </a:r>
            <a:r>
              <a:rPr lang="en-GB" i="1" dirty="0"/>
              <a:t>Variable Name # Heart Rate</a:t>
            </a:r>
            <a:r>
              <a:rPr lang="en-GB" dirty="0"/>
              <a:t>) distribution</a:t>
            </a:r>
          </a:p>
        </p:txBody>
      </p:sp>
      <p:sp>
        <p:nvSpPr>
          <p:cNvPr id="9" name="Content Placeholder 9">
            <a:extLst>
              <a:ext uri="{FF2B5EF4-FFF2-40B4-BE49-F238E27FC236}">
                <a16:creationId xmlns:a16="http://schemas.microsoft.com/office/drawing/2014/main" id="{966AE2F7-642D-F96F-0E0C-4A24FB9266B0}"/>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histogram shows the distribution of heart rates.</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 The data exhibits a roughly normal distribution shape, with most heart rates concentrated in the middle range (about 70-90 beats per minute). </a:t>
            </a:r>
          </a:p>
          <a:p>
            <a:pPr>
              <a:buFontTx/>
              <a:buChar char="-"/>
            </a:pPr>
            <a:endParaRPr lang="en-US" i="1" dirty="0">
              <a:latin typeface="Calibri" panose="020F0502020204030204" pitchFamily="34" charset="0"/>
              <a:cs typeface="Calibri" panose="020F0502020204030204" pitchFamily="34" charset="0"/>
            </a:endParaRPr>
          </a:p>
          <a:p>
            <a:pPr>
              <a:buFontTx/>
              <a:buChar char="-"/>
            </a:pPr>
            <a:r>
              <a:rPr lang="en-US" i="1" dirty="0">
                <a:latin typeface="Calibri" panose="020F0502020204030204" pitchFamily="34" charset="0"/>
                <a:cs typeface="Calibri" panose="020F0502020204030204" pitchFamily="34" charset="0"/>
              </a:rPr>
              <a:t>The distribution is slightly right-skewed, indicating that higher heart rates occur somewhat more frequently than lower ones.</a:t>
            </a:r>
          </a:p>
        </p:txBody>
      </p:sp>
      <p:pic>
        <p:nvPicPr>
          <p:cNvPr id="4" name="Picture 3">
            <a:extLst>
              <a:ext uri="{FF2B5EF4-FFF2-40B4-BE49-F238E27FC236}">
                <a16:creationId xmlns:a16="http://schemas.microsoft.com/office/drawing/2014/main" id="{8833EBFE-0213-2834-4E62-74A4808A22DE}"/>
              </a:ext>
            </a:extLst>
          </p:cNvPr>
          <p:cNvPicPr>
            <a:picLocks noChangeAspect="1"/>
          </p:cNvPicPr>
          <p:nvPr/>
        </p:nvPicPr>
        <p:blipFill>
          <a:blip r:embed="rId3"/>
          <a:stretch>
            <a:fillRect/>
          </a:stretch>
        </p:blipFill>
        <p:spPr>
          <a:xfrm>
            <a:off x="6899409" y="2133086"/>
            <a:ext cx="5275195" cy="2847322"/>
          </a:xfrm>
          <a:prstGeom prst="rect">
            <a:avLst/>
          </a:prstGeom>
        </p:spPr>
      </p:pic>
    </p:spTree>
    <p:extLst>
      <p:ext uri="{BB962C8B-B14F-4D97-AF65-F5344CB8AC3E}">
        <p14:creationId xmlns:p14="http://schemas.microsoft.com/office/powerpoint/2010/main" val="2441602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EA1DA-4C21-3D83-925B-29FB2D66D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BE35E-CBB0-F31E-8FB2-18FF8356F2F7}"/>
              </a:ext>
            </a:extLst>
          </p:cNvPr>
          <p:cNvSpPr>
            <a:spLocks noGrp="1"/>
          </p:cNvSpPr>
          <p:nvPr>
            <p:ph type="title"/>
          </p:nvPr>
        </p:nvSpPr>
        <p:spPr/>
        <p:txBody>
          <a:bodyPr/>
          <a:lstStyle/>
          <a:p>
            <a:r>
              <a:rPr lang="en-GB" dirty="0"/>
              <a:t>(</a:t>
            </a:r>
            <a:r>
              <a:rPr lang="en-GB" i="1" dirty="0"/>
              <a:t>Variable Name # Gender</a:t>
            </a:r>
            <a:r>
              <a:rPr lang="en-GB" dirty="0"/>
              <a:t>) distribution</a:t>
            </a:r>
          </a:p>
        </p:txBody>
      </p:sp>
      <p:sp>
        <p:nvSpPr>
          <p:cNvPr id="9" name="Content Placeholder 9">
            <a:extLst>
              <a:ext uri="{FF2B5EF4-FFF2-40B4-BE49-F238E27FC236}">
                <a16:creationId xmlns:a16="http://schemas.microsoft.com/office/drawing/2014/main" id="{524DCAE8-F69D-21A7-B617-B6778DE2D9FD}"/>
              </a:ext>
            </a:extLst>
          </p:cNvPr>
          <p:cNvSpPr>
            <a:spLocks noGrp="1"/>
          </p:cNvSpPr>
          <p:nvPr>
            <p:ph idx="1"/>
          </p:nvPr>
        </p:nvSpPr>
        <p:spPr>
          <a:xfrm>
            <a:off x="0" y="1617196"/>
            <a:ext cx="6899409" cy="4667250"/>
          </a:xfrm>
        </p:spPr>
        <p:txBody>
          <a:bodyPr>
            <a:noAutofit/>
          </a:bodyPr>
          <a:lstStyle/>
          <a:p>
            <a:pPr>
              <a:buFontTx/>
              <a:buChar char="-"/>
            </a:pPr>
            <a:r>
              <a:rPr lang="en-US" i="1" dirty="0">
                <a:latin typeface="Calibri" panose="020F0502020204030204" pitchFamily="34" charset="0"/>
                <a:cs typeface="Calibri" panose="020F0502020204030204" pitchFamily="34" charset="0"/>
              </a:rPr>
              <a:t>This box plot compares the frequency distribution between Male and Female categories. </a:t>
            </a:r>
          </a:p>
          <a:p>
            <a:pPr>
              <a:buFontTx/>
              <a:buChar char="-"/>
            </a:pPr>
            <a:r>
              <a:rPr lang="en-US" i="1" dirty="0">
                <a:latin typeface="Calibri" panose="020F0502020204030204" pitchFamily="34" charset="0"/>
                <a:cs typeface="Calibri" panose="020F0502020204030204" pitchFamily="34" charset="0"/>
              </a:rPr>
              <a:t>The Male category shows a significantly higher frequency, around 6000, compared to the Female category, which has a frequency of about 2700. The plot displays no variability within each category, appearing as single bars rather than traditional box plots with quartiles and whiskers. </a:t>
            </a:r>
          </a:p>
          <a:p>
            <a:pPr>
              <a:buFontTx/>
              <a:buChar char="-"/>
            </a:pPr>
            <a:r>
              <a:rPr lang="en-US" i="1" dirty="0">
                <a:latin typeface="Calibri" panose="020F0502020204030204" pitchFamily="34" charset="0"/>
                <a:cs typeface="Calibri" panose="020F0502020204030204" pitchFamily="34" charset="0"/>
              </a:rPr>
              <a:t>This suggests the data represents aggregate counts or averages for each gender rather than individual data points.</a:t>
            </a:r>
          </a:p>
        </p:txBody>
      </p:sp>
      <p:pic>
        <p:nvPicPr>
          <p:cNvPr id="5" name="Picture 4">
            <a:extLst>
              <a:ext uri="{FF2B5EF4-FFF2-40B4-BE49-F238E27FC236}">
                <a16:creationId xmlns:a16="http://schemas.microsoft.com/office/drawing/2014/main" id="{E732617E-5FE2-0D71-E7F9-E56E067434F6}"/>
              </a:ext>
            </a:extLst>
          </p:cNvPr>
          <p:cNvPicPr>
            <a:picLocks noChangeAspect="1"/>
          </p:cNvPicPr>
          <p:nvPr/>
        </p:nvPicPr>
        <p:blipFill>
          <a:blip r:embed="rId3"/>
          <a:stretch>
            <a:fillRect/>
          </a:stretch>
        </p:blipFill>
        <p:spPr>
          <a:xfrm>
            <a:off x="6669583" y="1891306"/>
            <a:ext cx="5522417" cy="3075388"/>
          </a:xfrm>
          <a:prstGeom prst="rect">
            <a:avLst/>
          </a:prstGeom>
        </p:spPr>
      </p:pic>
    </p:spTree>
    <p:extLst>
      <p:ext uri="{BB962C8B-B14F-4D97-AF65-F5344CB8AC3E}">
        <p14:creationId xmlns:p14="http://schemas.microsoft.com/office/powerpoint/2010/main" val="4184563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27FF688B3C1943B4ECEC99E3BB43CC" ma:contentTypeVersion="6" ma:contentTypeDescription="Create a new document." ma:contentTypeScope="" ma:versionID="8f35fd4295288fc87acb777e64988d17">
  <xsd:schema xmlns:xsd="http://www.w3.org/2001/XMLSchema" xmlns:xs="http://www.w3.org/2001/XMLSchema" xmlns:p="http://schemas.microsoft.com/office/2006/metadata/properties" xmlns:ns2="a0e3e070-c456-4c4d-9806-ba71933c9b94" targetNamespace="http://schemas.microsoft.com/office/2006/metadata/properties" ma:root="true" ma:fieldsID="009c998687d10f23a23420e8a72ccd30" ns2:_="">
    <xsd:import namespace="a0e3e070-c456-4c4d-9806-ba71933c9b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e3e070-c456-4c4d-9806-ba71933c9b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55237F-7B08-4322-82A5-9544F45BA73F}">
  <ds:schemaRefs>
    <ds:schemaRef ds:uri="a0e3e070-c456-4c4d-9806-ba71933c9b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CBE236E2-653B-4DD0-93F6-EEFE4C29E14C}">
  <ds:schemaRefs>
    <ds:schemaRef ds:uri="http://schemas.microsoft.com/sharepoint/v3/contenttype/forms"/>
  </ds:schemaRefs>
</ds:datastoreItem>
</file>

<file path=customXml/itemProps3.xml><?xml version="1.0" encoding="utf-8"?>
<ds:datastoreItem xmlns:ds="http://schemas.openxmlformats.org/officeDocument/2006/customXml" ds:itemID="{B641F331-CFBC-4741-A8A8-27A1AC52B870}">
  <ds:schemaRefs>
    <ds:schemaRef ds:uri="http://purl.org/dc/terms/"/>
    <ds:schemaRef ds:uri="http://www.w3.org/XML/1998/namespace"/>
    <ds:schemaRef ds:uri="http://schemas.microsoft.com/office/infopath/2007/PartnerControls"/>
    <ds:schemaRef ds:uri="http://schemas.openxmlformats.org/package/2006/metadata/core-properties"/>
    <ds:schemaRef ds:uri="http://schemas.microsoft.com/office/2006/documentManagement/types"/>
    <ds:schemaRef ds:uri="http://purl.org/dc/elements/1.1/"/>
    <ds:schemaRef ds:uri="a0e3e070-c456-4c4d-9806-ba71933c9b94"/>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26470</TotalTime>
  <Words>1815</Words>
  <Application>Microsoft Office PowerPoint</Application>
  <PresentationFormat>Widescreen</PresentationFormat>
  <Paragraphs>194</Paragraphs>
  <Slides>27</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Special Course in Software Engineering 24</vt:lpstr>
      <vt:lpstr>PowerPoint Presentation</vt:lpstr>
      <vt:lpstr>Project module and module leader</vt:lpstr>
      <vt:lpstr>PowerPoint Presentation</vt:lpstr>
      <vt:lpstr>Dataset introduction</vt:lpstr>
      <vt:lpstr>PowerPoint Presentation</vt:lpstr>
      <vt:lpstr>(Variable Name #Diet) distribution</vt:lpstr>
      <vt:lpstr>(Variable Name # Heart Rate) distribution</vt:lpstr>
      <vt:lpstr>(Variable Name # Gender) distribution</vt:lpstr>
      <vt:lpstr>(Variable Name # Cholesterol) distribution</vt:lpstr>
      <vt:lpstr>PowerPoint Presentation</vt:lpstr>
      <vt:lpstr>Hypothesis #1：Analyze numeric and category data.</vt:lpstr>
      <vt:lpstr>Testing Hypothesis #1</vt:lpstr>
      <vt:lpstr>Testing Hypothesis #1</vt:lpstr>
      <vt:lpstr>Testing Hypothesis #1</vt:lpstr>
      <vt:lpstr>Hypothesis #2：Analyze numeric and category data.</vt:lpstr>
      <vt:lpstr>Testing Hypothesis #2</vt:lpstr>
      <vt:lpstr>Testing Hypothesis #2</vt:lpstr>
      <vt:lpstr>Testing Hypothesis #2</vt:lpstr>
      <vt:lpstr>Hypothesis #2：Analyze numeric and category data.</vt:lpstr>
      <vt:lpstr>Testing Hypothesis #2</vt:lpstr>
      <vt:lpstr>Testing Hypothesis #2</vt:lpstr>
      <vt:lpstr>Testing Hypothesis #2</vt:lpstr>
      <vt:lpstr>PowerPoint Presentation</vt:lpstr>
      <vt:lpstr>Interesting Hypothesis (NOT MANDATORY)</vt:lpstr>
      <vt:lpstr>Interesting Hypothesis (NOT MANDATORY)</vt:lpstr>
      <vt:lpstr>End</vt:lpstr>
    </vt:vector>
  </TitlesOfParts>
  <Company>University of Oulu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Tanja Sauvola</dc:creator>
  <cp:lastModifiedBy>Yifan Li</cp:lastModifiedBy>
  <cp:revision>1852</cp:revision>
  <cp:lastPrinted>2024-07-13T10:20:04Z</cp:lastPrinted>
  <dcterms:created xsi:type="dcterms:W3CDTF">2018-09-18T06:33:14Z</dcterms:created>
  <dcterms:modified xsi:type="dcterms:W3CDTF">2024-10-18T07:52:32Z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0x010100B027FF688B3C1943B4ECEC99E3BB43CC</vt:lpwstr>
  </property>
</Properties>
</file>