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78" r:id="rId3"/>
    <p:sldId id="272" r:id="rId4"/>
    <p:sldId id="267" r:id="rId5"/>
    <p:sldId id="284" r:id="rId6"/>
    <p:sldId id="285" r:id="rId7"/>
    <p:sldId id="286" r:id="rId8"/>
    <p:sldId id="287" r:id="rId9"/>
    <p:sldId id="271" r:id="rId10"/>
    <p:sldId id="280" r:id="rId11"/>
    <p:sldId id="282" r:id="rId12"/>
    <p:sldId id="268" r:id="rId13"/>
    <p:sldId id="269" r:id="rId14"/>
    <p:sldId id="270" r:id="rId15"/>
    <p:sldId id="257" r:id="rId16"/>
    <p:sldId id="258" r:id="rId17"/>
    <p:sldId id="283" r:id="rId18"/>
    <p:sldId id="259" r:id="rId19"/>
    <p:sldId id="260" r:id="rId20"/>
    <p:sldId id="262" r:id="rId21"/>
    <p:sldId id="261" r:id="rId22"/>
    <p:sldId id="263" r:id="rId23"/>
    <p:sldId id="264" r:id="rId24"/>
    <p:sldId id="265" r:id="rId25"/>
    <p:sldId id="266" r:id="rId26"/>
    <p:sldId id="273" r:id="rId27"/>
    <p:sldId id="274" r:id="rId28"/>
    <p:sldId id="275" r:id="rId29"/>
    <p:sldId id="276" r:id="rId30"/>
    <p:sldId id="277" r:id="rId31"/>
    <p:sldId id="288" r:id="rId32"/>
    <p:sldId id="289" r:id="rId33"/>
    <p:sldId id="27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CB6D-2BCB-4664-AE4F-7D105077AB99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4F671-A054-4F54-95D3-E696782C8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119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4F671-A054-4F54-95D3-E696782C85C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018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EC7E6-40D6-5962-7345-DEABE968A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5E21B-45B5-8F17-1DCC-AE5745700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DF3A76-E5F9-F9B7-629F-39DD52237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5EC90-A541-005E-F6F1-EACFC6EA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EC20D-4B27-A1F0-21BD-4EE3DA2A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806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6A2C4-B944-C101-CD48-34D8FF9C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4AA38-B70C-BBDC-49E9-59F636417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ED8DC-64D1-D81F-ABCF-1925CEB4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98D472-1CD4-8EFB-EC82-1C2F1303A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556A4B-1974-A2C1-CC0D-147D5F26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5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032EFC-453E-B0A6-326C-FA0913200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08C86-23A7-CCDE-520F-1546F84C8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8ED9F-0A6B-DE44-0283-8B6AF74C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D0F08-3A8F-6471-6D34-812EE6575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8FFB6-15A6-7065-8AD0-868BFEE17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54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EAB43-B2E2-EBDF-22B1-26AD2317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BE6AF-60A9-AF0D-9D5C-10841E80E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4950F-5C6F-56CB-0ECD-2DAEF00C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41A21-185E-56FD-7AED-15A0BD7C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ADD56-3C44-06EB-862C-78D1E675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8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1D390-6C02-99A4-967D-F051C7FC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F56DE2-0752-2BE0-CAA8-2015401C7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F3B905-655D-EAD3-72DB-8E9DFF365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8936-FF80-2B2D-66E5-89A3C512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68BE9-0A5B-8DAB-E72F-8C06448A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962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03C07-5CD1-7DB5-E96C-9F6A7C03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9EDC7-3B86-3807-F580-C0DE7253E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04F7C8-4358-F787-7C3A-F546FC00C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AF971A-3882-C4B9-9091-EA0F11E91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53D098-61E1-1675-541D-7E8BA642B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A6E23C-5534-A34F-4ABE-698C8E83E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02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9D58F-06B5-F467-B7A6-AFD4C26B4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7D3138-A22C-33BC-0F3B-2A0061AC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253CBB-A8C3-798E-6CBA-23CF3AACB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79D02C-568E-113B-4865-3F73AC0A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048E44-CA09-6054-991B-CCA3825226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B7B816-FC8E-9C0B-C08F-62B5AD82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F0810E-9C56-62C8-30B2-AF901CB4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4B5C26-85CD-DE3F-E4A2-E504FB6F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69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4DB999-C165-44B9-854A-27BF7FBA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51385B4-F33E-B08B-CAF6-C2A6829A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6C9A50-962B-8764-6E0C-DCF54BB2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D3B74C-DC46-A3BD-202A-B9770B57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031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32BD9EF-414B-01DB-74CB-F65FEA19A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6E544D-1A30-8AF9-35EE-0669E611B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95119A-5A17-E694-F4DB-1ABEC8FF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0B645-98F7-A408-9BF4-0A3BD926D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A5D29-4D6E-CAC1-BA2D-155128EB4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C222E-526B-5FFC-9B38-B8ECAD628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09A6F-A272-FCC3-D973-4E78A8D0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290F9-AAD9-09C2-A4BA-5453C8741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5DFBD5-C284-82E1-1D38-9311296C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3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B038E0-7455-511A-4906-9905EA8D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DECB9A-C7DA-C3D2-552A-EE0884757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01A016-14AB-2BBB-209E-6A6424A39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ACE57-04DB-41AB-0365-A6F8C5086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1537B2-3703-A753-C0E9-9938C94C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247688-ADD2-3FEA-FA24-BB21DCED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3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mCheck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7C4524-3FF4-1BE3-98DC-E535886E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BDD9C9-1316-B003-B2D2-ECD7D25B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6AF7D-EF4D-4720-64DA-DB81CC47C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C979E-2D52-487E-AB86-049174C7C09F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AC6003-812B-40DA-51AA-91E7D8371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C5F419-1B3F-0829-02BC-FC6DB1102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53AEF-0596-491A-9375-9A24FD33D7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github.com/AI4Finance-Foundation/FinR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github.com/TradeMaster-NTU/TradeMast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harleyhut.github.io/rl4fin.pptx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owardsdatascience.com/deep-reinforcement-learning-for-automated-stock-trading-f1dad0126a0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qq_30615903/article/details/8077671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776C4-4202-1C02-A167-404E82C58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Montserrat" panose="02000505000000020004" pitchFamily="2" charset="0"/>
              </a:rPr>
              <a:t>Developing A Multi-Agent and Self-Adaptive Framework with</a:t>
            </a:r>
            <a:br>
              <a:rPr lang="en-US" altLang="zh-CN" sz="2800" dirty="0">
                <a:latin typeface="Montserrat" panose="02000505000000020004" pitchFamily="2" charset="0"/>
              </a:rPr>
            </a:br>
            <a:r>
              <a:rPr lang="en-US" altLang="zh-CN" sz="2800" dirty="0">
                <a:latin typeface="Montserrat" panose="02000505000000020004" pitchFamily="2" charset="0"/>
              </a:rPr>
              <a:t>Deep Reinforcement Learning</a:t>
            </a:r>
            <a:br>
              <a:rPr lang="en-US" altLang="zh-CN" sz="2800" dirty="0">
                <a:latin typeface="Montserrat" panose="02000505000000020004" pitchFamily="2" charset="0"/>
              </a:rPr>
            </a:br>
            <a:r>
              <a:rPr lang="en-US" altLang="zh-CN" sz="2800" dirty="0">
                <a:latin typeface="Montserrat" panose="02000505000000020004" pitchFamily="2" charset="0"/>
              </a:rPr>
              <a:t>for Dynamic Portfolio Risk Management</a:t>
            </a:r>
            <a:endParaRPr lang="zh-CN" altLang="en-US" sz="2800" dirty="0">
              <a:latin typeface="Montserrat" panose="02000505000000020004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CA087A-20BE-7633-9B77-F24D60E501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05132"/>
          </a:xfrm>
        </p:spPr>
        <p:txBody>
          <a:bodyPr>
            <a:normAutofit/>
          </a:bodyPr>
          <a:lstStyle/>
          <a:p>
            <a:r>
              <a:rPr lang="en-US" altLang="zh-CN" dirty="0"/>
              <a:t>Presenter: </a:t>
            </a:r>
            <a:r>
              <a:rPr lang="en-US" altLang="zh-CN" dirty="0" err="1"/>
              <a:t>Qiwen</a:t>
            </a:r>
            <a:r>
              <a:rPr lang="en-US" altLang="zh-CN" dirty="0"/>
              <a:t> Xiao</a:t>
            </a:r>
          </a:p>
          <a:p>
            <a:endParaRPr lang="en-US" altLang="zh-CN" dirty="0"/>
          </a:p>
          <a:p>
            <a:r>
              <a:rPr lang="en-US" altLang="zh-CN" dirty="0"/>
              <a:t>Department of Computer Science and Engineering, </a:t>
            </a:r>
            <a:r>
              <a:rPr lang="en-US" altLang="zh-CN" dirty="0" err="1"/>
              <a:t>SUSTech</a:t>
            </a:r>
            <a:endParaRPr lang="en-US" altLang="zh-CN" dirty="0"/>
          </a:p>
          <a:p>
            <a:r>
              <a:rPr lang="en-US" altLang="zh-CN" dirty="0"/>
              <a:t>Mar. 2024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36E1A8-7291-247C-8EB1-CD8946301EB0}"/>
              </a:ext>
            </a:extLst>
          </p:cNvPr>
          <p:cNvSpPr txBox="1"/>
          <p:nvPr/>
        </p:nvSpPr>
        <p:spPr>
          <a:xfrm>
            <a:off x="2035834" y="931622"/>
            <a:ext cx="645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Paper Sharing: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852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3C73-CA71-4CF4-BAE9-CCB9F36B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DDPG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A3763-0769-0475-7EF1-F9E3F8E8F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9261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Deep Deterministic Policy Gradient</a:t>
                </a:r>
              </a:p>
              <a:p>
                <a:r>
                  <a:rPr lang="en-US" altLang="zh-CN" b="1" dirty="0"/>
                  <a:t>Basic Elements:</a:t>
                </a:r>
              </a:p>
              <a:p>
                <a:pPr lvl="1"/>
                <a:r>
                  <a:rPr lang="en-US" altLang="zh-CN" dirty="0"/>
                  <a:t>Actor-Critic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Replay Buffer: &lt;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𝑜𝑏𝑠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𝑎𝑐𝑡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𝑟𝑒𝑤𝑎𝑟𝑑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𝑜𝑏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𝑛𝑒𝑥𝑡</m:t>
                        </m:r>
                      </m:sub>
                    </m:sSub>
                  </m:oMath>
                </a14:m>
                <a:r>
                  <a:rPr lang="en-US" altLang="zh-CN" dirty="0"/>
                  <a:t>&gt;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A3763-0769-0475-7EF1-F9E3F8E8F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92618"/>
              </a:xfrm>
              <a:blipFill>
                <a:blip r:embed="rId2"/>
                <a:stretch>
                  <a:fillRect l="-1043" t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DB212D4D-814B-518A-5507-E0BD3AEB8F80}"/>
              </a:ext>
            </a:extLst>
          </p:cNvPr>
          <p:cNvSpPr/>
          <p:nvPr/>
        </p:nvSpPr>
        <p:spPr>
          <a:xfrm>
            <a:off x="4368248" y="3374335"/>
            <a:ext cx="1903343" cy="83488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Actor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A041746-05AE-5E27-8CFE-6831B3D8257E}"/>
              </a:ext>
            </a:extLst>
          </p:cNvPr>
          <p:cNvCxnSpPr>
            <a:endCxn id="8" idx="2"/>
          </p:cNvCxnSpPr>
          <p:nvPr/>
        </p:nvCxnSpPr>
        <p:spPr>
          <a:xfrm flipV="1">
            <a:off x="5319919" y="4209221"/>
            <a:ext cx="1" cy="76034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2D2C28B-DD11-4B9C-9372-FE7826E41698}"/>
              </a:ext>
            </a:extLst>
          </p:cNvPr>
          <p:cNvSpPr txBox="1"/>
          <p:nvPr/>
        </p:nvSpPr>
        <p:spPr>
          <a:xfrm>
            <a:off x="3791775" y="2429325"/>
            <a:ext cx="305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EABCC9-9F16-2FC2-ABB5-7C6C5055A57B}"/>
              </a:ext>
            </a:extLst>
          </p:cNvPr>
          <p:cNvCxnSpPr>
            <a:cxnSpLocks/>
          </p:cNvCxnSpPr>
          <p:nvPr/>
        </p:nvCxnSpPr>
        <p:spPr>
          <a:xfrm flipV="1">
            <a:off x="5319917" y="2852531"/>
            <a:ext cx="0" cy="53264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C5D5D30-AF28-A9B8-730F-FAE48C31DB76}"/>
              </a:ext>
            </a:extLst>
          </p:cNvPr>
          <p:cNvSpPr txBox="1"/>
          <p:nvPr/>
        </p:nvSpPr>
        <p:spPr>
          <a:xfrm>
            <a:off x="3791775" y="4969565"/>
            <a:ext cx="305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Observation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32F0C6F-192A-D39D-6D62-26610123B3AD}"/>
              </a:ext>
            </a:extLst>
          </p:cNvPr>
          <p:cNvSpPr/>
          <p:nvPr/>
        </p:nvSpPr>
        <p:spPr>
          <a:xfrm>
            <a:off x="6848064" y="3374335"/>
            <a:ext cx="1903343" cy="834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Critic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B72033-44FA-1D68-9D5E-64AEFA26DC44}"/>
              </a:ext>
            </a:extLst>
          </p:cNvPr>
          <p:cNvCxnSpPr>
            <a:cxnSpLocks/>
          </p:cNvCxnSpPr>
          <p:nvPr/>
        </p:nvCxnSpPr>
        <p:spPr>
          <a:xfrm flipV="1">
            <a:off x="7342535" y="4209221"/>
            <a:ext cx="1" cy="7603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BCAC1135-67E8-770A-9906-82C6DD5F43D8}"/>
              </a:ext>
            </a:extLst>
          </p:cNvPr>
          <p:cNvSpPr txBox="1"/>
          <p:nvPr/>
        </p:nvSpPr>
        <p:spPr>
          <a:xfrm>
            <a:off x="6271591" y="2429325"/>
            <a:ext cx="305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Q </a:t>
            </a:r>
            <a:r>
              <a:rPr lang="en-US" altLang="zh-CN" sz="1200" dirty="0"/>
              <a:t>(How good the action is)</a:t>
            </a:r>
            <a:endParaRPr lang="zh-CN" altLang="en-US" sz="12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95F4438-DC60-063E-0C16-58EF74BA0CC5}"/>
              </a:ext>
            </a:extLst>
          </p:cNvPr>
          <p:cNvCxnSpPr>
            <a:cxnSpLocks/>
          </p:cNvCxnSpPr>
          <p:nvPr/>
        </p:nvCxnSpPr>
        <p:spPr>
          <a:xfrm flipV="1">
            <a:off x="7799733" y="2852531"/>
            <a:ext cx="0" cy="5326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BFFBFDC-B5D2-5B71-2AFE-E3A4580E9277}"/>
              </a:ext>
            </a:extLst>
          </p:cNvPr>
          <p:cNvSpPr txBox="1"/>
          <p:nvPr/>
        </p:nvSpPr>
        <p:spPr>
          <a:xfrm>
            <a:off x="5695124" y="4969565"/>
            <a:ext cx="305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Observation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0676D10-A5E6-8713-73C1-5FC65FBF079B}"/>
              </a:ext>
            </a:extLst>
          </p:cNvPr>
          <p:cNvCxnSpPr>
            <a:cxnSpLocks/>
          </p:cNvCxnSpPr>
          <p:nvPr/>
        </p:nvCxnSpPr>
        <p:spPr>
          <a:xfrm flipV="1">
            <a:off x="8374548" y="4209221"/>
            <a:ext cx="1" cy="76034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0A32AA3E-DBE3-4B4C-B2FB-15D5E0FB1C58}"/>
              </a:ext>
            </a:extLst>
          </p:cNvPr>
          <p:cNvSpPr txBox="1"/>
          <p:nvPr/>
        </p:nvSpPr>
        <p:spPr>
          <a:xfrm>
            <a:off x="6917223" y="4969565"/>
            <a:ext cx="305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4A60A8-4FC8-695B-DD02-E6EB2FAC969B}"/>
                  </a:ext>
                </a:extLst>
              </p:cNvPr>
              <p:cNvSpPr txBox="1"/>
              <p:nvPr/>
            </p:nvSpPr>
            <p:spPr>
              <a:xfrm>
                <a:off x="8852282" y="2475491"/>
                <a:ext cx="1579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𝑛𝑒𝑥𝑡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A4A60A8-4FC8-695B-DD02-E6EB2FAC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282" y="2475491"/>
                <a:ext cx="1579663" cy="276999"/>
              </a:xfrm>
              <a:prstGeom prst="rect">
                <a:avLst/>
              </a:prstGeom>
              <a:blipFill>
                <a:blip r:embed="rId3"/>
                <a:stretch>
                  <a:fillRect l="-4247" r="-772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274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3C73-CA71-4CF4-BAE9-CCB9F36B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DDPG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A3763-0769-0475-7EF1-F9E3F8E8F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Training</a:t>
                </a:r>
              </a:p>
              <a:p>
                <a:pPr lvl="1"/>
                <a:r>
                  <a:rPr lang="en-US" altLang="zh-CN" dirty="0"/>
                  <a:t>Actor: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minimize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Critic: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minimize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||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  <m:sub/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E4A3763-0769-0475-7EF1-F9E3F8E8F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>
            <a:extLst>
              <a:ext uri="{FF2B5EF4-FFF2-40B4-BE49-F238E27FC236}">
                <a16:creationId xmlns:a16="http://schemas.microsoft.com/office/drawing/2014/main" id="{5EC9E038-2618-AE4D-50D8-5E9F5672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66" y="3222617"/>
            <a:ext cx="6967268" cy="36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16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2512C-35DD-2D58-6648-F12F4E4F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Twin Delayed DDPG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70972-0516-2181-B45E-C4593235A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Purpose: to address </a:t>
                </a:r>
                <a:r>
                  <a:rPr lang="en-US" altLang="zh-CN" b="1" dirty="0"/>
                  <a:t>training instability </a:t>
                </a:r>
                <a:r>
                  <a:rPr lang="en-US" altLang="zh-CN" dirty="0"/>
                  <a:t>in DDPG</a:t>
                </a:r>
              </a:p>
              <a:p>
                <a:pPr lvl="1"/>
                <a:r>
                  <a:rPr lang="en-US" altLang="zh-CN" dirty="0"/>
                  <a:t>Cause: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every step leads to overestimation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Optimization 1: Clipped double-Q</a:t>
                </a:r>
              </a:p>
              <a:p>
                <a:pPr lvl="1"/>
                <a:r>
                  <a:rPr lang="en-US" altLang="zh-CN" dirty="0"/>
                  <a:t>A “pessimistic” objective: 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TD3 accepts the smaller Q-value between the two networks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70972-0516-2181-B45E-C4593235A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9BC95CB-D972-4C81-C001-B7263CE6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355" y="3952335"/>
            <a:ext cx="3607289" cy="72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10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2512C-35DD-2D58-6648-F12F4E4F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Twin Delayed DDPG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70972-0516-2181-B45E-C4593235A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Purpose: to address </a:t>
                </a:r>
                <a:r>
                  <a:rPr lang="en-US" altLang="zh-CN" b="1" dirty="0"/>
                  <a:t>training instability </a:t>
                </a:r>
                <a:r>
                  <a:rPr lang="en-US" altLang="zh-CN" dirty="0"/>
                  <a:t>in DDPG</a:t>
                </a:r>
              </a:p>
              <a:p>
                <a:pPr lvl="1"/>
                <a:r>
                  <a:rPr lang="en-US" altLang="zh-CN" dirty="0"/>
                  <a:t>Cause: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every step leads to overestimation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Optimization 2: Introducing Gaussian noise to Critic</a:t>
                </a:r>
              </a:p>
              <a:p>
                <a:pPr lvl="1"/>
                <a:r>
                  <a:rPr lang="en-US" altLang="zh-CN" dirty="0"/>
                  <a:t>Clipping noise and adding it to output action: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Equivalence: adding regularization term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70972-0516-2181-B45E-C4593235A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510180A5-9766-6208-CE74-B6E0C25F4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523" y="4004722"/>
            <a:ext cx="7850954" cy="76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46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2512C-35DD-2D58-6648-F12F4E4F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Twin Delayed DDPG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70972-0516-2181-B45E-C4593235A0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Purpose: to address </a:t>
                </a:r>
                <a:r>
                  <a:rPr lang="en-US" altLang="zh-CN" b="1" dirty="0"/>
                  <a:t>training instability </a:t>
                </a:r>
                <a:r>
                  <a:rPr lang="en-US" altLang="zh-CN" dirty="0"/>
                  <a:t>in DDPG</a:t>
                </a:r>
              </a:p>
              <a:p>
                <a:pPr lvl="1"/>
                <a:r>
                  <a:rPr lang="en-US" altLang="zh-CN" dirty="0"/>
                  <a:t>Cause: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argmax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for every step leads to overestimation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b="1" dirty="0"/>
                  <a:t>Optimization 3: Delayed policy update</a:t>
                </a:r>
              </a:p>
              <a:p>
                <a:pPr lvl="1"/>
                <a:r>
                  <a:rPr lang="en-US" altLang="zh-CN" dirty="0"/>
                  <a:t>Update frequency (should-be): </a:t>
                </a:r>
                <a:r>
                  <a:rPr lang="en-US" altLang="zh-CN" b="1" dirty="0"/>
                  <a:t>Critic &gt; Actor</a:t>
                </a:r>
              </a:p>
              <a:p>
                <a:pPr lvl="1"/>
                <a:r>
                  <a:rPr lang="en-US" altLang="zh-CN" dirty="0"/>
                  <a:t>Actor learns after Critic has obtained a comparatively good estimate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C70972-0516-2181-B45E-C4593235A0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706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1D2D2-0B34-1C9A-8C80-E2E2560B6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Introduction: RL in CF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534FE-6B6B-389B-1DD4-DA88141C8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Machine Learning Approaches:</a:t>
            </a:r>
          </a:p>
          <a:p>
            <a:pPr lvl="1"/>
            <a:r>
              <a:rPr lang="en-US" altLang="zh-CN" dirty="0"/>
              <a:t>Support Vector Machine</a:t>
            </a:r>
          </a:p>
          <a:p>
            <a:pPr lvl="1"/>
            <a:r>
              <a:rPr lang="en-US" altLang="zh-CN" dirty="0"/>
              <a:t>Deep Learning</a:t>
            </a:r>
          </a:p>
          <a:p>
            <a:pPr lvl="1"/>
            <a:r>
              <a:rPr lang="en-US" altLang="zh-CN" dirty="0"/>
              <a:t>Reinforcement Learning</a:t>
            </a:r>
          </a:p>
          <a:p>
            <a:pPr lvl="1"/>
            <a:r>
              <a:rPr lang="en-US" altLang="zh-CN" dirty="0"/>
              <a:t>DRL: (in this paper) </a:t>
            </a:r>
            <a:r>
              <a:rPr lang="en-US" altLang="zh-CN" b="1" dirty="0"/>
              <a:t>Twin Delayed DDPG (TD3)</a:t>
            </a:r>
          </a:p>
        </p:txBody>
      </p:sp>
    </p:spTree>
    <p:extLst>
      <p:ext uri="{BB962C8B-B14F-4D97-AF65-F5344CB8AC3E}">
        <p14:creationId xmlns:p14="http://schemas.microsoft.com/office/powerpoint/2010/main" val="281666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4FB5F-6FF8-CE6B-5497-A2803EB0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Introduction: Pitfalls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89C24-A076-69EA-E60B-21B2892B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Conventional objective:</a:t>
            </a:r>
            <a:r>
              <a:rPr lang="zh-CN" altLang="en-US" dirty="0"/>
              <a:t> </a:t>
            </a:r>
            <a:r>
              <a:rPr lang="en-US" altLang="zh-CN" b="1" dirty="0"/>
              <a:t>maximizing</a:t>
            </a:r>
            <a:r>
              <a:rPr lang="zh-CN" altLang="en-US" b="1" dirty="0"/>
              <a:t> </a:t>
            </a:r>
            <a:r>
              <a:rPr lang="en-US" altLang="zh-CN" b="1" dirty="0"/>
              <a:t>total returns</a:t>
            </a:r>
          </a:p>
          <a:p>
            <a:r>
              <a:rPr lang="en-US" altLang="zh-CN" dirty="0"/>
              <a:t>Pitfalls: </a:t>
            </a:r>
            <a:r>
              <a:rPr lang="en-US" altLang="zh-CN" b="1" dirty="0"/>
              <a:t>ignoring potential risks</a:t>
            </a:r>
          </a:p>
          <a:p>
            <a:pPr lvl="1"/>
            <a:r>
              <a:rPr lang="en-US" altLang="zh-CN" dirty="0"/>
              <a:t>Unpredictable &amp; sudden changes brought by:</a:t>
            </a:r>
          </a:p>
          <a:p>
            <a:pPr marL="457200" lvl="1" indent="0">
              <a:buNone/>
            </a:pPr>
            <a:r>
              <a:rPr lang="en-US" altLang="zh-CN" dirty="0"/>
              <a:t>	Pandemic, natural disasters, local conflicts, etc.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1323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4FB5F-6FF8-CE6B-5497-A2803EB0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Introduction: Pitfalls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989C24-A076-69EA-E60B-21B2892B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Conventional objective:</a:t>
            </a:r>
            <a:r>
              <a:rPr lang="zh-CN" altLang="en-US" dirty="0"/>
              <a:t> </a:t>
            </a:r>
            <a:r>
              <a:rPr lang="en-US" altLang="zh-CN" b="1" dirty="0"/>
              <a:t>maximizing</a:t>
            </a:r>
            <a:r>
              <a:rPr lang="zh-CN" altLang="en-US" b="1" dirty="0"/>
              <a:t> </a:t>
            </a:r>
            <a:r>
              <a:rPr lang="en-US" altLang="zh-CN" b="1" dirty="0"/>
              <a:t>total returns</a:t>
            </a:r>
          </a:p>
          <a:p>
            <a:r>
              <a:rPr lang="en-US" altLang="zh-CN" dirty="0"/>
              <a:t>Pitfalls: </a:t>
            </a:r>
            <a:r>
              <a:rPr lang="en-US" altLang="zh-CN" b="1" dirty="0"/>
              <a:t>ignoring potential risks</a:t>
            </a:r>
          </a:p>
          <a:p>
            <a:pPr lvl="1"/>
            <a:r>
              <a:rPr lang="en-US" altLang="zh-CN" dirty="0"/>
              <a:t>Unpredictable &amp; sudden changes brought by:</a:t>
            </a:r>
          </a:p>
          <a:p>
            <a:pPr marL="457200" lvl="1" indent="0">
              <a:buNone/>
            </a:pPr>
            <a:r>
              <a:rPr lang="en-US" altLang="zh-CN" dirty="0"/>
              <a:t>	Pandemic, natural disasters, local conflicts, etc.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761DDF3-BDF5-45A7-0937-27FFA29636B0}"/>
              </a:ext>
            </a:extLst>
          </p:cNvPr>
          <p:cNvSpPr txBox="1"/>
          <p:nvPr/>
        </p:nvSpPr>
        <p:spPr>
          <a:xfrm>
            <a:off x="267419" y="4595004"/>
            <a:ext cx="11657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latin typeface="Montserrat" panose="02000505000000020004" pitchFamily="2" charset="0"/>
              </a:rPr>
              <a:t>Is there a way that tends to both sides?</a:t>
            </a:r>
            <a:endParaRPr lang="zh-CN" altLang="en-US" sz="4000" b="1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54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398F-0DEC-66CC-69D4-B42C950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Introduction: MASA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DF82-2369-466F-1485-0EBA71C6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</a:t>
            </a:r>
            <a:r>
              <a:rPr lang="en-US" altLang="zh-CN" dirty="0"/>
              <a:t>uti-</a:t>
            </a:r>
            <a:r>
              <a:rPr lang="en-US" altLang="zh-CN" b="1" dirty="0"/>
              <a:t>a</a:t>
            </a:r>
            <a:r>
              <a:rPr lang="en-US" altLang="zh-CN" dirty="0"/>
              <a:t>gent and </a:t>
            </a:r>
            <a:r>
              <a:rPr lang="en-US" altLang="zh-CN" b="1" dirty="0"/>
              <a:t>s</a:t>
            </a:r>
            <a:r>
              <a:rPr lang="en-US" altLang="zh-CN" dirty="0"/>
              <a:t>elf-</a:t>
            </a:r>
            <a:r>
              <a:rPr lang="en-US" altLang="zh-CN" b="1" dirty="0"/>
              <a:t>a</a:t>
            </a:r>
            <a:r>
              <a:rPr lang="en-US" altLang="zh-CN" dirty="0"/>
              <a:t>daptive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2E76C5-95C3-C24E-22CA-82A77C38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997" y="2378045"/>
            <a:ext cx="9515545" cy="411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63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26398F-0DEC-66CC-69D4-B42C95017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Introduction: MASA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3DF82-2369-466F-1485-0EBA71C6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Multi-agent (three agents):</a:t>
            </a:r>
          </a:p>
          <a:p>
            <a:pPr lvl="1"/>
            <a:r>
              <a:rPr lang="en-US" altLang="zh-CN" dirty="0"/>
              <a:t>Market Observer</a:t>
            </a:r>
          </a:p>
          <a:p>
            <a:pPr lvl="1"/>
            <a:r>
              <a:rPr lang="en-US" altLang="zh-CN" dirty="0"/>
              <a:t>RL-based Agent</a:t>
            </a:r>
          </a:p>
          <a:p>
            <a:pPr lvl="1"/>
            <a:r>
              <a:rPr lang="en-US" altLang="zh-CN" dirty="0"/>
              <a:t>Solver-based Agent</a:t>
            </a:r>
          </a:p>
          <a:p>
            <a:r>
              <a:rPr lang="en-US" altLang="zh-CN" b="1" dirty="0"/>
              <a:t>Purpose:</a:t>
            </a:r>
          </a:p>
          <a:p>
            <a:pPr lvl="1"/>
            <a:r>
              <a:rPr lang="en-US" altLang="zh-CN" dirty="0"/>
              <a:t>Trade-off between </a:t>
            </a:r>
          </a:p>
          <a:p>
            <a:pPr marL="457200" lvl="1" indent="0">
              <a:buNone/>
            </a:pPr>
            <a:r>
              <a:rPr lang="en-US" altLang="zh-CN" dirty="0"/>
              <a:t>	returns &amp; risks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2E76C5-95C3-C24E-22CA-82A77C388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37" y="3429000"/>
            <a:ext cx="792956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818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0B40B-9C2A-65FD-2E9C-66AE6D59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Table of Contents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33BDC-26DE-82EE-4E35-8EB25CD15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084"/>
            <a:ext cx="10515600" cy="5032375"/>
          </a:xfrm>
        </p:spPr>
        <p:txBody>
          <a:bodyPr/>
          <a:lstStyle/>
          <a:p>
            <a:r>
              <a:rPr lang="en-US" altLang="zh-CN" b="1" dirty="0"/>
              <a:t>Preliminaries</a:t>
            </a:r>
          </a:p>
          <a:p>
            <a:pPr lvl="1"/>
            <a:r>
              <a:rPr lang="en-US" altLang="zh-CN" dirty="0"/>
              <a:t>RL; DRL; Why DRL; DDPG; TD3</a:t>
            </a:r>
          </a:p>
          <a:p>
            <a:r>
              <a:rPr lang="en-US" altLang="zh-CN" b="1" dirty="0"/>
              <a:t>Introduction</a:t>
            </a:r>
          </a:p>
          <a:p>
            <a:pPr lvl="1"/>
            <a:r>
              <a:rPr lang="en-US" altLang="zh-CN" dirty="0"/>
              <a:t>RL in CF; Pitfalls</a:t>
            </a:r>
          </a:p>
          <a:p>
            <a:r>
              <a:rPr lang="en-US" altLang="zh-CN" b="1" dirty="0"/>
              <a:t>Approach</a:t>
            </a:r>
          </a:p>
          <a:p>
            <a:pPr lvl="1"/>
            <a:r>
              <a:rPr lang="en-US" altLang="zh-CN" dirty="0"/>
              <a:t>Market Observer; RL-based Agent; Solver-based Agent; Rewards; Overall</a:t>
            </a:r>
          </a:p>
          <a:p>
            <a:r>
              <a:rPr lang="en-US" altLang="zh-CN" b="1" dirty="0"/>
              <a:t>Implementation</a:t>
            </a:r>
          </a:p>
          <a:p>
            <a:r>
              <a:rPr lang="en-US" altLang="zh-CN" b="1" dirty="0"/>
              <a:t>Results</a:t>
            </a:r>
          </a:p>
          <a:p>
            <a:pPr lvl="1"/>
            <a:r>
              <a:rPr lang="en-US" altLang="zh-CN" dirty="0"/>
              <a:t>4 Performance Metrics; Value &amp; Risks; Ablation Study</a:t>
            </a:r>
          </a:p>
          <a:p>
            <a:r>
              <a:rPr lang="en-US" altLang="zh-CN" b="1" dirty="0"/>
              <a:t>More on RL for Finance</a:t>
            </a:r>
          </a:p>
          <a:p>
            <a:pPr lvl="1"/>
            <a:r>
              <a:rPr lang="en-US" altLang="zh-CN" dirty="0" err="1"/>
              <a:t>FinRL</a:t>
            </a:r>
            <a:r>
              <a:rPr lang="en-US" altLang="zh-CN" dirty="0"/>
              <a:t>; </a:t>
            </a:r>
            <a:r>
              <a:rPr lang="en-US" altLang="zh-CN" dirty="0" err="1"/>
              <a:t>TradeMaster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2629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BA53-8EB9-F702-EF18-030CE3E1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Definitions Ahead…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EAE09-B256-DADB-70C1-94A8CBCD7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19ADF5-118E-4DDC-2BBB-4C8AFC43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" y="1638308"/>
            <a:ext cx="5873518" cy="13255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2C1A9D-0877-E778-AECD-3C3CA0E91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" y="2963871"/>
            <a:ext cx="5873517" cy="9543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64C8EB-7BF9-2724-159C-519F0D70B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796" y="1122495"/>
            <a:ext cx="5814204" cy="262187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F54FC58-FE66-5DFF-699E-CB1C84803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492" y="4132814"/>
            <a:ext cx="6813015" cy="248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4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C8EB-6944-344A-DA40-3720B20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Approach: Market Observer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F9BC2E-AD7C-9538-68A8-0547D8ABC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Backbone: </a:t>
                </a:r>
              </a:p>
              <a:p>
                <a:pPr lvl="1"/>
                <a:r>
                  <a:rPr lang="en-US" altLang="zh-CN" dirty="0"/>
                  <a:t>Deep neural network</a:t>
                </a:r>
              </a:p>
              <a:p>
                <a:r>
                  <a:rPr lang="en-US" altLang="zh-CN" b="1" dirty="0"/>
                  <a:t>Input:</a:t>
                </a:r>
              </a:p>
              <a:p>
                <a:pPr lvl="1"/>
                <a:r>
                  <a:rPr lang="en-US" altLang="zh-CN" dirty="0"/>
                  <a:t>Market states</a:t>
                </a:r>
              </a:p>
              <a:p>
                <a:r>
                  <a:rPr lang="en-US" altLang="zh-CN" b="1" dirty="0"/>
                  <a:t>Output:</a:t>
                </a:r>
              </a:p>
              <a:p>
                <a:pPr lvl="1"/>
                <a:r>
                  <a:rPr lang="en-US" altLang="zh-CN" dirty="0"/>
                  <a:t>Suggested risk boundary: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Market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F9BC2E-AD7C-9538-68A8-0547D8ABC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2ECE05F-0B12-1CBE-5D5A-4BB0A9291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561" y="1825625"/>
            <a:ext cx="3605239" cy="154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0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C8EB-6944-344A-DA40-3720B20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Approach: RL-based Agent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F9BC2E-AD7C-9538-68A8-0547D8ABC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Backbone: </a:t>
                </a:r>
              </a:p>
              <a:p>
                <a:pPr lvl="1"/>
                <a:r>
                  <a:rPr lang="en-US" altLang="zh-CN" dirty="0"/>
                  <a:t>TD3-DRL</a:t>
                </a:r>
              </a:p>
              <a:p>
                <a:r>
                  <a:rPr lang="en-US" altLang="zh-CN" b="1" dirty="0"/>
                  <a:t>Input:</a:t>
                </a:r>
              </a:p>
              <a:p>
                <a:pPr lvl="1"/>
                <a:r>
                  <a:rPr lang="en-US" altLang="zh-CN" dirty="0"/>
                  <a:t>Market states</a:t>
                </a:r>
              </a:p>
              <a:p>
                <a:pPr lvl="1"/>
                <a:r>
                  <a:rPr lang="en-US" altLang="zh-CN" dirty="0"/>
                  <a:t>Market vector</a:t>
                </a:r>
              </a:p>
              <a:p>
                <a:r>
                  <a:rPr lang="en-US" altLang="zh-CN" b="1" dirty="0"/>
                  <a:t>Output:</a:t>
                </a:r>
              </a:p>
              <a:p>
                <a:pPr lvl="1"/>
                <a:r>
                  <a:rPr lang="en-US" altLang="zh-CN" dirty="0"/>
                  <a:t>Temporary weights: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Objective:</a:t>
                </a:r>
              </a:p>
              <a:p>
                <a:pPr lvl="1"/>
                <a:r>
                  <a:rPr lang="en-US" altLang="zh-CN" dirty="0"/>
                  <a:t>Optimize on the overall returns of the newly revised portfolio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F9BC2E-AD7C-9538-68A8-0547D8ABC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EA77333-3377-42B8-F634-06E57A9FC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588" y="1690688"/>
            <a:ext cx="3405212" cy="192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5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4FC8EB-6944-344A-DA40-3720B20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Approach: Solver-based Agent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F9BC2E-AD7C-9538-68A8-0547D8ABC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b="1" dirty="0"/>
                  <a:t>Backbone: </a:t>
                </a:r>
              </a:p>
              <a:p>
                <a:pPr lvl="1"/>
                <a:r>
                  <a:rPr lang="en-US" altLang="zh-CN" dirty="0"/>
                  <a:t>A complete constraint solver</a:t>
                </a:r>
              </a:p>
              <a:p>
                <a:pPr lvl="1"/>
                <a:r>
                  <a:rPr lang="en-US" altLang="zh-CN" dirty="0"/>
                  <a:t>Evolutionary algorithms or PSO methods</a:t>
                </a:r>
              </a:p>
              <a:p>
                <a:r>
                  <a:rPr lang="en-US" altLang="zh-CN" b="1" dirty="0"/>
                  <a:t>Input:</a:t>
                </a:r>
              </a:p>
              <a:p>
                <a:pPr lvl="1"/>
                <a:r>
                  <a:rPr lang="en-US" altLang="zh-CN" dirty="0"/>
                  <a:t>Suggested risk boundary: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Temporary weights: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𝑅𝐿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Output:</a:t>
                </a:r>
              </a:p>
              <a:p>
                <a:pPr lvl="1"/>
                <a:r>
                  <a:rPr lang="en-US" altLang="zh-CN" dirty="0"/>
                  <a:t>Adjustments to weights: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𝐶𝑡𝑟𝑙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Objective:</a:t>
                </a:r>
              </a:p>
              <a:p>
                <a:pPr lvl="1"/>
                <a:r>
                  <a:rPr lang="en-US" altLang="zh-CN" dirty="0"/>
                  <a:t>Minimize its potential risks after considering the estimated market trend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F9BC2E-AD7C-9538-68A8-0547D8ABC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63A409F9-16E5-2F7B-D733-29BCBF62B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10" y="1825625"/>
            <a:ext cx="3814790" cy="196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69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7D237-151A-D509-C5E9-1437C36C3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Approach: Rewards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68300-241E-8104-CC27-8C48E7BE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79F41C-5ACB-50BB-ED61-3A8DBE804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46" y="1825625"/>
            <a:ext cx="7953433" cy="15287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4D906C9-A871-0C1E-1715-F455958F7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36" y="3287723"/>
            <a:ext cx="5910306" cy="22241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0D8F09-7F17-CC56-398C-8311F9A2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2196" y="3354399"/>
            <a:ext cx="5715042" cy="215742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A29312E-EE09-1B0C-824A-04D75F507C73}"/>
              </a:ext>
            </a:extLst>
          </p:cNvPr>
          <p:cNvSpPr/>
          <p:nvPr/>
        </p:nvSpPr>
        <p:spPr>
          <a:xfrm>
            <a:off x="7510732" y="4957313"/>
            <a:ext cx="874143" cy="2587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44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9AF2F-581C-52A1-FBFC-851A551A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Approach: Overall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5C071-8A66-2FCC-1026-412109C3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16D359-FE14-F61D-F765-0914D5FBE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275" y="1825625"/>
            <a:ext cx="10239450" cy="43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98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23DF4-6ABF-8AF3-9F95-87BAA5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Implementation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09113-0EEC-0158-BFD7-9EECFE44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Datasets: (Sep. 2013 ~ Aug. 2023)</a:t>
            </a:r>
          </a:p>
          <a:p>
            <a:pPr lvl="1"/>
            <a:r>
              <a:rPr lang="en-US" altLang="zh-CN" dirty="0"/>
              <a:t>CSI 300</a:t>
            </a:r>
          </a:p>
          <a:p>
            <a:pPr lvl="1"/>
            <a:r>
              <a:rPr lang="en-US" altLang="zh-CN" dirty="0"/>
              <a:t>Dow Jones Industrial Average (DJIA)</a:t>
            </a:r>
          </a:p>
          <a:p>
            <a:pPr lvl="1"/>
            <a:r>
              <a:rPr lang="en-US" altLang="zh-CN" dirty="0"/>
              <a:t>S&amp;P 500</a:t>
            </a:r>
          </a:p>
          <a:p>
            <a:pPr lvl="1"/>
            <a:r>
              <a:rPr lang="en-US" altLang="zh-CN" dirty="0"/>
              <a:t>5y to train, 2y to validate, 3y to evaluate</a:t>
            </a:r>
          </a:p>
        </p:txBody>
      </p:sp>
    </p:spTree>
    <p:extLst>
      <p:ext uri="{BB962C8B-B14F-4D97-AF65-F5344CB8AC3E}">
        <p14:creationId xmlns:p14="http://schemas.microsoft.com/office/powerpoint/2010/main" val="1584044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23DF4-6ABF-8AF3-9F95-87BAA5D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Implementation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09113-0EEC-0158-BFD7-9EECFE44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3288"/>
          </a:xfrm>
        </p:spPr>
        <p:txBody>
          <a:bodyPr>
            <a:normAutofit/>
          </a:bodyPr>
          <a:lstStyle/>
          <a:p>
            <a:r>
              <a:rPr lang="en-US" altLang="zh-CN" dirty="0"/>
              <a:t>Comparative Methods:</a:t>
            </a:r>
          </a:p>
          <a:p>
            <a:pPr lvl="1"/>
            <a:r>
              <a:rPr lang="en-US" altLang="zh-CN" dirty="0"/>
              <a:t>Constant Rebalanced Portfolio (CRP)</a:t>
            </a:r>
          </a:p>
          <a:p>
            <a:pPr lvl="1"/>
            <a:r>
              <a:rPr lang="en-US" altLang="zh-CN" dirty="0"/>
              <a:t>Exponential Gradient (EG)</a:t>
            </a:r>
          </a:p>
          <a:p>
            <a:pPr lvl="1"/>
            <a:r>
              <a:rPr lang="en-US" altLang="zh-CN" dirty="0"/>
              <a:t>Online Moving Average Reversion (OLMAR)</a:t>
            </a:r>
          </a:p>
          <a:p>
            <a:pPr lvl="1"/>
            <a:r>
              <a:rPr lang="en-US" altLang="zh-CN" dirty="0"/>
              <a:t>Passive Aggressive Mean Reversion (PAMR)</a:t>
            </a:r>
          </a:p>
          <a:p>
            <a:pPr lvl="1"/>
            <a:r>
              <a:rPr lang="en-US" altLang="zh-CN" dirty="0"/>
              <a:t>Robust Median Reversion (RMR)</a:t>
            </a:r>
          </a:p>
          <a:p>
            <a:pPr lvl="1"/>
            <a:r>
              <a:rPr lang="en-US" altLang="zh-CN" dirty="0"/>
              <a:t>Correlation-driven Nonparametric Learning Strategy (CORN)</a:t>
            </a:r>
          </a:p>
          <a:p>
            <a:pPr lvl="1"/>
            <a:r>
              <a:rPr lang="en-US" altLang="zh-CN" dirty="0"/>
              <a:t>Ensemble of Identical Independent Evaluators (EIIE, CNN-based)</a:t>
            </a:r>
          </a:p>
          <a:p>
            <a:pPr lvl="1"/>
            <a:r>
              <a:rPr lang="en-US" altLang="zh-CN" dirty="0"/>
              <a:t>Portfolio Policy Network (PPN, RCNN-based)</a:t>
            </a:r>
          </a:p>
          <a:p>
            <a:pPr lvl="1"/>
            <a:r>
              <a:rPr lang="en-US" altLang="zh-CN" dirty="0"/>
              <a:t>Relation-Aware Transformer (RAT)</a:t>
            </a:r>
          </a:p>
          <a:p>
            <a:pPr lvl="1"/>
            <a:r>
              <a:rPr lang="en-US" altLang="zh-CN" dirty="0"/>
              <a:t>TD3-Profit</a:t>
            </a:r>
          </a:p>
        </p:txBody>
      </p:sp>
    </p:spTree>
    <p:extLst>
      <p:ext uri="{BB962C8B-B14F-4D97-AF65-F5344CB8AC3E}">
        <p14:creationId xmlns:p14="http://schemas.microsoft.com/office/powerpoint/2010/main" val="499623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2670-725A-FED3-86A8-3D2C5A9E5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Results: 4 Performance Metrics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47372-D43B-9AEF-7138-CF71BA4D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altLang="zh-CN" dirty="0"/>
              <a:t>Annual Return, Maximum Drawdown, Sharpe Ratio, Short-term Portfolio Risk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3938D8-BFBB-98AC-7B0C-2DD643D9A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1871"/>
            <a:ext cx="10510914" cy="399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37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1702AE-4E01-8161-C010-93F54A282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Results: Value &amp; Risk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D1178-1606-71CC-42AB-0F64DDEA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FFF25C2-C90D-DC9B-D992-FAEA87A22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9" y="2217024"/>
            <a:ext cx="5821956" cy="373616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E6AC09-7185-6A97-7BDD-C28BC86F6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044" y="2218574"/>
            <a:ext cx="5821956" cy="373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17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16F8A-1F72-8F8B-B0A9-61430AE4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RL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C2F49-2C63-BF13-FE79-C7D5C686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Reinforcement Learning (RL) is a suite of techniques that allows us to build machine learning systems that take decisions sequentially.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Action-value: Q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3230A4-4019-AAFB-2ACA-9119013B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226" y="3130240"/>
            <a:ext cx="3468348" cy="7072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4FA2F4-2CF0-B698-1F9D-EE994AE51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226" y="4327673"/>
            <a:ext cx="6408889" cy="8857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A7030CB-0C43-8673-B086-1F74F987E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226" y="5354891"/>
            <a:ext cx="4178065" cy="82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69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479A-4135-7183-D4D5-A184F3BA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Results: Ablation Study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752C42-3922-12A7-A3AA-0FB01474B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D21980-8C1E-3662-5CC3-30276E673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64" y="1997251"/>
            <a:ext cx="8172472" cy="417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4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88894-5644-D297-06A9-9E4D8A6AA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More on RL for Finance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ACC50-7A9D-DFC7-1567-2F2ADE6C0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FinRL</a:t>
            </a:r>
            <a:r>
              <a:rPr lang="en-US" altLang="zh-CN" b="1" dirty="0"/>
              <a:t> </a:t>
            </a:r>
            <a:r>
              <a:rPr lang="en-US" altLang="zh-CN" dirty="0"/>
              <a:t>: the first open-source framework for financial reinforcement learning.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235C04-2EE1-56A8-3189-68DF06879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508" y="1630944"/>
            <a:ext cx="2079624" cy="8581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383DE5-955B-1CBC-C5EC-CC372ECB76A0}"/>
              </a:ext>
            </a:extLst>
          </p:cNvPr>
          <p:cNvSpPr txBox="1"/>
          <p:nvPr/>
        </p:nvSpPr>
        <p:spPr>
          <a:xfrm>
            <a:off x="1883434" y="1690688"/>
            <a:ext cx="166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93E6A3-FE68-7B03-6177-89292E58D6FF}"/>
              </a:ext>
            </a:extLst>
          </p:cNvPr>
          <p:cNvSpPr txBox="1"/>
          <p:nvPr/>
        </p:nvSpPr>
        <p:spPr>
          <a:xfrm>
            <a:off x="838200" y="6311900"/>
            <a:ext cx="9828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>
                <a:hlinkClick r:id="rId4"/>
              </a:rPr>
              <a:t>https://github.com/AI4Finance-Foundation/FinRL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D262AF6-09EF-8A63-4837-715CB7BE8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107" y="2809158"/>
            <a:ext cx="9737785" cy="343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6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D27A9E-C146-1759-E8C5-EA6D76CD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More on RL for Finance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281CD-3C31-A679-8345-09D75AD2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/>
              <a:t>TradeMaster</a:t>
            </a:r>
            <a:r>
              <a:rPr lang="en-US" altLang="zh-CN" b="1" dirty="0"/>
              <a:t> </a:t>
            </a:r>
            <a:r>
              <a:rPr lang="en-US" altLang="zh-CN" dirty="0"/>
              <a:t>: best-in-class open-source platform for quantitative trading (QT) empowered by reinforcement learning (RL)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28E0D4-A53C-6C81-2893-AAB6B94AE7CD}"/>
              </a:ext>
            </a:extLst>
          </p:cNvPr>
          <p:cNvSpPr txBox="1"/>
          <p:nvPr/>
        </p:nvSpPr>
        <p:spPr>
          <a:xfrm>
            <a:off x="3117011" y="1759789"/>
            <a:ext cx="224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C970F3-1264-0383-BBF6-D0A9FD873301}"/>
              </a:ext>
            </a:extLst>
          </p:cNvPr>
          <p:cNvSpPr txBox="1"/>
          <p:nvPr/>
        </p:nvSpPr>
        <p:spPr>
          <a:xfrm>
            <a:off x="838200" y="6394943"/>
            <a:ext cx="10673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>
                <a:hlinkClick r:id="rId2"/>
              </a:rPr>
              <a:t>https://github.com/TradeMaster-NTU/TradeMaster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A76DF5-E157-C38E-ED75-61AA9276C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049" y="2670267"/>
            <a:ext cx="7711416" cy="37246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0AF627-00B7-6AA5-C5E0-A42E7179A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1278894"/>
            <a:ext cx="1823049" cy="9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33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031A1-E13D-B7BF-D8DA-AF4DD34ED9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Thank you for your attention!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1FE8F1-E83E-5412-E40A-565BEC0A2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The slides are available at:</a:t>
            </a:r>
          </a:p>
          <a:p>
            <a:r>
              <a:rPr lang="en-US" altLang="zh-CN">
                <a:hlinkClick r:id="rId2"/>
              </a:rPr>
              <a:t>https://charleyhut.github.io/rl4fin.pptx</a:t>
            </a:r>
            <a:endParaRPr lang="en-US" altLang="zh-CN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048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3C73-CA71-4CF4-BAE9-CCB9F36B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DRL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A3763-0769-0475-7EF1-F9E3F8E8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8" name="Picture 4" descr="Deep Reinforcement Learning: Value Functions, DQN, Actor-Critic ...">
            <a:extLst>
              <a:ext uri="{FF2B5EF4-FFF2-40B4-BE49-F238E27FC236}">
                <a16:creationId xmlns:a16="http://schemas.microsoft.com/office/drawing/2014/main" id="{01F0E548-B020-BFD4-A3AE-99CD72EDA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761" y="1690688"/>
            <a:ext cx="9384478" cy="42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746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CE1F-2CF6-88FD-1CA2-83357AE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Why DRL?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3721E-066C-43C9-064A-5A4DEAC5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DRL vs. Modern Portfolio Theory (MPT)</a:t>
            </a:r>
          </a:p>
          <a:p>
            <a:pPr lvl="1"/>
            <a:r>
              <a:rPr lang="en-US" altLang="zh-CN" dirty="0"/>
              <a:t>MPT performs not so well on in </a:t>
            </a:r>
            <a:r>
              <a:rPr lang="en-US" altLang="zh-CN" b="1" dirty="0"/>
              <a:t>out-of-sample data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MPT is very </a:t>
            </a:r>
            <a:r>
              <a:rPr lang="en-US" altLang="zh-CN" b="1" dirty="0"/>
              <a:t>sensitive to outliers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MPT is calculated </a:t>
            </a:r>
            <a:r>
              <a:rPr lang="en-US" altLang="zh-CN" b="1" dirty="0"/>
              <a:t>only based on stock returns</a:t>
            </a:r>
            <a:r>
              <a:rPr lang="en-US" altLang="zh-CN" dirty="0"/>
              <a:t>, if we want to take other relevant factors into account, for example, some of the technical indicators like </a:t>
            </a:r>
            <a:r>
              <a:rPr lang="en-US" altLang="zh-CN" b="1" dirty="0"/>
              <a:t>Moving Average Convergence Divergence </a:t>
            </a:r>
            <a:r>
              <a:rPr lang="en-US" altLang="zh-CN" dirty="0"/>
              <a:t>(MACD), and </a:t>
            </a:r>
            <a:r>
              <a:rPr lang="en-US" altLang="zh-CN" b="1" dirty="0"/>
              <a:t>Relative Strength Index</a:t>
            </a:r>
            <a:r>
              <a:rPr lang="en-US" altLang="zh-CN" dirty="0"/>
              <a:t> (RSI), MPT may not be able to combine this information together well.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4C53F4-D8C5-49B0-01B9-3A26C8E95F26}"/>
              </a:ext>
            </a:extLst>
          </p:cNvPr>
          <p:cNvSpPr txBox="1"/>
          <p:nvPr/>
        </p:nvSpPr>
        <p:spPr>
          <a:xfrm>
            <a:off x="7412965" y="1690688"/>
            <a:ext cx="28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77508A-0699-31A2-BAB9-F54B8D6DDF3E}"/>
              </a:ext>
            </a:extLst>
          </p:cNvPr>
          <p:cNvSpPr txBox="1"/>
          <p:nvPr/>
        </p:nvSpPr>
        <p:spPr>
          <a:xfrm>
            <a:off x="838200" y="6176963"/>
            <a:ext cx="10157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</a:t>
            </a:r>
            <a:r>
              <a:rPr lang="en-US" altLang="zh-CN" dirty="0">
                <a:hlinkClick r:id="rId2"/>
              </a:rPr>
              <a:t>https://towardsdatascience.com/deep-reinforcement-learning-for-automated-stock-trading-f1dad0126a02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94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CE1F-2CF6-88FD-1CA2-83357AE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Why DRL?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3721E-066C-43C9-064A-5A4DEAC5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DRL vs. Supervised ML</a:t>
            </a:r>
          </a:p>
          <a:p>
            <a:pPr lvl="1"/>
            <a:r>
              <a:rPr lang="en-US" altLang="zh-CN" dirty="0"/>
              <a:t>DRL doesn’t need </a:t>
            </a:r>
            <a:r>
              <a:rPr lang="en-US" altLang="zh-CN" b="1" dirty="0"/>
              <a:t>large labeled training datasets</a:t>
            </a:r>
            <a:r>
              <a:rPr lang="en-US" altLang="zh-CN" dirty="0"/>
              <a:t>. </a:t>
            </a:r>
          </a:p>
          <a:p>
            <a:pPr lvl="1"/>
            <a:r>
              <a:rPr lang="en-US" altLang="zh-CN" dirty="0"/>
              <a:t>DRL uses a </a:t>
            </a:r>
            <a:r>
              <a:rPr lang="en-US" altLang="zh-CN" b="1" dirty="0"/>
              <a:t>reward function </a:t>
            </a:r>
            <a:r>
              <a:rPr lang="en-US" altLang="zh-CN" dirty="0"/>
              <a:t>to optimize future rewards, in contrast to an ML </a:t>
            </a:r>
            <a:r>
              <a:rPr lang="en-US" altLang="zh-CN" b="1" dirty="0"/>
              <a:t>regression/classification </a:t>
            </a:r>
            <a:r>
              <a:rPr lang="en-US" altLang="zh-CN" dirty="0"/>
              <a:t>model that predicts the probability of future outcomes.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0526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CE1F-2CF6-88FD-1CA2-83357AE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Why DRL?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13721E-066C-43C9-064A-5A4DEAC51B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Rationale of DRL for stock trading</a:t>
                </a:r>
              </a:p>
              <a:p>
                <a:pPr lvl="1"/>
                <a:r>
                  <a:rPr lang="en-US" altLang="zh-CN" dirty="0"/>
                  <a:t>Common goal: maximizing returns (reward)</a:t>
                </a:r>
              </a:p>
              <a:p>
                <a:pPr lvl="1"/>
                <a:r>
                  <a:rPr lang="en-US" altLang="zh-CN" dirty="0"/>
                  <a:t>Stock trading is a </a:t>
                </a:r>
                <a:r>
                  <a:rPr lang="en-US" altLang="zh-CN" b="1" dirty="0"/>
                  <a:t>continuous process </a:t>
                </a:r>
                <a:r>
                  <a:rPr lang="en-US" altLang="zh-CN" dirty="0"/>
                  <a:t>of testing new ideas, getting feedback from the market, and trying to optimize trading strategies over time.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b="1" dirty="0"/>
                  <a:t>Markov Decision Process</a:t>
                </a:r>
                <a:endParaRPr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13721E-066C-43C9-064A-5A4DEAC51B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8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1ECE1F-2CF6-88FD-1CA2-83357AE9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Why DRL?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3721E-066C-43C9-064A-5A4DEAC5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Other advantages of DRL</a:t>
            </a:r>
          </a:p>
          <a:p>
            <a:pPr lvl="1"/>
            <a:r>
              <a:rPr lang="en-US" altLang="zh-CN" dirty="0"/>
              <a:t>The stock market provides </a:t>
            </a:r>
            <a:r>
              <a:rPr lang="en-US" altLang="zh-CN" b="1" dirty="0"/>
              <a:t>sequential feedback</a:t>
            </a:r>
            <a:r>
              <a:rPr lang="en-US" altLang="zh-CN" dirty="0"/>
              <a:t>. DRL can sequentially increase the model performance during the training process.</a:t>
            </a:r>
          </a:p>
          <a:p>
            <a:pPr lvl="1"/>
            <a:r>
              <a:rPr lang="en-US" altLang="zh-CN" b="1" dirty="0"/>
              <a:t>Experience replay</a:t>
            </a:r>
            <a:r>
              <a:rPr lang="en-US" altLang="zh-CN" dirty="0"/>
              <a:t> is able to overcome the correlated samples issue.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6123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3C73-CA71-4CF4-BAE9-CCB9F36B9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ontserrat" panose="02000505000000020004" pitchFamily="2" charset="0"/>
              </a:rPr>
              <a:t>Preliminaries: DDPG</a:t>
            </a:r>
            <a:endParaRPr lang="zh-CN" altLang="en-US" dirty="0">
              <a:latin typeface="Montserrat" panose="02000505000000020004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4A3763-0769-0475-7EF1-F9E3F8E8F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Deep Deterministic Policy Gradient</a:t>
            </a:r>
            <a:endParaRPr lang="zh-CN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720F14-4C83-119A-6446-698AFEA81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366" y="2285484"/>
            <a:ext cx="6967268" cy="3635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15D6A2-5D20-EE00-7954-CC93F8766638}"/>
              </a:ext>
            </a:extLst>
          </p:cNvPr>
          <p:cNvSpPr txBox="1"/>
          <p:nvPr/>
        </p:nvSpPr>
        <p:spPr>
          <a:xfrm>
            <a:off x="838200" y="6219699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 Continuous Control with Deep Reinforcement Learning</a:t>
            </a:r>
          </a:p>
          <a:p>
            <a:r>
              <a:rPr lang="en-US" altLang="zh-CN" dirty="0"/>
              <a:t>[2] </a:t>
            </a:r>
            <a:r>
              <a:rPr lang="en-US" altLang="zh-CN" dirty="0">
                <a:hlinkClick r:id="rId3"/>
              </a:rPr>
              <a:t>https://blog.csdn.net/qq_30615903/article/details/80776715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18C2BF-72D9-BE99-C340-0BD2AADD9B7A}"/>
              </a:ext>
            </a:extLst>
          </p:cNvPr>
          <p:cNvSpPr txBox="1"/>
          <p:nvPr/>
        </p:nvSpPr>
        <p:spPr>
          <a:xfrm>
            <a:off x="6768860" y="1772562"/>
            <a:ext cx="29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EF988C-8191-61BF-9F7D-FABE87298ED9}"/>
              </a:ext>
            </a:extLst>
          </p:cNvPr>
          <p:cNvSpPr txBox="1"/>
          <p:nvPr/>
        </p:nvSpPr>
        <p:spPr>
          <a:xfrm>
            <a:off x="9520687" y="2150547"/>
            <a:ext cx="270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059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1056</Words>
  <Application>Microsoft Office PowerPoint</Application>
  <PresentationFormat>宽屏</PresentationFormat>
  <Paragraphs>193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等线</vt:lpstr>
      <vt:lpstr>等线 Light</vt:lpstr>
      <vt:lpstr>Arial</vt:lpstr>
      <vt:lpstr>Cambria Math</vt:lpstr>
      <vt:lpstr>Montserrat</vt:lpstr>
      <vt:lpstr>Office 主题​​</vt:lpstr>
      <vt:lpstr>Developing A Multi-Agent and Self-Adaptive Framework with Deep Reinforcement Learning for Dynamic Portfolio Risk Management</vt:lpstr>
      <vt:lpstr>Table of Contents</vt:lpstr>
      <vt:lpstr>Preliminaries: RL</vt:lpstr>
      <vt:lpstr>Preliminaries: DRL</vt:lpstr>
      <vt:lpstr>Preliminaries: Why DRL?</vt:lpstr>
      <vt:lpstr>Preliminaries: Why DRL?</vt:lpstr>
      <vt:lpstr>Preliminaries: Why DRL?</vt:lpstr>
      <vt:lpstr>Preliminaries: Why DRL?</vt:lpstr>
      <vt:lpstr>Preliminaries: DDPG</vt:lpstr>
      <vt:lpstr>Preliminaries: DDPG</vt:lpstr>
      <vt:lpstr>Preliminaries: DDPG</vt:lpstr>
      <vt:lpstr>Preliminaries: Twin Delayed DDPG</vt:lpstr>
      <vt:lpstr>Preliminaries: Twin Delayed DDPG</vt:lpstr>
      <vt:lpstr>Preliminaries: Twin Delayed DDPG</vt:lpstr>
      <vt:lpstr>Introduction: RL in CF</vt:lpstr>
      <vt:lpstr>Introduction: Pitfalls</vt:lpstr>
      <vt:lpstr>Introduction: Pitfalls</vt:lpstr>
      <vt:lpstr>Introduction: MASA</vt:lpstr>
      <vt:lpstr>Introduction: MASA</vt:lpstr>
      <vt:lpstr>Definitions Ahead…</vt:lpstr>
      <vt:lpstr>Approach: Market Observer</vt:lpstr>
      <vt:lpstr>Approach: RL-based Agent</vt:lpstr>
      <vt:lpstr>Approach: Solver-based Agent</vt:lpstr>
      <vt:lpstr>Approach: Rewards</vt:lpstr>
      <vt:lpstr>Approach: Overall</vt:lpstr>
      <vt:lpstr>Implementation</vt:lpstr>
      <vt:lpstr>Implementation</vt:lpstr>
      <vt:lpstr>Results: 4 Performance Metrics</vt:lpstr>
      <vt:lpstr>Results: Value &amp; Risk</vt:lpstr>
      <vt:lpstr>Results: Ablation Study</vt:lpstr>
      <vt:lpstr>More on RL for Finance</vt:lpstr>
      <vt:lpstr>More on RL for Finance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A Multi-Agent and Self-Adaptive Framework with Deep Reinforcement Learning for Dynamic Portfolio Risk Management</dc:title>
  <dc:creator>肖 肖</dc:creator>
  <cp:lastModifiedBy>肖 肖</cp:lastModifiedBy>
  <cp:revision>111</cp:revision>
  <dcterms:created xsi:type="dcterms:W3CDTF">2024-03-11T15:45:33Z</dcterms:created>
  <dcterms:modified xsi:type="dcterms:W3CDTF">2024-03-13T05:36:48Z</dcterms:modified>
</cp:coreProperties>
</file>