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2" r:id="rId7"/>
    <p:sldId id="274" r:id="rId8"/>
    <p:sldId id="268" r:id="rId9"/>
    <p:sldId id="275" r:id="rId10"/>
    <p:sldId id="269" r:id="rId11"/>
    <p:sldId id="277" r:id="rId12"/>
    <p:sldId id="265" r:id="rId13"/>
    <p:sldId id="270" r:id="rId14"/>
    <p:sldId id="271" r:id="rId15"/>
    <p:sldId id="272" r:id="rId16"/>
    <p:sldId id="273" r:id="rId17"/>
    <p:sldId id="278" r:id="rId18"/>
    <p:sldId id="279" r:id="rId19"/>
    <p:sldId id="266" r:id="rId20"/>
  </p:sldIdLst>
  <p:sldSz cx="18288000" cy="10287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lear Sans Regular Bold" panose="020B060402020202020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31A2"/>
    <a:srgbClr val="A100FF"/>
    <a:srgbClr val="883C84"/>
    <a:srgbClr val="461B49"/>
    <a:srgbClr val="963488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38" d="100"/>
          <a:sy n="38" d="100"/>
        </p:scale>
        <p:origin x="63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876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1555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57080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5883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8483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189809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04889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88726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19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6822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31565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86098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09-Mar-23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12.png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12.png"/><Relationship Id="rId4" Type="http://schemas.openxmlformats.org/officeDocument/2006/relationships/image" Target="../media/image1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12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12.png"/><Relationship Id="rId4" Type="http://schemas.openxmlformats.org/officeDocument/2006/relationships/image" Target="../media/image18.svg"/><Relationship Id="rId9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1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12.png"/><Relationship Id="rId4" Type="http://schemas.openxmlformats.org/officeDocument/2006/relationships/image" Target="../media/image18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1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12.png"/><Relationship Id="rId4" Type="http://schemas.openxmlformats.org/officeDocument/2006/relationships/image" Target="../media/image1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12.png"/><Relationship Id="rId4" Type="http://schemas.openxmlformats.org/officeDocument/2006/relationships/image" Target="../media/image18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12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12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6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10" Type="http://schemas.openxmlformats.org/officeDocument/2006/relationships/image" Target="../media/image3.jpg"/><Relationship Id="rId4" Type="http://schemas.openxmlformats.org/officeDocument/2006/relationships/image" Target="../media/image6.sv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10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12.png"/><Relationship Id="rId4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12.png"/><Relationship Id="rId4" Type="http://schemas.openxmlformats.org/officeDocument/2006/relationships/image" Target="../media/image18.svg"/><Relationship Id="rId9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12.png"/><Relationship Id="rId4" Type="http://schemas.openxmlformats.org/officeDocument/2006/relationships/image" Target="../media/image18.svg"/><Relationship Id="rId9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12.png"/><Relationship Id="rId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2090948"/>
            <a:ext cx="5482998" cy="5693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 smtClean="0">
                <a:latin typeface="Graphik Regular" panose="020B0503030202060203" pitchFamily="34" charset="0"/>
              </a:rPr>
              <a:t>Summary of </a:t>
            </a:r>
            <a:r>
              <a:rPr lang="en-US" sz="10533" spc="-105" dirty="0" smtClean="0">
                <a:latin typeface="Graphik Regular" panose="020B0503030202060203" pitchFamily="34" charset="0"/>
              </a:rPr>
              <a:t>BURN GAS</a:t>
            </a:r>
            <a:r>
              <a:rPr lang="en-US" sz="10533" spc="-105" dirty="0" smtClean="0">
                <a:latin typeface="Graphik Regular" panose="020B0503030202060203" pitchFamily="34" charset="0"/>
              </a:rPr>
              <a:t> BUSINESS MODEL</a:t>
            </a:r>
            <a:endParaRPr lang="en-US" sz="10533" spc="-105" dirty="0">
              <a:latin typeface="Graphik Regular" panose="020B050303020206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0234" y="7869116"/>
            <a:ext cx="5578613" cy="25400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5400" b="1" spc="-80" dirty="0" smtClean="0">
                <a:solidFill>
                  <a:schemeClr val="bg1"/>
                </a:solidFill>
                <a:latin typeface="Graphik Regular" panose="020B0503030202060203" pitchFamily="34" charset="0"/>
              </a:rPr>
              <a:t>Victor </a:t>
            </a:r>
            <a:r>
              <a:rPr lang="en-US" sz="5400" b="1" spc="-80" dirty="0" err="1" smtClean="0">
                <a:solidFill>
                  <a:schemeClr val="bg1"/>
                </a:solidFill>
                <a:latin typeface="Graphik Regular" panose="020B0503030202060203" pitchFamily="34" charset="0"/>
              </a:rPr>
              <a:t>Onyeaghala</a:t>
            </a:r>
            <a:endParaRPr lang="en-US" sz="5400" b="1" spc="-80" dirty="0" smtClean="0">
              <a:solidFill>
                <a:schemeClr val="bg1"/>
              </a:solidFill>
              <a:latin typeface="Graphik Regular" panose="020B0503030202060203" pitchFamily="34" charset="0"/>
            </a:endParaRPr>
          </a:p>
          <a:p>
            <a:pPr>
              <a:lnSpc>
                <a:spcPts val="9600"/>
              </a:lnSpc>
            </a:pPr>
            <a:r>
              <a:rPr lang="en-US" sz="4000" i="1" spc="-80" dirty="0" smtClean="0">
                <a:solidFill>
                  <a:schemeClr val="bg1"/>
                </a:solidFill>
                <a:latin typeface="Graphik Regular" panose="020B0503030202060203" pitchFamily="34" charset="0"/>
              </a:rPr>
              <a:t>Data Analyst</a:t>
            </a:r>
            <a:endParaRPr lang="en-US" sz="4000" i="1" spc="-80" dirty="0">
              <a:solidFill>
                <a:schemeClr val="bg1"/>
              </a:solidFill>
              <a:latin typeface="Graphik Regular" panose="020B0503030202060203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0370" y="406153"/>
            <a:ext cx="1781620" cy="1781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860654" y="8930881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713193" y="327113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9029700"/>
            <a:ext cx="17253775" cy="7978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45209" y="8945821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29764" y="8930881"/>
            <a:ext cx="2972219" cy="8817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93" y="1596029"/>
            <a:ext cx="15973242" cy="74717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5297" y="51856"/>
            <a:ext cx="1544173" cy="154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2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860654" y="8930881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55598" y="0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9029700"/>
            <a:ext cx="17253775" cy="7978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45209" y="8945821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29764" y="8930881"/>
            <a:ext cx="2972219" cy="88175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550" y="412755"/>
            <a:ext cx="10057490" cy="823594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00571" y="1028700"/>
            <a:ext cx="7655176" cy="9541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000" dirty="0" smtClean="0">
                <a:latin typeface="Graphik Regular" panose="020B0503030202060203"/>
              </a:rPr>
              <a:t>More </a:t>
            </a:r>
            <a:r>
              <a:rPr lang="en-US" sz="3000" dirty="0">
                <a:latin typeface="Graphik Regular" panose="020B0503030202060203"/>
              </a:rPr>
              <a:t>sales are being made on Tuesday, Wednesday and Thursday Sundays has the least amount of </a:t>
            </a:r>
            <a:r>
              <a:rPr lang="en-US" sz="3000" dirty="0" smtClean="0">
                <a:latin typeface="Graphik Regular" panose="020B0503030202060203"/>
              </a:rPr>
              <a:t>sales</a:t>
            </a:r>
          </a:p>
          <a:p>
            <a:r>
              <a:rPr lang="en-US" sz="3000" dirty="0" smtClean="0">
                <a:latin typeface="Graphik Regular" panose="020B0503030202060203"/>
              </a:rPr>
              <a:t>- Cookers </a:t>
            </a:r>
            <a:r>
              <a:rPr lang="en-US" sz="3000" dirty="0">
                <a:latin typeface="Graphik Regular" panose="020B0503030202060203"/>
              </a:rPr>
              <a:t>sold through the Agent channels purchases more fuel per month than cookers sold through CSR </a:t>
            </a:r>
            <a:r>
              <a:rPr lang="en-US" sz="3000" dirty="0" smtClean="0">
                <a:latin typeface="Graphik Regular" panose="020B0503030202060203"/>
              </a:rPr>
              <a:t>channels</a:t>
            </a:r>
          </a:p>
          <a:p>
            <a:endParaRPr lang="en-US" sz="3000" spc="-80" dirty="0">
              <a:latin typeface="Graphik Regular" panose="020B0503030202060203"/>
            </a:endParaRPr>
          </a:p>
          <a:p>
            <a:r>
              <a:rPr lang="en-US" sz="3000" b="1" dirty="0" smtClean="0">
                <a:latin typeface="Graphik Regular" panose="020B0503030202060203"/>
              </a:rPr>
              <a:t>Observation</a:t>
            </a:r>
            <a:endParaRPr lang="en-US" sz="3000" b="1" dirty="0">
              <a:latin typeface="Graphik Regular" panose="020B0503030202060203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Graphik Regular" panose="020B0503030202060203"/>
              </a:rPr>
              <a:t>Agents sell BURN cookers and gas to consumers who are more likely to consume more BURN fuel, for example, selling to more industrial </a:t>
            </a:r>
            <a:r>
              <a:rPr lang="en-US" sz="3000" dirty="0" smtClean="0">
                <a:latin typeface="Graphik Regular" panose="020B0503030202060203"/>
              </a:rPr>
              <a:t>restaurants </a:t>
            </a:r>
            <a:r>
              <a:rPr lang="en-US" sz="3000" dirty="0">
                <a:latin typeface="Graphik Regular" panose="020B0503030202060203"/>
              </a:rPr>
              <a:t>who cook more often than an </a:t>
            </a:r>
            <a:r>
              <a:rPr lang="en-US" sz="3000" dirty="0" smtClean="0">
                <a:latin typeface="Graphik Regular" panose="020B0503030202060203"/>
              </a:rPr>
              <a:t>average restaurants </a:t>
            </a:r>
            <a:r>
              <a:rPr lang="en-US" sz="3000" dirty="0">
                <a:latin typeface="Graphik Regular" panose="020B0503030202060203"/>
              </a:rPr>
              <a:t>and </a:t>
            </a:r>
            <a:r>
              <a:rPr lang="en-US" sz="3000" dirty="0" smtClean="0">
                <a:latin typeface="Graphik Regular" panose="020B0503030202060203"/>
              </a:rPr>
              <a:t>households </a:t>
            </a:r>
            <a:r>
              <a:rPr lang="en-US" sz="3000" dirty="0">
                <a:latin typeface="Graphik Regular" panose="020B0503030202060203"/>
              </a:rPr>
              <a:t>with more individuals in them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Graphik Regular" panose="020B0503030202060203"/>
              </a:rPr>
              <a:t>CSR channel sells more cookers but fuel consumption is low probably due to the fact that they sell to </a:t>
            </a:r>
            <a:r>
              <a:rPr lang="en-US" sz="3000" dirty="0" smtClean="0">
                <a:latin typeface="Graphik Regular" panose="020B0503030202060203"/>
              </a:rPr>
              <a:t>restaurants </a:t>
            </a:r>
            <a:r>
              <a:rPr lang="en-US" sz="3000" dirty="0">
                <a:latin typeface="Graphik Regular" panose="020B0503030202060203"/>
              </a:rPr>
              <a:t>and individuals who do not cook that often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Graphik Regular" panose="020B0503030202060203"/>
              </a:rPr>
              <a:t>Referrers sells to both household and </a:t>
            </a:r>
            <a:r>
              <a:rPr lang="en-US" sz="3000" dirty="0" smtClean="0">
                <a:latin typeface="Graphik Regular" panose="020B0503030202060203"/>
              </a:rPr>
              <a:t>restaurants </a:t>
            </a:r>
            <a:r>
              <a:rPr lang="en-US" sz="3000" dirty="0">
                <a:latin typeface="Graphik Regular" panose="020B0503030202060203"/>
              </a:rPr>
              <a:t>who buy more cookers and also buy fuel required for them (A balanced structure)</a:t>
            </a:r>
          </a:p>
          <a:p>
            <a:endParaRPr lang="en-US" sz="3000" spc="-80" dirty="0" smtClean="0">
              <a:latin typeface="Graphik Regular" panose="020B0503030202060203"/>
            </a:endParaRPr>
          </a:p>
          <a:p>
            <a:pPr>
              <a:lnSpc>
                <a:spcPts val="9600"/>
              </a:lnSpc>
            </a:pPr>
            <a:endParaRPr lang="en-US" sz="3000" spc="-80" dirty="0">
              <a:latin typeface="Graphik Regular" panose="020B0503030202060203"/>
            </a:endParaRPr>
          </a:p>
        </p:txBody>
      </p:sp>
    </p:spTree>
    <p:extLst>
      <p:ext uri="{BB962C8B-B14F-4D97-AF65-F5344CB8AC3E}">
        <p14:creationId xmlns:p14="http://schemas.microsoft.com/office/powerpoint/2010/main" val="354966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900228" y="2047750"/>
            <a:ext cx="13906500" cy="88331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spc="-80" dirty="0" smtClean="0">
                <a:latin typeface="Graphik Regular" panose="020B0503030202060203"/>
              </a:rPr>
              <a:t>From the result gained through analysis, it is clear that: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Graphik Regular" panose="020B0503030202060203"/>
              </a:rPr>
              <a:t>Referrer's channel is the most productive and most efficient; company doesn't have to pay for training of these individuals and just commissions are paid for products sold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Graphik Regular" panose="020B0503030202060203"/>
              </a:rPr>
              <a:t>Therefore more sales from this channel means more revenue from the company at only a cost of commissions being paid to these referrers</a:t>
            </a:r>
          </a:p>
          <a:p>
            <a:endParaRPr lang="en-US" sz="3600" dirty="0" smtClean="0">
              <a:latin typeface="Graphik Regular" panose="020B0503030202060203"/>
            </a:endParaRPr>
          </a:p>
          <a:p>
            <a:r>
              <a:rPr lang="en-US" sz="3600" b="1" dirty="0" smtClean="0">
                <a:latin typeface="Graphik Regular" panose="020B0503030202060203"/>
              </a:rPr>
              <a:t>Additional </a:t>
            </a:r>
            <a:r>
              <a:rPr lang="en-US" sz="3600" b="1" dirty="0">
                <a:latin typeface="Graphik Regular" panose="020B0503030202060203"/>
              </a:rPr>
              <a:t>datasets required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Graphik Regular" panose="020B0503030202060203"/>
              </a:rPr>
              <a:t>How many </a:t>
            </a:r>
            <a:r>
              <a:rPr lang="en-US" sz="3600" dirty="0" smtClean="0">
                <a:latin typeface="Graphik Regular" panose="020B0503030202060203"/>
              </a:rPr>
              <a:t>restaurants </a:t>
            </a:r>
            <a:r>
              <a:rPr lang="en-US" sz="3600" dirty="0">
                <a:latin typeface="Graphik Regular" panose="020B0503030202060203"/>
              </a:rPr>
              <a:t>and households are in that city,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Graphik Regular" panose="020B0503030202060203"/>
              </a:rPr>
              <a:t>The kind of </a:t>
            </a:r>
            <a:r>
              <a:rPr lang="en-US" sz="3600" dirty="0" smtClean="0">
                <a:latin typeface="Graphik Regular" panose="020B0503030202060203"/>
              </a:rPr>
              <a:t>restaurants </a:t>
            </a:r>
            <a:r>
              <a:rPr lang="en-US" sz="3600" dirty="0">
                <a:latin typeface="Graphik Regular" panose="020B0503030202060203"/>
              </a:rPr>
              <a:t>that buy BURN cookers would be helpful, so as to determine which set of customers the BURN cooker would be suitable for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Graphik Regular" panose="020B0503030202060203"/>
              </a:rPr>
              <a:t>Average price of BURN cookers to other cookers, and BURN Fuel to other fuels</a:t>
            </a:r>
          </a:p>
          <a:p>
            <a:pPr>
              <a:lnSpc>
                <a:spcPts val="9600"/>
              </a:lnSpc>
            </a:pPr>
            <a:endParaRPr lang="en-US" sz="3600" spc="-80" dirty="0" smtClean="0">
              <a:latin typeface="Graphik Regular" panose="020B0503030202060203" pitchFamily="34" charset="0"/>
            </a:endParaRPr>
          </a:p>
          <a:p>
            <a:pPr>
              <a:lnSpc>
                <a:spcPts val="9600"/>
              </a:lnSpc>
            </a:pPr>
            <a:endParaRPr lang="en-US" sz="3600" spc="-80" dirty="0">
              <a:latin typeface="Graphik Regular" panose="020B050303020206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108" y="201860"/>
            <a:ext cx="1781620" cy="1781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860654" y="8930881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9029700"/>
            <a:ext cx="17253775" cy="7978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45209" y="8945821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29764" y="8930881"/>
            <a:ext cx="2972219" cy="8817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594" y="2190840"/>
            <a:ext cx="9673025" cy="6244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831" y="2092021"/>
            <a:ext cx="8228056" cy="632807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9267" y="206116"/>
            <a:ext cx="1781620" cy="178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4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860654" y="8930881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9029700"/>
            <a:ext cx="17253775" cy="7978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45209" y="8945821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29764" y="8930881"/>
            <a:ext cx="2972219" cy="88175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12" y="1790701"/>
            <a:ext cx="16704088" cy="72240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9267" y="107996"/>
            <a:ext cx="1781620" cy="178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1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860654" y="8930881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737928" y="521494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9029700"/>
            <a:ext cx="17253775" cy="7978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45209" y="8945821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29764" y="8930881"/>
            <a:ext cx="2972219" cy="88175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66" y="1714500"/>
            <a:ext cx="16829033" cy="71669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941" y="38100"/>
            <a:ext cx="1781620" cy="178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16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860654" y="8930881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713193" y="221778"/>
            <a:ext cx="3020607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9029700"/>
            <a:ext cx="17253775" cy="7978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45209" y="8945821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29764" y="8930881"/>
            <a:ext cx="2972219" cy="8817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12" y="1409700"/>
            <a:ext cx="16752894" cy="687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0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788075" y="671892"/>
            <a:ext cx="13906500" cy="98180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spc="-80" dirty="0" smtClean="0">
                <a:latin typeface="Graphik Regular" panose="020B0503030202060203"/>
              </a:rPr>
              <a:t>From the result gained through analysis, it is clear that: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Graphik Regular" panose="020B0503030202060203"/>
              </a:rPr>
              <a:t>Monthly Active rate reduces as month increases, yet the Average liter of burn fuel sold per month increases – assumptions are that household owners cook less yet Industrial owner get to cook more thus frequently purchasing more </a:t>
            </a:r>
            <a:r>
              <a:rPr lang="en-US" sz="3600" dirty="0">
                <a:latin typeface="Graphik Regular" panose="020B0503030202060203"/>
              </a:rPr>
              <a:t>B</a:t>
            </a:r>
            <a:r>
              <a:rPr lang="en-US" sz="3600" dirty="0" smtClean="0">
                <a:latin typeface="Graphik Regular" panose="020B0503030202060203"/>
              </a:rPr>
              <a:t>urn fuel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Graphik Regular" panose="020B0503030202060203"/>
              </a:rPr>
              <a:t>Number of burn points has an effect on retention ratio, some neighborhoods which have large number of active customers with an un-matching number burn points tends to result in a low retention ratio.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Graphik Regular" panose="020B0503030202060203"/>
              </a:rPr>
              <a:t>There is an increasing trend in active customers from the first quarter to the second quarter of each year, then a decreasing trend from the second quarter to the fourth quarter of each year.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>
                <a:latin typeface="Graphik Regular" panose="020B0503030202060203"/>
              </a:rPr>
              <a:t>Kisauni</a:t>
            </a:r>
            <a:r>
              <a:rPr lang="en-US" sz="3600" dirty="0">
                <a:latin typeface="Graphik Regular" panose="020B0503030202060203"/>
              </a:rPr>
              <a:t> has the highest number of active users with a total number of 25,285 active users, followed by </a:t>
            </a:r>
            <a:r>
              <a:rPr lang="en-US" sz="3600" dirty="0" err="1">
                <a:latin typeface="Graphik Regular" panose="020B0503030202060203"/>
              </a:rPr>
              <a:t>Majengo</a:t>
            </a:r>
            <a:r>
              <a:rPr lang="en-US" sz="3600" dirty="0">
                <a:latin typeface="Graphik Regular" panose="020B0503030202060203"/>
              </a:rPr>
              <a:t> MBA(15,727) and </a:t>
            </a:r>
            <a:r>
              <a:rPr lang="en-US" sz="3600" dirty="0" err="1">
                <a:latin typeface="Graphik Regular" panose="020B0503030202060203"/>
              </a:rPr>
              <a:t>Magogoni</a:t>
            </a:r>
            <a:r>
              <a:rPr lang="en-US" sz="3600" dirty="0">
                <a:latin typeface="Graphik Regular" panose="020B0503030202060203"/>
              </a:rPr>
              <a:t> (</a:t>
            </a:r>
            <a:r>
              <a:rPr lang="en-US" sz="3600" dirty="0" smtClean="0">
                <a:latin typeface="Graphik Regular" panose="020B0503030202060203"/>
              </a:rPr>
              <a:t>11, 190)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Graphik Regular" panose="020B0503030202060203"/>
              </a:rPr>
              <a:t>KORANDO 'B' has the lowest number of active users with a total number of 1 active user, followed by KIVUMBINI, OKOK, SUNGA(2)</a:t>
            </a:r>
          </a:p>
          <a:p>
            <a:endParaRPr lang="en-US" sz="3600" spc="-80" dirty="0" smtClean="0">
              <a:latin typeface="Graphik Regular" panose="020B0503030202060203" pitchFamily="34" charset="0"/>
            </a:endParaRPr>
          </a:p>
          <a:p>
            <a:pPr>
              <a:lnSpc>
                <a:spcPts val="9600"/>
              </a:lnSpc>
            </a:pPr>
            <a:endParaRPr lang="en-US" sz="3600" spc="-80" dirty="0">
              <a:latin typeface="Graphik Regular" panose="020B050303020206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2955" y="236696"/>
            <a:ext cx="1781620" cy="178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01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25400" y="4634337"/>
            <a:ext cx="4419600" cy="10502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b="1" spc="-8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raphik Regular" panose="020B0503030202060203" pitchFamily="34" charset="0"/>
              </a:rPr>
              <a:t>Recommendations</a:t>
            </a:r>
            <a:endParaRPr lang="en-US" sz="4800" b="1" spc="-8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raphik Regular" panose="020B0503030202060203" pitchFamily="34" charset="0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925628" y="1806576"/>
            <a:ext cx="13906500" cy="7755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Graphik Regular" panose="020B0503030202060203"/>
              </a:rPr>
              <a:t>More resources should be put into the referrer channel has it is the most productive and most efficient channel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Graphik Regular" panose="020B0503030202060203"/>
              </a:rPr>
              <a:t>Industrial Restaurants should be targeted as these seems to increase consumption of Burn Fuel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Graphik Regular" panose="020B0503030202060203"/>
              </a:rPr>
              <a:t>Top neighborhoods with more customers like </a:t>
            </a:r>
            <a:r>
              <a:rPr lang="en-US" sz="4400" dirty="0" err="1" smtClean="0">
                <a:latin typeface="Graphik Regular" panose="020B0503030202060203"/>
              </a:rPr>
              <a:t>Kisauni</a:t>
            </a:r>
            <a:r>
              <a:rPr lang="en-US" sz="4400" dirty="0" smtClean="0">
                <a:latin typeface="Graphik Regular" panose="020B0503030202060203"/>
              </a:rPr>
              <a:t>, </a:t>
            </a:r>
            <a:r>
              <a:rPr lang="en-US" sz="4400" dirty="0" err="1" smtClean="0">
                <a:latin typeface="Graphik Regular" panose="020B0503030202060203"/>
              </a:rPr>
              <a:t>Majengo</a:t>
            </a:r>
            <a:r>
              <a:rPr lang="en-US" sz="4400" dirty="0" smtClean="0">
                <a:latin typeface="Graphik Regular" panose="020B0503030202060203"/>
              </a:rPr>
              <a:t> MBA, and </a:t>
            </a:r>
            <a:r>
              <a:rPr lang="en-US" sz="4400" dirty="0" err="1" smtClean="0">
                <a:latin typeface="Graphik Regular" panose="020B0503030202060203"/>
              </a:rPr>
              <a:t>Magogoni</a:t>
            </a:r>
            <a:r>
              <a:rPr lang="en-US" sz="4400" dirty="0" smtClean="0">
                <a:latin typeface="Graphik Regular" panose="020B0503030202060203"/>
              </a:rPr>
              <a:t> should have more Burn Points in them so as to create a balance in demand-supply ratio and prevent customer churning</a:t>
            </a:r>
            <a:endParaRPr lang="en-US" sz="4400" dirty="0">
              <a:latin typeface="Graphik Regular" panose="020B0503030202060203"/>
            </a:endParaRPr>
          </a:p>
          <a:p>
            <a:endParaRPr lang="en-US" sz="3600" dirty="0" smtClean="0">
              <a:latin typeface="Graphik Regular" panose="020B0503030202060203"/>
            </a:endParaRPr>
          </a:p>
          <a:p>
            <a:pPr>
              <a:lnSpc>
                <a:spcPts val="9600"/>
              </a:lnSpc>
            </a:pPr>
            <a:endParaRPr lang="en-US" sz="3600" spc="-80" dirty="0" smtClean="0">
              <a:latin typeface="Graphik Regular" panose="020B0503030202060203" pitchFamily="34" charset="0"/>
            </a:endParaRPr>
          </a:p>
          <a:p>
            <a:pPr>
              <a:lnSpc>
                <a:spcPts val="9600"/>
              </a:lnSpc>
            </a:pPr>
            <a:endParaRPr lang="en-US" sz="3600" spc="-80" dirty="0">
              <a:latin typeface="Graphik Regular" panose="020B050303020206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3130" y="162263"/>
            <a:ext cx="1781620" cy="178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0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038567" y="5490780"/>
            <a:ext cx="5385738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 smtClean="0">
                <a:solidFill>
                  <a:srgbClr val="FFFFFF"/>
                </a:solidFill>
                <a:latin typeface="Graphik Regular" panose="020B0503030202060203" pitchFamily="34" charset="0"/>
              </a:rPr>
              <a:t>AVAILABLE TO ANSWER ANY </a:t>
            </a: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801117"/>
            <a:chOff x="0" y="0"/>
            <a:chExt cx="11564591" cy="5068155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A</a:t>
              </a:r>
              <a:r>
                <a:rPr lang="en-US" sz="8000" spc="-80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genda</a:t>
              </a:r>
              <a:endPara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27699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3200" spc="-19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  <a:endParaRPr lang="en-US" sz="32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3200" spc="-19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  <a:p>
              <a:pPr>
                <a:lnSpc>
                  <a:spcPts val="2660"/>
                </a:lnSpc>
              </a:pPr>
              <a:r>
                <a:rPr lang="en-US" sz="3200" spc="-19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Recommendation</a:t>
              </a:r>
              <a:endParaRPr lang="en-US" sz="32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9677" y="53244"/>
            <a:ext cx="1781620" cy="1781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6920317" y="1830670"/>
            <a:ext cx="11342283" cy="742763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algn="ctr">
              <a:lnSpc>
                <a:spcPts val="9600"/>
              </a:lnSpc>
            </a:pPr>
            <a:r>
              <a:rPr lang="en-US" sz="4000" spc="-80" dirty="0" smtClean="0">
                <a:latin typeface="Graphik Regular" panose="020B0503030202060203" pitchFamily="34" charset="0"/>
              </a:rPr>
              <a:t>Burn Gas operates using a “Razor and Blades” business model and </a:t>
            </a:r>
            <a:r>
              <a:rPr lang="en-US" sz="4000" spc="-80" dirty="0" smtClean="0">
                <a:latin typeface="Graphik Regular" panose="020B0503030202060203" pitchFamily="34" charset="0"/>
              </a:rPr>
              <a:t>requires insight from their existing customer data to determine what steps to take to increase revenue generation.</a:t>
            </a:r>
            <a:endParaRPr lang="en-US" sz="4000" spc="-80" dirty="0" smtClean="0">
              <a:latin typeface="Graphik Regular" panose="020B0503030202060203" pitchFamily="34" charset="0"/>
            </a:endParaRPr>
          </a:p>
          <a:p>
            <a:pPr marL="571500" indent="-571500" algn="ctr">
              <a:lnSpc>
                <a:spcPts val="9600"/>
              </a:lnSpc>
              <a:buFont typeface="Arial" panose="020B0604020202020204" pitchFamily="34" charset="0"/>
              <a:buChar char="•"/>
            </a:pPr>
            <a:r>
              <a:rPr lang="en-US" sz="4000" spc="-80" dirty="0" smtClean="0">
                <a:latin typeface="Graphik Regular" panose="020B0503030202060203" pitchFamily="34" charset="0"/>
              </a:rPr>
              <a:t>Which Channel of sale is most effective and efficient?</a:t>
            </a:r>
            <a:endParaRPr lang="en-US" sz="4000" spc="-80" dirty="0" smtClean="0">
              <a:latin typeface="Graphik Regular" panose="020B0503030202060203" pitchFamily="34" charset="0"/>
            </a:endParaRPr>
          </a:p>
          <a:p>
            <a:pPr marL="571500" indent="-571500" algn="ctr">
              <a:lnSpc>
                <a:spcPts val="9600"/>
              </a:lnSpc>
              <a:buFont typeface="Arial" panose="020B0604020202020204" pitchFamily="34" charset="0"/>
              <a:buChar char="•"/>
            </a:pPr>
            <a:r>
              <a:rPr lang="en-US" sz="4000" spc="-80" dirty="0" smtClean="0">
                <a:latin typeface="Graphik Regular" panose="020B0503030202060203" pitchFamily="34" charset="0"/>
              </a:rPr>
              <a:t>Trend in Monthly Rate and Retention ratio per neighborhoods?</a:t>
            </a:r>
          </a:p>
          <a:p>
            <a:pPr marL="571500" indent="-571500" algn="ctr">
              <a:lnSpc>
                <a:spcPts val="9600"/>
              </a:lnSpc>
              <a:buFont typeface="Arial" panose="020B0604020202020204" pitchFamily="34" charset="0"/>
              <a:buChar char="•"/>
            </a:pPr>
            <a:r>
              <a:rPr lang="en-US" sz="4000" spc="-80" dirty="0" smtClean="0">
                <a:latin typeface="Graphik Regular" panose="020B0503030202060203" pitchFamily="34" charset="0"/>
              </a:rPr>
              <a:t>Relationship between Retention and Cohorts</a:t>
            </a:r>
            <a:endParaRPr lang="en-US" sz="4000" spc="-80" dirty="0">
              <a:latin typeface="Graphik Regular" panose="020B0503030202060203" pitchFamily="34" charset="0"/>
            </a:endParaRP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113934" y="191197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5124" y="376743"/>
            <a:ext cx="1781620" cy="18548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350431" y="359085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2810831" y="1062702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08904" y="3355381"/>
            <a:ext cx="8855578" cy="4924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43000" indent="-1143000">
              <a:lnSpc>
                <a:spcPts val="9600"/>
              </a:lnSpc>
              <a:buFont typeface="Arial" panose="020B0604020202020204" pitchFamily="34" charset="0"/>
              <a:buChar char="•"/>
            </a:pPr>
            <a:r>
              <a:rPr lang="en-US" sz="8000" spc="-80" dirty="0" smtClean="0">
                <a:solidFill>
                  <a:srgbClr val="FFFFFF"/>
                </a:solidFill>
                <a:latin typeface="Graphik Regular" panose="020B0503030202060203" pitchFamily="34" charset="0"/>
              </a:rPr>
              <a:t> </a:t>
            </a:r>
            <a:r>
              <a:rPr lang="en-US" sz="6600" spc="-80" dirty="0" smtClean="0">
                <a:solidFill>
                  <a:srgbClr val="FFFFFF"/>
                </a:solidFill>
                <a:latin typeface="Graphik Regular" panose="020B0503030202060203" pitchFamily="34" charset="0"/>
              </a:rPr>
              <a:t>Understand and generate insight from previous customer Data to help increase Revenue Generation</a:t>
            </a:r>
            <a:endParaRPr lang="en-US" sz="66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8490" y="-73116"/>
            <a:ext cx="1781620" cy="1781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1224339" y="1870019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364236" y="925670"/>
            <a:ext cx="8208764" cy="116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600"/>
              </a:lnSpc>
            </a:pPr>
            <a:r>
              <a:rPr lang="en-US" sz="5400" spc="-80" dirty="0" smtClean="0">
                <a:solidFill>
                  <a:schemeClr val="bg1"/>
                </a:solidFill>
                <a:latin typeface="Graphik Regular" panose="020B0503030202060203" pitchFamily="34" charset="0"/>
              </a:rPr>
              <a:t>Understanding the Problem Statement</a:t>
            </a:r>
            <a:endParaRPr lang="en-US" sz="5400" spc="-80" dirty="0">
              <a:solidFill>
                <a:schemeClr val="bg1"/>
              </a:solidFill>
              <a:latin typeface="Graphik Regular" panose="020B050303020206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918257" y="2553632"/>
            <a:ext cx="8208764" cy="116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600"/>
              </a:lnSpc>
            </a:pPr>
            <a:r>
              <a:rPr lang="en-US" sz="5400" spc="-80" dirty="0" smtClean="0">
                <a:solidFill>
                  <a:schemeClr val="bg1"/>
                </a:solidFill>
                <a:latin typeface="Graphik Regular" panose="020B0503030202060203" pitchFamily="34" charset="0"/>
              </a:rPr>
              <a:t>Data </a:t>
            </a:r>
            <a:r>
              <a:rPr lang="en-US" sz="5400" spc="-80" dirty="0" smtClean="0">
                <a:solidFill>
                  <a:schemeClr val="bg1"/>
                </a:solidFill>
                <a:latin typeface="Graphik Regular" panose="020B0503030202060203" pitchFamily="34" charset="0"/>
              </a:rPr>
              <a:t>Wrangling</a:t>
            </a:r>
            <a:endParaRPr lang="en-US" sz="5400" spc="-80" dirty="0">
              <a:solidFill>
                <a:schemeClr val="bg1"/>
              </a:solidFill>
              <a:latin typeface="Graphik Regular" panose="020B0503030202060203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045120" y="4121988"/>
            <a:ext cx="8208764" cy="116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600"/>
              </a:lnSpc>
            </a:pPr>
            <a:r>
              <a:rPr lang="en-US" sz="5400" spc="-80" dirty="0" smtClean="0">
                <a:solidFill>
                  <a:schemeClr val="bg1"/>
                </a:solidFill>
                <a:latin typeface="Graphik Regular" panose="020B0503030202060203" pitchFamily="34" charset="0"/>
              </a:rPr>
              <a:t>Exploratory Data Analysis</a:t>
            </a:r>
            <a:endParaRPr lang="en-US" sz="5400" spc="-80" dirty="0">
              <a:solidFill>
                <a:schemeClr val="bg1"/>
              </a:solidFill>
              <a:latin typeface="Graphik Regular" panose="020B050303020206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339540" y="5897467"/>
            <a:ext cx="8208764" cy="116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600"/>
              </a:lnSpc>
            </a:pPr>
            <a:r>
              <a:rPr lang="en-US" sz="5400" spc="-80" dirty="0" smtClean="0">
                <a:solidFill>
                  <a:schemeClr val="bg1"/>
                </a:solidFill>
                <a:latin typeface="Graphik Regular" panose="020B0503030202060203" pitchFamily="34" charset="0"/>
              </a:rPr>
              <a:t>Testing Hypothesis</a:t>
            </a:r>
            <a:endParaRPr lang="en-US" sz="5400" spc="-80" dirty="0">
              <a:solidFill>
                <a:schemeClr val="bg1"/>
              </a:solidFill>
              <a:latin typeface="Graphik Regular" panose="020B050303020206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1224339" y="7614855"/>
            <a:ext cx="8208764" cy="116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600"/>
              </a:lnSpc>
            </a:pPr>
            <a:r>
              <a:rPr lang="en-US" sz="5400" spc="-80" dirty="0" smtClean="0">
                <a:solidFill>
                  <a:schemeClr val="bg1"/>
                </a:solidFill>
                <a:latin typeface="Graphik Regular" panose="020B0503030202060203" pitchFamily="34" charset="0"/>
              </a:rPr>
              <a:t>Data Visualization</a:t>
            </a:r>
            <a:endParaRPr lang="en-US" sz="5400" spc="-80" dirty="0">
              <a:solidFill>
                <a:schemeClr val="bg1"/>
              </a:solidFill>
              <a:latin typeface="Graphik Regular" panose="020B0503030202060203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5264" y="83503"/>
            <a:ext cx="1781620" cy="1781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860654" y="8930881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9029700"/>
            <a:ext cx="17253775" cy="7978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45209" y="8945821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29764" y="8930881"/>
            <a:ext cx="2972219" cy="88175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165" y="1788004"/>
            <a:ext cx="9285816" cy="753217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56880" y="2041538"/>
            <a:ext cx="7257426" cy="6617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spc="-80" dirty="0" smtClean="0">
                <a:latin typeface="Graphik Regular" panose="020B0503030202060203" pitchFamily="34" charset="0"/>
              </a:rPr>
              <a:t>From the result gained through analysis, it is clear that</a:t>
            </a:r>
            <a:r>
              <a:rPr lang="en-US" sz="3600" spc="-80" dirty="0" smtClean="0">
                <a:latin typeface="Graphik Regular" panose="020B0503030202060203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3600" spc="-80" dirty="0" smtClean="0">
                <a:latin typeface="Graphik Regular" panose="020B0503030202060203" pitchFamily="34" charset="0"/>
              </a:rPr>
              <a:t>- More Sales OF BURN cookers were made through the Referrer channel and CSR channels than through the Agent channel </a:t>
            </a:r>
            <a:endParaRPr lang="en-US" sz="3600" spc="-80" dirty="0" smtClean="0">
              <a:latin typeface="Graphik Regular" panose="020B0503030202060203" pitchFamily="34" charset="0"/>
            </a:endParaRPr>
          </a:p>
          <a:p>
            <a:pPr>
              <a:lnSpc>
                <a:spcPts val="9600"/>
              </a:lnSpc>
            </a:pPr>
            <a:endParaRPr lang="en-US" sz="3600" spc="-80" dirty="0" smtClean="0">
              <a:latin typeface="Graphik Regular" panose="020B0503030202060203" pitchFamily="34" charset="0"/>
            </a:endParaRPr>
          </a:p>
          <a:p>
            <a:pPr>
              <a:lnSpc>
                <a:spcPts val="9600"/>
              </a:lnSpc>
            </a:pPr>
            <a:endParaRPr lang="en-US" sz="3600" spc="-80" dirty="0">
              <a:latin typeface="Graphik Regular" panose="020B050303020206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9267" y="149715"/>
            <a:ext cx="1781620" cy="15747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860654" y="8930881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64032" y="299206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9029700"/>
            <a:ext cx="17253775" cy="7978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45209" y="8945821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29764" y="8930881"/>
            <a:ext cx="2972219" cy="8817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114168"/>
            <a:ext cx="7989067" cy="439503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306" y="4482559"/>
            <a:ext cx="9835531" cy="453444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86996" y="1530312"/>
            <a:ext cx="7257426" cy="78790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spc="-80" dirty="0" smtClean="0">
                <a:latin typeface="Graphik Regular" panose="020B0503030202060203"/>
                <a:cs typeface="Times New Roman" panose="02020603050405020304" pitchFamily="18" charset="0"/>
              </a:rPr>
              <a:t>-</a:t>
            </a:r>
            <a:r>
              <a:rPr lang="en-US" sz="3600" dirty="0" smtClean="0">
                <a:latin typeface="Graphik Regular" panose="020B0503030202060203"/>
                <a:cs typeface="Times New Roman" panose="02020603050405020304" pitchFamily="18" charset="0"/>
              </a:rPr>
              <a:t>About the same number of cookers sold to both Restaurants and Households, but restaurants sells a little more</a:t>
            </a:r>
          </a:p>
          <a:p>
            <a:r>
              <a:rPr lang="en-US" sz="3600" dirty="0" smtClean="0">
                <a:latin typeface="Graphik Regular" panose="020B0503030202060203"/>
                <a:cs typeface="Times New Roman" panose="02020603050405020304" pitchFamily="18" charset="0"/>
              </a:rPr>
              <a:t>- Referrers in the East and South sell more cookers than those in the West and North</a:t>
            </a:r>
          </a:p>
          <a:p>
            <a:r>
              <a:rPr lang="en-US" sz="3600" dirty="0" smtClean="0">
                <a:latin typeface="Graphik Regular" panose="020B0503030202060203"/>
                <a:cs typeface="Times New Roman" panose="02020603050405020304" pitchFamily="18" charset="0"/>
              </a:rPr>
              <a:t>- CSR sell more cookers in the East, North and West</a:t>
            </a:r>
          </a:p>
          <a:p>
            <a:r>
              <a:rPr lang="en-US" sz="3600" dirty="0" smtClean="0">
                <a:latin typeface="Graphik Regular" panose="020B0503030202060203"/>
                <a:cs typeface="Times New Roman" panose="02020603050405020304" pitchFamily="18" charset="0"/>
              </a:rPr>
              <a:t>-  Agents get more sales in the North, East and South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endParaRPr lang="en-US" sz="3600" spc="-80" dirty="0" smtClean="0">
              <a:latin typeface="Graphik Regular" panose="020B0503030202060203"/>
            </a:endParaRPr>
          </a:p>
          <a:p>
            <a:pPr>
              <a:lnSpc>
                <a:spcPts val="9600"/>
              </a:lnSpc>
            </a:pPr>
            <a:endParaRPr lang="en-US" sz="3600" spc="-80" dirty="0">
              <a:latin typeface="Graphik Regular" panose="020B0503030202060203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0942" y="126868"/>
            <a:ext cx="1781620" cy="178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4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860654" y="8930881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64032" y="250592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9029700"/>
            <a:ext cx="17253775" cy="7978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45209" y="8945821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29764" y="8930881"/>
            <a:ext cx="2972219" cy="88175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3" y="1565577"/>
            <a:ext cx="8776007" cy="735036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039" y="1560719"/>
            <a:ext cx="8735325" cy="781104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819" y="73453"/>
            <a:ext cx="1585384" cy="15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81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860654" y="8930881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67950" y="412754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9029700"/>
            <a:ext cx="17253775" cy="7978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45209" y="8945821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29764" y="8930881"/>
            <a:ext cx="2972219" cy="88175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7949" y="1643861"/>
            <a:ext cx="7655176" cy="70480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600" dirty="0" smtClean="0">
                <a:latin typeface="Graphik Regular" panose="020B0503030202060203"/>
              </a:rPr>
              <a:t>More </a:t>
            </a:r>
            <a:r>
              <a:rPr lang="en-US" sz="3600" dirty="0">
                <a:latin typeface="Graphik Regular" panose="020B0503030202060203"/>
              </a:rPr>
              <a:t>sales are being made on Tuesday, Wednesday and Thursday Sundays has the least amount of </a:t>
            </a:r>
            <a:r>
              <a:rPr lang="en-US" sz="3600" dirty="0" smtClean="0">
                <a:latin typeface="Graphik Regular" panose="020B0503030202060203"/>
              </a:rPr>
              <a:t>sales</a:t>
            </a:r>
          </a:p>
          <a:p>
            <a:r>
              <a:rPr lang="en-US" sz="3600" dirty="0" smtClean="0">
                <a:latin typeface="Graphik Regular" panose="020B0503030202060203"/>
              </a:rPr>
              <a:t>- Referrers </a:t>
            </a:r>
            <a:r>
              <a:rPr lang="en-US" sz="3600" dirty="0">
                <a:latin typeface="Graphik Regular" panose="020B0503030202060203"/>
              </a:rPr>
              <a:t>make most of their sales on Wednesday and less on Sunday</a:t>
            </a:r>
          </a:p>
          <a:p>
            <a:r>
              <a:rPr lang="en-US" sz="3600" dirty="0">
                <a:latin typeface="Graphik Regular" panose="020B0503030202060203"/>
              </a:rPr>
              <a:t>CSR make most of their </a:t>
            </a:r>
            <a:r>
              <a:rPr lang="en-US" sz="3600" dirty="0" smtClean="0">
                <a:latin typeface="Graphik Regular" panose="020B0503030202060203"/>
              </a:rPr>
              <a:t>sales </a:t>
            </a:r>
            <a:r>
              <a:rPr lang="en-US" sz="3600" dirty="0">
                <a:latin typeface="Graphik Regular" panose="020B0503030202060203"/>
              </a:rPr>
              <a:t>on Tuesday and least on Friday</a:t>
            </a:r>
          </a:p>
          <a:p>
            <a:r>
              <a:rPr lang="en-US" sz="3600" dirty="0" smtClean="0">
                <a:latin typeface="Graphik Regular" panose="020B0503030202060203"/>
              </a:rPr>
              <a:t>- Agents </a:t>
            </a:r>
            <a:r>
              <a:rPr lang="en-US" sz="3600" dirty="0">
                <a:latin typeface="Graphik Regular" panose="020B0503030202060203"/>
              </a:rPr>
              <a:t>make most of their sales on Thursday and least on Wednesday</a:t>
            </a:r>
          </a:p>
          <a:p>
            <a:pPr>
              <a:lnSpc>
                <a:spcPct val="150000"/>
              </a:lnSpc>
            </a:pPr>
            <a:endParaRPr lang="en-US" sz="3600" spc="-80" dirty="0" smtClean="0">
              <a:latin typeface="Graphik Regular" panose="020B0503030202060203"/>
            </a:endParaRPr>
          </a:p>
          <a:p>
            <a:pPr>
              <a:lnSpc>
                <a:spcPts val="9600"/>
              </a:lnSpc>
            </a:pPr>
            <a:endParaRPr lang="en-US" sz="3600" spc="-80" dirty="0">
              <a:latin typeface="Graphik Regular" panose="020B0503030202060203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24" y="412754"/>
            <a:ext cx="9747763" cy="856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57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811</Words>
  <Application>Microsoft Office PowerPoint</Application>
  <PresentationFormat>Custom</PresentationFormat>
  <Paragraphs>116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Times New Roman</vt:lpstr>
      <vt:lpstr>Graphik Regular</vt:lpstr>
      <vt:lpstr>Calibri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VICTOR ONYEAGHALA</cp:lastModifiedBy>
  <cp:revision>34</cp:revision>
  <dcterms:created xsi:type="dcterms:W3CDTF">2006-08-16T00:00:00Z</dcterms:created>
  <dcterms:modified xsi:type="dcterms:W3CDTF">2023-03-09T23:08:12Z</dcterms:modified>
  <dc:identifier>DAEhDyfaYKE</dc:identifier>
</cp:coreProperties>
</file>