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9" r:id="rId4"/>
    <p:sldId id="260" r:id="rId5"/>
    <p:sldId id="261" r:id="rId6"/>
    <p:sldId id="262" r:id="rId7"/>
    <p:sldId id="264" r:id="rId8"/>
    <p:sldId id="263" r:id="rId9"/>
    <p:sldId id="265" r:id="rId10"/>
    <p:sldId id="266" r:id="rId11"/>
    <p:sldId id="267" r:id="rId12"/>
    <p:sldId id="269" r:id="rId13"/>
    <p:sldId id="270" r:id="rId14"/>
    <p:sldId id="268" r:id="rId15"/>
    <p:sldId id="271" r:id="rId16"/>
    <p:sldId id="272" r:id="rId17"/>
    <p:sldId id="273" r:id="rId18"/>
    <p:sldId id="274" r:id="rId19"/>
    <p:sldId id="275" r:id="rId20"/>
    <p:sldId id="276" r:id="rId21"/>
    <p:sldId id="277" r:id="rId22"/>
    <p:sldId id="278" r:id="rId23"/>
    <p:sldId id="279" r:id="rId24"/>
    <p:sldId id="280" r:id="rId25"/>
    <p:sldId id="281" r:id="rId26"/>
    <p:sldId id="284" r:id="rId27"/>
    <p:sldId id="282" r:id="rId28"/>
    <p:sldId id="283"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118" d="100"/>
          <a:sy n="118" d="100"/>
        </p:scale>
        <p:origin x="-1434" y="19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35"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3841AFD5-BB5A-4552-8FBF-F820D9331798}" type="datetimeFigureOut">
              <a:rPr lang="en-US" smtClean="0"/>
              <a:t>11/21/2017</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588C0421-4E5B-4C9B-9A19-208C0B456A48}"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841AFD5-BB5A-4552-8FBF-F820D9331798}" type="datetimeFigureOut">
              <a:rPr lang="en-US" smtClean="0"/>
              <a:t>11/21/2017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8C0421-4E5B-4C9B-9A19-208C0B456A48}"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841AFD5-BB5A-4552-8FBF-F820D9331798}" type="datetimeFigureOut">
              <a:rPr lang="en-US" smtClean="0"/>
              <a:t>11/21/2017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8C0421-4E5B-4C9B-9A19-208C0B456A48}"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841AFD5-BB5A-4552-8FBF-F820D9331798}" type="datetimeFigureOut">
              <a:rPr lang="en-US" smtClean="0"/>
              <a:t>11/21/2017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8C0421-4E5B-4C9B-9A19-208C0B456A48}"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3841AFD5-BB5A-4552-8FBF-F820D9331798}" type="datetimeFigureOut">
              <a:rPr lang="en-US" smtClean="0"/>
              <a:t>11/21/2017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8C0421-4E5B-4C9B-9A19-208C0B456A48}"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3841AFD5-BB5A-4552-8FBF-F820D9331798}" type="datetimeFigureOut">
              <a:rPr lang="en-US" smtClean="0"/>
              <a:t>11/21/2017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88C0421-4E5B-4C9B-9A19-208C0B456A48}"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3841AFD5-BB5A-4552-8FBF-F820D9331798}" type="datetimeFigureOut">
              <a:rPr lang="en-US" smtClean="0"/>
              <a:t>11/21/2017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88C0421-4E5B-4C9B-9A19-208C0B456A48}"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3841AFD5-BB5A-4552-8FBF-F820D9331798}" type="datetimeFigureOut">
              <a:rPr lang="en-US" smtClean="0"/>
              <a:t>11/21/2017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88C0421-4E5B-4C9B-9A19-208C0B456A48}"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841AFD5-BB5A-4552-8FBF-F820D9331798}" type="datetimeFigureOut">
              <a:rPr lang="en-US" smtClean="0"/>
              <a:t>11/21/2017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88C0421-4E5B-4C9B-9A19-208C0B456A48}"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3841AFD5-BB5A-4552-8FBF-F820D9331798}" type="datetimeFigureOut">
              <a:rPr lang="en-US" smtClean="0"/>
              <a:t>11/21/2017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88C0421-4E5B-4C9B-9A19-208C0B456A48}"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3841AFD5-BB5A-4552-8FBF-F820D9331798}" type="datetimeFigureOut">
              <a:rPr lang="en-US" smtClean="0"/>
              <a:t>11/21/2017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588C0421-4E5B-4C9B-9A19-208C0B456A48}" type="slidenum">
              <a:rPr lang="en-US" smtClean="0"/>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3841AFD5-BB5A-4552-8FBF-F820D9331798}" type="datetimeFigureOut">
              <a:rPr lang="en-US" smtClean="0"/>
              <a:t>11/21/2017</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588C0421-4E5B-4C9B-9A19-208C0B456A48}" type="slidenum">
              <a:rPr lang="en-US" smtClean="0"/>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en.wikipedia.org/wiki/American_Institute_of_Mining,_Metallurgical,_and_Petroleum_Engineers" TargetMode="External"/><Relationship Id="rId2" Type="http://schemas.openxmlformats.org/officeDocument/2006/relationships/hyperlink" Target="https://en.wikipedia.org/wiki/American_Institute_of_Electrical_Engineers"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en.wikipedia.org/wiki/Structural_failure"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www.youtube.com/watch?v=izXuboAZzCM" TargetMode="External"/><Relationship Id="rId2" Type="http://schemas.openxmlformats.org/officeDocument/2006/relationships/hyperlink" Target="https://www.nspe.org/resources/ethics/ethics-resources/nonmember/board-of-ethical-review-cases"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gn="ctr"/>
            <a:r>
              <a:rPr lang="en-US" dirty="0"/>
              <a:t>PROFESSIONALISM and ETHICS in ENGINEERING</a:t>
            </a:r>
          </a:p>
        </p:txBody>
      </p:sp>
      <p:sp>
        <p:nvSpPr>
          <p:cNvPr id="3" name="Subtitle 2"/>
          <p:cNvSpPr>
            <a:spLocks noGrp="1"/>
          </p:cNvSpPr>
          <p:nvPr>
            <p:ph type="subTitle" idx="1"/>
          </p:nvPr>
        </p:nvSpPr>
        <p:spPr>
          <a:xfrm>
            <a:off x="533400" y="3228536"/>
            <a:ext cx="7854696" cy="1495864"/>
          </a:xfrm>
        </p:spPr>
        <p:txBody>
          <a:bodyPr/>
          <a:lstStyle/>
          <a:p>
            <a:r>
              <a:rPr lang="en-US" dirty="0"/>
              <a:t>Gary Bledsoe, BME</a:t>
            </a:r>
          </a:p>
          <a:p>
            <a:r>
              <a:rPr lang="en-US" dirty="0"/>
              <a:t>Roobik Gharabagi, ECE</a:t>
            </a:r>
          </a:p>
          <a:p>
            <a:pPr algn="l"/>
            <a:endParaRPr lang="en-US" sz="1400" dirty="0"/>
          </a:p>
          <a:p>
            <a:pPr algn="l"/>
            <a:r>
              <a:rPr lang="en-US" sz="1400" dirty="0"/>
              <a:t>Reference: Dr. Chris Staff Department of Artificial Intelligence chris.staff@um.edu.mt</a:t>
            </a:r>
          </a:p>
        </p:txBody>
      </p:sp>
    </p:spTree>
    <p:extLst>
      <p:ext uri="{BB962C8B-B14F-4D97-AF65-F5344CB8AC3E}">
        <p14:creationId xmlns:p14="http://schemas.microsoft.com/office/powerpoint/2010/main" val="281258701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19912"/>
          </a:xfrm>
        </p:spPr>
        <p:txBody>
          <a:bodyPr/>
          <a:lstStyle/>
          <a:p>
            <a:r>
              <a:rPr lang="en-US" dirty="0"/>
              <a:t>Codes of Ethics</a:t>
            </a:r>
          </a:p>
        </p:txBody>
      </p:sp>
      <p:sp>
        <p:nvSpPr>
          <p:cNvPr id="3" name="Content Placeholder 2"/>
          <p:cNvSpPr>
            <a:spLocks noGrp="1"/>
          </p:cNvSpPr>
          <p:nvPr>
            <p:ph idx="1"/>
          </p:nvPr>
        </p:nvSpPr>
        <p:spPr>
          <a:xfrm>
            <a:off x="457200" y="1676400"/>
            <a:ext cx="8229600" cy="4648200"/>
          </a:xfrm>
        </p:spPr>
        <p:txBody>
          <a:bodyPr/>
          <a:lstStyle/>
          <a:p>
            <a:r>
              <a:rPr lang="en-US" dirty="0"/>
              <a:t>If organization is recognized by the State, the State will normally provide legislation: </a:t>
            </a:r>
          </a:p>
          <a:p>
            <a:pPr lvl="1"/>
            <a:r>
              <a:rPr lang="en-US" dirty="0"/>
              <a:t>to prevent non-warrant holders from practicing </a:t>
            </a:r>
          </a:p>
          <a:p>
            <a:pPr lvl="1"/>
            <a:r>
              <a:rPr lang="en-US" dirty="0"/>
              <a:t>to discipline offending warrant holders</a:t>
            </a:r>
          </a:p>
          <a:p>
            <a:r>
              <a:rPr lang="en-US" dirty="0"/>
              <a:t>Code of Ethics is only as good as members who uphold them: </a:t>
            </a:r>
          </a:p>
          <a:p>
            <a:pPr lvl="1"/>
            <a:r>
              <a:rPr lang="en-US" dirty="0"/>
              <a:t>The Ten Commandments </a:t>
            </a:r>
          </a:p>
          <a:p>
            <a:pPr lvl="1"/>
            <a:r>
              <a:rPr lang="en-US" dirty="0"/>
              <a:t>The Mafia </a:t>
            </a:r>
          </a:p>
          <a:p>
            <a:pPr lvl="1"/>
            <a:r>
              <a:rPr lang="en-US" dirty="0"/>
              <a:t>Customer Charters </a:t>
            </a:r>
          </a:p>
          <a:p>
            <a:pPr lvl="1"/>
            <a:r>
              <a:rPr lang="en-US" dirty="0"/>
              <a:t>Citizens Charters</a:t>
            </a:r>
          </a:p>
        </p:txBody>
      </p:sp>
    </p:spTree>
    <p:extLst>
      <p:ext uri="{BB962C8B-B14F-4D97-AF65-F5344CB8AC3E}">
        <p14:creationId xmlns:p14="http://schemas.microsoft.com/office/powerpoint/2010/main" val="218430923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43712"/>
          </a:xfrm>
        </p:spPr>
        <p:txBody>
          <a:bodyPr>
            <a:normAutofit fontScale="90000"/>
          </a:bodyPr>
          <a:lstStyle/>
          <a:p>
            <a:r>
              <a:rPr lang="en-US" dirty="0"/>
              <a:t>Codes of Ethics</a:t>
            </a:r>
          </a:p>
        </p:txBody>
      </p:sp>
      <p:sp>
        <p:nvSpPr>
          <p:cNvPr id="3" name="Content Placeholder 2"/>
          <p:cNvSpPr>
            <a:spLocks noGrp="1"/>
          </p:cNvSpPr>
          <p:nvPr>
            <p:ph idx="1"/>
          </p:nvPr>
        </p:nvSpPr>
        <p:spPr>
          <a:xfrm>
            <a:off x="457200" y="1600200"/>
            <a:ext cx="8229600" cy="4724400"/>
          </a:xfrm>
        </p:spPr>
        <p:txBody>
          <a:bodyPr>
            <a:normAutofit lnSpcReduction="10000"/>
          </a:bodyPr>
          <a:lstStyle/>
          <a:p>
            <a:r>
              <a:rPr lang="en-US" dirty="0" err="1"/>
              <a:t>CoEs</a:t>
            </a:r>
            <a:r>
              <a:rPr lang="en-US" dirty="0"/>
              <a:t> are social contracts </a:t>
            </a:r>
          </a:p>
          <a:p>
            <a:r>
              <a:rPr lang="en-US" dirty="0"/>
              <a:t>Pointless on their own if there is no “Ethics Commission” to deal with claims of unethical behavior... </a:t>
            </a:r>
          </a:p>
          <a:p>
            <a:r>
              <a:rPr lang="en-US" dirty="0"/>
              <a:t>... and to discipline those in breach of the Code</a:t>
            </a:r>
          </a:p>
          <a:p>
            <a:r>
              <a:rPr lang="en-US" dirty="0"/>
              <a:t>Codes of Ethics normally describe relationships between members and society, clients, employers, and other members. </a:t>
            </a:r>
          </a:p>
          <a:p>
            <a:pPr lvl="1"/>
            <a:r>
              <a:rPr lang="en-US" dirty="0"/>
              <a:t>They are not conclusive or exhaustive! </a:t>
            </a:r>
          </a:p>
          <a:p>
            <a:pPr lvl="1"/>
            <a:r>
              <a:rPr lang="en-US" dirty="0"/>
              <a:t>They need to be updated as social attitudes and demands change, viz., Hippocratic Oath</a:t>
            </a:r>
          </a:p>
          <a:p>
            <a:pPr lvl="1"/>
            <a:r>
              <a:rPr lang="en-US" dirty="0"/>
              <a:t>NSPE, IEEE, and </a:t>
            </a:r>
            <a:r>
              <a:rPr lang="en-US" dirty="0" err="1"/>
              <a:t>etc</a:t>
            </a:r>
            <a:endParaRPr lang="en-US" dirty="0"/>
          </a:p>
        </p:txBody>
      </p:sp>
    </p:spTree>
    <p:extLst>
      <p:ext uri="{BB962C8B-B14F-4D97-AF65-F5344CB8AC3E}">
        <p14:creationId xmlns:p14="http://schemas.microsoft.com/office/powerpoint/2010/main" val="411706491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838200"/>
          </a:xfrm>
        </p:spPr>
        <p:txBody>
          <a:bodyPr>
            <a:normAutofit/>
          </a:bodyPr>
          <a:lstStyle/>
          <a:p>
            <a:r>
              <a:rPr lang="en-US" sz="3600" dirty="0"/>
              <a:t>Historical Perspective</a:t>
            </a:r>
            <a:r>
              <a:rPr lang="en-US" dirty="0"/>
              <a:t/>
            </a:r>
            <a:br>
              <a:rPr lang="en-US" dirty="0"/>
            </a:br>
            <a:r>
              <a:rPr lang="en-US" sz="1600" dirty="0"/>
              <a:t>Reference: Wikipedia</a:t>
            </a:r>
          </a:p>
        </p:txBody>
      </p:sp>
      <p:sp>
        <p:nvSpPr>
          <p:cNvPr id="3" name="Content Placeholder 2"/>
          <p:cNvSpPr>
            <a:spLocks noGrp="1"/>
          </p:cNvSpPr>
          <p:nvPr>
            <p:ph idx="1"/>
          </p:nvPr>
        </p:nvSpPr>
        <p:spPr>
          <a:xfrm>
            <a:off x="457200" y="1524000"/>
            <a:ext cx="8229600" cy="4800600"/>
          </a:xfrm>
        </p:spPr>
        <p:txBody>
          <a:bodyPr>
            <a:normAutofit fontScale="92500" lnSpcReduction="10000"/>
          </a:bodyPr>
          <a:lstStyle/>
          <a:p>
            <a:r>
              <a:rPr lang="en-US" dirty="0"/>
              <a:t>As engineering rose as a distinct profession during the 19th century, engineers saw themselves as either independent professional practitioners or technical employees of large enterprises. There was considerable tension between the two sides as large industrial employers fought to maintain control of their employees.</a:t>
            </a:r>
          </a:p>
          <a:p>
            <a:r>
              <a:rPr lang="en-US" dirty="0"/>
              <a:t>In the United States growing professionalism gave rise to the development of four founding engineering societies: The American Society of Civil Engineers (ASCE) (1851), the </a:t>
            </a:r>
            <a:r>
              <a:rPr lang="en-US" dirty="0">
                <a:hlinkClick r:id="rId2" tooltip="American Institute of Electrical Engineers"/>
              </a:rPr>
              <a:t>American Institute of Electrical Engineers</a:t>
            </a:r>
            <a:r>
              <a:rPr lang="en-US" dirty="0"/>
              <a:t> (AIEE) (1884), the American Society of Mechanical Engineers (ASME) (1880), and the </a:t>
            </a:r>
            <a:r>
              <a:rPr lang="en-US" dirty="0">
                <a:hlinkClick r:id="rId3" tooltip="American Institute of Mining, Metallurgical, and Petroleum Engineers"/>
              </a:rPr>
              <a:t>American Institute of Mining Engineers</a:t>
            </a:r>
            <a:r>
              <a:rPr lang="en-US" dirty="0"/>
              <a:t> (AIME) (1871).</a:t>
            </a:r>
          </a:p>
          <a:p>
            <a:endParaRPr lang="en-US" dirty="0"/>
          </a:p>
        </p:txBody>
      </p:sp>
    </p:spTree>
    <p:extLst>
      <p:ext uri="{BB962C8B-B14F-4D97-AF65-F5344CB8AC3E}">
        <p14:creationId xmlns:p14="http://schemas.microsoft.com/office/powerpoint/2010/main" val="424644781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591312"/>
          </a:xfrm>
        </p:spPr>
        <p:txBody>
          <a:bodyPr>
            <a:normAutofit/>
          </a:bodyPr>
          <a:lstStyle/>
          <a:p>
            <a:r>
              <a:rPr lang="en-US" sz="2800" dirty="0"/>
              <a:t>History-Continue</a:t>
            </a:r>
          </a:p>
        </p:txBody>
      </p:sp>
      <p:sp>
        <p:nvSpPr>
          <p:cNvPr id="3" name="Content Placeholder 2"/>
          <p:cNvSpPr>
            <a:spLocks noGrp="1"/>
          </p:cNvSpPr>
          <p:nvPr>
            <p:ph idx="1"/>
          </p:nvPr>
        </p:nvSpPr>
        <p:spPr>
          <a:xfrm>
            <a:off x="457200" y="1524000"/>
            <a:ext cx="8229600" cy="4800600"/>
          </a:xfrm>
        </p:spPr>
        <p:txBody>
          <a:bodyPr>
            <a:normAutofit lnSpcReduction="10000"/>
          </a:bodyPr>
          <a:lstStyle/>
          <a:p>
            <a:r>
              <a:rPr lang="en-US" dirty="0"/>
              <a:t>When the 19th century drew to a close and the 20th century began, there had been series of significant </a:t>
            </a:r>
            <a:r>
              <a:rPr lang="en-US" dirty="0">
                <a:hlinkClick r:id="rId2" tooltip="Structural failure"/>
              </a:rPr>
              <a:t>structural </a:t>
            </a:r>
            <a:r>
              <a:rPr lang="en-US" dirty="0" err="1">
                <a:hlinkClick r:id="rId2" tooltip="Structural failure"/>
              </a:rPr>
              <a:t>failures</a:t>
            </a:r>
            <a:r>
              <a:rPr lang="en-US" dirty="0" err="1"/>
              <a:t>.These</a:t>
            </a:r>
            <a:r>
              <a:rPr lang="en-US" dirty="0"/>
              <a:t> had a profound effect on engineers and forced the profession to confront shortcomings in technical and construction practice, as well as ethical standards.</a:t>
            </a:r>
          </a:p>
          <a:p>
            <a:r>
              <a:rPr lang="en-US" dirty="0"/>
              <a:t>One response was the development of formal codes of ethics by three of the four founding engineering societies. AIEE adopted theirs in 1912. ASCE and ASME did so in 1914</a:t>
            </a:r>
          </a:p>
          <a:p>
            <a:r>
              <a:rPr lang="en-US" dirty="0"/>
              <a:t>We are also aware of some of the most recent failures. (Many examples)</a:t>
            </a:r>
          </a:p>
          <a:p>
            <a:endParaRPr lang="en-US" dirty="0"/>
          </a:p>
        </p:txBody>
      </p:sp>
    </p:spTree>
    <p:extLst>
      <p:ext uri="{BB962C8B-B14F-4D97-AF65-F5344CB8AC3E}">
        <p14:creationId xmlns:p14="http://schemas.microsoft.com/office/powerpoint/2010/main" val="87418672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685800"/>
          </a:xfrm>
        </p:spPr>
        <p:txBody>
          <a:bodyPr>
            <a:normAutofit fontScale="90000"/>
          </a:bodyPr>
          <a:lstStyle/>
          <a:p>
            <a:pPr algn="ctr"/>
            <a:r>
              <a:rPr lang="en-US" sz="2800" dirty="0"/>
              <a:t>National Society of Professional Engineers(NSPE) Codes of Ethics (2007)</a:t>
            </a:r>
          </a:p>
        </p:txBody>
      </p:sp>
      <p:sp>
        <p:nvSpPr>
          <p:cNvPr id="3" name="Content Placeholder 2"/>
          <p:cNvSpPr>
            <a:spLocks noGrp="1"/>
          </p:cNvSpPr>
          <p:nvPr>
            <p:ph idx="1"/>
          </p:nvPr>
        </p:nvSpPr>
        <p:spPr>
          <a:xfrm>
            <a:off x="457200" y="1600200"/>
            <a:ext cx="8229600" cy="4724400"/>
          </a:xfrm>
        </p:spPr>
        <p:txBody>
          <a:bodyPr>
            <a:normAutofit lnSpcReduction="10000"/>
          </a:bodyPr>
          <a:lstStyle/>
          <a:p>
            <a:r>
              <a:rPr lang="en-US" sz="1800" b="1" dirty="0"/>
              <a:t>Preamble</a:t>
            </a:r>
            <a:r>
              <a:rPr lang="en-US" sz="1800" dirty="0"/>
              <a:t> Engineering is an important and learned profession. As members of this profession, engineers are expected to exhibit the highest standards of honesty and integrity. Engineering has a direct and vital impact on the quality of life for all people. Accordingly, the services pro vided by engineers require honesty, impartiality, fair ness, and equity, and must be dedicated to the protection of the public health, safety, and welfare. Engineers must per form under a standard of professional behavior that requires adherence to the highest principles of ethical conduct.</a:t>
            </a:r>
          </a:p>
          <a:p>
            <a:r>
              <a:rPr lang="en-US" sz="1800" dirty="0"/>
              <a:t>I. Fundamental Canons Engineers, in the fulfillment of their professional duties, shall: </a:t>
            </a:r>
          </a:p>
          <a:p>
            <a:pPr lvl="1"/>
            <a:r>
              <a:rPr lang="en-US" sz="1600" dirty="0"/>
              <a:t>1. Hold paramount the safety, health, and welfare of the public. </a:t>
            </a:r>
          </a:p>
          <a:p>
            <a:pPr lvl="1"/>
            <a:r>
              <a:rPr lang="en-US" sz="1600" dirty="0"/>
              <a:t>2. Perform services only in areas of their competence. </a:t>
            </a:r>
          </a:p>
          <a:p>
            <a:pPr lvl="1"/>
            <a:r>
              <a:rPr lang="en-US" sz="1600" dirty="0"/>
              <a:t>3. Issue public statements only in an objective and truthful manner. </a:t>
            </a:r>
          </a:p>
          <a:p>
            <a:pPr lvl="1"/>
            <a:r>
              <a:rPr lang="en-US" sz="1600" dirty="0"/>
              <a:t>4. Act for each employer or client as faithful agents or trustees. </a:t>
            </a:r>
          </a:p>
          <a:p>
            <a:pPr lvl="1"/>
            <a:r>
              <a:rPr lang="en-US" sz="1600" dirty="0"/>
              <a:t>5. Avoid deceptive acts. </a:t>
            </a:r>
          </a:p>
          <a:p>
            <a:pPr lvl="1"/>
            <a:r>
              <a:rPr lang="en-US" sz="1600" dirty="0"/>
              <a:t>6. Conduct themselves honorably, responsibly, ethically, and lawfully so as to enhance the honor, reputation, and usefulness of the profession.</a:t>
            </a:r>
          </a:p>
        </p:txBody>
      </p:sp>
    </p:spTree>
    <p:extLst>
      <p:ext uri="{BB962C8B-B14F-4D97-AF65-F5344CB8AC3E}">
        <p14:creationId xmlns:p14="http://schemas.microsoft.com/office/powerpoint/2010/main" val="101066751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667512"/>
          </a:xfrm>
        </p:spPr>
        <p:txBody>
          <a:bodyPr>
            <a:normAutofit/>
          </a:bodyPr>
          <a:lstStyle/>
          <a:p>
            <a:r>
              <a:rPr lang="en-US" sz="3600" dirty="0"/>
              <a:t>Rules of Practice</a:t>
            </a:r>
          </a:p>
        </p:txBody>
      </p:sp>
      <p:sp>
        <p:nvSpPr>
          <p:cNvPr id="3" name="Content Placeholder 2"/>
          <p:cNvSpPr>
            <a:spLocks noGrp="1"/>
          </p:cNvSpPr>
          <p:nvPr>
            <p:ph idx="1"/>
          </p:nvPr>
        </p:nvSpPr>
        <p:spPr>
          <a:xfrm>
            <a:off x="457200" y="1524000"/>
            <a:ext cx="8229600" cy="4800600"/>
          </a:xfrm>
        </p:spPr>
        <p:txBody>
          <a:bodyPr>
            <a:normAutofit fontScale="70000" lnSpcReduction="20000"/>
          </a:bodyPr>
          <a:lstStyle/>
          <a:p>
            <a:pPr marL="514350" indent="-514350">
              <a:buAutoNum type="arabicPeriod"/>
            </a:pPr>
            <a:r>
              <a:rPr lang="en-US" dirty="0"/>
              <a:t>Engineers shall hold paramount the safety, health, and welfare of the public. </a:t>
            </a:r>
          </a:p>
          <a:p>
            <a:pPr marL="822960" lvl="1" indent="-457200">
              <a:buAutoNum type="alphaLcPeriod"/>
            </a:pPr>
            <a:r>
              <a:rPr lang="en-US" dirty="0"/>
              <a:t>If engineers’ judgment is overruled under circumstances that endanger life or property, they shall notify their employer or client and such other authority as may be appropriate. </a:t>
            </a:r>
          </a:p>
          <a:p>
            <a:pPr marL="822960" lvl="1" indent="-457200">
              <a:buAutoNum type="alphaLcPeriod"/>
            </a:pPr>
            <a:r>
              <a:rPr lang="en-US" dirty="0"/>
              <a:t>Engineers shall approve only those engineering documents that are in conformity with applicable standards. </a:t>
            </a:r>
          </a:p>
          <a:p>
            <a:pPr marL="822960" lvl="1" indent="-457200">
              <a:buAutoNum type="alphaLcPeriod"/>
            </a:pPr>
            <a:r>
              <a:rPr lang="en-US" dirty="0"/>
              <a:t>Engineers shall not reveal facts, data, or information without the prior consent of the client or employer except as authorized or required by law or this Code. </a:t>
            </a:r>
          </a:p>
          <a:p>
            <a:pPr marL="822960" lvl="1" indent="-457200">
              <a:buAutoNum type="alphaLcPeriod"/>
            </a:pPr>
            <a:r>
              <a:rPr lang="en-US" dirty="0"/>
              <a:t>Engineers shall not permit the use of their name or associate in business ventures with any person or firm that they believe is engaged in fraudulent or dishonest enterprise. </a:t>
            </a:r>
          </a:p>
          <a:p>
            <a:pPr marL="822960" lvl="1" indent="-457200">
              <a:buAutoNum type="alphaLcPeriod"/>
            </a:pPr>
            <a:r>
              <a:rPr lang="en-US" dirty="0"/>
              <a:t>Engineers shall not aid or abet the unlawful practice of engineering by a person or firm. </a:t>
            </a:r>
          </a:p>
          <a:p>
            <a:pPr marL="822960" lvl="1" indent="-457200">
              <a:buAutoNum type="alphaLcPeriod"/>
            </a:pPr>
            <a:r>
              <a:rPr lang="en-US" dirty="0"/>
              <a:t>Engineers having knowledge of any alleged violation of this Code shall report thereon to appropriate professional bodies and, when relevant, also to public authorities, and cooperate with the proper authorities in furnishing such information or assistance as may be required.</a:t>
            </a:r>
          </a:p>
        </p:txBody>
      </p:sp>
    </p:spTree>
    <p:extLst>
      <p:ext uri="{BB962C8B-B14F-4D97-AF65-F5344CB8AC3E}">
        <p14:creationId xmlns:p14="http://schemas.microsoft.com/office/powerpoint/2010/main" val="388351074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591312"/>
          </a:xfrm>
        </p:spPr>
        <p:txBody>
          <a:bodyPr>
            <a:normAutofit fontScale="90000"/>
          </a:bodyPr>
          <a:lstStyle/>
          <a:p>
            <a:r>
              <a:rPr lang="en-US" sz="4000" dirty="0"/>
              <a:t>Rules of Practice</a:t>
            </a:r>
          </a:p>
        </p:txBody>
      </p:sp>
      <p:sp>
        <p:nvSpPr>
          <p:cNvPr id="3" name="Content Placeholder 2"/>
          <p:cNvSpPr>
            <a:spLocks noGrp="1"/>
          </p:cNvSpPr>
          <p:nvPr>
            <p:ph idx="1"/>
          </p:nvPr>
        </p:nvSpPr>
        <p:spPr>
          <a:xfrm>
            <a:off x="457200" y="1447800"/>
            <a:ext cx="8229600" cy="4876800"/>
          </a:xfrm>
        </p:spPr>
        <p:txBody>
          <a:bodyPr>
            <a:normAutofit fontScale="92500" lnSpcReduction="10000"/>
          </a:bodyPr>
          <a:lstStyle/>
          <a:p>
            <a:r>
              <a:rPr lang="en-US" dirty="0"/>
              <a:t>2. Engineers shall perform services only in the areas of their competence. </a:t>
            </a:r>
          </a:p>
          <a:p>
            <a:pPr marL="850392" lvl="1" indent="-457200">
              <a:buAutoNum type="alphaLcPeriod"/>
            </a:pPr>
            <a:r>
              <a:rPr lang="en-US" dirty="0"/>
              <a:t>Engineers shall undertake assignments only when qualified by education or experience in the specific technical fields involved. </a:t>
            </a:r>
          </a:p>
          <a:p>
            <a:pPr marL="850392" lvl="1" indent="-457200">
              <a:buAutoNum type="alphaLcPeriod"/>
            </a:pPr>
            <a:r>
              <a:rPr lang="en-US" dirty="0"/>
              <a:t>Engineers shall not affix their signatures to any plans or documents dealing with subject matter in which they lack competence, nor to any plan or document not prepared under their direction and control. </a:t>
            </a:r>
          </a:p>
          <a:p>
            <a:pPr marL="850392" lvl="1" indent="-457200">
              <a:buAutoNum type="alphaLcPeriod"/>
            </a:pPr>
            <a:r>
              <a:rPr lang="en-US" dirty="0"/>
              <a:t>Engineers may accept assignments and assume responsibility for coordination of an entire project and sign and seal the engineering documents for the entire project, provided that each technical segment is signed and sealed only by the qualified engineers who prepared the segment.</a:t>
            </a:r>
          </a:p>
        </p:txBody>
      </p:sp>
    </p:spTree>
    <p:extLst>
      <p:ext uri="{BB962C8B-B14F-4D97-AF65-F5344CB8AC3E}">
        <p14:creationId xmlns:p14="http://schemas.microsoft.com/office/powerpoint/2010/main" val="207145769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667512"/>
          </a:xfrm>
        </p:spPr>
        <p:txBody>
          <a:bodyPr>
            <a:normAutofit/>
          </a:bodyPr>
          <a:lstStyle/>
          <a:p>
            <a:r>
              <a:rPr lang="en-US" sz="4000" dirty="0"/>
              <a:t>Rules of Practices</a:t>
            </a:r>
          </a:p>
        </p:txBody>
      </p:sp>
      <p:sp>
        <p:nvSpPr>
          <p:cNvPr id="3" name="Content Placeholder 2"/>
          <p:cNvSpPr>
            <a:spLocks noGrp="1"/>
          </p:cNvSpPr>
          <p:nvPr>
            <p:ph idx="1"/>
          </p:nvPr>
        </p:nvSpPr>
        <p:spPr>
          <a:xfrm>
            <a:off x="457200" y="1524000"/>
            <a:ext cx="8229600" cy="4800600"/>
          </a:xfrm>
        </p:spPr>
        <p:txBody>
          <a:bodyPr>
            <a:normAutofit fontScale="85000" lnSpcReduction="10000"/>
          </a:bodyPr>
          <a:lstStyle/>
          <a:p>
            <a:r>
              <a:rPr lang="en-US" dirty="0"/>
              <a:t>3. Engineers shall issue public statements only in an objective and truthful manner. </a:t>
            </a:r>
          </a:p>
          <a:p>
            <a:pPr marL="850392" lvl="1" indent="-457200">
              <a:buAutoNum type="alphaLcPeriod"/>
            </a:pPr>
            <a:r>
              <a:rPr lang="en-US" dirty="0"/>
              <a:t>Engineers shall be objective and truthful in professional reports, statements, or testimony. They shall include all relevant and pertinent information in such reports, statements, or testimony, which should bear the date indicating when it was current. </a:t>
            </a:r>
          </a:p>
          <a:p>
            <a:pPr marL="850392" lvl="1" indent="-457200">
              <a:buAutoNum type="alphaLcPeriod"/>
            </a:pPr>
            <a:r>
              <a:rPr lang="en-US" dirty="0"/>
              <a:t>Engineers may express publicly technical opinions that are founded upon knowledge of the facts and competence in the subject matter. </a:t>
            </a:r>
          </a:p>
          <a:p>
            <a:pPr marL="850392" lvl="1" indent="-457200">
              <a:buAutoNum type="alphaLcPeriod"/>
            </a:pPr>
            <a:r>
              <a:rPr lang="en-US" dirty="0"/>
              <a:t>Engineers shall issue no statements, criticisms, or arguments on technical matters that are inspired or paid for by interested parties, unless they have prefaced their comments by explicitly identifying the interested parties on whose behalf they are speaking, and by revealing the existence of any interest the engineers may have in the matters.</a:t>
            </a:r>
          </a:p>
        </p:txBody>
      </p:sp>
    </p:spTree>
    <p:extLst>
      <p:ext uri="{BB962C8B-B14F-4D97-AF65-F5344CB8AC3E}">
        <p14:creationId xmlns:p14="http://schemas.microsoft.com/office/powerpoint/2010/main" val="189833263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667512"/>
          </a:xfrm>
        </p:spPr>
        <p:txBody>
          <a:bodyPr>
            <a:normAutofit/>
          </a:bodyPr>
          <a:lstStyle/>
          <a:p>
            <a:r>
              <a:rPr lang="en-US" sz="4000" dirty="0"/>
              <a:t>Rules of Practices</a:t>
            </a:r>
          </a:p>
        </p:txBody>
      </p:sp>
      <p:sp>
        <p:nvSpPr>
          <p:cNvPr id="3" name="Content Placeholder 2"/>
          <p:cNvSpPr>
            <a:spLocks noGrp="1"/>
          </p:cNvSpPr>
          <p:nvPr>
            <p:ph idx="1"/>
          </p:nvPr>
        </p:nvSpPr>
        <p:spPr>
          <a:xfrm>
            <a:off x="457200" y="1524000"/>
            <a:ext cx="8229600" cy="4800600"/>
          </a:xfrm>
        </p:spPr>
        <p:txBody>
          <a:bodyPr>
            <a:normAutofit fontScale="70000" lnSpcReduction="20000"/>
          </a:bodyPr>
          <a:lstStyle/>
          <a:p>
            <a:r>
              <a:rPr lang="en-US" dirty="0"/>
              <a:t>4. Engineers shall act for each employer or client as faithful agents or trustees. </a:t>
            </a:r>
          </a:p>
          <a:p>
            <a:pPr marL="850392" lvl="1" indent="-457200">
              <a:buAutoNum type="alphaLcPeriod"/>
            </a:pPr>
            <a:r>
              <a:rPr lang="en-US" dirty="0"/>
              <a:t>Engineers shall disclose all known or potential conflicts of interest that could influence or appear to influence their judgment or the quality of their services. </a:t>
            </a:r>
          </a:p>
          <a:p>
            <a:pPr marL="850392" lvl="1" indent="-457200">
              <a:buAutoNum type="alphaLcPeriod"/>
            </a:pPr>
            <a:r>
              <a:rPr lang="en-US" dirty="0"/>
              <a:t>Engineers shall not accept compensation, financial or otherwise, from more than one party for services on the same project, or for services pertaining to the same project, unless the circumstances are fully disclosed and agreed to by all interested parties. </a:t>
            </a:r>
          </a:p>
          <a:p>
            <a:pPr marL="850392" lvl="1" indent="-457200">
              <a:buAutoNum type="alphaLcPeriod"/>
            </a:pPr>
            <a:r>
              <a:rPr lang="en-US" dirty="0"/>
              <a:t>Engineers shall not solicit or accept financial or other valuable consideration, directly or indirectly, from outside agents in connection with the work for which they are responsible. </a:t>
            </a:r>
          </a:p>
          <a:p>
            <a:pPr marL="850392" lvl="1" indent="-457200">
              <a:buAutoNum type="alphaLcPeriod"/>
            </a:pPr>
            <a:r>
              <a:rPr lang="en-US" dirty="0"/>
              <a:t>Engineers in public service as members, advisors, or employees of a governmental or quasi-governmental body or department shall not participate in decisions with respect to services solicited or provided by them or their organizations in private or public engineering practice. </a:t>
            </a:r>
          </a:p>
          <a:p>
            <a:pPr marL="850392" lvl="1" indent="-457200">
              <a:buAutoNum type="alphaLcPeriod"/>
            </a:pPr>
            <a:r>
              <a:rPr lang="en-US" dirty="0"/>
              <a:t>Engineers shall not solicit or accept a contract from a governmental body on which a principal or officer of their organization serves as a member.</a:t>
            </a:r>
          </a:p>
        </p:txBody>
      </p:sp>
    </p:spTree>
    <p:extLst>
      <p:ext uri="{BB962C8B-B14F-4D97-AF65-F5344CB8AC3E}">
        <p14:creationId xmlns:p14="http://schemas.microsoft.com/office/powerpoint/2010/main" val="43743469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667512"/>
          </a:xfrm>
        </p:spPr>
        <p:txBody>
          <a:bodyPr>
            <a:normAutofit/>
          </a:bodyPr>
          <a:lstStyle/>
          <a:p>
            <a:r>
              <a:rPr lang="en-US" sz="4000" dirty="0"/>
              <a:t>Rules of Practices</a:t>
            </a:r>
          </a:p>
        </p:txBody>
      </p:sp>
      <p:sp>
        <p:nvSpPr>
          <p:cNvPr id="3" name="Content Placeholder 2"/>
          <p:cNvSpPr>
            <a:spLocks noGrp="1"/>
          </p:cNvSpPr>
          <p:nvPr>
            <p:ph idx="1"/>
          </p:nvPr>
        </p:nvSpPr>
        <p:spPr>
          <a:xfrm>
            <a:off x="457200" y="1524000"/>
            <a:ext cx="8229600" cy="4800600"/>
          </a:xfrm>
        </p:spPr>
        <p:txBody>
          <a:bodyPr>
            <a:normAutofit fontScale="85000" lnSpcReduction="20000"/>
          </a:bodyPr>
          <a:lstStyle/>
          <a:p>
            <a:r>
              <a:rPr lang="en-US" dirty="0"/>
              <a:t>5. Engineers shall avoid deceptive acts. </a:t>
            </a:r>
          </a:p>
          <a:p>
            <a:pPr marL="850392" lvl="1" indent="-457200">
              <a:buAutoNum type="alphaLcPeriod"/>
            </a:pPr>
            <a:r>
              <a:rPr lang="en-US" dirty="0"/>
              <a:t>Engineers shall not falsify their qualifications or permit misrepresentation of their or their associates’ qualifications. They shall not misrepresent or exaggerate their responsibility in or for the subject matter of prior assignments. Brochures or other presentations incident to the solicitation of employment shall not misrepresent pertinent facts concerning employers, employees, associates, joint </a:t>
            </a:r>
            <a:r>
              <a:rPr lang="en-US" dirty="0" err="1"/>
              <a:t>venturers</a:t>
            </a:r>
            <a:r>
              <a:rPr lang="en-US" dirty="0"/>
              <a:t>, or past accomplishments. </a:t>
            </a:r>
          </a:p>
          <a:p>
            <a:pPr marL="850392" lvl="1" indent="-457200">
              <a:buAutoNum type="alphaLcPeriod"/>
            </a:pPr>
            <a:r>
              <a:rPr lang="en-US" dirty="0"/>
              <a:t>Engineers shall not offer, give, solicit, or receive, either directly or indirectly, any contribution to influence the award of a contract by public authority, or which may be reasonably construed by the public as having the effect or intent of influencing the awarding of a contract. They shall not offer any gift or other valuable consideration in order to secure work. They shall not pay a commission, percentage, or brokerage fee in order to secure work, except to a bona fide employee or bona fide established commercial or marketing agencies retained by them.</a:t>
            </a:r>
          </a:p>
        </p:txBody>
      </p:sp>
    </p:spTree>
    <p:extLst>
      <p:ext uri="{BB962C8B-B14F-4D97-AF65-F5344CB8AC3E}">
        <p14:creationId xmlns:p14="http://schemas.microsoft.com/office/powerpoint/2010/main" val="424302140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43712"/>
          </a:xfrm>
        </p:spPr>
        <p:txBody>
          <a:bodyPr>
            <a:normAutofit fontScale="90000"/>
          </a:bodyPr>
          <a:lstStyle/>
          <a:p>
            <a:r>
              <a:rPr lang="en-US" dirty="0"/>
              <a:t>What’s a profession?</a:t>
            </a:r>
          </a:p>
        </p:txBody>
      </p:sp>
      <p:sp>
        <p:nvSpPr>
          <p:cNvPr id="3" name="Content Placeholder 2"/>
          <p:cNvSpPr>
            <a:spLocks noGrp="1"/>
          </p:cNvSpPr>
          <p:nvPr>
            <p:ph idx="1"/>
          </p:nvPr>
        </p:nvSpPr>
        <p:spPr/>
        <p:txBody>
          <a:bodyPr/>
          <a:lstStyle/>
          <a:p>
            <a:r>
              <a:rPr lang="en-US" dirty="0"/>
              <a:t>“a calling requiring specialized knowledge and often long and intensive academic preparation” (Merriam-Webster Online) </a:t>
            </a:r>
          </a:p>
          <a:p>
            <a:r>
              <a:rPr lang="en-US" dirty="0"/>
              <a:t>More frequently used to refer to somebody who performs a task “for a living” (e.g., </a:t>
            </a:r>
            <a:r>
              <a:rPr lang="en-US" dirty="0" smtClean="0"/>
              <a:t>Engineer</a:t>
            </a:r>
            <a:r>
              <a:rPr lang="en-US" dirty="0" smtClean="0"/>
              <a:t>, Doctor)... </a:t>
            </a:r>
            <a:endParaRPr lang="en-US" dirty="0"/>
          </a:p>
          <a:p>
            <a:r>
              <a:rPr lang="en-US" dirty="0"/>
              <a:t> ... or to someone who takes pride in his or her work (“She did a really professional job of it!”)</a:t>
            </a:r>
          </a:p>
        </p:txBody>
      </p:sp>
    </p:spTree>
    <p:extLst>
      <p:ext uri="{BB962C8B-B14F-4D97-AF65-F5344CB8AC3E}">
        <p14:creationId xmlns:p14="http://schemas.microsoft.com/office/powerpoint/2010/main" val="235803303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43712"/>
          </a:xfrm>
        </p:spPr>
        <p:txBody>
          <a:bodyPr>
            <a:normAutofit/>
          </a:bodyPr>
          <a:lstStyle/>
          <a:p>
            <a:r>
              <a:rPr lang="en-US" sz="4000" dirty="0"/>
              <a:t>Professional Obligations</a:t>
            </a:r>
          </a:p>
        </p:txBody>
      </p:sp>
      <p:sp>
        <p:nvSpPr>
          <p:cNvPr id="3" name="Content Placeholder 2"/>
          <p:cNvSpPr>
            <a:spLocks noGrp="1"/>
          </p:cNvSpPr>
          <p:nvPr>
            <p:ph idx="1"/>
          </p:nvPr>
        </p:nvSpPr>
        <p:spPr>
          <a:xfrm>
            <a:off x="457200" y="1600200"/>
            <a:ext cx="8229600" cy="4724400"/>
          </a:xfrm>
        </p:spPr>
        <p:txBody>
          <a:bodyPr>
            <a:normAutofit fontScale="92500" lnSpcReduction="10000"/>
          </a:bodyPr>
          <a:lstStyle/>
          <a:p>
            <a:r>
              <a:rPr lang="en-US" dirty="0"/>
              <a:t>1. Engineers shall be guided in all their relations by the highest standards of honesty and integrity. </a:t>
            </a:r>
          </a:p>
          <a:p>
            <a:pPr marL="850392" lvl="1" indent="-457200">
              <a:buAutoNum type="alphaLcPeriod"/>
            </a:pPr>
            <a:r>
              <a:rPr lang="en-US" dirty="0"/>
              <a:t>Engineers shall acknowledge their errors and shall not distort or alter the facts. </a:t>
            </a:r>
          </a:p>
          <a:p>
            <a:pPr marL="850392" lvl="1" indent="-457200">
              <a:buAutoNum type="alphaLcPeriod"/>
            </a:pPr>
            <a:r>
              <a:rPr lang="en-US" dirty="0"/>
              <a:t>Engineers shall advise their clients or employers when they believe a project will not be successful. </a:t>
            </a:r>
          </a:p>
          <a:p>
            <a:pPr marL="850392" lvl="1" indent="-457200">
              <a:buAutoNum type="alphaLcPeriod"/>
            </a:pPr>
            <a:r>
              <a:rPr lang="en-US" dirty="0"/>
              <a:t>Engineers shall not accept outside employment to the detriment of their regular work or interest. Before accepting any outside engineering employment, they will notify their employers. </a:t>
            </a:r>
          </a:p>
          <a:p>
            <a:pPr marL="850392" lvl="1" indent="-457200">
              <a:buAutoNum type="alphaLcPeriod"/>
            </a:pPr>
            <a:r>
              <a:rPr lang="en-US" dirty="0"/>
              <a:t>Engineers shall not attempt to attract an engineer from another employer by false or misleading pretenses. </a:t>
            </a:r>
          </a:p>
          <a:p>
            <a:pPr marL="850392" lvl="1" indent="-457200">
              <a:buAutoNum type="alphaLcPeriod"/>
            </a:pPr>
            <a:r>
              <a:rPr lang="en-US" dirty="0"/>
              <a:t>Engineers shall not promote their own interest at the expense of the dignity and integrity of the profession.</a:t>
            </a:r>
          </a:p>
        </p:txBody>
      </p:sp>
    </p:spTree>
    <p:extLst>
      <p:ext uri="{BB962C8B-B14F-4D97-AF65-F5344CB8AC3E}">
        <p14:creationId xmlns:p14="http://schemas.microsoft.com/office/powerpoint/2010/main" val="364889785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43712"/>
          </a:xfrm>
        </p:spPr>
        <p:txBody>
          <a:bodyPr>
            <a:normAutofit/>
          </a:bodyPr>
          <a:lstStyle/>
          <a:p>
            <a:r>
              <a:rPr lang="en-US" sz="4000" dirty="0"/>
              <a:t>Professional Obligations</a:t>
            </a:r>
          </a:p>
        </p:txBody>
      </p:sp>
      <p:sp>
        <p:nvSpPr>
          <p:cNvPr id="3" name="Content Placeholder 2"/>
          <p:cNvSpPr>
            <a:spLocks noGrp="1"/>
          </p:cNvSpPr>
          <p:nvPr>
            <p:ph idx="1"/>
          </p:nvPr>
        </p:nvSpPr>
        <p:spPr>
          <a:xfrm>
            <a:off x="457200" y="1600200"/>
            <a:ext cx="8229600" cy="4724400"/>
          </a:xfrm>
        </p:spPr>
        <p:txBody>
          <a:bodyPr>
            <a:normAutofit fontScale="92500" lnSpcReduction="20000"/>
          </a:bodyPr>
          <a:lstStyle/>
          <a:p>
            <a:r>
              <a:rPr lang="en-US" dirty="0"/>
              <a:t>2. Engineers shall at all times strive to serve the public interest. </a:t>
            </a:r>
          </a:p>
          <a:p>
            <a:pPr marL="850392" lvl="1" indent="-457200">
              <a:buAutoNum type="alphaLcPeriod"/>
            </a:pPr>
            <a:r>
              <a:rPr lang="en-US" dirty="0"/>
              <a:t>Engineers are encouraged to participate in civic affairs; career guidance for youths; and work for the advancement of the safety, health, and well-being of their community. </a:t>
            </a:r>
          </a:p>
          <a:p>
            <a:pPr marL="850392" lvl="1" indent="-457200">
              <a:buAutoNum type="alphaLcPeriod"/>
            </a:pPr>
            <a:r>
              <a:rPr lang="en-US" dirty="0"/>
              <a:t>Engineers shall not complete, sign, or seal plans and/or specifications that are not in conformity with applicable engineering standards. If the client or employer insists on such unprofessional conduct, they shall notify the proper authorities and withdraw from further service on the project. </a:t>
            </a:r>
          </a:p>
          <a:p>
            <a:pPr marL="850392" lvl="1" indent="-457200">
              <a:buAutoNum type="alphaLcPeriod"/>
            </a:pPr>
            <a:r>
              <a:rPr lang="en-US" dirty="0"/>
              <a:t>Engineers are encouraged to extend public knowledge and appreciation of engineering and its achievements. </a:t>
            </a:r>
          </a:p>
          <a:p>
            <a:pPr marL="850392" lvl="1" indent="-457200">
              <a:buAutoNum type="alphaLcPeriod"/>
            </a:pPr>
            <a:r>
              <a:rPr lang="en-US" dirty="0"/>
              <a:t>Engineers are encouraged to adhere to the principles of sustainable development1 in order to protect the environment for future generations.</a:t>
            </a:r>
          </a:p>
        </p:txBody>
      </p:sp>
    </p:spTree>
    <p:extLst>
      <p:ext uri="{BB962C8B-B14F-4D97-AF65-F5344CB8AC3E}">
        <p14:creationId xmlns:p14="http://schemas.microsoft.com/office/powerpoint/2010/main" val="196497815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43712"/>
          </a:xfrm>
        </p:spPr>
        <p:txBody>
          <a:bodyPr>
            <a:normAutofit fontScale="90000"/>
          </a:bodyPr>
          <a:lstStyle/>
          <a:p>
            <a:r>
              <a:rPr lang="en-US" dirty="0"/>
              <a:t>Professional Obligations</a:t>
            </a:r>
          </a:p>
        </p:txBody>
      </p:sp>
      <p:sp>
        <p:nvSpPr>
          <p:cNvPr id="3" name="Content Placeholder 2"/>
          <p:cNvSpPr>
            <a:spLocks noGrp="1"/>
          </p:cNvSpPr>
          <p:nvPr>
            <p:ph idx="1"/>
          </p:nvPr>
        </p:nvSpPr>
        <p:spPr>
          <a:xfrm>
            <a:off x="457200" y="1600200"/>
            <a:ext cx="8229600" cy="4724400"/>
          </a:xfrm>
        </p:spPr>
        <p:txBody>
          <a:bodyPr>
            <a:normAutofit fontScale="70000" lnSpcReduction="20000"/>
          </a:bodyPr>
          <a:lstStyle/>
          <a:p>
            <a:r>
              <a:rPr lang="en-US" dirty="0"/>
              <a:t>3. Engineers shall avoid all conduct or practice that deceives the public.</a:t>
            </a:r>
          </a:p>
          <a:p>
            <a:pPr marL="393192" lvl="1" indent="0">
              <a:buNone/>
            </a:pPr>
            <a:r>
              <a:rPr lang="en-US" dirty="0"/>
              <a:t> a. 	Engineers shall avoid the use of statements containing a material 	misrepresentation of fact or omitting a material fact. </a:t>
            </a:r>
          </a:p>
          <a:p>
            <a:pPr marL="393192" lvl="1" indent="0">
              <a:buNone/>
            </a:pPr>
            <a:r>
              <a:rPr lang="en-US" dirty="0"/>
              <a:t>b. 	Consistent with the foregoing, engineers may advertise for recruitment of 	personnel. </a:t>
            </a:r>
          </a:p>
          <a:p>
            <a:pPr marL="393192" lvl="1" indent="0">
              <a:buNone/>
            </a:pPr>
            <a:r>
              <a:rPr lang="en-US" dirty="0"/>
              <a:t>c. 	Consistent with the foregoing, engineers may prepare articles for the lay or 	technical press, but such articles shall not imply credit to the author for work 	performed by others. </a:t>
            </a:r>
          </a:p>
          <a:p>
            <a:r>
              <a:rPr lang="en-US" dirty="0"/>
              <a:t>4. Engineers shall not disclose, without consent, confidential information concerning the business affairs or technical processes of any present or former client or employer, or public body on which they serve. </a:t>
            </a:r>
          </a:p>
          <a:p>
            <a:pPr marL="850392" lvl="1" indent="-457200">
              <a:buAutoNum type="alphaLcPeriod"/>
            </a:pPr>
            <a:r>
              <a:rPr lang="en-US" dirty="0"/>
              <a:t>Engineers shall not, without the consent of all interested parties, promote or arrange for new employment or practice in connection with a specific project for which the engineer has gained particular and specialized knowledge. </a:t>
            </a:r>
          </a:p>
          <a:p>
            <a:pPr marL="850392" lvl="1" indent="-457200">
              <a:buAutoNum type="alphaLcPeriod"/>
            </a:pPr>
            <a:r>
              <a:rPr lang="en-US" dirty="0"/>
              <a:t>Engineers shall not, without the consent of all interested parties, participate in or represent an adversary interest in connection with a specific project or proceeding in which the engineer has gained particular specialized knowledge on behalf of a former client or employer.</a:t>
            </a:r>
          </a:p>
        </p:txBody>
      </p:sp>
    </p:spTree>
    <p:extLst>
      <p:ext uri="{BB962C8B-B14F-4D97-AF65-F5344CB8AC3E}">
        <p14:creationId xmlns:p14="http://schemas.microsoft.com/office/powerpoint/2010/main" val="186948231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667512"/>
          </a:xfrm>
        </p:spPr>
        <p:txBody>
          <a:bodyPr>
            <a:normAutofit/>
          </a:bodyPr>
          <a:lstStyle/>
          <a:p>
            <a:r>
              <a:rPr lang="en-US" sz="4000" dirty="0"/>
              <a:t>Professional Obligations</a:t>
            </a:r>
          </a:p>
        </p:txBody>
      </p:sp>
      <p:sp>
        <p:nvSpPr>
          <p:cNvPr id="3" name="Content Placeholder 2"/>
          <p:cNvSpPr>
            <a:spLocks noGrp="1"/>
          </p:cNvSpPr>
          <p:nvPr>
            <p:ph idx="1"/>
          </p:nvPr>
        </p:nvSpPr>
        <p:spPr>
          <a:xfrm>
            <a:off x="457200" y="1524000"/>
            <a:ext cx="8229600" cy="4800600"/>
          </a:xfrm>
        </p:spPr>
        <p:txBody>
          <a:bodyPr>
            <a:normAutofit fontScale="70000" lnSpcReduction="20000"/>
          </a:bodyPr>
          <a:lstStyle/>
          <a:p>
            <a:r>
              <a:rPr lang="en-US" dirty="0"/>
              <a:t>5. Engineers shall not be influenced in their professional duties by conflicting interests. </a:t>
            </a:r>
          </a:p>
          <a:p>
            <a:pPr marL="850392" lvl="1" indent="-457200">
              <a:buAutoNum type="alphaLcPeriod"/>
            </a:pPr>
            <a:r>
              <a:rPr lang="en-US" dirty="0"/>
              <a:t>Engineers shall not accept financial or other considerations, including free engineering designs, from material or equipment suppliers for specifying their product. </a:t>
            </a:r>
          </a:p>
          <a:p>
            <a:pPr marL="850392" lvl="1" indent="-457200">
              <a:buAutoNum type="alphaLcPeriod"/>
            </a:pPr>
            <a:r>
              <a:rPr lang="en-US" dirty="0"/>
              <a:t>b. Engineers shall not accept commissions or allowances, directly or indirectly, from contractors or other parties dealing with clients or employers of the engineer in connection with work for which the engineer is responsible. </a:t>
            </a:r>
          </a:p>
          <a:p>
            <a:r>
              <a:rPr lang="en-US" dirty="0"/>
              <a:t>6. Engineers shall not attempt to obtain employment or advancement or professional engagements by untruthfully criticizing other engineers, or by other improper or questionable methods. </a:t>
            </a:r>
          </a:p>
          <a:p>
            <a:pPr marL="850392" lvl="1" indent="-457200">
              <a:buAutoNum type="alphaLcPeriod"/>
            </a:pPr>
            <a:r>
              <a:rPr lang="en-US" dirty="0"/>
              <a:t>Engineers shall not request, propose, or accept a commission on a contingent basis under circumstances in which their judgment may be compromised. </a:t>
            </a:r>
          </a:p>
          <a:p>
            <a:pPr marL="850392" lvl="1" indent="-457200">
              <a:buAutoNum type="alphaLcPeriod"/>
            </a:pPr>
            <a:r>
              <a:rPr lang="en-US" dirty="0"/>
              <a:t>Engineers in salaried positions shall accept part-time engineering work only to the extent consistent with policies of the employer and in accordance with ethical considerations. </a:t>
            </a:r>
          </a:p>
          <a:p>
            <a:pPr marL="850392" lvl="1" indent="-457200">
              <a:buAutoNum type="alphaLcPeriod"/>
            </a:pPr>
            <a:r>
              <a:rPr lang="en-US" dirty="0"/>
              <a:t>Engineers shall not, without consent, use equipment, supplies, laboratory, or office facilities of an employer to carry on outside private practice.</a:t>
            </a:r>
          </a:p>
        </p:txBody>
      </p:sp>
    </p:spTree>
    <p:extLst>
      <p:ext uri="{BB962C8B-B14F-4D97-AF65-F5344CB8AC3E}">
        <p14:creationId xmlns:p14="http://schemas.microsoft.com/office/powerpoint/2010/main" val="230978351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667512"/>
          </a:xfrm>
        </p:spPr>
        <p:txBody>
          <a:bodyPr>
            <a:normAutofit/>
          </a:bodyPr>
          <a:lstStyle/>
          <a:p>
            <a:r>
              <a:rPr lang="en-US" sz="4000" dirty="0"/>
              <a:t>Professional Obligations</a:t>
            </a:r>
          </a:p>
        </p:txBody>
      </p:sp>
      <p:sp>
        <p:nvSpPr>
          <p:cNvPr id="3" name="Content Placeholder 2"/>
          <p:cNvSpPr>
            <a:spLocks noGrp="1"/>
          </p:cNvSpPr>
          <p:nvPr>
            <p:ph idx="1"/>
          </p:nvPr>
        </p:nvSpPr>
        <p:spPr>
          <a:xfrm>
            <a:off x="457200" y="1447800"/>
            <a:ext cx="8229600" cy="4876800"/>
          </a:xfrm>
        </p:spPr>
        <p:txBody>
          <a:bodyPr>
            <a:normAutofit fontScale="70000" lnSpcReduction="20000"/>
          </a:bodyPr>
          <a:lstStyle/>
          <a:p>
            <a:r>
              <a:rPr lang="en-US" dirty="0"/>
              <a:t>7. Engineers shall not attempt to injure, maliciously or falsely, directly or indirectly, the professional reputation, prospects, practice, or employment of other engineers. Engineers who believe others are guilty of unethical or illegal practice shall present such information to the proper authority for action. </a:t>
            </a:r>
          </a:p>
          <a:p>
            <a:pPr marL="850392" lvl="1" indent="-457200">
              <a:buAutoNum type="alphaLcPeriod"/>
            </a:pPr>
            <a:r>
              <a:rPr lang="en-US" dirty="0"/>
              <a:t>Engineers in private practice shall not review the work of another engineer for the same client, except with the knowledge of such engineer, or unless the connection of such engineer with the work has been terminated. </a:t>
            </a:r>
          </a:p>
          <a:p>
            <a:pPr marL="850392" lvl="1" indent="-457200">
              <a:buAutoNum type="alphaLcPeriod"/>
            </a:pPr>
            <a:r>
              <a:rPr lang="en-US" dirty="0"/>
              <a:t>Engineers in governmental, industrial, or educational employ are entitled to review and evaluate the work of other engineers when so required by their employment duties. </a:t>
            </a:r>
          </a:p>
          <a:p>
            <a:pPr marL="850392" lvl="1" indent="-457200">
              <a:buAutoNum type="alphaLcPeriod"/>
            </a:pPr>
            <a:r>
              <a:rPr lang="en-US" dirty="0"/>
              <a:t>Engineers in sales or industrial employ are entitled to make engineering comparisons of represented products with products of other suppliers. </a:t>
            </a:r>
          </a:p>
          <a:p>
            <a:r>
              <a:rPr lang="en-US" dirty="0"/>
              <a:t>8. Engineers shall accept personal responsibility for their professional activities, provided, however, that engineers may seek indemnification for services arising out of their practice for other than gross negligence, where the engineer’s interests cannot otherwise be protected. </a:t>
            </a:r>
          </a:p>
          <a:p>
            <a:pPr marL="850392" lvl="1" indent="-457200">
              <a:buAutoNum type="alphaLcPeriod"/>
            </a:pPr>
            <a:r>
              <a:rPr lang="en-US" dirty="0"/>
              <a:t>Engineers shall conform with state registration laws in the practice of engineering. </a:t>
            </a:r>
          </a:p>
          <a:p>
            <a:pPr marL="850392" lvl="1" indent="-457200">
              <a:buAutoNum type="alphaLcPeriod"/>
            </a:pPr>
            <a:r>
              <a:rPr lang="en-US" dirty="0"/>
              <a:t>Engineers shall not use association with a non-engineer, a corporation, or partnership as a “cloak” for unethical acts.</a:t>
            </a:r>
          </a:p>
        </p:txBody>
      </p:sp>
    </p:spTree>
    <p:extLst>
      <p:ext uri="{BB962C8B-B14F-4D97-AF65-F5344CB8AC3E}">
        <p14:creationId xmlns:p14="http://schemas.microsoft.com/office/powerpoint/2010/main" val="89349010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43712"/>
          </a:xfrm>
        </p:spPr>
        <p:txBody>
          <a:bodyPr>
            <a:normAutofit/>
          </a:bodyPr>
          <a:lstStyle/>
          <a:p>
            <a:r>
              <a:rPr lang="en-US" sz="4000" dirty="0"/>
              <a:t>Professional Obligations</a:t>
            </a:r>
          </a:p>
        </p:txBody>
      </p:sp>
      <p:sp>
        <p:nvSpPr>
          <p:cNvPr id="3" name="Content Placeholder 2"/>
          <p:cNvSpPr>
            <a:spLocks noGrp="1"/>
          </p:cNvSpPr>
          <p:nvPr>
            <p:ph idx="1"/>
          </p:nvPr>
        </p:nvSpPr>
        <p:spPr>
          <a:xfrm>
            <a:off x="457200" y="1600200"/>
            <a:ext cx="8229600" cy="4724400"/>
          </a:xfrm>
        </p:spPr>
        <p:txBody>
          <a:bodyPr>
            <a:normAutofit fontScale="70000" lnSpcReduction="20000"/>
          </a:bodyPr>
          <a:lstStyle/>
          <a:p>
            <a:r>
              <a:rPr lang="en-US" dirty="0"/>
              <a:t>9. Engineers shall give credit for engineering work to those to whom credit is due, and will recognize the proprietary interests of others. </a:t>
            </a:r>
          </a:p>
          <a:p>
            <a:pPr marL="850392" lvl="1" indent="-457200">
              <a:buAutoNum type="alphaLcPeriod"/>
            </a:pPr>
            <a:r>
              <a:rPr lang="en-US" dirty="0"/>
              <a:t>Engineers shall, whenever possible, name the person or persons who may be individually responsible for designs, inventions, writings, or other accomplishments. </a:t>
            </a:r>
          </a:p>
          <a:p>
            <a:pPr marL="850392" lvl="1" indent="-457200">
              <a:buAutoNum type="alphaLcPeriod"/>
            </a:pPr>
            <a:r>
              <a:rPr lang="en-US" dirty="0"/>
              <a:t>Engineers using designs supplied by a client recognize that the designs remain the property of the client and may not be duplicated by the engineer for others without express permission. </a:t>
            </a:r>
          </a:p>
          <a:p>
            <a:pPr marL="850392" lvl="1" indent="-457200">
              <a:buAutoNum type="alphaLcPeriod"/>
            </a:pPr>
            <a:r>
              <a:rPr lang="en-US" dirty="0"/>
              <a:t>Engineers, before undertaking work for others in connection with which the engineer may make improvements, plans, designs, inventions, or other records that may justify copyrights or patents, should enter into a positive agreement regarding ownership. </a:t>
            </a:r>
          </a:p>
          <a:p>
            <a:pPr marL="850392" lvl="1" indent="-457200">
              <a:buAutoNum type="alphaLcPeriod"/>
            </a:pPr>
            <a:r>
              <a:rPr lang="en-US" dirty="0"/>
              <a:t>Engineers’ designs, data, records, and notes referring exclusively to an employer’s work are the employer’s property. The employer should indemnify the engineer for use of the information for any purpose other than the original purpose. </a:t>
            </a:r>
          </a:p>
          <a:p>
            <a:pPr marL="850392" lvl="1" indent="-457200">
              <a:buAutoNum type="alphaLcPeriod"/>
            </a:pPr>
            <a:r>
              <a:rPr lang="en-US" dirty="0"/>
              <a:t>Engineers shall continue their professional development throughout their careers and should keep current in their specialty fields by engaging in professional practice, participating in continuing education courses, reading in the technical literature, and attending professional meetings and seminars.</a:t>
            </a:r>
          </a:p>
        </p:txBody>
      </p:sp>
    </p:spTree>
    <p:extLst>
      <p:ext uri="{BB962C8B-B14F-4D97-AF65-F5344CB8AC3E}">
        <p14:creationId xmlns:p14="http://schemas.microsoft.com/office/powerpoint/2010/main" val="249742686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32992D5-7347-4F6C-B4C3-17C6C6D31BFA}"/>
              </a:ext>
            </a:extLst>
          </p:cNvPr>
          <p:cNvSpPr>
            <a:spLocks noGrp="1"/>
          </p:cNvSpPr>
          <p:nvPr>
            <p:ph type="title"/>
          </p:nvPr>
        </p:nvSpPr>
        <p:spPr/>
        <p:txBody>
          <a:bodyPr>
            <a:normAutofit/>
          </a:bodyPr>
          <a:lstStyle/>
          <a:p>
            <a:r>
              <a:rPr lang="en-US" sz="4400" dirty="0"/>
              <a:t>Ethics cases</a:t>
            </a:r>
            <a:r>
              <a:rPr lang="en-US" sz="2000" dirty="0"/>
              <a:t/>
            </a:r>
            <a:br>
              <a:rPr lang="en-US" sz="2000" dirty="0"/>
            </a:br>
            <a:endParaRPr lang="en-US" sz="2000" dirty="0"/>
          </a:p>
        </p:txBody>
      </p:sp>
      <p:sp>
        <p:nvSpPr>
          <p:cNvPr id="3" name="Content Placeholder 2">
            <a:extLst>
              <a:ext uri="{FF2B5EF4-FFF2-40B4-BE49-F238E27FC236}">
                <a16:creationId xmlns:a16="http://schemas.microsoft.com/office/drawing/2014/main" xmlns="" id="{2F721C0D-220C-44CD-A23A-5E0E621C59DB}"/>
              </a:ext>
            </a:extLst>
          </p:cNvPr>
          <p:cNvSpPr>
            <a:spLocks noGrp="1"/>
          </p:cNvSpPr>
          <p:nvPr>
            <p:ph idx="1"/>
          </p:nvPr>
        </p:nvSpPr>
        <p:spPr/>
        <p:txBody>
          <a:bodyPr/>
          <a:lstStyle/>
          <a:p>
            <a:r>
              <a:rPr lang="en-US" dirty="0">
                <a:hlinkClick r:id="rId2"/>
              </a:rPr>
              <a:t>https://www.nspe.org/resources/ethics/ethics-resources/nonmember/board-of-ethical-review-cases</a:t>
            </a:r>
            <a:endParaRPr lang="en-US" dirty="0"/>
          </a:p>
          <a:p>
            <a:endParaRPr lang="en-US" dirty="0"/>
          </a:p>
          <a:p>
            <a:endParaRPr lang="en-US" dirty="0"/>
          </a:p>
          <a:p>
            <a:r>
              <a:rPr lang="en-US" dirty="0">
                <a:hlinkClick r:id="rId3"/>
              </a:rPr>
              <a:t>https://</a:t>
            </a:r>
            <a:r>
              <a:rPr lang="en-US" dirty="0" smtClean="0">
                <a:hlinkClick r:id="rId3"/>
              </a:rPr>
              <a:t>www.youtube.com/watch?v=izXuboAZzCM</a:t>
            </a:r>
            <a:endParaRPr lang="en-US" dirty="0" smtClean="0"/>
          </a:p>
          <a:p>
            <a:endParaRPr lang="en-US" dirty="0"/>
          </a:p>
          <a:p>
            <a:endParaRPr lang="en-US" dirty="0"/>
          </a:p>
          <a:p>
            <a:endParaRPr lang="en-US" dirty="0"/>
          </a:p>
        </p:txBody>
      </p:sp>
    </p:spTree>
    <p:extLst>
      <p:ext uri="{BB962C8B-B14F-4D97-AF65-F5344CB8AC3E}">
        <p14:creationId xmlns:p14="http://schemas.microsoft.com/office/powerpoint/2010/main" val="280740868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667512"/>
          </a:xfrm>
        </p:spPr>
        <p:txBody>
          <a:bodyPr>
            <a:normAutofit/>
          </a:bodyPr>
          <a:lstStyle/>
          <a:p>
            <a:r>
              <a:rPr lang="en-US" sz="4000" dirty="0"/>
              <a:t>Ethics Short Quiz (Yes or No answers)</a:t>
            </a:r>
          </a:p>
        </p:txBody>
      </p:sp>
      <p:sp>
        <p:nvSpPr>
          <p:cNvPr id="3" name="Content Placeholder 2"/>
          <p:cNvSpPr>
            <a:spLocks noGrp="1"/>
          </p:cNvSpPr>
          <p:nvPr>
            <p:ph idx="1"/>
          </p:nvPr>
        </p:nvSpPr>
        <p:spPr>
          <a:xfrm>
            <a:off x="457200" y="1600200"/>
            <a:ext cx="8229600" cy="4724400"/>
          </a:xfrm>
        </p:spPr>
        <p:txBody>
          <a:bodyPr>
            <a:normAutofit fontScale="55000" lnSpcReduction="20000"/>
          </a:bodyPr>
          <a:lstStyle/>
          <a:p>
            <a:pPr fontAlgn="base"/>
            <a:r>
              <a:rPr lang="en-US" b="1" dirty="0"/>
              <a:t>A series of true/false questions pertaining to the NSPE Code of Ethics follows.</a:t>
            </a:r>
            <a:endParaRPr lang="en-US" dirty="0"/>
          </a:p>
          <a:p>
            <a:pPr fontAlgn="base"/>
            <a:r>
              <a:rPr lang="en-US" dirty="0"/>
              <a:t>Engineers, in the fulfillment of their professional duties, must carefully consider the safety, health, and welfare of the public. </a:t>
            </a:r>
            <a:r>
              <a:rPr lang="en-US" dirty="0">
                <a:solidFill>
                  <a:srgbClr val="FF0000"/>
                </a:solidFill>
              </a:rPr>
              <a:t>False - see NSPE Code of Ethics I.1.</a:t>
            </a:r>
          </a:p>
          <a:p>
            <a:pPr fontAlgn="base"/>
            <a:r>
              <a:rPr lang="en-US" dirty="0"/>
              <a:t>Engineers may perform services outside of their areas of competence as long as they inform their employers or clients. </a:t>
            </a:r>
            <a:r>
              <a:rPr lang="en-US" dirty="0">
                <a:solidFill>
                  <a:srgbClr val="FF0000"/>
                </a:solidFill>
              </a:rPr>
              <a:t>False - see NSPE Code of Ethics I.2.</a:t>
            </a:r>
          </a:p>
          <a:p>
            <a:pPr fontAlgn="base"/>
            <a:r>
              <a:rPr lang="en-US" dirty="0"/>
              <a:t>Engineers may issue subjective and partial statements if such statements are in writing and consistent with the best interests of their employers, clients, or the public. </a:t>
            </a:r>
            <a:r>
              <a:rPr lang="en-US" dirty="0">
                <a:solidFill>
                  <a:srgbClr val="FF0000"/>
                </a:solidFill>
              </a:rPr>
              <a:t>False - see NSPE Code of Ethics I.3.</a:t>
            </a:r>
          </a:p>
          <a:p>
            <a:pPr fontAlgn="base"/>
            <a:r>
              <a:rPr lang="en-US" dirty="0"/>
              <a:t>Engineers shall act for each employer or client as faithful agents or trustees. </a:t>
            </a:r>
            <a:r>
              <a:rPr lang="en-US" dirty="0">
                <a:solidFill>
                  <a:srgbClr val="FF0000"/>
                </a:solidFill>
              </a:rPr>
              <a:t>True - see NSPE Code of Ethics 1.4.</a:t>
            </a:r>
          </a:p>
          <a:p>
            <a:pPr fontAlgn="base"/>
            <a:r>
              <a:rPr lang="en-US" dirty="0"/>
              <a:t>Engineers shall not be required to engage in truthful acts when required to protect the public health, safety, and welfare. </a:t>
            </a:r>
            <a:r>
              <a:rPr lang="en-US" dirty="0">
                <a:solidFill>
                  <a:srgbClr val="FF0000"/>
                </a:solidFill>
              </a:rPr>
              <a:t>False - see NSPE Code of Ethics I.5.</a:t>
            </a:r>
          </a:p>
          <a:p>
            <a:pPr fontAlgn="base"/>
            <a:r>
              <a:rPr lang="en-US" dirty="0"/>
              <a:t>Engineers may not be required to follow the provisions of state or federal law when such actions could endanger or compromise their employer or their clients' interests. </a:t>
            </a:r>
            <a:r>
              <a:rPr lang="en-US" dirty="0">
                <a:solidFill>
                  <a:srgbClr val="FF0000"/>
                </a:solidFill>
              </a:rPr>
              <a:t>False - see NSPE Code of Ethics I.6</a:t>
            </a:r>
            <a:r>
              <a:rPr lang="en-US" dirty="0"/>
              <a:t>.</a:t>
            </a:r>
          </a:p>
          <a:p>
            <a:pPr fontAlgn="base"/>
            <a:r>
              <a:rPr lang="en-US" dirty="0"/>
              <a:t>If engineers' judgment is overruled under circumstances that endanger life or property, they shall notify their employers or clients and such other authority as may be appropriate. </a:t>
            </a:r>
            <a:r>
              <a:rPr lang="en-US" dirty="0">
                <a:solidFill>
                  <a:srgbClr val="FF0000"/>
                </a:solidFill>
              </a:rPr>
              <a:t>True - see NSPE Code of Ethics II.1.a.</a:t>
            </a:r>
          </a:p>
          <a:p>
            <a:pPr fontAlgn="base"/>
            <a:r>
              <a:rPr lang="en-US" dirty="0"/>
              <a:t> Engineers may review but shall not approve those engineering documents that are in conformity with applicable standards. </a:t>
            </a:r>
            <a:r>
              <a:rPr lang="en-US" dirty="0">
                <a:solidFill>
                  <a:srgbClr val="FF0000"/>
                </a:solidFill>
              </a:rPr>
              <a:t>False - see NSPE Code of Ethics II.1.b</a:t>
            </a:r>
          </a:p>
          <a:p>
            <a:pPr fontAlgn="base"/>
            <a:r>
              <a:rPr lang="en-US" dirty="0"/>
              <a:t>Engineers shall not reveal facts, data...information without the prior consent of the client or employer except as authorized or required by law or this Code. </a:t>
            </a:r>
            <a:r>
              <a:rPr lang="en-US" dirty="0">
                <a:solidFill>
                  <a:srgbClr val="FF0000"/>
                </a:solidFill>
              </a:rPr>
              <a:t>True - see NSPE Code of Ethics II.1.c.</a:t>
            </a:r>
          </a:p>
          <a:p>
            <a:pPr fontAlgn="base"/>
            <a:r>
              <a:rPr lang="en-US" dirty="0"/>
              <a:t>Engineers shall not permit the use of their names or associates in business ventures with any person or firm that they believe is engaged in fraudulent or dishonest enterprise, unless such enterprise or activity is deemed consistent with applicable state or federal law. </a:t>
            </a:r>
            <a:r>
              <a:rPr lang="en-US" dirty="0">
                <a:solidFill>
                  <a:srgbClr val="FF0000"/>
                </a:solidFill>
              </a:rPr>
              <a:t>False - see NSPE Code of Ethics II.1.d</a:t>
            </a:r>
          </a:p>
          <a:p>
            <a:endParaRPr lang="en-US" dirty="0"/>
          </a:p>
        </p:txBody>
      </p:sp>
    </p:spTree>
    <p:extLst>
      <p:ext uri="{BB962C8B-B14F-4D97-AF65-F5344CB8AC3E}">
        <p14:creationId xmlns:p14="http://schemas.microsoft.com/office/powerpoint/2010/main" val="259113154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Assignment Cases</a:t>
            </a:r>
          </a:p>
        </p:txBody>
      </p:sp>
      <p:sp>
        <p:nvSpPr>
          <p:cNvPr id="3" name="Content Placeholder 2"/>
          <p:cNvSpPr>
            <a:spLocks noGrp="1"/>
          </p:cNvSpPr>
          <p:nvPr>
            <p:ph idx="1"/>
          </p:nvPr>
        </p:nvSpPr>
        <p:spPr/>
        <p:txBody>
          <a:bodyPr/>
          <a:lstStyle/>
          <a:p>
            <a:r>
              <a:rPr lang="en-US" dirty="0"/>
              <a:t>Five cases uploaded to the blackboard with instructions to be followed by students.</a:t>
            </a:r>
          </a:p>
        </p:txBody>
      </p:sp>
    </p:spTree>
    <p:extLst>
      <p:ext uri="{BB962C8B-B14F-4D97-AF65-F5344CB8AC3E}">
        <p14:creationId xmlns:p14="http://schemas.microsoft.com/office/powerpoint/2010/main" val="159699036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What’s a professional?</a:t>
            </a:r>
          </a:p>
        </p:txBody>
      </p:sp>
      <p:sp>
        <p:nvSpPr>
          <p:cNvPr id="3" name="Content Placeholder 2"/>
          <p:cNvSpPr>
            <a:spLocks noGrp="1"/>
          </p:cNvSpPr>
          <p:nvPr>
            <p:ph idx="1"/>
          </p:nvPr>
        </p:nvSpPr>
        <p:spPr/>
        <p:txBody>
          <a:bodyPr/>
          <a:lstStyle/>
          <a:p>
            <a:r>
              <a:rPr lang="en-US" dirty="0"/>
              <a:t>Some professionals are allow to perform actions that would be illegal if performed by the ordinary citizen.. </a:t>
            </a:r>
          </a:p>
          <a:p>
            <a:r>
              <a:rPr lang="en-US" dirty="0"/>
              <a:t> ... but with extra privileges come extra responsibilities... </a:t>
            </a:r>
          </a:p>
          <a:p>
            <a:r>
              <a:rPr lang="en-US" dirty="0"/>
              <a:t> A doctor must prescribe drugs to treat illness only </a:t>
            </a:r>
          </a:p>
          <a:p>
            <a:r>
              <a:rPr lang="en-US" dirty="0"/>
              <a:t> The police cannot merely embark on a “let’s beat ’</a:t>
            </a:r>
            <a:r>
              <a:rPr lang="en-US" dirty="0" err="1"/>
              <a:t>em</a:t>
            </a:r>
            <a:r>
              <a:rPr lang="en-US" dirty="0"/>
              <a:t> up binge”</a:t>
            </a:r>
          </a:p>
        </p:txBody>
      </p:sp>
    </p:spTree>
    <p:extLst>
      <p:ext uri="{BB962C8B-B14F-4D97-AF65-F5344CB8AC3E}">
        <p14:creationId xmlns:p14="http://schemas.microsoft.com/office/powerpoint/2010/main" val="25939970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Characteristics of Professions</a:t>
            </a:r>
          </a:p>
        </p:txBody>
      </p:sp>
      <p:sp>
        <p:nvSpPr>
          <p:cNvPr id="3" name="Content Placeholder 2"/>
          <p:cNvSpPr>
            <a:spLocks noGrp="1"/>
          </p:cNvSpPr>
          <p:nvPr>
            <p:ph idx="1"/>
          </p:nvPr>
        </p:nvSpPr>
        <p:spPr/>
        <p:txBody>
          <a:bodyPr>
            <a:normAutofit fontScale="92500" lnSpcReduction="20000"/>
          </a:bodyPr>
          <a:lstStyle/>
          <a:p>
            <a:r>
              <a:rPr lang="en-US" dirty="0"/>
              <a:t>Must professions be strongly differentiated? </a:t>
            </a:r>
          </a:p>
          <a:p>
            <a:r>
              <a:rPr lang="en-US" dirty="0"/>
              <a:t>Must professionals be able to do something which would otherwise be considered illegal? </a:t>
            </a:r>
          </a:p>
          <a:p>
            <a:r>
              <a:rPr lang="en-US" dirty="0"/>
              <a:t>Example: Is computing strongly differentiated? </a:t>
            </a:r>
          </a:p>
          <a:p>
            <a:pPr lvl="1"/>
            <a:r>
              <a:rPr lang="en-US" dirty="0"/>
              <a:t>Repairing equipment while it is under warranty? </a:t>
            </a:r>
          </a:p>
          <a:p>
            <a:pPr lvl="1"/>
            <a:r>
              <a:rPr lang="en-US" dirty="0"/>
              <a:t>Maintaining software? (Client not allowed to modify source code!) But usually, we don’t even want other computer professionals to maintain our code! </a:t>
            </a:r>
          </a:p>
          <a:p>
            <a:r>
              <a:rPr lang="en-US" dirty="0"/>
              <a:t>Mastery of an Esoteric Body of Knowledge (Johnson 2001)</a:t>
            </a:r>
          </a:p>
          <a:p>
            <a:pPr lvl="1"/>
            <a:r>
              <a:rPr lang="en-US" dirty="0"/>
              <a:t>A professional usually needs to acquire knowledge that is usually obtained at University </a:t>
            </a:r>
          </a:p>
          <a:p>
            <a:pPr lvl="1"/>
            <a:r>
              <a:rPr lang="en-US" dirty="0"/>
              <a:t>Professional should also keep knowledge up-to-date </a:t>
            </a:r>
          </a:p>
          <a:p>
            <a:pPr lvl="1"/>
            <a:r>
              <a:rPr lang="en-US" dirty="0"/>
              <a:t>Usually, new professionals serve an apprenticeship</a:t>
            </a:r>
          </a:p>
        </p:txBody>
      </p:sp>
    </p:spTree>
    <p:extLst>
      <p:ext uri="{BB962C8B-B14F-4D97-AF65-F5344CB8AC3E}">
        <p14:creationId xmlns:p14="http://schemas.microsoft.com/office/powerpoint/2010/main" val="374891011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667512"/>
          </a:xfrm>
        </p:spPr>
        <p:txBody>
          <a:bodyPr>
            <a:normAutofit fontScale="90000"/>
          </a:bodyPr>
          <a:lstStyle/>
          <a:p>
            <a:r>
              <a:rPr lang="en-US" dirty="0"/>
              <a:t>Characteristics of Professions</a:t>
            </a:r>
          </a:p>
        </p:txBody>
      </p:sp>
      <p:sp>
        <p:nvSpPr>
          <p:cNvPr id="3" name="Content Placeholder 2"/>
          <p:cNvSpPr>
            <a:spLocks noGrp="1"/>
          </p:cNvSpPr>
          <p:nvPr>
            <p:ph idx="1"/>
          </p:nvPr>
        </p:nvSpPr>
        <p:spPr>
          <a:xfrm>
            <a:off x="457200" y="1600200"/>
            <a:ext cx="8229600" cy="4724400"/>
          </a:xfrm>
        </p:spPr>
        <p:txBody>
          <a:bodyPr/>
          <a:lstStyle/>
          <a:p>
            <a:r>
              <a:rPr lang="en-US" dirty="0"/>
              <a:t>Formal Organization </a:t>
            </a:r>
          </a:p>
          <a:p>
            <a:pPr lvl="1"/>
            <a:r>
              <a:rPr lang="en-US" dirty="0"/>
              <a:t>Usually have single, coordinating organization that is recognized by State/Government </a:t>
            </a:r>
          </a:p>
          <a:p>
            <a:pPr lvl="1"/>
            <a:r>
              <a:rPr lang="en-US" dirty="0"/>
              <a:t>Decides on membership, sets standards </a:t>
            </a:r>
          </a:p>
          <a:p>
            <a:pPr lvl="1"/>
            <a:r>
              <a:rPr lang="en-US" dirty="0"/>
              <a:t>Can issue a warrant or license, without which profession cannot be practiced</a:t>
            </a:r>
          </a:p>
          <a:p>
            <a:pPr marL="393192" lvl="1" indent="0">
              <a:buNone/>
            </a:pPr>
            <a:endParaRPr lang="en-US" dirty="0"/>
          </a:p>
        </p:txBody>
      </p:sp>
    </p:spTree>
    <p:extLst>
      <p:ext uri="{BB962C8B-B14F-4D97-AF65-F5344CB8AC3E}">
        <p14:creationId xmlns:p14="http://schemas.microsoft.com/office/powerpoint/2010/main" val="94171536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43712"/>
          </a:xfrm>
        </p:spPr>
        <p:txBody>
          <a:bodyPr>
            <a:normAutofit fontScale="90000"/>
          </a:bodyPr>
          <a:lstStyle/>
          <a:p>
            <a:r>
              <a:rPr lang="en-US" dirty="0"/>
              <a:t>Characteristics of Professions</a:t>
            </a:r>
          </a:p>
        </p:txBody>
      </p:sp>
      <p:sp>
        <p:nvSpPr>
          <p:cNvPr id="3" name="Content Placeholder 2"/>
          <p:cNvSpPr>
            <a:spLocks noGrp="1"/>
          </p:cNvSpPr>
          <p:nvPr>
            <p:ph idx="1"/>
          </p:nvPr>
        </p:nvSpPr>
        <p:spPr>
          <a:xfrm>
            <a:off x="457200" y="1600200"/>
            <a:ext cx="8229600" cy="4724400"/>
          </a:xfrm>
        </p:spPr>
        <p:txBody>
          <a:bodyPr/>
          <a:lstStyle/>
          <a:p>
            <a:r>
              <a:rPr lang="en-US" dirty="0"/>
              <a:t>Autonomy </a:t>
            </a:r>
          </a:p>
          <a:p>
            <a:pPr lvl="1"/>
            <a:r>
              <a:rPr lang="en-US" dirty="0"/>
              <a:t> Professionals are recognized as experts – they are autonomous decision makers </a:t>
            </a:r>
          </a:p>
          <a:p>
            <a:pPr lvl="1"/>
            <a:r>
              <a:rPr lang="en-US" dirty="0"/>
              <a:t>Organization is also autonomous – it decides what knowledge should be possessed by its members, how often it should be updated </a:t>
            </a:r>
          </a:p>
          <a:p>
            <a:pPr lvl="1"/>
            <a:r>
              <a:rPr lang="en-US" dirty="0"/>
              <a:t>Organization decides who can be a member, and can revoke membership</a:t>
            </a:r>
          </a:p>
        </p:txBody>
      </p:sp>
    </p:spTree>
    <p:extLst>
      <p:ext uri="{BB962C8B-B14F-4D97-AF65-F5344CB8AC3E}">
        <p14:creationId xmlns:p14="http://schemas.microsoft.com/office/powerpoint/2010/main" val="271169166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43712"/>
          </a:xfrm>
        </p:spPr>
        <p:txBody>
          <a:bodyPr>
            <a:normAutofit fontScale="90000"/>
          </a:bodyPr>
          <a:lstStyle/>
          <a:p>
            <a:r>
              <a:rPr lang="en-US" dirty="0"/>
              <a:t>Professional Functions</a:t>
            </a:r>
          </a:p>
        </p:txBody>
      </p:sp>
      <p:sp>
        <p:nvSpPr>
          <p:cNvPr id="3" name="Content Placeholder 2"/>
          <p:cNvSpPr>
            <a:spLocks noGrp="1"/>
          </p:cNvSpPr>
          <p:nvPr>
            <p:ph idx="1"/>
          </p:nvPr>
        </p:nvSpPr>
        <p:spPr>
          <a:xfrm>
            <a:off x="457200" y="1600200"/>
            <a:ext cx="8229600" cy="4724400"/>
          </a:xfrm>
        </p:spPr>
        <p:txBody>
          <a:bodyPr>
            <a:normAutofit lnSpcReduction="10000"/>
          </a:bodyPr>
          <a:lstStyle/>
          <a:p>
            <a:r>
              <a:rPr lang="en-US" dirty="0"/>
              <a:t>Typically, a professional is engaged in:  analysis/diagnosis/advice , design and certification</a:t>
            </a:r>
          </a:p>
          <a:p>
            <a:r>
              <a:rPr lang="en-US" dirty="0"/>
              <a:t>A professional knows about and applies standards • A good professional is committed to a Code of Ethics</a:t>
            </a:r>
          </a:p>
          <a:p>
            <a:r>
              <a:rPr lang="en-US" dirty="0"/>
              <a:t>The professional belongs to an organization that can vouch for the authenticity of the member’s qualifications, experience, and knowledge </a:t>
            </a:r>
          </a:p>
          <a:p>
            <a:r>
              <a:rPr lang="en-US" dirty="0"/>
              <a:t>The organization can sanction misbehaving members </a:t>
            </a:r>
          </a:p>
          <a:p>
            <a:r>
              <a:rPr lang="en-US" dirty="0"/>
              <a:t>The professional puts the client’s interest, and the reputation of the profession, first - can lead to conflict, whistleblowing, etc.!</a:t>
            </a:r>
          </a:p>
        </p:txBody>
      </p:sp>
    </p:spTree>
    <p:extLst>
      <p:ext uri="{BB962C8B-B14F-4D97-AF65-F5344CB8AC3E}">
        <p14:creationId xmlns:p14="http://schemas.microsoft.com/office/powerpoint/2010/main" val="220027551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43712"/>
          </a:xfrm>
        </p:spPr>
        <p:txBody>
          <a:bodyPr>
            <a:normAutofit fontScale="90000"/>
          </a:bodyPr>
          <a:lstStyle/>
          <a:p>
            <a:r>
              <a:rPr lang="en-US" dirty="0"/>
              <a:t>Characteristics of Professions</a:t>
            </a:r>
          </a:p>
        </p:txBody>
      </p:sp>
      <p:sp>
        <p:nvSpPr>
          <p:cNvPr id="3" name="Content Placeholder 2"/>
          <p:cNvSpPr>
            <a:spLocks noGrp="1"/>
          </p:cNvSpPr>
          <p:nvPr>
            <p:ph idx="1"/>
          </p:nvPr>
        </p:nvSpPr>
        <p:spPr>
          <a:xfrm>
            <a:off x="457200" y="1676400"/>
            <a:ext cx="8229600" cy="4648200"/>
          </a:xfrm>
        </p:spPr>
        <p:txBody>
          <a:bodyPr/>
          <a:lstStyle/>
          <a:p>
            <a:r>
              <a:rPr lang="en-US" dirty="0"/>
              <a:t>Code of Ethics </a:t>
            </a:r>
          </a:p>
          <a:p>
            <a:pPr lvl="1"/>
            <a:r>
              <a:rPr lang="en-US" dirty="0"/>
              <a:t>Informs general public about what to expect from professionals </a:t>
            </a:r>
          </a:p>
          <a:p>
            <a:pPr lvl="1"/>
            <a:r>
              <a:rPr lang="en-US" dirty="0"/>
              <a:t>Informs professionals so that standards can be maintained </a:t>
            </a:r>
          </a:p>
          <a:p>
            <a:pPr lvl="1"/>
            <a:r>
              <a:rPr lang="en-US" dirty="0"/>
              <a:t>Members in breach of Code of Ethics can be charged with misconduct!</a:t>
            </a:r>
          </a:p>
          <a:p>
            <a:r>
              <a:rPr lang="en-US" dirty="0"/>
              <a:t>Social Function  </a:t>
            </a:r>
          </a:p>
          <a:p>
            <a:pPr lvl="1"/>
            <a:r>
              <a:rPr lang="en-US" dirty="0"/>
              <a:t>Typically, professional group fulfils important social function: social health, law and order, sanctioning the financial activities of an organization, public safety...</a:t>
            </a:r>
          </a:p>
        </p:txBody>
      </p:sp>
    </p:spTree>
    <p:extLst>
      <p:ext uri="{BB962C8B-B14F-4D97-AF65-F5344CB8AC3E}">
        <p14:creationId xmlns:p14="http://schemas.microsoft.com/office/powerpoint/2010/main" val="297560759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43712"/>
          </a:xfrm>
        </p:spPr>
        <p:txBody>
          <a:bodyPr>
            <a:normAutofit fontScale="90000"/>
          </a:bodyPr>
          <a:lstStyle/>
          <a:p>
            <a:r>
              <a:rPr lang="en-US" dirty="0"/>
              <a:t>Codes of Ethics</a:t>
            </a:r>
          </a:p>
        </p:txBody>
      </p:sp>
      <p:sp>
        <p:nvSpPr>
          <p:cNvPr id="3" name="Content Placeholder 2"/>
          <p:cNvSpPr>
            <a:spLocks noGrp="1"/>
          </p:cNvSpPr>
          <p:nvPr>
            <p:ph idx="1"/>
          </p:nvPr>
        </p:nvSpPr>
        <p:spPr>
          <a:xfrm>
            <a:off x="457200" y="1600200"/>
            <a:ext cx="8229600" cy="4724400"/>
          </a:xfrm>
        </p:spPr>
        <p:txBody>
          <a:bodyPr/>
          <a:lstStyle/>
          <a:p>
            <a:r>
              <a:rPr lang="en-US" dirty="0"/>
              <a:t>A </a:t>
            </a:r>
            <a:r>
              <a:rPr lang="en-US" dirty="0" err="1"/>
              <a:t>CoE</a:t>
            </a:r>
            <a:r>
              <a:rPr lang="en-US" dirty="0"/>
              <a:t> is a public declaration of the aims, objectives, and standards the public can expect from members </a:t>
            </a:r>
          </a:p>
          <a:p>
            <a:r>
              <a:rPr lang="en-US" dirty="0"/>
              <a:t>Also acts as a reminder to the members of the standards and good practices they should maintain! </a:t>
            </a:r>
          </a:p>
          <a:p>
            <a:r>
              <a:rPr lang="en-US" dirty="0"/>
              <a:t>Earliest example of </a:t>
            </a:r>
            <a:r>
              <a:rPr lang="en-US" dirty="0" err="1"/>
              <a:t>CoE</a:t>
            </a:r>
            <a:r>
              <a:rPr lang="en-US" dirty="0"/>
              <a:t>: Hippocratic Oath </a:t>
            </a:r>
          </a:p>
          <a:p>
            <a:r>
              <a:rPr lang="en-US" dirty="0"/>
              <a:t>Many organizations have a </a:t>
            </a:r>
            <a:r>
              <a:rPr lang="en-US" dirty="0" err="1"/>
              <a:t>CoE</a:t>
            </a:r>
            <a:r>
              <a:rPr lang="en-US" dirty="0"/>
              <a:t> that is not enforceable at law </a:t>
            </a:r>
          </a:p>
          <a:p>
            <a:r>
              <a:rPr lang="en-US" dirty="0"/>
              <a:t>Following the Code is voluntary. Membership of offenders is terminated</a:t>
            </a:r>
          </a:p>
        </p:txBody>
      </p:sp>
    </p:spTree>
    <p:extLst>
      <p:ext uri="{BB962C8B-B14F-4D97-AF65-F5344CB8AC3E}">
        <p14:creationId xmlns:p14="http://schemas.microsoft.com/office/powerpoint/2010/main" val="220385789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1803</TotalTime>
  <Words>2770</Words>
  <Application>Microsoft Office PowerPoint</Application>
  <PresentationFormat>On-screen Show (4:3)</PresentationFormat>
  <Paragraphs>179</Paragraphs>
  <Slides>28</Slides>
  <Notes>0</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Flow</vt:lpstr>
      <vt:lpstr>PROFESSIONALISM and ETHICS in ENGINEERING</vt:lpstr>
      <vt:lpstr>What’s a profession?</vt:lpstr>
      <vt:lpstr>What’s a professional?</vt:lpstr>
      <vt:lpstr>Characteristics of Professions</vt:lpstr>
      <vt:lpstr>Characteristics of Professions</vt:lpstr>
      <vt:lpstr>Characteristics of Professions</vt:lpstr>
      <vt:lpstr>Professional Functions</vt:lpstr>
      <vt:lpstr>Characteristics of Professions</vt:lpstr>
      <vt:lpstr>Codes of Ethics</vt:lpstr>
      <vt:lpstr>Codes of Ethics</vt:lpstr>
      <vt:lpstr>Codes of Ethics</vt:lpstr>
      <vt:lpstr>Historical Perspective Reference: Wikipedia</vt:lpstr>
      <vt:lpstr>History-Continue</vt:lpstr>
      <vt:lpstr>National Society of Professional Engineers(NSPE) Codes of Ethics (2007)</vt:lpstr>
      <vt:lpstr>Rules of Practice</vt:lpstr>
      <vt:lpstr>Rules of Practice</vt:lpstr>
      <vt:lpstr>Rules of Practices</vt:lpstr>
      <vt:lpstr>Rules of Practices</vt:lpstr>
      <vt:lpstr>Rules of Practices</vt:lpstr>
      <vt:lpstr>Professional Obligations</vt:lpstr>
      <vt:lpstr>Professional Obligations</vt:lpstr>
      <vt:lpstr>Professional Obligations</vt:lpstr>
      <vt:lpstr>Professional Obligations</vt:lpstr>
      <vt:lpstr>Professional Obligations</vt:lpstr>
      <vt:lpstr>Professional Obligations</vt:lpstr>
      <vt:lpstr>Ethics cases </vt:lpstr>
      <vt:lpstr>Ethics Short Quiz (Yes or No answers)</vt:lpstr>
      <vt:lpstr>Assignment Cases</vt:lpstr>
    </vt:vector>
  </TitlesOfParts>
  <Company>Saint Louis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ETHICS and ENGINEERING</dc:title>
  <dc:creator>Roobik Gharabagi</dc:creator>
  <cp:lastModifiedBy>Roobik Gharabagi</cp:lastModifiedBy>
  <cp:revision>21</cp:revision>
  <dcterms:created xsi:type="dcterms:W3CDTF">2017-11-16T16:01:55Z</dcterms:created>
  <dcterms:modified xsi:type="dcterms:W3CDTF">2017-11-21T16:33:44Z</dcterms:modified>
</cp:coreProperties>
</file>