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0" r:id="rId3"/>
    <p:sldId id="271" r:id="rId4"/>
    <p:sldId id="257" r:id="rId5"/>
    <p:sldId id="258" r:id="rId6"/>
    <p:sldId id="267" r:id="rId7"/>
    <p:sldId id="259" r:id="rId8"/>
    <p:sldId id="260" r:id="rId9"/>
    <p:sldId id="268" r:id="rId10"/>
    <p:sldId id="269" r:id="rId11"/>
    <p:sldId id="261" r:id="rId12"/>
    <p:sldId id="262" r:id="rId13"/>
    <p:sldId id="264" r:id="rId14"/>
    <p:sldId id="273" r:id="rId15"/>
    <p:sldId id="274" r:id="rId16"/>
    <p:sldId id="275" r:id="rId17"/>
    <p:sldId id="265" r:id="rId18"/>
    <p:sldId id="266" r:id="rId19"/>
    <p:sldId id="272" r:id="rId20"/>
    <p:sldId id="279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6A7C8-881E-456C-9BB1-30570E38F52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D80BF-871E-4C5D-B6B7-97C25D5B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676400"/>
            <a:ext cx="12192000" cy="2209800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9E1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17600" y="2133600"/>
            <a:ext cx="10261600" cy="8382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Calibri"/>
                <a:cs typeface="Calibri"/>
              </a:rPr>
              <a:t>APANK5300: Research Design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219200" y="2971800"/>
            <a:ext cx="9753600" cy="0"/>
          </a:xfrm>
          <a:prstGeom prst="line">
            <a:avLst/>
          </a:prstGeom>
          <a:ln w="6350" cmpd="sng">
            <a:solidFill>
              <a:srgbClr val="6CAE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btitle 2"/>
          <p:cNvSpPr txBox="1">
            <a:spLocks/>
          </p:cNvSpPr>
          <p:nvPr/>
        </p:nvSpPr>
        <p:spPr>
          <a:xfrm>
            <a:off x="1117600" y="3048000"/>
            <a:ext cx="9245600" cy="609600"/>
          </a:xfrm>
          <a:prstGeom prst="rect">
            <a:avLst/>
          </a:prstGeo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2">
                    <a:lumMod val="40000"/>
                    <a:lumOff val="60000"/>
                  </a:schemeClr>
                </a:solidFill>
                <a:latin typeface="Georgia" pitchFamily="18" charset="0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Lecture and Interactive Session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518400" y="5604113"/>
            <a:ext cx="0" cy="693670"/>
          </a:xfrm>
          <a:prstGeom prst="line">
            <a:avLst/>
          </a:prstGeom>
          <a:ln w="6350" cmpd="sng">
            <a:solidFill>
              <a:srgbClr val="6CAE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828801" y="5689891"/>
            <a:ext cx="5384801" cy="51841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B9E1F8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4572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4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ＭＳ Ｐゴシック" charset="0"/>
                <a:cs typeface="Calibri"/>
              </a:rPr>
              <a:t>Master of science in</a:t>
            </a:r>
          </a:p>
          <a:p>
            <a:pPr marL="0" marR="0" lvl="0" indent="0" algn="r" defTabSz="4572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ＭＳ Ｐゴシック" charset="0"/>
                <a:cs typeface="Calibri"/>
              </a:rPr>
              <a:t>Applied Analytics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986" y="5689891"/>
            <a:ext cx="2616200" cy="5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0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7480"/>
            <a:ext cx="10871200" cy="1341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498010"/>
            <a:ext cx="711200" cy="244476"/>
          </a:xfrm>
          <a:prstGeom prst="rect">
            <a:avLst/>
          </a:prstGeom>
        </p:spPr>
        <p:txBody>
          <a:bodyPr/>
          <a:lstStyle/>
          <a:p>
            <a:fld id="{427A97E9-2367-4763-94C5-7772B380E9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555889" y="101957"/>
            <a:ext cx="1625600" cy="1378168"/>
            <a:chOff x="5696138" y="469739"/>
            <a:chExt cx="1329155" cy="1187610"/>
          </a:xfrm>
        </p:grpSpPr>
        <p:sp>
          <p:nvSpPr>
            <p:cNvPr id="9" name="Freeform 8"/>
            <p:cNvSpPr/>
            <p:nvPr/>
          </p:nvSpPr>
          <p:spPr>
            <a:xfrm>
              <a:off x="6011002" y="469739"/>
              <a:ext cx="731520" cy="731520"/>
            </a:xfrm>
            <a:custGeom>
              <a:avLst/>
              <a:gdLst>
                <a:gd name="connsiteX0" fmla="*/ 0 w 731520"/>
                <a:gd name="connsiteY0" fmla="*/ 365760 h 731520"/>
                <a:gd name="connsiteX1" fmla="*/ 365760 w 731520"/>
                <a:gd name="connsiteY1" fmla="*/ 0 h 731520"/>
                <a:gd name="connsiteX2" fmla="*/ 731520 w 731520"/>
                <a:gd name="connsiteY2" fmla="*/ 365760 h 731520"/>
                <a:gd name="connsiteX3" fmla="*/ 365760 w 731520"/>
                <a:gd name="connsiteY3" fmla="*/ 731520 h 731520"/>
                <a:gd name="connsiteX4" fmla="*/ 0 w 731520"/>
                <a:gd name="connsiteY4" fmla="*/ 36576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" h="731520">
                  <a:moveTo>
                    <a:pt x="0" y="365760"/>
                  </a:moveTo>
                  <a:cubicBezTo>
                    <a:pt x="0" y="163756"/>
                    <a:pt x="163756" y="0"/>
                    <a:pt x="365760" y="0"/>
                  </a:cubicBezTo>
                  <a:cubicBezTo>
                    <a:pt x="567764" y="0"/>
                    <a:pt x="731520" y="163756"/>
                    <a:pt x="731520" y="365760"/>
                  </a:cubicBezTo>
                  <a:cubicBezTo>
                    <a:pt x="731520" y="567764"/>
                    <a:pt x="567764" y="731520"/>
                    <a:pt x="365760" y="731520"/>
                  </a:cubicBezTo>
                  <a:cubicBezTo>
                    <a:pt x="163756" y="731520"/>
                    <a:pt x="0" y="567764"/>
                    <a:pt x="0" y="365760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7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7536" tIns="128016" rIns="97536" bIns="274320" numCol="1" spcCol="1270" anchor="ctr" anchorCtr="0">
              <a:noAutofit/>
            </a:bodyPr>
            <a:lstStyle/>
            <a:p>
              <a:pPr lvl="0"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solidFill>
                    <a:schemeClr val="bg1"/>
                  </a:solidFill>
                </a:rPr>
                <a:t>Applied Analytics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696138" y="925829"/>
              <a:ext cx="830722" cy="731520"/>
            </a:xfrm>
            <a:custGeom>
              <a:avLst/>
              <a:gdLst>
                <a:gd name="connsiteX0" fmla="*/ 0 w 731520"/>
                <a:gd name="connsiteY0" fmla="*/ 365760 h 731520"/>
                <a:gd name="connsiteX1" fmla="*/ 365760 w 731520"/>
                <a:gd name="connsiteY1" fmla="*/ 0 h 731520"/>
                <a:gd name="connsiteX2" fmla="*/ 731520 w 731520"/>
                <a:gd name="connsiteY2" fmla="*/ 365760 h 731520"/>
                <a:gd name="connsiteX3" fmla="*/ 365760 w 731520"/>
                <a:gd name="connsiteY3" fmla="*/ 731520 h 731520"/>
                <a:gd name="connsiteX4" fmla="*/ 0 w 731520"/>
                <a:gd name="connsiteY4" fmla="*/ 36576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" h="731520">
                  <a:moveTo>
                    <a:pt x="0" y="365760"/>
                  </a:moveTo>
                  <a:cubicBezTo>
                    <a:pt x="0" y="163756"/>
                    <a:pt x="163756" y="0"/>
                    <a:pt x="365760" y="0"/>
                  </a:cubicBezTo>
                  <a:cubicBezTo>
                    <a:pt x="567764" y="0"/>
                    <a:pt x="731520" y="163756"/>
                    <a:pt x="731520" y="365760"/>
                  </a:cubicBezTo>
                  <a:cubicBezTo>
                    <a:pt x="731520" y="567764"/>
                    <a:pt x="567764" y="731520"/>
                    <a:pt x="365760" y="731520"/>
                  </a:cubicBezTo>
                  <a:cubicBezTo>
                    <a:pt x="163756" y="731520"/>
                    <a:pt x="0" y="567764"/>
                    <a:pt x="0" y="365760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8885" tIns="188976" rIns="223723" bIns="140208" numCol="1" spcCol="1270" anchor="ctr" anchorCtr="0">
              <a:noAutofit/>
            </a:bodyPr>
            <a:lstStyle/>
            <a:p>
              <a:pPr marL="0" lvl="0" indent="0" algn="ctr"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solidFill>
                    <a:schemeClr val="bg1"/>
                  </a:solidFill>
                </a:rPr>
                <a:t>Research Design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293773" y="925829"/>
              <a:ext cx="731520" cy="731520"/>
            </a:xfrm>
            <a:custGeom>
              <a:avLst/>
              <a:gdLst>
                <a:gd name="connsiteX0" fmla="*/ 0 w 731520"/>
                <a:gd name="connsiteY0" fmla="*/ 365760 h 731520"/>
                <a:gd name="connsiteX1" fmla="*/ 365760 w 731520"/>
                <a:gd name="connsiteY1" fmla="*/ 0 h 731520"/>
                <a:gd name="connsiteX2" fmla="*/ 731520 w 731520"/>
                <a:gd name="connsiteY2" fmla="*/ 365760 h 731520"/>
                <a:gd name="connsiteX3" fmla="*/ 365760 w 731520"/>
                <a:gd name="connsiteY3" fmla="*/ 731520 h 731520"/>
                <a:gd name="connsiteX4" fmla="*/ 0 w 731520"/>
                <a:gd name="connsiteY4" fmla="*/ 36576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" h="731520">
                  <a:moveTo>
                    <a:pt x="0" y="365760"/>
                  </a:moveTo>
                  <a:cubicBezTo>
                    <a:pt x="0" y="163756"/>
                    <a:pt x="163756" y="0"/>
                    <a:pt x="365760" y="0"/>
                  </a:cubicBezTo>
                  <a:cubicBezTo>
                    <a:pt x="567764" y="0"/>
                    <a:pt x="731520" y="163756"/>
                    <a:pt x="731520" y="365760"/>
                  </a:cubicBezTo>
                  <a:cubicBezTo>
                    <a:pt x="731520" y="567764"/>
                    <a:pt x="567764" y="731520"/>
                    <a:pt x="365760" y="731520"/>
                  </a:cubicBezTo>
                  <a:cubicBezTo>
                    <a:pt x="163756" y="731520"/>
                    <a:pt x="0" y="567764"/>
                    <a:pt x="0" y="3657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73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23723" tIns="188976" rIns="68885" bIns="140208" numCol="1" spcCol="1270" anchor="ctr" anchorCtr="0">
              <a:noAutofit/>
            </a:bodyPr>
            <a:lstStyle/>
            <a:p>
              <a:pPr lvl="0" algn="ctr"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solidFill>
                    <a:schemeClr val="bg1"/>
                  </a:solidFill>
                </a:rPr>
                <a:t>Sec 05</a:t>
              </a:r>
            </a:p>
            <a:p>
              <a:pPr lvl="0" algn="ctr"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33" kern="1200" dirty="0" err="1">
                  <a:solidFill>
                    <a:schemeClr val="bg1"/>
                  </a:solidFill>
                </a:rPr>
                <a:t>Th</a:t>
              </a:r>
              <a:r>
                <a:rPr lang="en-US" sz="933" kern="1200" dirty="0">
                  <a:solidFill>
                    <a:schemeClr val="bg1"/>
                  </a:solidFill>
                </a:rPr>
                <a:t> 7-8:30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56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7480"/>
            <a:ext cx="10871200" cy="1341120"/>
          </a:xfrm>
          <a:prstGeom prst="rect">
            <a:avLst/>
          </a:prstGeom>
        </p:spPr>
        <p:txBody>
          <a:bodyPr anchor="b"/>
          <a:lstStyle>
            <a:lvl1pPr algn="l">
              <a:buNone/>
              <a:defRPr sz="56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149801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7A97E9-2367-4763-94C5-7772B380E91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05000"/>
            <a:ext cx="2133600" cy="4165600"/>
          </a:xfrm>
          <a:prstGeom prst="rect">
            <a:avLst/>
          </a:prstGeo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333"/>
              </a:spcAft>
              <a:buNone/>
              <a:defRPr sz="2400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149600" y="1905000"/>
            <a:ext cx="85344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534868" y="91447"/>
            <a:ext cx="1625600" cy="1378168"/>
            <a:chOff x="5696138" y="469739"/>
            <a:chExt cx="1329155" cy="1187610"/>
          </a:xfrm>
        </p:grpSpPr>
        <p:sp>
          <p:nvSpPr>
            <p:cNvPr id="10" name="Freeform 9"/>
            <p:cNvSpPr/>
            <p:nvPr/>
          </p:nvSpPr>
          <p:spPr>
            <a:xfrm>
              <a:off x="6011002" y="469739"/>
              <a:ext cx="731520" cy="731520"/>
            </a:xfrm>
            <a:custGeom>
              <a:avLst/>
              <a:gdLst>
                <a:gd name="connsiteX0" fmla="*/ 0 w 731520"/>
                <a:gd name="connsiteY0" fmla="*/ 365760 h 731520"/>
                <a:gd name="connsiteX1" fmla="*/ 365760 w 731520"/>
                <a:gd name="connsiteY1" fmla="*/ 0 h 731520"/>
                <a:gd name="connsiteX2" fmla="*/ 731520 w 731520"/>
                <a:gd name="connsiteY2" fmla="*/ 365760 h 731520"/>
                <a:gd name="connsiteX3" fmla="*/ 365760 w 731520"/>
                <a:gd name="connsiteY3" fmla="*/ 731520 h 731520"/>
                <a:gd name="connsiteX4" fmla="*/ 0 w 731520"/>
                <a:gd name="connsiteY4" fmla="*/ 36576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" h="731520">
                  <a:moveTo>
                    <a:pt x="0" y="365760"/>
                  </a:moveTo>
                  <a:cubicBezTo>
                    <a:pt x="0" y="163756"/>
                    <a:pt x="163756" y="0"/>
                    <a:pt x="365760" y="0"/>
                  </a:cubicBezTo>
                  <a:cubicBezTo>
                    <a:pt x="567764" y="0"/>
                    <a:pt x="731520" y="163756"/>
                    <a:pt x="731520" y="365760"/>
                  </a:cubicBezTo>
                  <a:cubicBezTo>
                    <a:pt x="731520" y="567764"/>
                    <a:pt x="567764" y="731520"/>
                    <a:pt x="365760" y="731520"/>
                  </a:cubicBezTo>
                  <a:cubicBezTo>
                    <a:pt x="163756" y="731520"/>
                    <a:pt x="0" y="567764"/>
                    <a:pt x="0" y="365760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7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7536" tIns="128016" rIns="97536" bIns="274320" numCol="1" spcCol="1270" anchor="ctr" anchorCtr="0">
              <a:noAutofit/>
            </a:bodyPr>
            <a:lstStyle/>
            <a:p>
              <a:pPr lvl="0"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solidFill>
                    <a:schemeClr val="bg1"/>
                  </a:solidFill>
                </a:rPr>
                <a:t>Applied Analytics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696138" y="925829"/>
              <a:ext cx="830722" cy="731520"/>
            </a:xfrm>
            <a:custGeom>
              <a:avLst/>
              <a:gdLst>
                <a:gd name="connsiteX0" fmla="*/ 0 w 731520"/>
                <a:gd name="connsiteY0" fmla="*/ 365760 h 731520"/>
                <a:gd name="connsiteX1" fmla="*/ 365760 w 731520"/>
                <a:gd name="connsiteY1" fmla="*/ 0 h 731520"/>
                <a:gd name="connsiteX2" fmla="*/ 731520 w 731520"/>
                <a:gd name="connsiteY2" fmla="*/ 365760 h 731520"/>
                <a:gd name="connsiteX3" fmla="*/ 365760 w 731520"/>
                <a:gd name="connsiteY3" fmla="*/ 731520 h 731520"/>
                <a:gd name="connsiteX4" fmla="*/ 0 w 731520"/>
                <a:gd name="connsiteY4" fmla="*/ 36576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" h="731520">
                  <a:moveTo>
                    <a:pt x="0" y="365760"/>
                  </a:moveTo>
                  <a:cubicBezTo>
                    <a:pt x="0" y="163756"/>
                    <a:pt x="163756" y="0"/>
                    <a:pt x="365760" y="0"/>
                  </a:cubicBezTo>
                  <a:cubicBezTo>
                    <a:pt x="567764" y="0"/>
                    <a:pt x="731520" y="163756"/>
                    <a:pt x="731520" y="365760"/>
                  </a:cubicBezTo>
                  <a:cubicBezTo>
                    <a:pt x="731520" y="567764"/>
                    <a:pt x="567764" y="731520"/>
                    <a:pt x="365760" y="731520"/>
                  </a:cubicBezTo>
                  <a:cubicBezTo>
                    <a:pt x="163756" y="731520"/>
                    <a:pt x="0" y="567764"/>
                    <a:pt x="0" y="365760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8885" tIns="188976" rIns="223723" bIns="140208" numCol="1" spcCol="1270" anchor="ctr" anchorCtr="0">
              <a:noAutofit/>
            </a:bodyPr>
            <a:lstStyle/>
            <a:p>
              <a:pPr marL="0" lvl="0" indent="0" algn="ctr"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solidFill>
                    <a:schemeClr val="bg1"/>
                  </a:solidFill>
                </a:rPr>
                <a:t>Research Design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293773" y="925829"/>
              <a:ext cx="731520" cy="731520"/>
            </a:xfrm>
            <a:custGeom>
              <a:avLst/>
              <a:gdLst>
                <a:gd name="connsiteX0" fmla="*/ 0 w 731520"/>
                <a:gd name="connsiteY0" fmla="*/ 365760 h 731520"/>
                <a:gd name="connsiteX1" fmla="*/ 365760 w 731520"/>
                <a:gd name="connsiteY1" fmla="*/ 0 h 731520"/>
                <a:gd name="connsiteX2" fmla="*/ 731520 w 731520"/>
                <a:gd name="connsiteY2" fmla="*/ 365760 h 731520"/>
                <a:gd name="connsiteX3" fmla="*/ 365760 w 731520"/>
                <a:gd name="connsiteY3" fmla="*/ 731520 h 731520"/>
                <a:gd name="connsiteX4" fmla="*/ 0 w 731520"/>
                <a:gd name="connsiteY4" fmla="*/ 36576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" h="731520">
                  <a:moveTo>
                    <a:pt x="0" y="365760"/>
                  </a:moveTo>
                  <a:cubicBezTo>
                    <a:pt x="0" y="163756"/>
                    <a:pt x="163756" y="0"/>
                    <a:pt x="365760" y="0"/>
                  </a:cubicBezTo>
                  <a:cubicBezTo>
                    <a:pt x="567764" y="0"/>
                    <a:pt x="731520" y="163756"/>
                    <a:pt x="731520" y="365760"/>
                  </a:cubicBezTo>
                  <a:cubicBezTo>
                    <a:pt x="731520" y="567764"/>
                    <a:pt x="567764" y="731520"/>
                    <a:pt x="365760" y="731520"/>
                  </a:cubicBezTo>
                  <a:cubicBezTo>
                    <a:pt x="163756" y="731520"/>
                    <a:pt x="0" y="567764"/>
                    <a:pt x="0" y="3657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73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23723" tIns="188976" rIns="68885" bIns="140208" numCol="1" spcCol="1270" anchor="ctr" anchorCtr="0">
              <a:noAutofit/>
            </a:bodyPr>
            <a:lstStyle/>
            <a:p>
              <a:pPr lvl="0" algn="ctr"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solidFill>
                    <a:schemeClr val="bg1"/>
                  </a:solidFill>
                </a:rPr>
                <a:t>Sec 05</a:t>
              </a:r>
            </a:p>
            <a:p>
              <a:pPr lvl="0" algn="ctr"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33" kern="1200" dirty="0" err="1">
                  <a:solidFill>
                    <a:schemeClr val="bg1"/>
                  </a:solidFill>
                </a:rPr>
                <a:t>Th</a:t>
              </a:r>
              <a:r>
                <a:rPr lang="en-US" sz="933" kern="1200" dirty="0">
                  <a:solidFill>
                    <a:schemeClr val="bg1"/>
                  </a:solidFill>
                </a:rPr>
                <a:t> 7-8:30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30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203200" y="2286000"/>
            <a:ext cx="11777133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203200" y="152400"/>
            <a:ext cx="11777133" cy="121920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94734" y="6391276"/>
            <a:ext cx="11777133" cy="309563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 algn="r"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13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89600" y="211455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9647767" y="6397626"/>
            <a:ext cx="2133600" cy="365125"/>
          </a:xfrm>
          <a:prstGeom prst="rect">
            <a:avLst/>
          </a:prstGeom>
          <a:noFill/>
          <a:ln/>
          <a:extLst/>
        </p:spPr>
        <p:txBody>
          <a:bodyPr lIns="45720" rIns="45720" anchor="ctr">
            <a:normAutofit/>
          </a:bodyPr>
          <a:lstStyle>
            <a:defPPr>
              <a:defRPr lang="en-US"/>
            </a:defPPr>
            <a:lvl1pPr marL="0" algn="ctr" defTabSz="914400" rtl="0" eaLnBrk="0" latinLnBrk="0" hangingPunct="0">
              <a:defRPr kumimoji="0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000" dirty="0">
                <a:solidFill>
                  <a:schemeClr val="bg1"/>
                </a:solidFill>
                <a:latin typeface="Times New Roman" pitchFamily="18" charset="0"/>
              </a:rPr>
              <a:t>12-</a:t>
            </a:r>
            <a:fld id="{54CDA300-51A2-4E88-9F21-AAF6520281DA}" type="slidenum">
              <a:rPr lang="en-US" sz="1000" smtClean="0">
                <a:solidFill>
                  <a:schemeClr val="bg1"/>
                </a:solidFill>
                <a:latin typeface="Times New Roman" pitchFamily="18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480800" cy="8109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3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24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03201" y="152401"/>
            <a:ext cx="4389967" cy="301625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>
          <a:xfrm>
            <a:off x="203201" y="609600"/>
            <a:ext cx="4389967" cy="5867400"/>
          </a:xfrm>
          <a:prstGeom prst="rect">
            <a:avLst/>
          </a:prstGeom>
          <a:solidFill>
            <a:srgbClr val="99CC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03200" y="155575"/>
            <a:ext cx="1177713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98967" y="6388101"/>
            <a:ext cx="11777133" cy="309563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9707033" y="6392864"/>
            <a:ext cx="2133600" cy="365125"/>
          </a:xfrm>
          <a:prstGeom prst="rect">
            <a:avLst/>
          </a:prstGeom>
          <a:noFill/>
          <a:ln/>
          <a:extLst/>
        </p:spPr>
        <p:txBody>
          <a:bodyPr lIns="45720" rIns="45720" anchor="ctr">
            <a:normAutofit/>
          </a:bodyPr>
          <a:lstStyle>
            <a:defPPr>
              <a:defRPr lang="en-US"/>
            </a:defPPr>
            <a:lvl1pPr marL="0" algn="ctr" defTabSz="914400" rtl="0" eaLnBrk="0" latinLnBrk="0" hangingPunct="0">
              <a:defRPr kumimoji="0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000" dirty="0">
                <a:solidFill>
                  <a:schemeClr val="bg1"/>
                </a:solidFill>
                <a:latin typeface="Times New Roman" pitchFamily="18" charset="0"/>
              </a:rPr>
              <a:t>9-</a:t>
            </a:r>
            <a:fld id="{70E63E2C-94DD-4CD5-AED5-E5CA88664772}" type="slidenum">
              <a:rPr lang="en-US" sz="1000" smtClean="0">
                <a:solidFill>
                  <a:schemeClr val="bg1"/>
                </a:solidFill>
                <a:latin typeface="Times New Roman" pitchFamily="18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91" y="754912"/>
            <a:ext cx="3825063" cy="329609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05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03201" y="152401"/>
            <a:ext cx="4389967" cy="301625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>
          <a:xfrm>
            <a:off x="203201" y="609600"/>
            <a:ext cx="4389967" cy="5867400"/>
          </a:xfrm>
          <a:prstGeom prst="rect">
            <a:avLst/>
          </a:prstGeom>
          <a:solidFill>
            <a:srgbClr val="99CC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03200" y="155575"/>
            <a:ext cx="1177713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98967" y="6388101"/>
            <a:ext cx="11777133" cy="309563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9707033" y="6392864"/>
            <a:ext cx="2133600" cy="365125"/>
          </a:xfrm>
          <a:prstGeom prst="rect">
            <a:avLst/>
          </a:prstGeom>
          <a:noFill/>
          <a:ln/>
          <a:extLst/>
        </p:spPr>
        <p:txBody>
          <a:bodyPr lIns="45720" rIns="45720" anchor="ctr">
            <a:normAutofit/>
          </a:bodyPr>
          <a:lstStyle>
            <a:defPPr>
              <a:defRPr lang="en-US"/>
            </a:defPPr>
            <a:lvl1pPr marL="0" algn="ctr" defTabSz="914400" rtl="0" eaLnBrk="0" latinLnBrk="0" hangingPunct="0">
              <a:defRPr kumimoji="0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000" dirty="0">
                <a:solidFill>
                  <a:schemeClr val="bg1"/>
                </a:solidFill>
                <a:latin typeface="Times New Roman" pitchFamily="18" charset="0"/>
              </a:rPr>
              <a:t>9-</a:t>
            </a:r>
            <a:fld id="{70E63E2C-94DD-4CD5-AED5-E5CA88664772}" type="slidenum">
              <a:rPr lang="en-US" sz="1000" smtClean="0">
                <a:solidFill>
                  <a:schemeClr val="bg1"/>
                </a:solidFill>
                <a:latin typeface="Times New Roman" pitchFamily="18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91" y="754912"/>
            <a:ext cx="3825063" cy="329609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203200" y="2286000"/>
            <a:ext cx="11777133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203200" y="152400"/>
            <a:ext cx="11777133" cy="1219200"/>
          </a:xfrm>
          <a:prstGeom prst="rect">
            <a:avLst/>
          </a:prstGeom>
          <a:solidFill>
            <a:srgbClr val="F4650B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94734" y="6391276"/>
            <a:ext cx="11777133" cy="309563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 algn="r"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13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89600" y="211455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9707033" y="6392864"/>
            <a:ext cx="2133600" cy="365125"/>
          </a:xfrm>
          <a:prstGeom prst="rect">
            <a:avLst/>
          </a:prstGeom>
          <a:noFill/>
          <a:ln/>
          <a:extLst/>
        </p:spPr>
        <p:txBody>
          <a:bodyPr lIns="45720" rIns="45720" anchor="ctr">
            <a:normAutofit/>
          </a:bodyPr>
          <a:lstStyle>
            <a:defPPr>
              <a:defRPr lang="en-US"/>
            </a:defPPr>
            <a:lvl1pPr marL="0" algn="ctr" defTabSz="914400" rtl="0" eaLnBrk="0" latinLnBrk="0" hangingPunct="0">
              <a:defRPr kumimoji="0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000" dirty="0">
                <a:solidFill>
                  <a:schemeClr val="bg1"/>
                </a:solidFill>
                <a:latin typeface="Times New Roman" pitchFamily="18" charset="0"/>
              </a:rPr>
              <a:t>9-</a:t>
            </a:r>
            <a:fld id="{6ECFC1CA-7B64-4BC0-ACB2-96AD60D5AAA5}" type="slidenum">
              <a:rPr lang="en-US" sz="1000" smtClean="0">
                <a:solidFill>
                  <a:schemeClr val="bg1"/>
                </a:solidFill>
                <a:latin typeface="Times New Roman" pitchFamily="18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4808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3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07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03200" y="152401"/>
            <a:ext cx="3657600" cy="301625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rgbClr val="99CC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03200" y="155575"/>
            <a:ext cx="1177713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98967" y="6388101"/>
            <a:ext cx="11777133" cy="309563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9647767" y="6397626"/>
            <a:ext cx="2133600" cy="365125"/>
          </a:xfrm>
          <a:prstGeom prst="rect">
            <a:avLst/>
          </a:prstGeom>
          <a:noFill/>
          <a:ln/>
          <a:extLst/>
        </p:spPr>
        <p:txBody>
          <a:bodyPr lIns="45720" rIns="45720" anchor="ctr">
            <a:normAutofit/>
          </a:bodyPr>
          <a:lstStyle/>
          <a:p>
            <a:pPr algn="r" eaLnBrk="0" hangingPunct="0"/>
            <a:r>
              <a:rPr lang="en-US" sz="1000" i="0">
                <a:latin typeface="Times New Roman" pitchFamily="18" charset="0"/>
              </a:rPr>
              <a:t>14-</a:t>
            </a:r>
            <a:fld id="{8B8423E1-F5D7-4616-8ADE-0EE77517F34A}" type="slidenum">
              <a:rPr lang="en-US" sz="1000" i="0">
                <a:latin typeface="Times New Roman" pitchFamily="18" charset="0"/>
              </a:rPr>
              <a:pPr algn="r" eaLnBrk="0" hangingPunct="0"/>
              <a:t>‹#›</a:t>
            </a:fld>
            <a:endParaRPr lang="en-US" sz="1000" i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744279"/>
            <a:ext cx="3314700" cy="3466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55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03200" y="152400"/>
            <a:ext cx="3962400" cy="304800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1"/>
            <a:ext cx="12192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203200" y="609600"/>
            <a:ext cx="3962400" cy="5867400"/>
          </a:xfrm>
          <a:prstGeom prst="rect">
            <a:avLst/>
          </a:prstGeom>
          <a:solidFill>
            <a:srgbClr val="99CC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03200" y="152400"/>
            <a:ext cx="1177713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98967" y="6388101"/>
            <a:ext cx="11777133" cy="309563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 algn="r">
              <a:defRPr/>
            </a:pPr>
            <a:endParaRPr lang="en-US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9647767" y="6397626"/>
            <a:ext cx="2133600" cy="365125"/>
          </a:xfrm>
          <a:prstGeom prst="rect">
            <a:avLst/>
          </a:prstGeom>
          <a:noFill/>
          <a:ln/>
          <a:extLst/>
        </p:spPr>
        <p:txBody>
          <a:bodyPr lIns="45720" rIns="45720" anchor="ctr">
            <a:normAutofit/>
          </a:bodyPr>
          <a:lstStyle/>
          <a:p>
            <a:pPr algn="r" eaLnBrk="0" hangingPunct="0"/>
            <a:r>
              <a:rPr lang="en-US" sz="1000" i="0">
                <a:latin typeface="Times New Roman" pitchFamily="18" charset="0"/>
              </a:rPr>
              <a:t>14-</a:t>
            </a:r>
            <a:fld id="{4410AD1A-8F27-463B-B4C3-955241499E95}" type="slidenum">
              <a:rPr lang="en-US" sz="1000" i="0">
                <a:latin typeface="Times New Roman" pitchFamily="18" charset="0"/>
              </a:rPr>
              <a:pPr algn="r" eaLnBrk="0" hangingPunct="0"/>
              <a:t>‹#›</a:t>
            </a:fld>
            <a:endParaRPr lang="en-US" sz="1000" i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72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194734" y="2286000"/>
            <a:ext cx="11777133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203200" y="152400"/>
            <a:ext cx="11777133" cy="1219200"/>
          </a:xfrm>
          <a:prstGeom prst="rect">
            <a:avLst/>
          </a:prstGeom>
          <a:solidFill>
            <a:srgbClr val="F4650B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94734" y="6391276"/>
            <a:ext cx="11777133" cy="309563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 algn="r"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13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89600" y="211455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9647767" y="6397626"/>
            <a:ext cx="2133600" cy="365125"/>
          </a:xfrm>
          <a:prstGeom prst="rect">
            <a:avLst/>
          </a:prstGeom>
          <a:noFill/>
          <a:ln/>
          <a:extLst/>
        </p:spPr>
        <p:txBody>
          <a:bodyPr lIns="45720" rIns="45720" anchor="ctr">
            <a:normAutofit/>
          </a:bodyPr>
          <a:lstStyle/>
          <a:p>
            <a:pPr algn="r" eaLnBrk="0" hangingPunct="0"/>
            <a:r>
              <a:rPr lang="en-US" sz="1000" i="0">
                <a:latin typeface="Times New Roman" pitchFamily="18" charset="0"/>
              </a:rPr>
              <a:t>14-</a:t>
            </a:r>
            <a:fld id="{E6F87726-85BE-4DED-9D45-6FE6B39B4F7A}" type="slidenum">
              <a:rPr lang="en-US" sz="1000" i="0">
                <a:latin typeface="Times New Roman" pitchFamily="18" charset="0"/>
              </a:rPr>
              <a:pPr algn="r" eaLnBrk="0" hangingPunct="0"/>
              <a:t>‹#›</a:t>
            </a:fld>
            <a:endParaRPr lang="en-US" sz="1000" i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480800" cy="80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3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49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03200" y="152400"/>
            <a:ext cx="3657600" cy="304800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1"/>
            <a:ext cx="12192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rgbClr val="99CC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03200" y="152400"/>
            <a:ext cx="1177713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98967" y="6388101"/>
            <a:ext cx="11777133" cy="309563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 algn="r">
              <a:defRPr/>
            </a:pPr>
            <a:endParaRPr lang="en-US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9647767" y="6397626"/>
            <a:ext cx="2133600" cy="365125"/>
          </a:xfrm>
          <a:prstGeom prst="rect">
            <a:avLst/>
          </a:prstGeom>
          <a:noFill/>
          <a:ln/>
          <a:extLst/>
        </p:spPr>
        <p:txBody>
          <a:bodyPr lIns="45720" rIns="45720" anchor="ctr">
            <a:normAutofit/>
          </a:bodyPr>
          <a:lstStyle>
            <a:defPPr>
              <a:defRPr lang="en-US"/>
            </a:defPPr>
            <a:lvl1pPr marL="0" algn="ctr" defTabSz="914400" rtl="0" eaLnBrk="0" latinLnBrk="0" hangingPunct="0">
              <a:defRPr kumimoji="0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000" dirty="0">
                <a:solidFill>
                  <a:schemeClr val="bg1"/>
                </a:solidFill>
                <a:latin typeface="Times New Roman" pitchFamily="18" charset="0"/>
              </a:rPr>
              <a:t>17-</a:t>
            </a:r>
            <a:fld id="{0892399B-F6AD-4456-8178-4BF023BF7EE2}" type="slidenum">
              <a:rPr lang="en-US" sz="1000" smtClean="0">
                <a:solidFill>
                  <a:schemeClr val="bg1"/>
                </a:solidFill>
                <a:latin typeface="Times New Roman" pitchFamily="18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194575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91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rgbClr val="B9E1F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  <a:lvl2pPr marL="458788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>
                <a:solidFill>
                  <a:srgbClr val="5EBEF0"/>
                </a:solidFill>
              </a:defRPr>
            </a:lvl2pPr>
            <a:lvl3pPr marL="687388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12813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DA0CB"/>
              </a:solidFill>
              <a:effectLst/>
              <a:uLnTx/>
              <a:uFillTx/>
              <a:latin typeface="+mn-lt"/>
              <a:ea typeface="+mn-ea"/>
              <a:cs typeface="Calibri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6CAEDF"/>
                </a:solidFill>
                <a:latin typeface="Calibri" pitchFamily="34" charset="0"/>
              </a:defRPr>
            </a:lvl1pPr>
          </a:lstStyle>
          <a:p>
            <a:fld id="{427A97E9-2367-4763-94C5-7772B380E9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6234932"/>
            <a:ext cx="2616200" cy="5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49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03200" y="152400"/>
            <a:ext cx="3657600" cy="304800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1"/>
            <a:ext cx="12192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rgbClr val="99CC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03200" y="152400"/>
            <a:ext cx="1177713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98967" y="6388101"/>
            <a:ext cx="11777133" cy="309563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 algn="r">
              <a:defRPr/>
            </a:pPr>
            <a:endParaRPr lang="en-US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9647767" y="6397626"/>
            <a:ext cx="2133600" cy="365125"/>
          </a:xfrm>
          <a:prstGeom prst="rect">
            <a:avLst/>
          </a:prstGeom>
          <a:noFill/>
          <a:ln/>
          <a:extLst/>
        </p:spPr>
        <p:txBody>
          <a:bodyPr lIns="45720" rIns="45720" anchor="ctr">
            <a:normAutofit/>
          </a:bodyPr>
          <a:lstStyle>
            <a:defPPr>
              <a:defRPr lang="en-US"/>
            </a:defPPr>
            <a:lvl1pPr marL="0" algn="ctr" defTabSz="914400" rtl="0" eaLnBrk="0" latinLnBrk="0" hangingPunct="0">
              <a:defRPr kumimoji="0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000" dirty="0">
                <a:solidFill>
                  <a:schemeClr val="bg1"/>
                </a:solidFill>
                <a:latin typeface="Times New Roman" pitchFamily="18" charset="0"/>
              </a:rPr>
              <a:t>17-</a:t>
            </a:r>
            <a:fld id="{0892399B-F6AD-4456-8178-4BF023BF7EE2}" type="slidenum">
              <a:rPr lang="en-US" sz="1000" smtClean="0">
                <a:solidFill>
                  <a:schemeClr val="bg1"/>
                </a:solidFill>
                <a:latin typeface="Times New Roman" pitchFamily="18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194575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9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03200" y="152400"/>
            <a:ext cx="3657600" cy="304800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1"/>
            <a:ext cx="12192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rgbClr val="99CC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03200" y="152400"/>
            <a:ext cx="1177713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98967" y="6388101"/>
            <a:ext cx="11777133" cy="309563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 algn="r">
              <a:defRPr/>
            </a:pPr>
            <a:endParaRPr lang="en-US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9647767" y="6397626"/>
            <a:ext cx="2133600" cy="365125"/>
          </a:xfrm>
          <a:prstGeom prst="rect">
            <a:avLst/>
          </a:prstGeom>
          <a:noFill/>
          <a:ln/>
          <a:extLst/>
        </p:spPr>
        <p:txBody>
          <a:bodyPr lIns="45720" rIns="45720" anchor="ctr">
            <a:normAutofit/>
          </a:bodyPr>
          <a:lstStyle>
            <a:defPPr>
              <a:defRPr lang="en-US"/>
            </a:defPPr>
            <a:lvl1pPr marL="0" algn="ctr" defTabSz="914400" rtl="0" eaLnBrk="0" latinLnBrk="0" hangingPunct="0">
              <a:defRPr kumimoji="0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000" dirty="0">
                <a:solidFill>
                  <a:schemeClr val="bg1"/>
                </a:solidFill>
                <a:latin typeface="Times New Roman" pitchFamily="18" charset="0"/>
              </a:rPr>
              <a:t>17-</a:t>
            </a:r>
            <a:fld id="{0892399B-F6AD-4456-8178-4BF023BF7EE2}" type="slidenum">
              <a:rPr lang="en-US" sz="1000" smtClean="0">
                <a:solidFill>
                  <a:schemeClr val="bg1"/>
                </a:solidFill>
                <a:latin typeface="Times New Roman" pitchFamily="18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194575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57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03200" y="152400"/>
            <a:ext cx="3657600" cy="304800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1"/>
            <a:ext cx="12192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rgbClr val="99CC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03200" y="152400"/>
            <a:ext cx="1177713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98967" y="6388101"/>
            <a:ext cx="11777133" cy="309563"/>
          </a:xfrm>
          <a:prstGeom prst="rect">
            <a:avLst/>
          </a:prstGeom>
          <a:solidFill>
            <a:srgbClr val="F4680B"/>
          </a:solidFill>
          <a:ln>
            <a:noFill/>
          </a:ln>
          <a:extLst/>
        </p:spPr>
        <p:txBody>
          <a:bodyPr wrap="none" anchor="ctr"/>
          <a:lstStyle/>
          <a:p>
            <a:pPr algn="r">
              <a:defRPr/>
            </a:pPr>
            <a:endParaRPr lang="en-US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9647767" y="6397626"/>
            <a:ext cx="2133600" cy="365125"/>
          </a:xfrm>
          <a:prstGeom prst="rect">
            <a:avLst/>
          </a:prstGeom>
          <a:noFill/>
          <a:ln/>
          <a:extLst/>
        </p:spPr>
        <p:txBody>
          <a:bodyPr lIns="45720" rIns="45720" anchor="ctr">
            <a:normAutofit/>
          </a:bodyPr>
          <a:lstStyle>
            <a:defPPr>
              <a:defRPr lang="en-US"/>
            </a:defPPr>
            <a:lvl1pPr marL="0" algn="ctr" defTabSz="914400" rtl="0" eaLnBrk="0" latinLnBrk="0" hangingPunct="0">
              <a:defRPr kumimoji="0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000" dirty="0">
                <a:solidFill>
                  <a:schemeClr val="bg1"/>
                </a:solidFill>
                <a:latin typeface="Times New Roman" pitchFamily="18" charset="0"/>
              </a:rPr>
              <a:t>17-</a:t>
            </a:r>
            <a:fld id="{0892399B-F6AD-4456-8178-4BF023BF7EE2}" type="slidenum">
              <a:rPr lang="en-US" sz="1000" smtClean="0">
                <a:solidFill>
                  <a:schemeClr val="bg1"/>
                </a:solidFill>
                <a:latin typeface="Times New Roman" pitchFamily="18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194575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76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EBE1-7B6B-4A4F-83C0-F2FFE99AA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D660E-CA75-4F05-92E8-AFFC9158A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A9C36-83E2-4C0E-9708-FA680DA4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C883-8B00-459E-B374-13A377BD6C2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3D3-5223-452C-98D6-5F520E8B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D47A-79FC-48CE-9B94-5FECF7F6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97E9-2367-4763-94C5-7772B380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7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2819399"/>
            <a:ext cx="585217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3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B9E1F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defRPr>
            </a:lvl1pPr>
            <a:lvl2pPr marL="458788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5EBEF0"/>
                </a:solidFill>
                <a:effectLst/>
                <a:uLnTx/>
                <a:uFillTx/>
                <a:latin typeface="Georgia"/>
                <a:cs typeface="Georgia"/>
              </a:defRPr>
            </a:lvl2pPr>
            <a:lvl3pPr marL="687388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DA0CB"/>
                </a:solidFill>
                <a:effectLst/>
                <a:uLnTx/>
                <a:uFillTx/>
                <a:cs typeface="Calibri"/>
              </a:defRPr>
            </a:lvl3pPr>
            <a:lvl4pPr marL="912813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DA0CB"/>
                </a:solidFill>
                <a:effectLst/>
                <a:uLnTx/>
                <a:uFillTx/>
                <a:cs typeface="Calibri"/>
              </a:defRPr>
            </a:lvl4pPr>
            <a:lvl5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kumimoji="0" lang="en-US" sz="1800" b="0" i="0" u="none" strike="noStrike" kern="1200" cap="none" spc="0" normalizeH="0" baseline="0" noProof="0"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DA0CB"/>
              </a:solidFill>
              <a:effectLst/>
              <a:uLnTx/>
              <a:uFillTx/>
              <a:latin typeface="+mn-lt"/>
              <a:ea typeface="+mn-ea"/>
              <a:cs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defRPr>
            </a:lvl1pPr>
            <a:lvl2pPr marL="458788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5EBEF0"/>
                </a:solidFill>
                <a:effectLst/>
                <a:uLnTx/>
                <a:uFillTx/>
                <a:latin typeface="Georgia"/>
                <a:cs typeface="Georgia"/>
              </a:defRPr>
            </a:lvl2pPr>
            <a:lvl3pPr marL="687388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DA0CB"/>
                </a:solidFill>
                <a:effectLst/>
                <a:uLnTx/>
                <a:uFillTx/>
                <a:cs typeface="Calibri"/>
              </a:defRPr>
            </a:lvl3pPr>
            <a:lvl4pPr marL="912813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DA0CB"/>
                </a:solidFill>
                <a:effectLst/>
                <a:uLnTx/>
                <a:uFillTx/>
                <a:cs typeface="Calibri"/>
              </a:defRPr>
            </a:lvl4pPr>
            <a:lvl5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kumimoji="0" lang="en-US" sz="1800" b="0" i="0" u="none" strike="noStrike" kern="1200" cap="none" spc="0" normalizeH="0" baseline="0" noProof="0"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DA0CB"/>
              </a:solidFill>
              <a:effectLst/>
              <a:uLnTx/>
              <a:uFillTx/>
              <a:latin typeface="+mn-lt"/>
              <a:ea typeface="+mn-ea"/>
              <a:cs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D6A3C883-8B00-459E-B374-13A377BD6C2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427A97E9-2367-4763-94C5-7772B380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B9E1F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6096000"/>
            <a:ext cx="2616200" cy="5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1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6096000"/>
            <a:ext cx="2616200" cy="5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3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76400"/>
            <a:ext cx="12192000" cy="2209800"/>
          </a:xfrm>
          <a:prstGeom prst="rect">
            <a:avLst/>
          </a:prstGeom>
          <a:solidFill>
            <a:schemeClr val="tx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9E1F8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219200" y="2971800"/>
            <a:ext cx="9753600" cy="0"/>
          </a:xfrm>
          <a:prstGeom prst="line">
            <a:avLst/>
          </a:prstGeom>
          <a:ln w="6350" cmpd="sng">
            <a:solidFill>
              <a:srgbClr val="6CAE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91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B9E1F8"/>
                </a:solidFill>
                <a:latin typeface="Cambria"/>
                <a:cs typeface="Cambri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6233039"/>
            <a:ext cx="2616200" cy="5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4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57480"/>
            <a:ext cx="10871200" cy="134112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559757"/>
            <a:ext cx="5181600" cy="3505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559757"/>
            <a:ext cx="5181600" cy="3505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rtlCol="0"/>
          <a:lstStyle/>
          <a:p>
            <a:fld id="{D6A3C883-8B00-459E-B374-13A377BD6C2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1498010"/>
            <a:ext cx="711200" cy="244476"/>
          </a:xfrm>
          <a:prstGeom prst="rect">
            <a:avLst/>
          </a:prstGeom>
        </p:spPr>
        <p:txBody>
          <a:bodyPr rtlCol="0"/>
          <a:lstStyle/>
          <a:p>
            <a:fld id="{427A97E9-2367-4763-94C5-7772B380E91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812800" y="1816383"/>
            <a:ext cx="5181600" cy="707136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667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400800" y="1816383"/>
            <a:ext cx="5181600" cy="707136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667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555889" y="101957"/>
            <a:ext cx="1625600" cy="1378168"/>
            <a:chOff x="5696138" y="469739"/>
            <a:chExt cx="1329155" cy="1187610"/>
          </a:xfrm>
        </p:grpSpPr>
        <p:sp>
          <p:nvSpPr>
            <p:cNvPr id="18" name="Freeform 17"/>
            <p:cNvSpPr/>
            <p:nvPr/>
          </p:nvSpPr>
          <p:spPr>
            <a:xfrm>
              <a:off x="6011002" y="469739"/>
              <a:ext cx="731520" cy="731520"/>
            </a:xfrm>
            <a:custGeom>
              <a:avLst/>
              <a:gdLst>
                <a:gd name="connsiteX0" fmla="*/ 0 w 731520"/>
                <a:gd name="connsiteY0" fmla="*/ 365760 h 731520"/>
                <a:gd name="connsiteX1" fmla="*/ 365760 w 731520"/>
                <a:gd name="connsiteY1" fmla="*/ 0 h 731520"/>
                <a:gd name="connsiteX2" fmla="*/ 731520 w 731520"/>
                <a:gd name="connsiteY2" fmla="*/ 365760 h 731520"/>
                <a:gd name="connsiteX3" fmla="*/ 365760 w 731520"/>
                <a:gd name="connsiteY3" fmla="*/ 731520 h 731520"/>
                <a:gd name="connsiteX4" fmla="*/ 0 w 731520"/>
                <a:gd name="connsiteY4" fmla="*/ 36576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" h="731520">
                  <a:moveTo>
                    <a:pt x="0" y="365760"/>
                  </a:moveTo>
                  <a:cubicBezTo>
                    <a:pt x="0" y="163756"/>
                    <a:pt x="163756" y="0"/>
                    <a:pt x="365760" y="0"/>
                  </a:cubicBezTo>
                  <a:cubicBezTo>
                    <a:pt x="567764" y="0"/>
                    <a:pt x="731520" y="163756"/>
                    <a:pt x="731520" y="365760"/>
                  </a:cubicBezTo>
                  <a:cubicBezTo>
                    <a:pt x="731520" y="567764"/>
                    <a:pt x="567764" y="731520"/>
                    <a:pt x="365760" y="731520"/>
                  </a:cubicBezTo>
                  <a:cubicBezTo>
                    <a:pt x="163756" y="731520"/>
                    <a:pt x="0" y="567764"/>
                    <a:pt x="0" y="365760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7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7536" tIns="128016" rIns="97536" bIns="274320" numCol="1" spcCol="1270" anchor="ctr" anchorCtr="0">
              <a:noAutofit/>
            </a:bodyPr>
            <a:lstStyle/>
            <a:p>
              <a:pPr lvl="0"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solidFill>
                    <a:schemeClr val="bg1"/>
                  </a:solidFill>
                </a:rPr>
                <a:t>Applied Analytics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696138" y="925829"/>
              <a:ext cx="830722" cy="731520"/>
            </a:xfrm>
            <a:custGeom>
              <a:avLst/>
              <a:gdLst>
                <a:gd name="connsiteX0" fmla="*/ 0 w 731520"/>
                <a:gd name="connsiteY0" fmla="*/ 365760 h 731520"/>
                <a:gd name="connsiteX1" fmla="*/ 365760 w 731520"/>
                <a:gd name="connsiteY1" fmla="*/ 0 h 731520"/>
                <a:gd name="connsiteX2" fmla="*/ 731520 w 731520"/>
                <a:gd name="connsiteY2" fmla="*/ 365760 h 731520"/>
                <a:gd name="connsiteX3" fmla="*/ 365760 w 731520"/>
                <a:gd name="connsiteY3" fmla="*/ 731520 h 731520"/>
                <a:gd name="connsiteX4" fmla="*/ 0 w 731520"/>
                <a:gd name="connsiteY4" fmla="*/ 36576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" h="731520">
                  <a:moveTo>
                    <a:pt x="0" y="365760"/>
                  </a:moveTo>
                  <a:cubicBezTo>
                    <a:pt x="0" y="163756"/>
                    <a:pt x="163756" y="0"/>
                    <a:pt x="365760" y="0"/>
                  </a:cubicBezTo>
                  <a:cubicBezTo>
                    <a:pt x="567764" y="0"/>
                    <a:pt x="731520" y="163756"/>
                    <a:pt x="731520" y="365760"/>
                  </a:cubicBezTo>
                  <a:cubicBezTo>
                    <a:pt x="731520" y="567764"/>
                    <a:pt x="567764" y="731520"/>
                    <a:pt x="365760" y="731520"/>
                  </a:cubicBezTo>
                  <a:cubicBezTo>
                    <a:pt x="163756" y="731520"/>
                    <a:pt x="0" y="567764"/>
                    <a:pt x="0" y="365760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8885" tIns="188976" rIns="223723" bIns="140208" numCol="1" spcCol="1270" anchor="ctr" anchorCtr="0">
              <a:noAutofit/>
            </a:bodyPr>
            <a:lstStyle/>
            <a:p>
              <a:pPr marL="0" lvl="0" indent="0" algn="ctr"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solidFill>
                    <a:schemeClr val="bg1"/>
                  </a:solidFill>
                </a:rPr>
                <a:t>Research Design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93773" y="925829"/>
              <a:ext cx="731520" cy="731520"/>
            </a:xfrm>
            <a:custGeom>
              <a:avLst/>
              <a:gdLst>
                <a:gd name="connsiteX0" fmla="*/ 0 w 731520"/>
                <a:gd name="connsiteY0" fmla="*/ 365760 h 731520"/>
                <a:gd name="connsiteX1" fmla="*/ 365760 w 731520"/>
                <a:gd name="connsiteY1" fmla="*/ 0 h 731520"/>
                <a:gd name="connsiteX2" fmla="*/ 731520 w 731520"/>
                <a:gd name="connsiteY2" fmla="*/ 365760 h 731520"/>
                <a:gd name="connsiteX3" fmla="*/ 365760 w 731520"/>
                <a:gd name="connsiteY3" fmla="*/ 731520 h 731520"/>
                <a:gd name="connsiteX4" fmla="*/ 0 w 731520"/>
                <a:gd name="connsiteY4" fmla="*/ 36576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" h="731520">
                  <a:moveTo>
                    <a:pt x="0" y="365760"/>
                  </a:moveTo>
                  <a:cubicBezTo>
                    <a:pt x="0" y="163756"/>
                    <a:pt x="163756" y="0"/>
                    <a:pt x="365760" y="0"/>
                  </a:cubicBezTo>
                  <a:cubicBezTo>
                    <a:pt x="567764" y="0"/>
                    <a:pt x="731520" y="163756"/>
                    <a:pt x="731520" y="365760"/>
                  </a:cubicBezTo>
                  <a:cubicBezTo>
                    <a:pt x="731520" y="567764"/>
                    <a:pt x="567764" y="731520"/>
                    <a:pt x="365760" y="731520"/>
                  </a:cubicBezTo>
                  <a:cubicBezTo>
                    <a:pt x="163756" y="731520"/>
                    <a:pt x="0" y="567764"/>
                    <a:pt x="0" y="3657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73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23723" tIns="188976" rIns="68885" bIns="140208" numCol="1" spcCol="1270" anchor="ctr" anchorCtr="0">
              <a:noAutofit/>
            </a:bodyPr>
            <a:lstStyle/>
            <a:p>
              <a:pPr lvl="0" algn="ctr"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solidFill>
                    <a:schemeClr val="bg1"/>
                  </a:solidFill>
                </a:rPr>
                <a:t>Sec 05</a:t>
              </a:r>
            </a:p>
            <a:p>
              <a:pPr lvl="0" algn="ctr" defTabSz="5333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33" kern="1200" dirty="0" err="1">
                  <a:solidFill>
                    <a:schemeClr val="bg1"/>
                  </a:solidFill>
                </a:rPr>
                <a:t>Th</a:t>
              </a:r>
              <a:r>
                <a:rPr lang="en-US" sz="933" kern="1200" dirty="0">
                  <a:solidFill>
                    <a:schemeClr val="bg1"/>
                  </a:solidFill>
                </a:rPr>
                <a:t> 7-8:30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58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94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9784-6C12-4100-BD68-8B1F4B1F8BB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59673" y="2145009"/>
            <a:ext cx="9144000" cy="16636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APAN PS5400: Managing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37C10-C2B5-4637-A77D-41E931CB2C5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086970"/>
            <a:ext cx="9144000" cy="119905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Week 1: Types of Data</a:t>
            </a:r>
          </a:p>
          <a:p>
            <a:pPr marL="0" indent="0">
              <a:buNone/>
            </a:pPr>
            <a:endParaRPr lang="en-US" sz="4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Lecturer: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François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Scharffe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6" descr="C:\Users\Mark\Box Sync\Mark\Columbia\logo.png">
            <a:extLst>
              <a:ext uri="{FF2B5EF4-FFF2-40B4-BE49-F238E27FC236}">
                <a16:creationId xmlns:a16="http://schemas.microsoft.com/office/drawing/2014/main" id="{EC3D11F9-67A5-4A68-A10B-DFC64343B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60" y="5908965"/>
            <a:ext cx="3695700" cy="811212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67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Varieties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973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Structured, semi-structured, unstructured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Numerical, textual, graphic, audio, video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Geo-spatial, temporal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Streaming, real-time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Transactional, log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Sensor data, machine-to-machine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“Big”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Other types?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8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50374"/>
            <a:ext cx="10972800" cy="54642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Modify/Update, Delete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Retrieve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Link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Annotate, enrich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Cleanse, transform (not covered in this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Integrate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Analyze (not covered in this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Visualize (not covered in this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4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managing data?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909917" y="1954161"/>
            <a:ext cx="8583560" cy="295465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Calibri"/>
              </a:rPr>
              <a:t>Variety of operations on various types of data </a:t>
            </a:r>
          </a:p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Calibri"/>
              </a:rPr>
              <a:t> </a:t>
            </a:r>
            <a:r>
              <a:rPr lang="en-US" sz="5400" dirty="0" smtClean="0">
                <a:solidFill>
                  <a:schemeClr val="bg1"/>
                </a:solidFill>
                <a:latin typeface="Cambria" pitchFamily="18" charset="0"/>
                <a:cs typeface="Calibri"/>
              </a:rPr>
              <a:t>+</a:t>
            </a:r>
            <a:endParaRPr lang="en-US" sz="2800" dirty="0" smtClean="0">
              <a:solidFill>
                <a:schemeClr val="bg1"/>
              </a:solidFill>
              <a:latin typeface="Cambria" pitchFamily="18" charset="0"/>
              <a:cs typeface="Calibri"/>
            </a:endParaRPr>
          </a:p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Calibri"/>
              </a:rPr>
              <a:t>maintaining integrity, quality, and security of data</a:t>
            </a:r>
          </a:p>
          <a:p>
            <a:pPr algn="ctr" eaLnBrk="1" hangingPunct="1"/>
            <a:r>
              <a:rPr lang="en-US" sz="4800" dirty="0">
                <a:solidFill>
                  <a:schemeClr val="bg1"/>
                </a:solidFill>
                <a:latin typeface="Cambria" pitchFamily="18" charset="0"/>
                <a:cs typeface="Calibri"/>
              </a:rPr>
              <a:t>+</a:t>
            </a:r>
          </a:p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Calibri"/>
              </a:rPr>
              <a:t>the infrastructure needed to do all these things</a:t>
            </a:r>
            <a:endParaRPr lang="en-US" sz="2800" dirty="0">
              <a:solidFill>
                <a:schemeClr val="bg1"/>
              </a:solidFill>
              <a:latin typeface="Cambria" pitchFamily="18" charset="0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595717" y="5214506"/>
            <a:ext cx="8126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Calibri"/>
              </a:rPr>
              <a:t>We will not cover infrastructure at the physical level.</a:t>
            </a:r>
            <a:endParaRPr lang="en-US" sz="2400" dirty="0">
              <a:solidFill>
                <a:schemeClr val="bg1"/>
              </a:solidFill>
              <a:latin typeface="Cambria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129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vs Unstructured vs Semi-structured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We can distinguish between them in terms of the degree of </a:t>
            </a:r>
            <a:r>
              <a:rPr lang="en-US" dirty="0" err="1" smtClean="0"/>
              <a:t>informativeness</a:t>
            </a:r>
            <a:r>
              <a:rPr lang="en-US" dirty="0" smtClean="0"/>
              <a:t> about the “content” of (components of) the data provided by the associated meta-data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Some people talk as if structured data is numbers and unstructured data is words.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This is complete nonsense</a:t>
            </a:r>
          </a:p>
        </p:txBody>
      </p:sp>
    </p:spTree>
    <p:extLst>
      <p:ext uri="{BB962C8B-B14F-4D97-AF65-F5344CB8AC3E}">
        <p14:creationId xmlns:p14="http://schemas.microsoft.com/office/powerpoint/2010/main" val="203118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Examples: Documents, videos, images, soundtracks,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meta-data associated with unstructured data </a:t>
            </a:r>
            <a:r>
              <a:rPr lang="en-US" sz="2800" dirty="0" smtClean="0"/>
              <a:t>provides </a:t>
            </a:r>
            <a:r>
              <a:rPr lang="en-US" sz="2800" dirty="0"/>
              <a:t>almost no information about the content of the data or its components (e.g., occurrences of the persons, locations, organizations, events, etc. in the document</a:t>
            </a:r>
            <a:r>
              <a:rPr lang="en-US" sz="2800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Separate processes are required to extract and tag the components of interest in unstructured data.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tags are meta-data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3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E.g., emails, XML documents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Meta-data associated with semi-structured data  provides 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‘sufficient’ information about only some of the components of the data/document (e.g., emails) AND/OR 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provides ‘insufficient’ information about some of the components of the data/document (e.g., XML documents)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Emails contain meta-data which tags the sender, receiver, time, etc. fields but do not provide any meta-data about the components of the body of the email.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220" y="1216743"/>
            <a:ext cx="10972800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E.g., rows in a relational database tables, information entered in a typical web form, JSON objects,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meta-data associated with structured data gives ‘sufficient’ information about the components of the data.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Whether the meta-data provides ‘sufficient’ information depends on one’s needs.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If the address field in a database table contains city and street names and if you need to extract that information, you may not regard the ‘address’ tag as sufficient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1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data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Should NOT be confused with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formats (16 bytes vs. 32 bytes, etc.)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types (integer vs. string,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Data Model consists of</a:t>
            </a:r>
          </a:p>
          <a:p>
            <a:pPr marL="973138" lvl="1" indent="-514350">
              <a:buFont typeface="+mj-lt"/>
              <a:buAutoNum type="arabicPeriod"/>
            </a:pPr>
            <a:r>
              <a:rPr lang="en-US" dirty="0" smtClean="0"/>
              <a:t>Data representation (tuples vs. objects vs. graphs, etc.)</a:t>
            </a:r>
          </a:p>
          <a:p>
            <a:pPr marL="973138" lvl="1" indent="-514350">
              <a:buFont typeface="+mj-lt"/>
              <a:buAutoNum type="arabicPeriod"/>
            </a:pPr>
            <a:r>
              <a:rPr lang="en-US" dirty="0" smtClean="0"/>
              <a:t>Query language (e.g., SQL )</a:t>
            </a:r>
          </a:p>
          <a:p>
            <a:pPr marL="973138" lvl="1" indent="-514350">
              <a:buFont typeface="+mj-lt"/>
              <a:buAutoNum type="arabicPeriod"/>
            </a:pPr>
            <a:r>
              <a:rPr lang="en-US" dirty="0" smtClean="0"/>
              <a:t>Constraints that provide semantics for data (e.g., integrity constraints)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29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7245"/>
            <a:ext cx="10972800" cy="55085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Not a precise term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is the opposite of “big data”?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Big data is generally characterized by three Vs.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Volume—humongous amount of data (petabytes and more)</a:t>
            </a:r>
          </a:p>
          <a:p>
            <a:pPr marL="1144588" lvl="2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But that is not enough to make it big data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Velocity—speed at which data needs to be  ingested and retrieved</a:t>
            </a:r>
          </a:p>
          <a:p>
            <a:pPr marL="1144588" lvl="2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Real-time applications need real-time processing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Variety---structured, unstructured, semi-structured, textual, graphic, video, etc., may all be leveraged by a single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Some people add more Vs, such as veracity.</a:t>
            </a:r>
          </a:p>
        </p:txBody>
      </p:sp>
    </p:spTree>
    <p:extLst>
      <p:ext uri="{BB962C8B-B14F-4D97-AF65-F5344CB8AC3E}">
        <p14:creationId xmlns:p14="http://schemas.microsoft.com/office/powerpoint/2010/main" val="2231359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Information vs.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5735"/>
            <a:ext cx="10972800" cy="485042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Widely recognized that data is not the same as information or knowledge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Different people have different ways of distinguishing these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 can be thought of as the recording of some event or state of the world (e.g., water collected in a rain gauge at a certain location at a certain 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Information is conceptualization of data at a higher level (e.g., amount of rainfall at that location over a period of 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Knowledge is conceptualization and integration of information at a yet higher level (e.g., that region is undergoing a drought)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468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smtClean="0"/>
              <a:t>François </a:t>
            </a:r>
            <a:r>
              <a:rPr lang="en-US" dirty="0" err="1" smtClean="0"/>
              <a:t>Scharffe</a:t>
            </a:r>
            <a:endParaRPr lang="en-US" dirty="0" smtClean="0"/>
          </a:p>
          <a:p>
            <a:r>
              <a:rPr lang="en-US" dirty="0" smtClean="0"/>
              <a:t>Email</a:t>
            </a:r>
            <a:r>
              <a:rPr lang="en-US" dirty="0" smtClean="0"/>
              <a:t>: fs2638@columbia.edu</a:t>
            </a:r>
            <a:endParaRPr lang="en-US" dirty="0" smtClean="0"/>
          </a:p>
          <a:p>
            <a:r>
              <a:rPr lang="en-US" dirty="0" smtClean="0"/>
              <a:t>Office: </a:t>
            </a:r>
            <a:r>
              <a:rPr lang="en-US" dirty="0" err="1" smtClean="0"/>
              <a:t>Lewisohn</a:t>
            </a:r>
            <a:r>
              <a:rPr lang="en-US" dirty="0" smtClean="0"/>
              <a:t> 503b</a:t>
            </a:r>
            <a:endParaRPr lang="en-US" dirty="0" smtClean="0"/>
          </a:p>
          <a:p>
            <a:r>
              <a:rPr lang="en-US" dirty="0" smtClean="0"/>
              <a:t>Office Hours: </a:t>
            </a:r>
            <a:r>
              <a:rPr lang="en-US" dirty="0" smtClean="0"/>
              <a:t>Wednesday 4-6pm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08484" cy="4525963"/>
          </a:xfrm>
        </p:spPr>
        <p:txBody>
          <a:bodyPr/>
          <a:lstStyle/>
          <a:p>
            <a:r>
              <a:rPr lang="en-US" dirty="0" smtClean="0"/>
              <a:t>Associate: </a:t>
            </a:r>
            <a:r>
              <a:rPr lang="en-US" dirty="0" err="1" smtClean="0"/>
              <a:t>Nneka</a:t>
            </a:r>
            <a:r>
              <a:rPr lang="en-US" dirty="0" smtClean="0"/>
              <a:t> </a:t>
            </a:r>
            <a:r>
              <a:rPr lang="en-US" dirty="0" err="1" smtClean="0"/>
              <a:t>Penniston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/>
              <a:t>njp2132@columbia.edu</a:t>
            </a:r>
            <a:endParaRPr lang="en-US" dirty="0" smtClean="0"/>
          </a:p>
          <a:p>
            <a:r>
              <a:rPr lang="en-US" dirty="0" smtClean="0"/>
              <a:t>Office Hours: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4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 will need to install the MySQL database management system on your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It is free, works for all operating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 may want to start on it—there are many videos and websites showing you how to do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you have any problems, contact the associate for this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68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Varieties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Operations on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Structured vs Semi-structured vs. Unstructured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vs. Information vs. 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C378-50A2-421E-A0B1-02A925BE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Relational database model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Relations, tuples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Relational database tables and schemas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types for relational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Relational Database Management System (RDBMS)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SQL as a query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Installing MySQL on your computer</a:t>
            </a:r>
          </a:p>
        </p:txBody>
      </p:sp>
    </p:spTree>
    <p:extLst>
      <p:ext uri="{BB962C8B-B14F-4D97-AF65-F5344CB8AC3E}">
        <p14:creationId xmlns:p14="http://schemas.microsoft.com/office/powerpoint/2010/main" val="35941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Regular attendance is required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final authority in terms of due dates is the Canvas unless the instructor explicitly asks you to ignore the date on Canvas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Late submissions of required work is permitted with a penalty of 10% for each late day up to 3 late days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some sessions you may be required to bring your laptop to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3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C378-50A2-421E-A0B1-02A925BE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Overview: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Relational databases (Weeks 2-4)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warehouses, data lakes (Week 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quality and data governance (Week 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Interacting with data (Week 7)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NoSQL databases (Weeks 8-11)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Big data and Hadoop ecosystem (Weeks 12-14)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 coverage of data presentation or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4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Overview: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85" y="1275735"/>
            <a:ext cx="11481618" cy="542003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Nine assignments (subject to changes)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SQL queries (Week 2)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warehouses vs. Data lakes (Week 5)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Discussion Assignment: Data governance policies (Week 6)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JSON Objects (Week 7)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Cassandra database (Week 8)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MongoDB database (Week 9)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CAP theorem and Cassandra and MongoDB (Week 10)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MapReduce</a:t>
            </a:r>
            <a:r>
              <a:rPr lang="en-US" dirty="0" smtClean="0"/>
              <a:t> (Week 12)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Installing Hadoop Cloudera (Week 13)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5988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2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Overview: Discussions and 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Discussions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governance policies (Week 6</a:t>
            </a:r>
            <a:r>
              <a:rPr lang="en-US" dirty="0" smtClean="0"/>
              <a:t>)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Quizzes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Introduction to data (Week 1—today)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quality (Week 6)</a:t>
            </a:r>
            <a:endParaRPr lang="en-US" dirty="0"/>
          </a:p>
          <a:p>
            <a:pPr marL="915988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5988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Overview: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Relational databases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Project 1.1 (Week 3)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Project 1.2 (Week 4)</a:t>
            </a:r>
          </a:p>
          <a:p>
            <a:pPr lvl="1" indent="0">
              <a:buNone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NoSQL databases (Week 12)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Big Data/Hadoop (Week 13)</a:t>
            </a:r>
          </a:p>
          <a:p>
            <a:r>
              <a:rPr lang="en-US" dirty="0" smtClean="0"/>
              <a:t>Check the modules for the due dates for each project.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729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can take the form of numbers, words, images, sounds, videos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But is a random collection of numbers or words or images data?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Is 17, 67, 98, 12 data?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Is a photograph you come across on the street data?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We need to have some idea about what the numbers are (where they come from, what they signify, etc.) for them to count as data.</a:t>
            </a:r>
          </a:p>
        </p:txBody>
      </p:sp>
    </p:spTree>
    <p:extLst>
      <p:ext uri="{BB962C8B-B14F-4D97-AF65-F5344CB8AC3E}">
        <p14:creationId xmlns:p14="http://schemas.microsoft.com/office/powerpoint/2010/main" val="146674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Meta-data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4116"/>
            <a:ext cx="10972800" cy="52061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Meta-data is data about data. It provides some information about the data. Some examples: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E.g., the column names and the data types of a column in a relational database table 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number of rows in a table</a:t>
            </a:r>
          </a:p>
          <a:p>
            <a:pPr marL="915988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Information about when and where a sound/video was recorded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Thesis (to consider): For something to count as data, it should come with some meta-data.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 you agree or disagree with this thesis?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meta-data do we necessarily need meta-meta-data for it count as meta-data, and so on to absurdity?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2419101"/>
      </p:ext>
    </p:extLst>
  </p:cSld>
  <p:clrMapOvr>
    <a:masterClrMapping/>
  </p:clrMapOvr>
</p:sld>
</file>

<file path=ppt/theme/theme1.xml><?xml version="1.0" encoding="utf-8"?>
<a:theme xmlns:a="http://schemas.openxmlformats.org/drawingml/2006/main" name="APAN RD Spring 2018 Lecture 9. Hypothesis Testing N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eaLnBrk="1" hangingPunct="1">
          <a:defRPr sz="1600" dirty="0">
            <a:solidFill>
              <a:schemeClr val="bg1"/>
            </a:solidFill>
            <a:latin typeface="Cambria" pitchFamily="18" charset="0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APAN RD Spring 2018 Lecture 9. Hypothesis Testing NR</Template>
  <TotalTime>23180</TotalTime>
  <Words>1295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Calibri</vt:lpstr>
      <vt:lpstr>Cambria</vt:lpstr>
      <vt:lpstr>Georgia</vt:lpstr>
      <vt:lpstr>Times New Roman</vt:lpstr>
      <vt:lpstr>APAN RD Spring 2018 Lecture 9. Hypothesis Testing NR</vt:lpstr>
      <vt:lpstr>APAN PS5400: Managing Data</vt:lpstr>
      <vt:lpstr>Instructors</vt:lpstr>
      <vt:lpstr>Course Policies</vt:lpstr>
      <vt:lpstr>Course Overview: Topics</vt:lpstr>
      <vt:lpstr>Course Overview: Assignments</vt:lpstr>
      <vt:lpstr>Course Overview: Discussions and Quizzes</vt:lpstr>
      <vt:lpstr>Course Overview: Projects</vt:lpstr>
      <vt:lpstr>What is data?</vt:lpstr>
      <vt:lpstr>Data vs. Meta-data</vt:lpstr>
      <vt:lpstr>Varieties of data</vt:lpstr>
      <vt:lpstr>Operations on data</vt:lpstr>
      <vt:lpstr>What is managing data?</vt:lpstr>
      <vt:lpstr>Structured vs Unstructured vs Semi-structured</vt:lpstr>
      <vt:lpstr>Unstructured data</vt:lpstr>
      <vt:lpstr>Semi-structured data</vt:lpstr>
      <vt:lpstr>Structured data</vt:lpstr>
      <vt:lpstr>What are data models?</vt:lpstr>
      <vt:lpstr>Big Data</vt:lpstr>
      <vt:lpstr>Data vs. Information vs. Knowledge</vt:lpstr>
      <vt:lpstr>Heads up</vt:lpstr>
      <vt:lpstr>Recap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APAN PS5400: Managing Data</dc:title>
  <dc:creator>Shekhar Pradhan</dc:creator>
  <cp:lastModifiedBy>lechatpito</cp:lastModifiedBy>
  <cp:revision>60</cp:revision>
  <dcterms:created xsi:type="dcterms:W3CDTF">2018-12-08T01:59:41Z</dcterms:created>
  <dcterms:modified xsi:type="dcterms:W3CDTF">2020-01-22T21:00:00Z</dcterms:modified>
</cp:coreProperties>
</file>