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GB" sz="4400" strike="noStrike" u="none">
                <a:solidFill>
                  <a:srgbClr val="000000"/>
                </a:solidFill>
                <a:uFillTx/>
                <a:latin typeface="Roboto"/>
              </a:rPr>
              <a:t>Click to move the slide</a:t>
            </a:r>
            <a:endParaRPr b="0" lang="en-GB" sz="4400" strike="noStrike" u="none">
              <a:solidFill>
                <a:srgbClr val="000000"/>
              </a:solidFill>
              <a:uFillTx/>
              <a:latin typeface="Roboto"/>
            </a:endParaRPr>
          </a:p>
        </p:txBody>
      </p:sp>
      <p:sp>
        <p:nvSpPr>
          <p:cNvPr id="1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GB" sz="2000" strike="noStrike" u="none">
                <a:solidFill>
                  <a:srgbClr val="000000"/>
                </a:solidFill>
                <a:uFillTx/>
                <a:latin typeface="Roboto"/>
              </a:rPr>
              <a:t>Click to edit the notes' format</a:t>
            </a:r>
            <a:endParaRPr b="0" lang="en-GB" sz="2000" strike="noStrike" u="none">
              <a:solidFill>
                <a:srgbClr val="000000"/>
              </a:solidFill>
              <a:uFillTx/>
              <a:latin typeface="Roboto"/>
            </a:endParaRPr>
          </a:p>
        </p:txBody>
      </p:sp>
      <p:sp>
        <p:nvSpPr>
          <p:cNvPr id="14"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GB" sz="1400" strike="noStrike" u="none">
                <a:solidFill>
                  <a:srgbClr val="000000"/>
                </a:solidFill>
                <a:uFillTx/>
                <a:latin typeface="Times New Roman"/>
              </a:rPr>
              <a:t>&lt;header&gt;</a:t>
            </a:r>
            <a:endParaRPr b="0" lang="en-GB" sz="1400" strike="noStrike" u="none">
              <a:solidFill>
                <a:srgbClr val="000000"/>
              </a:solidFill>
              <a:uFillTx/>
              <a:latin typeface="Times New Roman"/>
            </a:endParaRPr>
          </a:p>
        </p:txBody>
      </p:sp>
      <p:sp>
        <p:nvSpPr>
          <p:cNvPr id="15" name="PlaceHolder 4"/>
          <p:cNvSpPr>
            <a:spLocks noGrp="1"/>
          </p:cNvSpPr>
          <p:nvPr>
            <p:ph type="dt" idx="4"/>
          </p:nvPr>
        </p:nvSpPr>
        <p:spPr>
          <a:xfrm>
            <a:off x="4278960" y="0"/>
            <a:ext cx="3280680" cy="534240"/>
          </a:xfrm>
          <a:prstGeom prst="rect">
            <a:avLst/>
          </a:prstGeom>
          <a:noFill/>
          <a:ln w="0">
            <a:noFill/>
          </a:ln>
        </p:spPr>
        <p:txBody>
          <a:bodyPr lIns="0" rIns="0" tIns="0" bIns="0" anchor="t">
            <a:noAutofit/>
          </a:bodyPr>
          <a:lstStyle>
            <a:lvl1pPr indent="0" algn="r">
              <a:buNone/>
              <a:defRPr b="0" lang="en-GB" sz="1400" strike="noStrike" u="none">
                <a:solidFill>
                  <a:srgbClr val="000000"/>
                </a:solidFill>
                <a:uFillTx/>
                <a:latin typeface="Times New Roman"/>
              </a:defRPr>
            </a:lvl1pPr>
          </a:lstStyle>
          <a:p>
            <a:pPr indent="0" algn="r">
              <a:buNone/>
            </a:pPr>
            <a:r>
              <a:rPr b="0" lang="en-GB" sz="1400" strike="noStrike" u="none">
                <a:solidFill>
                  <a:srgbClr val="000000"/>
                </a:solidFill>
                <a:uFillTx/>
                <a:latin typeface="Times New Roman"/>
              </a:rPr>
              <a:t>&lt;date/time&gt;</a:t>
            </a:r>
            <a:endParaRPr b="0" lang="en-GB" sz="1400" strike="noStrike" u="none">
              <a:solidFill>
                <a:srgbClr val="000000"/>
              </a:solidFill>
              <a:uFillTx/>
              <a:latin typeface="Times New Roman"/>
            </a:endParaRPr>
          </a:p>
        </p:txBody>
      </p:sp>
      <p:sp>
        <p:nvSpPr>
          <p:cNvPr id="16" name="PlaceHolder 5"/>
          <p:cNvSpPr>
            <a:spLocks noGrp="1"/>
          </p:cNvSpPr>
          <p:nvPr>
            <p:ph type="ftr" idx="5"/>
          </p:nvPr>
        </p:nvSpPr>
        <p:spPr>
          <a:xfrm>
            <a:off x="0" y="10157400"/>
            <a:ext cx="3280680" cy="534240"/>
          </a:xfrm>
          <a:prstGeom prst="rect">
            <a:avLst/>
          </a:prstGeom>
          <a:noFill/>
          <a:ln w="0">
            <a:noFill/>
          </a:ln>
        </p:spPr>
        <p:txBody>
          <a:bodyPr lIns="0" rIns="0" tIns="0" bIns="0" anchor="b">
            <a:noAutofit/>
          </a:bodyPr>
          <a:lstStyle>
            <a:lvl1pPr indent="0">
              <a:buNone/>
              <a:defRPr b="0" lang="en-GB" sz="1400" strike="noStrike" u="none">
                <a:solidFill>
                  <a:srgbClr val="000000"/>
                </a:solidFill>
                <a:uFillTx/>
                <a:latin typeface="Times New Roman"/>
              </a:defRPr>
            </a:lvl1pPr>
          </a:lstStyle>
          <a:p>
            <a:pPr indent="0">
              <a:buNone/>
            </a:pPr>
            <a:r>
              <a:rPr b="0" lang="en-GB" sz="1400" strike="noStrike" u="none">
                <a:solidFill>
                  <a:srgbClr val="000000"/>
                </a:solidFill>
                <a:uFillTx/>
                <a:latin typeface="Times New Roman"/>
              </a:rPr>
              <a:t>&lt;footer&gt;</a:t>
            </a:r>
            <a:endParaRPr b="0" lang="en-GB" sz="1400" strike="noStrike" u="none">
              <a:solidFill>
                <a:srgbClr val="000000"/>
              </a:solidFill>
              <a:uFillTx/>
              <a:latin typeface="Times New Roman"/>
            </a:endParaRPr>
          </a:p>
        </p:txBody>
      </p:sp>
      <p:sp>
        <p:nvSpPr>
          <p:cNvPr id="17" name="PlaceHolder 6"/>
          <p:cNvSpPr>
            <a:spLocks noGrp="1"/>
          </p:cNvSpPr>
          <p:nvPr>
            <p:ph type="sldNum" idx="6"/>
          </p:nvPr>
        </p:nvSpPr>
        <p:spPr>
          <a:xfrm>
            <a:off x="4278960" y="10157400"/>
            <a:ext cx="3280680" cy="534240"/>
          </a:xfrm>
          <a:prstGeom prst="rect">
            <a:avLst/>
          </a:prstGeom>
          <a:noFill/>
          <a:ln w="0">
            <a:noFill/>
          </a:ln>
        </p:spPr>
        <p:txBody>
          <a:bodyPr lIns="0" rIns="0" tIns="0" bIns="0" anchor="b">
            <a:noAutofit/>
          </a:bodyPr>
          <a:lstStyle>
            <a:lvl1pPr indent="0" algn="r">
              <a:buNone/>
              <a:defRPr b="0" lang="en-GB" sz="1400" strike="noStrike" u="none">
                <a:solidFill>
                  <a:srgbClr val="000000"/>
                </a:solidFill>
                <a:uFillTx/>
                <a:latin typeface="Times New Roman"/>
              </a:defRPr>
            </a:lvl1pPr>
          </a:lstStyle>
          <a:p>
            <a:pPr indent="0" algn="r">
              <a:buNone/>
            </a:pPr>
            <a:fld id="{2F692753-66C0-4CB1-8277-9FB5A7B9B83F}" type="slidenum">
              <a:rPr b="0" lang="en-GB" sz="1400" strike="noStrike" u="none">
                <a:solidFill>
                  <a:srgbClr val="000000"/>
                </a:solidFill>
                <a:uFillTx/>
                <a:latin typeface="Times New Roman"/>
              </a:rPr>
              <a:t>&lt;number&gt;</a:t>
            </a:fld>
            <a:endParaRPr b="0" lang="en-GB"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216000" y="812520"/>
            <a:ext cx="7127280" cy="4008960"/>
          </a:xfrm>
          <a:prstGeom prst="rect">
            <a:avLst/>
          </a:prstGeom>
          <a:ln w="0">
            <a:noFill/>
          </a:ln>
        </p:spPr>
      </p:sp>
      <p:sp>
        <p:nvSpPr>
          <p:cNvPr id="7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GB" sz="2000" strike="noStrike" u="none">
                <a:solidFill>
                  <a:srgbClr val="000000"/>
                </a:solidFill>
                <a:uFillTx/>
                <a:latin typeface="Roboto"/>
              </a:rPr>
              <a:t>Hello, I will present the results from my analysis of the performance of Pens and Printers' sales methods. </a:t>
            </a:r>
            <a:endParaRPr b="0" lang="en-GB" sz="2000" strike="noStrike" u="none">
              <a:solidFill>
                <a:srgbClr val="000000"/>
              </a:solidFill>
              <a:uFillTx/>
              <a:latin typeface="Roboto"/>
            </a:endParaRPr>
          </a:p>
          <a:p>
            <a:pPr marL="216000" indent="-216000">
              <a:buNone/>
            </a:pPr>
            <a:endParaRPr b="0" lang="en-GB" sz="2000" strike="noStrike" u="none">
              <a:solidFill>
                <a:srgbClr val="000000"/>
              </a:solidFill>
              <a:uFillTx/>
              <a:latin typeface="Roboto"/>
            </a:endParaRPr>
          </a:p>
          <a:p>
            <a:pPr marL="216000" indent="-216000">
              <a:buNone/>
            </a:pPr>
            <a:r>
              <a:rPr b="0" lang="en-GB" sz="2000" strike="noStrike" u="none">
                <a:solidFill>
                  <a:srgbClr val="000000"/>
                </a:solidFill>
                <a:uFillTx/>
                <a:latin typeface="Roboto"/>
              </a:rPr>
              <a:t>We will be looking at their performance over the first 6 weeks after the launch of Pens and Printers' new products.</a:t>
            </a:r>
            <a:endParaRPr b="0" lang="en-GB" sz="2000" strike="noStrike" u="none">
              <a:solidFill>
                <a:srgbClr val="000000"/>
              </a:solidFill>
              <a:uFillTx/>
              <a:latin typeface="Roboto"/>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216000" y="812520"/>
            <a:ext cx="7127280" cy="4008960"/>
          </a:xfrm>
          <a:prstGeom prst="rect">
            <a:avLst/>
          </a:prstGeom>
          <a:ln w="0">
            <a:noFill/>
          </a:ln>
        </p:spPr>
      </p:sp>
      <p:sp>
        <p:nvSpPr>
          <p:cNvPr id="9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GB" sz="2000" strike="noStrike" u="none">
                <a:solidFill>
                  <a:srgbClr val="000000"/>
                </a:solidFill>
                <a:uFillTx/>
                <a:latin typeface="Roboto"/>
              </a:rPr>
              <a:t>For if we divide the revenue per customer by the number of new products sold per customer, we get the revenue per unit sold for which, as we can see here, the mean remained fairly steady over the 6 weeks for all three sales methods.</a:t>
            </a:r>
            <a:endParaRPr b="0" lang="en-GB" sz="2000" strike="noStrike" u="none">
              <a:solidFill>
                <a:srgbClr val="000000"/>
              </a:solidFill>
              <a:uFillTx/>
              <a:latin typeface="Roboto"/>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sldImg"/>
          </p:nvPr>
        </p:nvSpPr>
        <p:spPr>
          <a:xfrm>
            <a:off x="216000" y="812520"/>
            <a:ext cx="7127280" cy="4008960"/>
          </a:xfrm>
          <a:prstGeom prst="rect">
            <a:avLst/>
          </a:prstGeom>
          <a:ln w="0">
            <a:noFill/>
          </a:ln>
        </p:spPr>
      </p:sp>
      <p:sp>
        <p:nvSpPr>
          <p:cNvPr id="9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spcBef>
                <a:spcPts val="1191"/>
              </a:spcBef>
              <a:spcAft>
                <a:spcPts val="992"/>
              </a:spcAft>
              <a:buNone/>
            </a:pPr>
            <a:r>
              <a:rPr b="0" lang="en-GB" sz="2000" strike="noStrike" u="none">
                <a:solidFill>
                  <a:srgbClr val="000000"/>
                </a:solidFill>
                <a:uFillTx/>
                <a:latin typeface="Roboto"/>
              </a:rPr>
              <a:t>- Since our goal is to understand which combination of sales methods is best and how they evolve over time, I would recommend we use the percentage of total revenue by week that each sales method represents as our metrics to assess the evolution of the perfomance of each sales method and thus its relevance going forwards.</a:t>
            </a:r>
            <a:endParaRPr b="0" lang="en-GB" sz="2000" strike="noStrike" u="none">
              <a:solidFill>
                <a:srgbClr val="000000"/>
              </a:solidFill>
              <a:uFillTx/>
              <a:latin typeface="Roboto"/>
            </a:endParaRPr>
          </a:p>
          <a:p>
            <a:pPr marL="216000" indent="-216000">
              <a:spcBef>
                <a:spcPts val="1191"/>
              </a:spcBef>
              <a:spcAft>
                <a:spcPts val="992"/>
              </a:spcAft>
              <a:buNone/>
            </a:pPr>
            <a:endParaRPr b="0" lang="en-GB" sz="2000" strike="noStrike" u="none">
              <a:solidFill>
                <a:srgbClr val="000000"/>
              </a:solidFill>
              <a:uFillTx/>
              <a:latin typeface="Roboto"/>
            </a:endParaRPr>
          </a:p>
          <a:p>
            <a:pPr marL="216000" indent="-216000">
              <a:spcBef>
                <a:spcPts val="1191"/>
              </a:spcBef>
              <a:spcAft>
                <a:spcPts val="992"/>
              </a:spcAft>
              <a:buNone/>
            </a:pPr>
            <a:r>
              <a:rPr b="0" lang="en-GB" sz="2000" strike="noStrike" u="none">
                <a:solidFill>
                  <a:srgbClr val="000000"/>
                </a:solidFill>
                <a:uFillTx/>
                <a:latin typeface="Roboto"/>
              </a:rPr>
              <a:t>- We see how this metric for each of the sales methods over the first 6 weeks after launch shows the complementary strengths over time of the Email and the Email + call methods.</a:t>
            </a:r>
            <a:endParaRPr b="0" lang="en-GB" sz="2000" strike="noStrike" u="none">
              <a:solidFill>
                <a:srgbClr val="000000"/>
              </a:solidFill>
              <a:uFillTx/>
              <a:latin typeface="Roboto"/>
            </a:endParaRPr>
          </a:p>
          <a:p>
            <a:pPr marL="216000" indent="-216000">
              <a:spcBef>
                <a:spcPts val="1191"/>
              </a:spcBef>
              <a:spcAft>
                <a:spcPts val="992"/>
              </a:spcAft>
              <a:buNone/>
            </a:pPr>
            <a:endParaRPr b="0" lang="en-GB" sz="2000" strike="noStrike" u="none">
              <a:solidFill>
                <a:srgbClr val="000000"/>
              </a:solidFill>
              <a:uFillTx/>
              <a:latin typeface="Roboto"/>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sldImg"/>
          </p:nvPr>
        </p:nvSpPr>
        <p:spPr>
          <a:xfrm>
            <a:off x="216000" y="812520"/>
            <a:ext cx="7127280" cy="4008960"/>
          </a:xfrm>
          <a:prstGeom prst="rect">
            <a:avLst/>
          </a:prstGeom>
          <a:ln w="0">
            <a:noFill/>
          </a:ln>
        </p:spPr>
      </p:sp>
      <p:sp>
        <p:nvSpPr>
          <p:cNvPr id="9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spcBef>
                <a:spcPts val="1191"/>
              </a:spcBef>
              <a:spcAft>
                <a:spcPts val="992"/>
              </a:spcAft>
              <a:buNone/>
            </a:pPr>
            <a:r>
              <a:rPr b="0" lang="en-GB" sz="2000" strike="noStrike" u="none">
                <a:solidFill>
                  <a:srgbClr val="000000"/>
                </a:solidFill>
                <a:uFillTx/>
                <a:latin typeface="Roboto"/>
              </a:rPr>
              <a:t>To optimize sales, I recommend dropping the Call method—it’s time-intensive and generates low revenue.</a:t>
            </a:r>
            <a:endParaRPr b="0" lang="en-GB" sz="2000" strike="noStrike" u="none">
              <a:solidFill>
                <a:srgbClr val="000000"/>
              </a:solidFill>
              <a:uFillTx/>
              <a:latin typeface="Roboto"/>
            </a:endParaRPr>
          </a:p>
          <a:p>
            <a:pPr marL="216000" indent="-216000">
              <a:spcBef>
                <a:spcPts val="1191"/>
              </a:spcBef>
              <a:spcAft>
                <a:spcPts val="992"/>
              </a:spcAft>
              <a:buNone/>
            </a:pPr>
            <a:r>
              <a:rPr b="0" lang="en-GB" sz="2000" strike="noStrike" u="none">
                <a:solidFill>
                  <a:srgbClr val="000000"/>
                </a:solidFill>
                <a:uFillTx/>
                <a:latin typeface="Roboto"/>
              </a:rPr>
              <a:t>Focus on Email + Call for high returns and Email for reaching more customers.</a:t>
            </a:r>
            <a:endParaRPr b="0" lang="en-GB" sz="2000" strike="noStrike" u="none">
              <a:solidFill>
                <a:srgbClr val="000000"/>
              </a:solidFill>
              <a:uFillTx/>
              <a:latin typeface="Roboto"/>
            </a:endParaRPr>
          </a:p>
          <a:p>
            <a:pPr marL="216000" indent="-216000">
              <a:spcBef>
                <a:spcPts val="1191"/>
              </a:spcBef>
              <a:spcAft>
                <a:spcPts val="992"/>
              </a:spcAft>
              <a:buNone/>
            </a:pPr>
            <a:r>
              <a:rPr b="0" lang="en-GB" sz="2000" strike="noStrike" u="none">
                <a:solidFill>
                  <a:srgbClr val="000000"/>
                </a:solidFill>
                <a:uFillTx/>
                <a:latin typeface="Roboto"/>
              </a:rPr>
              <a:t>Start collecting data on work time spent on each sale to a customer for a more in-depth analysis from a time and cost perspective</a:t>
            </a:r>
            <a:endParaRPr b="0" lang="en-GB" sz="2000" strike="noStrike" u="none">
              <a:solidFill>
                <a:srgbClr val="000000"/>
              </a:solidFill>
              <a:uFillTx/>
              <a:latin typeface="Roboto"/>
            </a:endParaRPr>
          </a:p>
          <a:p>
            <a:pPr marL="216000" indent="-216000">
              <a:spcBef>
                <a:spcPts val="1191"/>
              </a:spcBef>
              <a:spcAft>
                <a:spcPts val="992"/>
              </a:spcAft>
              <a:buNone/>
            </a:pPr>
            <a:endParaRPr b="0" lang="en-GB" sz="2000" strike="noStrike" u="none">
              <a:solidFill>
                <a:srgbClr val="000000"/>
              </a:solidFill>
              <a:uFillTx/>
              <a:latin typeface="Roboto"/>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sldImg"/>
          </p:nvPr>
        </p:nvSpPr>
        <p:spPr>
          <a:xfrm>
            <a:off x="216000" y="812520"/>
            <a:ext cx="7127280" cy="4008960"/>
          </a:xfrm>
          <a:prstGeom prst="rect">
            <a:avLst/>
          </a:prstGeom>
          <a:ln w="0">
            <a:noFill/>
          </a:ln>
        </p:spPr>
      </p:sp>
      <p:sp>
        <p:nvSpPr>
          <p:cNvPr id="7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GB" sz="2000" strike="noStrike" u="none">
                <a:solidFill>
                  <a:srgbClr val="000000"/>
                </a:solidFill>
                <a:uFillTx/>
                <a:latin typeface="Roboto"/>
              </a:rPr>
              <a:t>- Let us quickly remind everyone that there have been 3 different sales methods over these first 6 weeks.</a:t>
            </a:r>
            <a:endParaRPr b="0" lang="en-GB" sz="2000" strike="noStrike" u="none">
              <a:solidFill>
                <a:srgbClr val="000000"/>
              </a:solidFill>
              <a:uFillTx/>
              <a:latin typeface="Roboto"/>
            </a:endParaRPr>
          </a:p>
          <a:p>
            <a:pPr marL="216000" indent="-216000">
              <a:buNone/>
            </a:pPr>
            <a:endParaRPr b="0" lang="en-GB" sz="2000" strike="noStrike" u="none">
              <a:solidFill>
                <a:srgbClr val="000000"/>
              </a:solidFill>
              <a:uFillTx/>
              <a:latin typeface="Roboto"/>
            </a:endParaRPr>
          </a:p>
          <a:p>
            <a:pPr marL="216000" indent="-216000">
              <a:buNone/>
            </a:pPr>
            <a:r>
              <a:rPr b="0" lang="en-GB" sz="2000" strike="noStrike" u="none">
                <a:solidFill>
                  <a:srgbClr val="000000"/>
                </a:solidFill>
                <a:uFillTx/>
                <a:latin typeface="Roboto"/>
              </a:rPr>
              <a:t>	</a:t>
            </a:r>
            <a:r>
              <a:rPr b="0" lang="en-GB" sz="2000" strike="noStrike" u="none">
                <a:solidFill>
                  <a:srgbClr val="000000"/>
                </a:solidFill>
                <a:uFillTx/>
                <a:latin typeface="Roboto"/>
              </a:rPr>
              <a:t>- The first consisted in sending out an email at the launch of the new products and sending out a follow-up email 3 weeks later. This required minimal effort from the sales team.</a:t>
            </a:r>
            <a:endParaRPr b="0" lang="en-GB" sz="2000" strike="noStrike" u="none">
              <a:solidFill>
                <a:srgbClr val="000000"/>
              </a:solidFill>
              <a:uFillTx/>
              <a:latin typeface="Roboto"/>
            </a:endParaRPr>
          </a:p>
          <a:p>
            <a:pPr marL="216000" indent="-216000">
              <a:buNone/>
            </a:pPr>
            <a:endParaRPr b="0" lang="en-GB" sz="2000" strike="noStrike" u="none">
              <a:solidFill>
                <a:srgbClr val="000000"/>
              </a:solidFill>
              <a:uFillTx/>
              <a:latin typeface="Roboto"/>
            </a:endParaRPr>
          </a:p>
          <a:p>
            <a:pPr marL="216000" indent="-216000">
              <a:buNone/>
            </a:pPr>
            <a:r>
              <a:rPr b="0" lang="en-GB" sz="2000" strike="noStrike" u="none">
                <a:solidFill>
                  <a:srgbClr val="000000"/>
                </a:solidFill>
                <a:uFillTx/>
                <a:latin typeface="Roboto"/>
              </a:rPr>
              <a:t>	</a:t>
            </a:r>
            <a:r>
              <a:rPr b="0" lang="en-GB" sz="2000" strike="noStrike" u="none">
                <a:solidFill>
                  <a:srgbClr val="000000"/>
                </a:solidFill>
                <a:uFillTx/>
                <a:latin typeface="Roboto"/>
              </a:rPr>
              <a:t>- The second consisted in a call to the customer. This was usually a 30-minute call per customer which is rather labour-intensive</a:t>
            </a:r>
            <a:endParaRPr b="0" lang="en-GB" sz="2000" strike="noStrike" u="none">
              <a:solidFill>
                <a:srgbClr val="000000"/>
              </a:solidFill>
              <a:uFillTx/>
              <a:latin typeface="Roboto"/>
            </a:endParaRPr>
          </a:p>
          <a:p>
            <a:pPr marL="216000" indent="-216000">
              <a:buNone/>
            </a:pPr>
            <a:endParaRPr b="0" lang="en-GB" sz="2000" strike="noStrike" u="none">
              <a:solidFill>
                <a:srgbClr val="000000"/>
              </a:solidFill>
              <a:uFillTx/>
              <a:latin typeface="Roboto"/>
            </a:endParaRPr>
          </a:p>
          <a:p>
            <a:pPr marL="216000" indent="-216000">
              <a:buNone/>
            </a:pPr>
            <a:r>
              <a:rPr b="0" lang="en-GB" sz="2000" strike="noStrike" u="none">
                <a:solidFill>
                  <a:srgbClr val="000000"/>
                </a:solidFill>
                <a:uFillTx/>
                <a:latin typeface="Roboto"/>
              </a:rPr>
              <a:t>	</a:t>
            </a:r>
            <a:r>
              <a:rPr b="0" lang="en-GB" sz="2000" strike="noStrike" u="none">
                <a:solidFill>
                  <a:srgbClr val="000000"/>
                </a:solidFill>
                <a:uFillTx/>
                <a:latin typeface="Roboto"/>
              </a:rPr>
              <a:t>- The third method was a combined approach where an email was sent with a follow-up call a week later that generally lasted around 10 minutes.</a:t>
            </a:r>
            <a:endParaRPr b="0" lang="en-GB" sz="2000" strike="noStrike" u="none">
              <a:solidFill>
                <a:srgbClr val="000000"/>
              </a:solidFill>
              <a:uFillTx/>
              <a:latin typeface="Roboto"/>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sldImg"/>
          </p:nvPr>
        </p:nvSpPr>
        <p:spPr>
          <a:xfrm>
            <a:off x="216000" y="812520"/>
            <a:ext cx="7127280" cy="4008960"/>
          </a:xfrm>
          <a:prstGeom prst="rect">
            <a:avLst/>
          </a:prstGeom>
          <a:ln w="0">
            <a:noFill/>
          </a:ln>
        </p:spPr>
      </p:sp>
      <p:sp>
        <p:nvSpPr>
          <p:cNvPr id="8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GB" sz="2000" strike="noStrike" u="none">
                <a:solidFill>
                  <a:srgbClr val="000000"/>
                </a:solidFill>
                <a:uFillTx/>
                <a:latin typeface="Roboto"/>
              </a:rPr>
              <a:t>- Our goals here are to:</a:t>
            </a:r>
            <a:endParaRPr b="0" lang="en-GB" sz="2000" strike="noStrike" u="none">
              <a:solidFill>
                <a:srgbClr val="000000"/>
              </a:solidFill>
              <a:uFillTx/>
              <a:latin typeface="Roboto"/>
            </a:endParaRPr>
          </a:p>
          <a:p>
            <a:pPr marL="216000" indent="-216000">
              <a:buNone/>
            </a:pPr>
            <a:endParaRPr b="0" lang="en-GB" sz="2000" strike="noStrike" u="none">
              <a:solidFill>
                <a:srgbClr val="000000"/>
              </a:solidFill>
              <a:uFillTx/>
              <a:latin typeface="Roboto"/>
            </a:endParaRPr>
          </a:p>
          <a:p>
            <a:pPr marL="216000" indent="-216000">
              <a:buNone/>
            </a:pPr>
            <a:r>
              <a:rPr b="0" lang="en-GB" sz="2000" strike="noStrike" u="none">
                <a:solidFill>
                  <a:srgbClr val="000000"/>
                </a:solidFill>
                <a:uFillTx/>
                <a:latin typeface="Roboto"/>
              </a:rPr>
              <a:t>	</a:t>
            </a:r>
            <a:r>
              <a:rPr b="0" lang="en-GB" sz="2000" strike="noStrike" u="none">
                <a:solidFill>
                  <a:srgbClr val="000000"/>
                </a:solidFill>
                <a:uFillTx/>
                <a:latin typeface="Roboto"/>
              </a:rPr>
              <a:t>- understand how many customers there were for each approach,</a:t>
            </a:r>
            <a:endParaRPr b="0" lang="en-GB" sz="2000" strike="noStrike" u="none">
              <a:solidFill>
                <a:srgbClr val="000000"/>
              </a:solidFill>
              <a:uFillTx/>
              <a:latin typeface="Roboto"/>
            </a:endParaRPr>
          </a:p>
          <a:p>
            <a:pPr marL="216000" indent="-216000">
              <a:buNone/>
            </a:pPr>
            <a:endParaRPr b="0" lang="en-GB" sz="2000" strike="noStrike" u="none">
              <a:solidFill>
                <a:srgbClr val="000000"/>
              </a:solidFill>
              <a:uFillTx/>
              <a:latin typeface="Roboto"/>
            </a:endParaRPr>
          </a:p>
          <a:p>
            <a:pPr marL="216000" indent="-216000">
              <a:buNone/>
            </a:pPr>
            <a:r>
              <a:rPr b="0" lang="en-GB" sz="2000" strike="noStrike" u="none">
                <a:solidFill>
                  <a:srgbClr val="000000"/>
                </a:solidFill>
                <a:uFillTx/>
                <a:latin typeface="Roboto"/>
              </a:rPr>
              <a:t>	</a:t>
            </a:r>
            <a:r>
              <a:rPr b="0" lang="en-GB" sz="2000" strike="noStrike" u="none">
                <a:solidFill>
                  <a:srgbClr val="000000"/>
                </a:solidFill>
                <a:uFillTx/>
                <a:latin typeface="Roboto"/>
              </a:rPr>
              <a:t>- check the spread of the revenue, both overall and for each sales method</a:t>
            </a:r>
            <a:endParaRPr b="0" lang="en-GB" sz="2000" strike="noStrike" u="none">
              <a:solidFill>
                <a:srgbClr val="000000"/>
              </a:solidFill>
              <a:uFillTx/>
              <a:latin typeface="Roboto"/>
            </a:endParaRPr>
          </a:p>
          <a:p>
            <a:pPr marL="216000" indent="-216000">
              <a:buNone/>
            </a:pPr>
            <a:endParaRPr b="0" lang="en-GB" sz="2000" strike="noStrike" u="none">
              <a:solidFill>
                <a:srgbClr val="000000"/>
              </a:solidFill>
              <a:uFillTx/>
              <a:latin typeface="Roboto"/>
            </a:endParaRPr>
          </a:p>
          <a:p>
            <a:pPr marL="216000" indent="-216000">
              <a:buNone/>
            </a:pPr>
            <a:r>
              <a:rPr b="0" lang="en-GB" sz="2000" strike="noStrike" u="none">
                <a:solidFill>
                  <a:srgbClr val="000000"/>
                </a:solidFill>
                <a:uFillTx/>
                <a:latin typeface="Roboto"/>
              </a:rPr>
              <a:t>	</a:t>
            </a:r>
            <a:r>
              <a:rPr b="0" lang="en-GB" sz="2000" strike="noStrike" u="none">
                <a:solidFill>
                  <a:srgbClr val="000000"/>
                </a:solidFill>
                <a:uFillTx/>
                <a:latin typeface="Roboto"/>
              </a:rPr>
              <a:t>- find out if there are any differences in revenue over time for each of the methods</a:t>
            </a:r>
            <a:endParaRPr b="0" lang="en-GB" sz="2000" strike="noStrike" u="none">
              <a:solidFill>
                <a:srgbClr val="000000"/>
              </a:solidFill>
              <a:uFillTx/>
              <a:latin typeface="Roboto"/>
            </a:endParaRPr>
          </a:p>
          <a:p>
            <a:pPr marL="216000" indent="-216000">
              <a:buNone/>
            </a:pPr>
            <a:endParaRPr b="0" lang="en-GB" sz="2000" strike="noStrike" u="none">
              <a:solidFill>
                <a:srgbClr val="000000"/>
              </a:solidFill>
              <a:uFillTx/>
              <a:latin typeface="Roboto"/>
            </a:endParaRPr>
          </a:p>
          <a:p>
            <a:pPr marL="216000" indent="-216000">
              <a:buNone/>
            </a:pPr>
            <a:r>
              <a:rPr b="0" lang="en-GB" sz="2000" strike="noStrike" u="none">
                <a:solidFill>
                  <a:srgbClr val="000000"/>
                </a:solidFill>
                <a:uFillTx/>
                <a:latin typeface="Roboto"/>
              </a:rPr>
              <a:t>	</a:t>
            </a:r>
            <a:r>
              <a:rPr b="0" lang="en-GB" sz="2000" strike="noStrike" u="none">
                <a:solidFill>
                  <a:srgbClr val="000000"/>
                </a:solidFill>
                <a:uFillTx/>
                <a:latin typeface="Roboto"/>
              </a:rPr>
              <a:t>- and most importantly, to determine which methods the sales team should continue to use.</a:t>
            </a:r>
            <a:endParaRPr b="0" lang="en-GB" sz="2000" strike="noStrike" u="none">
              <a:solidFill>
                <a:srgbClr val="000000"/>
              </a:solidFill>
              <a:uFillTx/>
              <a:latin typeface="Roboto"/>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a:ln w="0">
            <a:noFill/>
          </a:ln>
        </p:spPr>
      </p:sp>
      <p:sp>
        <p:nvSpPr>
          <p:cNvPr id="8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endParaRPr b="0" lang="en-GB" sz="2000" strike="noStrike" u="none">
              <a:solidFill>
                <a:srgbClr val="000000"/>
              </a:solidFill>
              <a:uFillTx/>
              <a:latin typeface="Roboto"/>
            </a:endParaRPr>
          </a:p>
          <a:p>
            <a:pPr marL="216000" indent="-216000">
              <a:buNone/>
            </a:pPr>
            <a:r>
              <a:rPr b="0" lang="en-GB" sz="2000" strike="noStrike" u="none">
                <a:solidFill>
                  <a:srgbClr val="000000"/>
                </a:solidFill>
                <a:uFillTx/>
                <a:latin typeface="Roboto"/>
              </a:rPr>
              <a:t>- We see here our answer to our first question: How many customers were there for each approach?</a:t>
            </a:r>
            <a:endParaRPr b="0" lang="en-GB" sz="2000" strike="noStrike" u="none">
              <a:solidFill>
                <a:srgbClr val="000000"/>
              </a:solidFill>
              <a:uFillTx/>
              <a:latin typeface="Roboto"/>
            </a:endParaRPr>
          </a:p>
          <a:p>
            <a:pPr marL="216000" indent="-216000">
              <a:buNone/>
            </a:pPr>
            <a:endParaRPr b="0" lang="en-GB" sz="2000" strike="noStrike" u="none">
              <a:solidFill>
                <a:srgbClr val="000000"/>
              </a:solidFill>
              <a:uFillTx/>
              <a:latin typeface="Roboto"/>
            </a:endParaRPr>
          </a:p>
          <a:p>
            <a:pPr marL="216000" indent="-216000">
              <a:buNone/>
            </a:pPr>
            <a:r>
              <a:rPr b="0" lang="en-GB" sz="2000" strike="noStrike" u="none">
                <a:solidFill>
                  <a:srgbClr val="000000"/>
                </a:solidFill>
                <a:uFillTx/>
                <a:latin typeface="Roboto"/>
              </a:rPr>
              <a:t>- The Email method acquired the most customers—over 7,400—while Email + Call reached the fewest, around 2,500.</a:t>
            </a:r>
            <a:endParaRPr b="0" lang="en-GB" sz="2000" strike="noStrike" u="none">
              <a:solidFill>
                <a:srgbClr val="000000"/>
              </a:solidFill>
              <a:uFillTx/>
              <a:latin typeface="Roboto"/>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sldImg"/>
          </p:nvPr>
        </p:nvSpPr>
        <p:spPr>
          <a:xfrm>
            <a:off x="216000" y="812520"/>
            <a:ext cx="7127280" cy="4008960"/>
          </a:xfrm>
          <a:prstGeom prst="rect">
            <a:avLst/>
          </a:prstGeom>
          <a:ln w="0">
            <a:noFill/>
          </a:ln>
        </p:spPr>
      </p:sp>
      <p:sp>
        <p:nvSpPr>
          <p:cNvPr id="8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GB" sz="2000" strike="noStrike" u="none">
                <a:solidFill>
                  <a:srgbClr val="000000"/>
                </a:solidFill>
                <a:uFillTx/>
                <a:latin typeface="Roboto"/>
              </a:rPr>
              <a:t>2</a:t>
            </a:r>
            <a:r>
              <a:rPr b="0" lang="en-GB" sz="2000" strike="noStrike" u="none" baseline="33000">
                <a:solidFill>
                  <a:srgbClr val="000000"/>
                </a:solidFill>
                <a:uFillTx/>
                <a:latin typeface="Roboto"/>
              </a:rPr>
              <a:t>nd</a:t>
            </a:r>
            <a:r>
              <a:rPr b="0" lang="en-GB" sz="2000" strike="noStrike" u="none">
                <a:solidFill>
                  <a:srgbClr val="000000"/>
                </a:solidFill>
                <a:uFillTx/>
                <a:latin typeface="Roboto"/>
              </a:rPr>
              <a:t> Question: What does the spread of the revenue look like overall?</a:t>
            </a:r>
            <a:endParaRPr b="0" lang="en-GB" sz="2000" strike="noStrike" u="none">
              <a:solidFill>
                <a:srgbClr val="000000"/>
              </a:solidFill>
              <a:uFillTx/>
              <a:latin typeface="Roboto"/>
            </a:endParaRPr>
          </a:p>
          <a:p>
            <a:pPr marL="216000" indent="-216000">
              <a:buNone/>
            </a:pPr>
            <a:endParaRPr b="0" lang="en-GB" sz="2000" strike="noStrike" u="none">
              <a:solidFill>
                <a:srgbClr val="000000"/>
              </a:solidFill>
              <a:uFillTx/>
              <a:latin typeface="Roboto"/>
            </a:endParaRPr>
          </a:p>
          <a:p>
            <a:pPr marL="216000" indent="-216000">
              <a:buNone/>
            </a:pPr>
            <a:r>
              <a:rPr b="0" lang="en-GB" sz="2000" strike="noStrike" u="none">
                <a:solidFill>
                  <a:srgbClr val="000000"/>
                </a:solidFill>
                <a:uFillTx/>
                <a:latin typeface="Roboto"/>
              </a:rPr>
              <a:t>- Here we see the overall distribution of revenue across the 3 methods and the 6 weeks</a:t>
            </a:r>
            <a:endParaRPr b="0" lang="en-GB" sz="2000" strike="noStrike" u="none">
              <a:solidFill>
                <a:srgbClr val="000000"/>
              </a:solidFill>
              <a:uFillTx/>
              <a:latin typeface="Roboto"/>
            </a:endParaRPr>
          </a:p>
          <a:p>
            <a:pPr marL="216000" indent="-216000">
              <a:buNone/>
            </a:pPr>
            <a:endParaRPr b="0" lang="en-GB" sz="2000" strike="noStrike" u="none">
              <a:solidFill>
                <a:srgbClr val="000000"/>
              </a:solidFill>
              <a:uFillTx/>
              <a:latin typeface="Roboto"/>
            </a:endParaRPr>
          </a:p>
          <a:p>
            <a:pPr marL="216000" indent="-216000">
              <a:buNone/>
            </a:pPr>
            <a:r>
              <a:rPr b="0" lang="en-GB" sz="2000" strike="noStrike" u="none">
                <a:solidFill>
                  <a:srgbClr val="000000"/>
                </a:solidFill>
                <a:uFillTx/>
                <a:latin typeface="Roboto"/>
              </a:rPr>
              <a:t>- It ranges from about 32 to just over 241 and is multimodal or it has several peaks.</a:t>
            </a:r>
            <a:endParaRPr b="0" lang="en-GB" sz="2000" strike="noStrike" u="none">
              <a:solidFill>
                <a:srgbClr val="000000"/>
              </a:solidFill>
              <a:uFillTx/>
              <a:latin typeface="Roboto"/>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sldImg"/>
          </p:nvPr>
        </p:nvSpPr>
        <p:spPr>
          <a:xfrm>
            <a:off x="216000" y="812520"/>
            <a:ext cx="7127280" cy="4008960"/>
          </a:xfrm>
          <a:prstGeom prst="rect">
            <a:avLst/>
          </a:prstGeom>
          <a:ln w="0">
            <a:noFill/>
          </a:ln>
        </p:spPr>
      </p:sp>
      <p:sp>
        <p:nvSpPr>
          <p:cNvPr id="8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GB" sz="2000" strike="noStrike" u="none">
                <a:solidFill>
                  <a:srgbClr val="000000"/>
                </a:solidFill>
                <a:uFillTx/>
                <a:latin typeface="Roboto"/>
              </a:rPr>
              <a:t>Here we see the revenue distribution for each method</a:t>
            </a:r>
            <a:endParaRPr b="0" lang="en-GB" sz="2000" strike="noStrike" u="none">
              <a:solidFill>
                <a:srgbClr val="000000"/>
              </a:solidFill>
              <a:uFillTx/>
              <a:latin typeface="Roboto"/>
            </a:endParaRPr>
          </a:p>
          <a:p>
            <a:pPr marL="216000" indent="-216000">
              <a:buNone/>
            </a:pPr>
            <a:endParaRPr b="0" lang="en-GB" sz="2000" strike="noStrike" u="none">
              <a:solidFill>
                <a:srgbClr val="000000"/>
              </a:solidFill>
              <a:uFillTx/>
              <a:latin typeface="Roboto"/>
            </a:endParaRPr>
          </a:p>
          <a:p>
            <a:pPr marL="216000" indent="-216000">
              <a:buNone/>
            </a:pPr>
            <a:r>
              <a:rPr b="0" lang="en-GB" sz="2000" strike="noStrike" u="none">
                <a:solidFill>
                  <a:srgbClr val="000000"/>
                </a:solidFill>
                <a:uFillTx/>
                <a:latin typeface="Roboto"/>
              </a:rPr>
              <a:t>This histogram shows that the combined method of Email + Call consistently yields the highest revenues per sale, while the Call method is at the lower end.</a:t>
            </a:r>
            <a:endParaRPr b="0" lang="en-GB" sz="2000" strike="noStrike" u="none">
              <a:solidFill>
                <a:srgbClr val="000000"/>
              </a:solidFill>
              <a:uFillTx/>
              <a:latin typeface="Roboto"/>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sldImg"/>
          </p:nvPr>
        </p:nvSpPr>
        <p:spPr>
          <a:xfrm>
            <a:off x="216000" y="812520"/>
            <a:ext cx="7127280" cy="4008960"/>
          </a:xfrm>
          <a:prstGeom prst="rect">
            <a:avLst/>
          </a:prstGeom>
          <a:ln w="0">
            <a:noFill/>
          </a:ln>
        </p:spPr>
      </p:sp>
      <p:sp>
        <p:nvSpPr>
          <p:cNvPr id="8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GB" sz="2000" strike="noStrike" u="none">
                <a:solidFill>
                  <a:srgbClr val="000000"/>
                </a:solidFill>
                <a:uFillTx/>
                <a:latin typeface="Roboto"/>
              </a:rPr>
              <a:t>- How has revenue evolved over time for each method?</a:t>
            </a:r>
            <a:endParaRPr b="0" lang="en-GB" sz="2000" strike="noStrike" u="none">
              <a:solidFill>
                <a:srgbClr val="000000"/>
              </a:solidFill>
              <a:uFillTx/>
              <a:latin typeface="Roboto"/>
            </a:endParaRPr>
          </a:p>
          <a:p>
            <a:pPr marL="216000" indent="-216000">
              <a:buNone/>
            </a:pPr>
            <a:endParaRPr b="0" lang="en-GB" sz="2000" strike="noStrike" u="none">
              <a:solidFill>
                <a:srgbClr val="000000"/>
              </a:solidFill>
              <a:uFillTx/>
              <a:latin typeface="Roboto"/>
            </a:endParaRPr>
          </a:p>
          <a:p>
            <a:pPr marL="216000" indent="-216000">
              <a:buNone/>
            </a:pPr>
            <a:r>
              <a:rPr b="0" lang="en-GB" sz="2000" strike="noStrike" u="none">
                <a:solidFill>
                  <a:srgbClr val="000000"/>
                </a:solidFill>
                <a:uFillTx/>
                <a:latin typeface="Roboto"/>
              </a:rPr>
              <a:t>- Here we look at total revenue.</a:t>
            </a:r>
            <a:endParaRPr b="0" lang="en-GB" sz="2000" strike="noStrike" u="none">
              <a:solidFill>
                <a:srgbClr val="000000"/>
              </a:solidFill>
              <a:uFillTx/>
              <a:latin typeface="Roboto"/>
            </a:endParaRPr>
          </a:p>
          <a:p>
            <a:pPr marL="216000" indent="-216000">
              <a:buNone/>
            </a:pPr>
            <a:endParaRPr b="0" lang="en-GB" sz="2000" strike="noStrike" u="none">
              <a:solidFill>
                <a:srgbClr val="000000"/>
              </a:solidFill>
              <a:uFillTx/>
              <a:latin typeface="Roboto"/>
            </a:endParaRPr>
          </a:p>
          <a:p>
            <a:pPr marL="216000" indent="-216000">
              <a:buNone/>
            </a:pPr>
            <a:r>
              <a:rPr b="0" lang="en-GB" sz="2000" strike="noStrike" u="none">
                <a:solidFill>
                  <a:srgbClr val="000000"/>
                </a:solidFill>
                <a:uFillTx/>
                <a:latin typeface="Roboto"/>
              </a:rPr>
              <a:t>- Over the 6 weeks, the Email method started very strong in week 1 but faded thereafter, with a slight boost, most likely from follow-up emails, in Week 4.</a:t>
            </a:r>
            <a:endParaRPr b="0" lang="en-GB" sz="2000" strike="noStrike" u="none">
              <a:solidFill>
                <a:srgbClr val="000000"/>
              </a:solidFill>
              <a:uFillTx/>
              <a:latin typeface="Roboto"/>
            </a:endParaRPr>
          </a:p>
          <a:p>
            <a:pPr marL="216000" indent="-216000">
              <a:buNone/>
            </a:pPr>
            <a:endParaRPr b="0" lang="en-GB" sz="2000" strike="noStrike" u="none">
              <a:solidFill>
                <a:srgbClr val="000000"/>
              </a:solidFill>
              <a:uFillTx/>
              <a:latin typeface="Roboto"/>
            </a:endParaRPr>
          </a:p>
          <a:p>
            <a:pPr marL="216000" indent="-216000">
              <a:buNone/>
            </a:pPr>
            <a:r>
              <a:rPr b="0" lang="en-GB" sz="2000" strike="noStrike" u="none">
                <a:solidFill>
                  <a:srgbClr val="000000"/>
                </a:solidFill>
                <a:uFillTx/>
                <a:latin typeface="Roboto"/>
              </a:rPr>
              <a:t>- The Call method had the lowest total revenue over the full 6 weeks.</a:t>
            </a:r>
            <a:endParaRPr b="0" lang="en-GB" sz="2000" strike="noStrike" u="none">
              <a:solidFill>
                <a:srgbClr val="000000"/>
              </a:solidFill>
              <a:uFillTx/>
              <a:latin typeface="Roboto"/>
            </a:endParaRPr>
          </a:p>
          <a:p>
            <a:pPr marL="216000" indent="-216000">
              <a:buNone/>
            </a:pPr>
            <a:endParaRPr b="0" lang="en-GB" sz="2000" strike="noStrike" u="none">
              <a:solidFill>
                <a:srgbClr val="000000"/>
              </a:solidFill>
              <a:uFillTx/>
              <a:latin typeface="Roboto"/>
            </a:endParaRPr>
          </a:p>
          <a:p>
            <a:pPr marL="216000" indent="-216000">
              <a:buNone/>
            </a:pPr>
            <a:r>
              <a:rPr b="0" lang="en-GB" sz="2000" strike="noStrike" u="none">
                <a:solidFill>
                  <a:srgbClr val="000000"/>
                </a:solidFill>
                <a:uFillTx/>
                <a:latin typeface="Roboto"/>
              </a:rPr>
              <a:t>- The combined Email + Call method steadily grew in impact, peaking in Week 5.</a:t>
            </a:r>
            <a:endParaRPr b="0" lang="en-GB" sz="2000" strike="noStrike" u="none">
              <a:solidFill>
                <a:srgbClr val="000000"/>
              </a:solidFill>
              <a:uFillTx/>
              <a:latin typeface="Roboto"/>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sldImg"/>
          </p:nvPr>
        </p:nvSpPr>
        <p:spPr>
          <a:xfrm>
            <a:off x="216000" y="812520"/>
            <a:ext cx="7127280" cy="4008960"/>
          </a:xfrm>
          <a:prstGeom prst="rect">
            <a:avLst/>
          </a:prstGeom>
          <a:ln w="0">
            <a:noFill/>
          </a:ln>
        </p:spPr>
      </p:sp>
      <p:sp>
        <p:nvSpPr>
          <p:cNvPr id="9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GB" sz="2000" strike="noStrike" u="none">
                <a:solidFill>
                  <a:srgbClr val="000000"/>
                </a:solidFill>
                <a:uFillTx/>
                <a:latin typeface="Roboto"/>
              </a:rPr>
              <a:t>Let’s now look at the evolution of revenue per customer</a:t>
            </a:r>
            <a:endParaRPr b="0" lang="en-GB" sz="2000" strike="noStrike" u="none">
              <a:solidFill>
                <a:srgbClr val="000000"/>
              </a:solidFill>
              <a:uFillTx/>
              <a:latin typeface="Roboto"/>
            </a:endParaRPr>
          </a:p>
          <a:p>
            <a:pPr marL="216000" indent="-216000">
              <a:buNone/>
            </a:pPr>
            <a:endParaRPr b="0" lang="en-GB" sz="2000" strike="noStrike" u="none">
              <a:solidFill>
                <a:srgbClr val="000000"/>
              </a:solidFill>
              <a:uFillTx/>
              <a:latin typeface="Roboto"/>
            </a:endParaRPr>
          </a:p>
          <a:p>
            <a:pPr marL="216000" indent="-216000">
              <a:buNone/>
            </a:pPr>
            <a:r>
              <a:rPr b="0" lang="en-GB" sz="2000" strike="noStrike" u="none">
                <a:solidFill>
                  <a:srgbClr val="000000"/>
                </a:solidFill>
                <a:uFillTx/>
                <a:latin typeface="Roboto"/>
              </a:rPr>
              <a:t>While the average revenue generally increased for all 3 methods over the 6 weeks, it is mainly due to the number of new products sold per customer increasing</a:t>
            </a:r>
            <a:endParaRPr b="0" lang="en-GB" sz="2000" strike="noStrike" u="none">
              <a:solidFill>
                <a:srgbClr val="000000"/>
              </a:solidFill>
              <a:uFillTx/>
              <a:latin typeface="Roboto"/>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sldImg"/>
          </p:nvPr>
        </p:nvSpPr>
        <p:spPr>
          <a:xfrm>
            <a:off x="216000" y="812520"/>
            <a:ext cx="7127280" cy="4008960"/>
          </a:xfrm>
          <a:prstGeom prst="rect">
            <a:avLst/>
          </a:prstGeom>
          <a:ln w="0">
            <a:noFill/>
          </a:ln>
        </p:spPr>
      </p:sp>
      <p:sp>
        <p:nvSpPr>
          <p:cNvPr id="9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GB" sz="2000" strike="noStrike" u="none">
                <a:solidFill>
                  <a:srgbClr val="000000"/>
                </a:solidFill>
                <a:uFillTx/>
                <a:latin typeface="Roboto"/>
              </a:rPr>
              <a:t>as seen here.</a:t>
            </a:r>
            <a:endParaRPr b="0" lang="en-GB" sz="2000" strike="noStrike" u="none">
              <a:solidFill>
                <a:srgbClr val="000000"/>
              </a:solidFill>
              <a:uFillTx/>
              <a:latin typeface="Roboto"/>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buNone/>
            </a:pPr>
            <a:endParaRPr b="0" lang="en-GB" sz="4400" strike="noStrike" u="none">
              <a:solidFill>
                <a:srgbClr val="000000"/>
              </a:solidFill>
              <a:uFillTx/>
              <a:latin typeface="Roboto"/>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endParaRPr b="0" lang="en-GB" sz="3200" strike="noStrike" u="none">
              <a:solidFill>
                <a:srgbClr val="000000"/>
              </a:solidFill>
              <a:uFillTx/>
              <a:latin typeface="Roboto"/>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6E7B29C-91D6-467A-823E-05F01EB2ECA0}" type="slidenum">
              <a:t>&lt;#&gt;</a:t>
            </a:fld>
          </a:p>
        </p:txBody>
      </p:sp>
      <p:sp>
        <p:nvSpPr>
          <p:cNvPr id="6" name="PlaceHolder 5"/>
          <p:cNvSpPr>
            <a:spLocks noGrp="1"/>
          </p:cNvSpPr>
          <p:nvPr>
            <p:ph type="dt" idx="1"/>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buNone/>
            </a:pPr>
            <a:endParaRPr b="0" lang="en-GB" sz="4400" strike="noStrike" u="none">
              <a:solidFill>
                <a:srgbClr val="000000"/>
              </a:solidFill>
              <a:uFillTx/>
              <a:latin typeface="Roboto"/>
            </a:endParaRPr>
          </a:p>
        </p:txBody>
      </p:sp>
      <p:sp>
        <p:nvSpPr>
          <p:cNvPr id="8"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en-GB" sz="3200" strike="noStrike" u="none">
              <a:solidFill>
                <a:srgbClr val="000000"/>
              </a:solidFill>
              <a:uFillTx/>
              <a:latin typeface="Roboto"/>
            </a:endParaRPr>
          </a:p>
        </p:txBody>
      </p:sp>
      <p:sp>
        <p:nvSpPr>
          <p:cNvPr id="9"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en-GB" sz="3200" strike="noStrike" u="none">
              <a:solidFill>
                <a:srgbClr val="000000"/>
              </a:solidFill>
              <a:uFillTx/>
              <a:latin typeface="Roboto"/>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A21C849-FF78-4BDE-8509-FB0C3C6767DC}" type="slidenum">
              <a:t>&lt;#&gt;</a:t>
            </a:fld>
          </a:p>
        </p:txBody>
      </p:sp>
      <p:sp>
        <p:nvSpPr>
          <p:cNvPr id="7" name="PlaceHolder 6"/>
          <p:cNvSpPr>
            <a:spLocks noGrp="1"/>
          </p:cNvSpPr>
          <p:nvPr>
            <p:ph type="dt" idx="1"/>
          </p:nvPr>
        </p:nvSpPr>
        <p:spPr/>
        <p:txBody>
          <a:bodyPr/>
          <a:p>
            <a:r>
              <a:rPr lang="en-GB"/>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buNone/>
            </a:pPr>
            <a:endParaRPr b="0" lang="en-GB" sz="4400" strike="noStrike" u="none">
              <a:solidFill>
                <a:srgbClr val="000000"/>
              </a:solidFill>
              <a:uFillTx/>
              <a:latin typeface="Roboto"/>
            </a:endParaRPr>
          </a:p>
        </p:txBody>
      </p:sp>
      <p:sp>
        <p:nvSpPr>
          <p:cNvPr id="11"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GB" sz="3200" strike="noStrike" u="none">
              <a:solidFill>
                <a:srgbClr val="000000"/>
              </a:solidFill>
              <a:uFillTx/>
              <a:latin typeface="Roboto"/>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E691B3F-5F23-4942-ADEC-31C156AA8735}" type="slidenum">
              <a:t>&lt;#&gt;</a:t>
            </a:fld>
          </a:p>
        </p:txBody>
      </p:sp>
      <p:sp>
        <p:nvSpPr>
          <p:cNvPr id="6" name="PlaceHolder 5"/>
          <p:cNvSpPr>
            <a:spLocks noGrp="1"/>
          </p:cNvSpPr>
          <p:nvPr>
            <p:ph type="dt" idx="1"/>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dddddd"/>
            </a:gs>
            <a:gs pos="100000">
              <a:srgbClr val="729fcf"/>
            </a:gs>
          </a:gsLst>
          <a:lin ang="15780000"/>
        </a:gra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buNone/>
            </a:pPr>
            <a:r>
              <a:rPr b="0" lang="en-GB" sz="4400" strike="noStrike" u="none">
                <a:solidFill>
                  <a:srgbClr val="000000"/>
                </a:solidFill>
                <a:uFillTx/>
                <a:latin typeface="Roboto"/>
              </a:rPr>
              <a:t>Click to edit the title text format</a:t>
            </a:r>
            <a:endParaRPr b="0" lang="en-GB" sz="4400" strike="noStrike" u="none">
              <a:solidFill>
                <a:srgbClr val="000000"/>
              </a:solidFill>
              <a:uFillTx/>
              <a:latin typeface="Roboto"/>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trike="noStrike" u="none">
                <a:solidFill>
                  <a:srgbClr val="000000"/>
                </a:solidFill>
                <a:uFillTx/>
                <a:latin typeface="Roboto"/>
              </a:rPr>
              <a:t>Click to edit the outline text format</a:t>
            </a:r>
            <a:endParaRPr b="0" lang="en-GB" sz="3200" strike="noStrike" u="none">
              <a:solidFill>
                <a:srgbClr val="000000"/>
              </a:solidFill>
              <a:uFillTx/>
              <a:latin typeface="Roboto"/>
            </a:endParaRPr>
          </a:p>
          <a:p>
            <a:pPr lvl="1" marL="864000" indent="-324000">
              <a:spcBef>
                <a:spcPts val="1134"/>
              </a:spcBef>
              <a:buClr>
                <a:srgbClr val="000000"/>
              </a:buClr>
              <a:buSzPct val="75000"/>
              <a:buFont typeface="Symbol" charset="2"/>
              <a:buChar char=""/>
            </a:pPr>
            <a:r>
              <a:rPr b="0" lang="en-GB" sz="2800" strike="noStrike" u="none">
                <a:solidFill>
                  <a:srgbClr val="000000"/>
                </a:solidFill>
                <a:uFillTx/>
                <a:latin typeface="Roboto"/>
              </a:rPr>
              <a:t>Second Outline Level</a:t>
            </a:r>
            <a:endParaRPr b="0" lang="en-GB" sz="2800" strike="noStrike" u="none">
              <a:solidFill>
                <a:srgbClr val="000000"/>
              </a:solidFill>
              <a:uFillTx/>
              <a:latin typeface="Roboto"/>
            </a:endParaRPr>
          </a:p>
          <a:p>
            <a:pPr lvl="2" marL="1296000" indent="-288000">
              <a:spcBef>
                <a:spcPts val="850"/>
              </a:spcBef>
              <a:buClr>
                <a:srgbClr val="000000"/>
              </a:buClr>
              <a:buSzPct val="45000"/>
              <a:buFont typeface="Wingdings" charset="2"/>
              <a:buChar char=""/>
            </a:pPr>
            <a:r>
              <a:rPr b="0" lang="en-GB" sz="2400" strike="noStrike" u="none">
                <a:solidFill>
                  <a:srgbClr val="000000"/>
                </a:solidFill>
                <a:uFillTx/>
                <a:latin typeface="Roboto"/>
              </a:rPr>
              <a:t>Third Outline Level</a:t>
            </a:r>
            <a:endParaRPr b="0" lang="en-GB" sz="2400" strike="noStrike" u="none">
              <a:solidFill>
                <a:srgbClr val="000000"/>
              </a:solidFill>
              <a:uFillTx/>
              <a:latin typeface="Roboto"/>
            </a:endParaRPr>
          </a:p>
          <a:p>
            <a:pPr lvl="3" marL="1728000" indent="-216000">
              <a:spcBef>
                <a:spcPts val="567"/>
              </a:spcBef>
              <a:buClr>
                <a:srgbClr val="000000"/>
              </a:buClr>
              <a:buSzPct val="75000"/>
              <a:buFont typeface="Symbol" charset="2"/>
              <a:buChar char=""/>
            </a:pPr>
            <a:r>
              <a:rPr b="0" lang="en-GB" sz="2000" strike="noStrike" u="none">
                <a:solidFill>
                  <a:srgbClr val="000000"/>
                </a:solidFill>
                <a:uFillTx/>
                <a:latin typeface="Roboto"/>
              </a:rPr>
              <a:t>Fourth Outline Level</a:t>
            </a:r>
            <a:endParaRPr b="0" lang="en-GB" sz="2000" strike="noStrike" u="none">
              <a:solidFill>
                <a:srgbClr val="000000"/>
              </a:solidFill>
              <a:uFillTx/>
              <a:latin typeface="Roboto"/>
            </a:endParaRPr>
          </a:p>
          <a:p>
            <a:pPr lvl="4" marL="2160000" indent="-216000">
              <a:spcBef>
                <a:spcPts val="283"/>
              </a:spcBef>
              <a:buClr>
                <a:srgbClr val="000000"/>
              </a:buClr>
              <a:buSzPct val="45000"/>
              <a:buFont typeface="Wingdings" charset="2"/>
              <a:buChar char=""/>
            </a:pPr>
            <a:r>
              <a:rPr b="0" lang="en-GB" sz="2000" strike="noStrike" u="none">
                <a:solidFill>
                  <a:srgbClr val="000000"/>
                </a:solidFill>
                <a:uFillTx/>
                <a:latin typeface="Roboto"/>
              </a:rPr>
              <a:t>Fifth Outline Level</a:t>
            </a:r>
            <a:endParaRPr b="0" lang="en-GB" sz="2000" strike="noStrike" u="none">
              <a:solidFill>
                <a:srgbClr val="000000"/>
              </a:solidFill>
              <a:uFillTx/>
              <a:latin typeface="Roboto"/>
            </a:endParaRPr>
          </a:p>
          <a:p>
            <a:pPr lvl="5" marL="2592000" indent="-216000">
              <a:spcBef>
                <a:spcPts val="283"/>
              </a:spcBef>
              <a:buClr>
                <a:srgbClr val="000000"/>
              </a:buClr>
              <a:buSzPct val="45000"/>
              <a:buFont typeface="Wingdings" charset="2"/>
              <a:buChar char=""/>
            </a:pPr>
            <a:r>
              <a:rPr b="0" lang="en-GB" sz="2000" strike="noStrike" u="none">
                <a:solidFill>
                  <a:srgbClr val="000000"/>
                </a:solidFill>
                <a:uFillTx/>
                <a:latin typeface="Roboto"/>
              </a:rPr>
              <a:t>Sixth Outline Level</a:t>
            </a:r>
            <a:endParaRPr b="0" lang="en-GB" sz="2000" strike="noStrike" u="none">
              <a:solidFill>
                <a:srgbClr val="000000"/>
              </a:solidFill>
              <a:uFillTx/>
              <a:latin typeface="Roboto"/>
            </a:endParaRPr>
          </a:p>
          <a:p>
            <a:pPr lvl="6" marL="3024000" indent="-216000">
              <a:spcBef>
                <a:spcPts val="283"/>
              </a:spcBef>
              <a:buClr>
                <a:srgbClr val="000000"/>
              </a:buClr>
              <a:buSzPct val="45000"/>
              <a:buFont typeface="Wingdings" charset="2"/>
              <a:buChar char=""/>
            </a:pPr>
            <a:r>
              <a:rPr b="0" lang="en-GB" sz="2000" strike="noStrike" u="none">
                <a:solidFill>
                  <a:srgbClr val="000000"/>
                </a:solidFill>
                <a:uFillTx/>
                <a:latin typeface="Roboto"/>
              </a:rPr>
              <a:t>Seventh Outline Level</a:t>
            </a:r>
            <a:endParaRPr b="0" lang="en-GB" sz="2000" strike="noStrike" u="none">
              <a:solidFill>
                <a:srgbClr val="000000"/>
              </a:solidFill>
              <a:uFillTx/>
              <a:latin typeface="Roboto"/>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indent="0">
              <a:buNone/>
              <a:defRPr b="0" lang="en-GB" sz="1400" strike="noStrike" u="none">
                <a:solidFill>
                  <a:srgbClr val="000000"/>
                </a:solidFill>
                <a:uFillTx/>
                <a:latin typeface="Times New Roman"/>
              </a:defRPr>
            </a:lvl1pPr>
          </a:lstStyle>
          <a:p>
            <a:pPr indent="0">
              <a:buNone/>
            </a:pPr>
            <a:r>
              <a:rPr b="0" lang="en-GB" sz="1400" strike="noStrike" u="none">
                <a:solidFill>
                  <a:srgbClr val="000000"/>
                </a:solidFill>
                <a:uFillTx/>
                <a:latin typeface="Times New Roman"/>
              </a:rPr>
              <a:t>&lt;date/time&gt;</a:t>
            </a:r>
            <a:endParaRPr b="0" lang="en-GB" sz="1400" strike="noStrike" u="none">
              <a:solidFill>
                <a:srgbClr val="000000"/>
              </a:solidFill>
              <a:uFillTx/>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indent="0" algn="ctr">
              <a:buNone/>
              <a:defRPr b="0" lang="en-GB" sz="1400" strike="noStrike" u="none">
                <a:solidFill>
                  <a:srgbClr val="000000"/>
                </a:solidFill>
                <a:uFillTx/>
                <a:latin typeface="Times New Roman"/>
              </a:defRPr>
            </a:lvl1pPr>
          </a:lstStyle>
          <a:p>
            <a:pPr indent="0" algn="ctr">
              <a:buNone/>
            </a:pPr>
            <a:r>
              <a:rPr b="0" lang="en-GB" sz="1400" strike="noStrike" u="none">
                <a:solidFill>
                  <a:srgbClr val="000000"/>
                </a:solidFill>
                <a:uFillTx/>
                <a:latin typeface="Times New Roman"/>
              </a:rPr>
              <a:t>&lt;footer&gt;</a:t>
            </a:r>
            <a:endParaRPr b="0" lang="en-GB" sz="1400" strike="noStrike" u="none">
              <a:solidFill>
                <a:srgbClr val="000000"/>
              </a:solidFill>
              <a:uFillTx/>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indent="0" algn="r">
              <a:buNone/>
              <a:defRPr b="0" lang="en-GB" sz="1400" strike="noStrike" u="none">
                <a:solidFill>
                  <a:srgbClr val="000000"/>
                </a:solidFill>
                <a:uFillTx/>
                <a:latin typeface="Times New Roman"/>
              </a:defRPr>
            </a:lvl1pPr>
          </a:lstStyle>
          <a:p>
            <a:pPr indent="0" algn="r">
              <a:buNone/>
            </a:pPr>
            <a:fld id="{45F689E6-D77E-4816-BBB5-2C346BBEA4B7}" type="slidenum">
              <a:rPr b="0" lang="en-GB" sz="1400" strike="noStrike" u="none">
                <a:solidFill>
                  <a:srgbClr val="000000"/>
                </a:solidFill>
                <a:uFillTx/>
                <a:latin typeface="Times New Roman"/>
              </a:rPr>
              <a:t>&lt;number&gt;</a:t>
            </a:fld>
            <a:endParaRPr b="0" lang="en-GB"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b4c7dc"/>
            </a:gs>
            <a:gs pos="100000">
              <a:srgbClr val="ffffff"/>
            </a:gs>
          </a:gsLst>
          <a:lin ang="2820000"/>
        </a:gradFill>
      </p:bgPr>
    </p:bg>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1933560"/>
            <a:ext cx="9071640" cy="946440"/>
          </a:xfrm>
          <a:prstGeom prst="rect">
            <a:avLst/>
          </a:prstGeom>
          <a:noFill/>
          <a:ln w="0">
            <a:noFill/>
          </a:ln>
        </p:spPr>
        <p:txBody>
          <a:bodyPr lIns="0" rIns="0" tIns="0" bIns="0" anchor="ctr">
            <a:noAutofit/>
          </a:bodyPr>
          <a:p>
            <a:pPr indent="0">
              <a:buNone/>
            </a:pPr>
            <a:r>
              <a:rPr b="0" lang="en-GB" sz="4400" strike="noStrike" u="none">
                <a:solidFill>
                  <a:srgbClr val="000000"/>
                </a:solidFill>
                <a:uFillTx/>
                <a:latin typeface="Roboto"/>
              </a:rPr>
              <a:t>Data Analyst Practical Exam</a:t>
            </a:r>
            <a:endParaRPr b="0" lang="en-GB" sz="4400" strike="noStrike" u="none">
              <a:solidFill>
                <a:srgbClr val="000000"/>
              </a:solidFill>
              <a:uFillTx/>
              <a:latin typeface="Roboto"/>
            </a:endParaRPr>
          </a:p>
        </p:txBody>
      </p:sp>
      <p:sp>
        <p:nvSpPr>
          <p:cNvPr id="19" name="PlaceHolder 2"/>
          <p:cNvSpPr>
            <a:spLocks noGrp="1"/>
          </p:cNvSpPr>
          <p:nvPr>
            <p:ph type="subTitle"/>
          </p:nvPr>
        </p:nvSpPr>
        <p:spPr>
          <a:xfrm>
            <a:off x="504000" y="3060000"/>
            <a:ext cx="9071640" cy="1554840"/>
          </a:xfrm>
          <a:prstGeom prst="rect">
            <a:avLst/>
          </a:prstGeom>
          <a:noFill/>
          <a:ln w="0">
            <a:noFill/>
          </a:ln>
        </p:spPr>
        <p:txBody>
          <a:bodyPr lIns="0" rIns="0" tIns="0" bIns="0" anchor="t">
            <a:noAutofit/>
          </a:bodyPr>
          <a:p>
            <a:pPr indent="0">
              <a:spcBef>
                <a:spcPts val="1191"/>
              </a:spcBef>
              <a:spcAft>
                <a:spcPts val="992"/>
              </a:spcAft>
              <a:buNone/>
            </a:pPr>
            <a:r>
              <a:rPr b="0" lang="en-GB" sz="3200" strike="noStrike" u="none">
                <a:solidFill>
                  <a:srgbClr val="999999"/>
                </a:solidFill>
                <a:uFillTx/>
                <a:latin typeface="Roboto"/>
              </a:rPr>
              <a:t>Pens and Printers -</a:t>
            </a:r>
            <a:endParaRPr b="0" lang="en-GB" sz="3200" strike="noStrike" u="none">
              <a:solidFill>
                <a:srgbClr val="000000"/>
              </a:solidFill>
              <a:uFillTx/>
              <a:latin typeface="Roboto"/>
            </a:endParaRPr>
          </a:p>
          <a:p>
            <a:pPr indent="0">
              <a:spcBef>
                <a:spcPts val="1191"/>
              </a:spcBef>
              <a:spcAft>
                <a:spcPts val="992"/>
              </a:spcAft>
              <a:buNone/>
            </a:pPr>
            <a:r>
              <a:rPr b="0" lang="en-GB" sz="3200" strike="noStrike" u="none">
                <a:solidFill>
                  <a:srgbClr val="999999"/>
                </a:solidFill>
                <a:uFillTx/>
                <a:latin typeface="Roboto"/>
              </a:rPr>
              <a:t>New Products Sales Performance </a:t>
            </a:r>
            <a:endParaRPr b="0" lang="en-GB" sz="3200" strike="noStrike" u="none">
              <a:solidFill>
                <a:srgbClr val="000000"/>
              </a:solidFill>
              <a:uFillTx/>
              <a:latin typeface="Roboto"/>
            </a:endParaRPr>
          </a:p>
        </p:txBody>
      </p:sp>
      <p:sp>
        <p:nvSpPr>
          <p:cNvPr id="20" name=""/>
          <p:cNvSpPr/>
          <p:nvPr/>
        </p:nvSpPr>
        <p:spPr>
          <a:xfrm flipH="1">
            <a:off x="5940000" y="0"/>
            <a:ext cx="4140000" cy="5670000"/>
          </a:xfrm>
          <a:prstGeom prst="rtTriangle">
            <a:avLst/>
          </a:prstGeom>
          <a:solidFill>
            <a:srgbClr val="666666"/>
          </a:solidFill>
          <a:ln w="0">
            <a:solidFill>
              <a:srgbClr val="3465a4"/>
            </a:solidFill>
          </a:ln>
        </p:spPr>
        <p:style>
          <a:lnRef idx="0"/>
          <a:fillRef idx="0"/>
          <a:effectRef idx="0"/>
          <a:fontRef idx="minor"/>
        </p:style>
        <p:txBody>
          <a:bodyPr lIns="90000" rIns="90000" tIns="45000" bIns="45000" anchor="ctr">
            <a:noAutofit/>
          </a:bodyPr>
          <a:p>
            <a:endParaRPr b="0" lang="en-GB" sz="2400" strike="noStrike" u="none">
              <a:solidFill>
                <a:srgbClr val="ffffff"/>
              </a:solidFill>
              <a:uFillTx/>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b4c7dc"/>
            </a:gs>
            <a:gs pos="100000">
              <a:srgbClr val="ffffff"/>
            </a:gs>
          </a:gsLst>
          <a:lin ang="2820000"/>
        </a:gradFill>
      </p:bgPr>
    </p:bg>
    <p:spTree>
      <p:nvGrpSpPr>
        <p:cNvPr id="1" name=""/>
        <p:cNvGrpSpPr/>
        <p:nvPr/>
      </p:nvGrpSpPr>
      <p:grpSpPr>
        <a:xfrm>
          <a:off x="0" y="0"/>
          <a:ext cx="0" cy="0"/>
          <a:chOff x="0" y="0"/>
          <a:chExt cx="0" cy="0"/>
        </a:xfrm>
      </p:grpSpPr>
      <p:sp>
        <p:nvSpPr>
          <p:cNvPr id="60" name=""/>
          <p:cNvSpPr/>
          <p:nvPr/>
        </p:nvSpPr>
        <p:spPr>
          <a:xfrm flipH="1">
            <a:off x="5940000" y="0"/>
            <a:ext cx="4140000" cy="5670000"/>
          </a:xfrm>
          <a:prstGeom prst="rtTriangle">
            <a:avLst/>
          </a:prstGeom>
          <a:solidFill>
            <a:srgbClr val="666666"/>
          </a:solidFill>
          <a:ln w="0">
            <a:solidFill>
              <a:srgbClr val="3465a4"/>
            </a:solidFill>
          </a:ln>
        </p:spPr>
        <p:style>
          <a:lnRef idx="0"/>
          <a:fillRef idx="0"/>
          <a:effectRef idx="0"/>
          <a:fontRef idx="minor"/>
        </p:style>
        <p:txBody>
          <a:bodyPr lIns="90000" rIns="90000" tIns="45000" bIns="45000" anchor="ctr">
            <a:noAutofit/>
          </a:bodyPr>
          <a:p>
            <a:endParaRPr b="0" lang="en-GB" sz="2400" strike="noStrike" u="none">
              <a:solidFill>
                <a:srgbClr val="ffffff"/>
              </a:solidFill>
              <a:uFillTx/>
              <a:latin typeface="Times New Roman"/>
            </a:endParaRPr>
          </a:p>
        </p:txBody>
      </p:sp>
      <p:sp>
        <p:nvSpPr>
          <p:cNvPr id="6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spcBef>
                <a:spcPts val="1417"/>
              </a:spcBef>
              <a:buNone/>
            </a:pPr>
            <a:r>
              <a:rPr b="0" lang="en-GB" sz="2400" strike="noStrike" u="none">
                <a:solidFill>
                  <a:srgbClr val="000000"/>
                </a:solidFill>
                <a:uFillTx/>
                <a:latin typeface="Roboto"/>
              </a:rPr>
              <a:t>Was there any difference in revenue over time for each of the methods?</a:t>
            </a:r>
            <a:endParaRPr b="0" lang="en-GB" sz="2400" strike="noStrike" u="none">
              <a:solidFill>
                <a:srgbClr val="000000"/>
              </a:solidFill>
              <a:uFillTx/>
              <a:latin typeface="Roboto"/>
            </a:endParaRPr>
          </a:p>
        </p:txBody>
      </p:sp>
      <p:sp>
        <p:nvSpPr>
          <p:cNvPr id="62" name=""/>
          <p:cNvSpPr/>
          <p:nvPr/>
        </p:nvSpPr>
        <p:spPr>
          <a:xfrm>
            <a:off x="504000" y="1172520"/>
            <a:ext cx="9071640" cy="4227480"/>
          </a:xfrm>
          <a:prstGeom prst="rect">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endParaRPr b="0" lang="en-GB" sz="2400" strike="noStrike" u="none">
              <a:solidFill>
                <a:srgbClr val="000000"/>
              </a:solidFill>
              <a:uFillTx/>
              <a:latin typeface="Times New Roman"/>
            </a:endParaRPr>
          </a:p>
        </p:txBody>
      </p:sp>
      <p:sp>
        <p:nvSpPr>
          <p:cNvPr id="63" name="PlaceHolder 2"/>
          <p:cNvSpPr>
            <a:spLocks noGrp="1"/>
          </p:cNvSpPr>
          <p:nvPr>
            <p:ph/>
          </p:nvPr>
        </p:nvSpPr>
        <p:spPr>
          <a:xfrm>
            <a:off x="504000" y="1260000"/>
            <a:ext cx="2196000" cy="3288240"/>
          </a:xfrm>
          <a:prstGeom prst="rect">
            <a:avLst/>
          </a:prstGeom>
          <a:noFill/>
          <a:ln w="0">
            <a:noFill/>
          </a:ln>
        </p:spPr>
        <p:txBody>
          <a:bodyPr lIns="0" rIns="0" tIns="0" bIns="0" anchor="t">
            <a:normAutofit/>
          </a:bodyPr>
          <a:p>
            <a:pPr marL="432000" indent="0">
              <a:spcBef>
                <a:spcPts val="1417"/>
              </a:spcBef>
              <a:buNone/>
            </a:pPr>
            <a:endParaRPr b="0" lang="en-GB" sz="2400" strike="noStrike" u="none">
              <a:solidFill>
                <a:srgbClr val="000000"/>
              </a:solidFill>
              <a:uFillTx/>
              <a:latin typeface="Roboto"/>
            </a:endParaRPr>
          </a:p>
          <a:p>
            <a:pPr marL="432000" indent="0">
              <a:spcBef>
                <a:spcPts val="1417"/>
              </a:spcBef>
              <a:buNone/>
            </a:pPr>
            <a:r>
              <a:rPr b="0" lang="en-GB" sz="2400" strike="noStrike" u="none">
                <a:solidFill>
                  <a:srgbClr val="000000"/>
                </a:solidFill>
                <a:uFillTx/>
                <a:latin typeface="Roboto"/>
              </a:rPr>
              <a:t>Revenue per unit sold</a:t>
            </a:r>
            <a:endParaRPr b="0" lang="en-GB" sz="2400" strike="noStrike" u="none">
              <a:solidFill>
                <a:srgbClr val="000000"/>
              </a:solidFill>
              <a:uFillTx/>
              <a:latin typeface="Roboto"/>
            </a:endParaRPr>
          </a:p>
        </p:txBody>
      </p:sp>
      <p:pic>
        <p:nvPicPr>
          <p:cNvPr id="64" name="" descr=""/>
          <p:cNvPicPr/>
          <p:nvPr/>
        </p:nvPicPr>
        <p:blipFill>
          <a:blip r:embed="rId1"/>
          <a:stretch/>
        </p:blipFill>
        <p:spPr>
          <a:xfrm>
            <a:off x="3312360" y="1260000"/>
            <a:ext cx="6263280" cy="4140000"/>
          </a:xfrm>
          <a:prstGeom prst="rect">
            <a:avLst/>
          </a:prstGeom>
          <a:noFill/>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b4c7dc"/>
            </a:gs>
            <a:gs pos="100000">
              <a:srgbClr val="ffffff"/>
            </a:gs>
          </a:gsLst>
          <a:lin ang="2820000"/>
        </a:gradFill>
      </p:bgPr>
    </p:bg>
    <p:spTree>
      <p:nvGrpSpPr>
        <p:cNvPr id="1" name=""/>
        <p:cNvGrpSpPr/>
        <p:nvPr/>
      </p:nvGrpSpPr>
      <p:grpSpPr>
        <a:xfrm>
          <a:off x="0" y="0"/>
          <a:ext cx="0" cy="0"/>
          <a:chOff x="0" y="0"/>
          <a:chExt cx="0" cy="0"/>
        </a:xfrm>
      </p:grpSpPr>
      <p:sp>
        <p:nvSpPr>
          <p:cNvPr id="65" name=""/>
          <p:cNvSpPr/>
          <p:nvPr/>
        </p:nvSpPr>
        <p:spPr>
          <a:xfrm flipH="1">
            <a:off x="5940000" y="0"/>
            <a:ext cx="4140000" cy="5670000"/>
          </a:xfrm>
          <a:prstGeom prst="rtTriangle">
            <a:avLst/>
          </a:prstGeom>
          <a:solidFill>
            <a:srgbClr val="666666"/>
          </a:solidFill>
          <a:ln w="0">
            <a:solidFill>
              <a:srgbClr val="3465a4"/>
            </a:solidFill>
          </a:ln>
        </p:spPr>
        <p:style>
          <a:lnRef idx="0"/>
          <a:fillRef idx="0"/>
          <a:effectRef idx="0"/>
          <a:fontRef idx="minor"/>
        </p:style>
        <p:txBody>
          <a:bodyPr lIns="90000" rIns="90000" tIns="45000" bIns="45000" anchor="ctr">
            <a:noAutofit/>
          </a:bodyPr>
          <a:p>
            <a:endParaRPr b="0" lang="en-GB" sz="2400" strike="noStrike" u="none">
              <a:solidFill>
                <a:srgbClr val="ffffff"/>
              </a:solidFill>
              <a:uFillTx/>
              <a:latin typeface="Times New Roman"/>
            </a:endParaRPr>
          </a:p>
        </p:txBody>
      </p:sp>
      <p:sp>
        <p:nvSpPr>
          <p:cNvPr id="6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buNone/>
            </a:pPr>
            <a:r>
              <a:rPr b="0" lang="en-GB" sz="4400" strike="noStrike" u="none">
                <a:solidFill>
                  <a:srgbClr val="000000"/>
                </a:solidFill>
                <a:uFillTx/>
                <a:latin typeface="Roboto"/>
              </a:rPr>
              <a:t>Key Findings</a:t>
            </a:r>
            <a:endParaRPr b="0" lang="en-GB" sz="4400" strike="noStrike" u="none">
              <a:solidFill>
                <a:srgbClr val="000000"/>
              </a:solidFill>
              <a:uFillTx/>
              <a:latin typeface="Roboto"/>
            </a:endParaRPr>
          </a:p>
        </p:txBody>
      </p:sp>
      <p:sp>
        <p:nvSpPr>
          <p:cNvPr id="67" name=""/>
          <p:cNvSpPr/>
          <p:nvPr/>
        </p:nvSpPr>
        <p:spPr>
          <a:xfrm>
            <a:off x="504000" y="1172520"/>
            <a:ext cx="9071640" cy="4227480"/>
          </a:xfrm>
          <a:prstGeom prst="rect">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endParaRPr b="0" lang="en-GB" sz="2400" strike="noStrike" u="none">
              <a:solidFill>
                <a:srgbClr val="000000"/>
              </a:solidFill>
              <a:uFillTx/>
              <a:latin typeface="Times New Roman"/>
            </a:endParaRPr>
          </a:p>
        </p:txBody>
      </p:sp>
      <p:sp>
        <p:nvSpPr>
          <p:cNvPr id="68" name="PlaceHolder 2"/>
          <p:cNvSpPr>
            <a:spLocks noGrp="1"/>
          </p:cNvSpPr>
          <p:nvPr>
            <p:ph/>
          </p:nvPr>
        </p:nvSpPr>
        <p:spPr>
          <a:xfrm>
            <a:off x="504000" y="1326600"/>
            <a:ext cx="4159080" cy="3288240"/>
          </a:xfrm>
          <a:prstGeom prst="rect">
            <a:avLst/>
          </a:prstGeom>
          <a:noFill/>
          <a:ln w="0">
            <a:noFill/>
          </a:ln>
        </p:spPr>
        <p:txBody>
          <a:bodyPr lIns="0" rIns="0" tIns="0" bIns="0" anchor="t">
            <a:normAutofit fontScale="92500" lnSpcReduction="9999"/>
          </a:bodyPr>
          <a:p>
            <a:pPr marL="432000" indent="-324000">
              <a:spcBef>
                <a:spcPts val="1417"/>
              </a:spcBef>
              <a:buClr>
                <a:srgbClr val="000000"/>
              </a:buClr>
              <a:buSzPct val="45000"/>
              <a:buFont typeface="Wingdings" charset="2"/>
              <a:buChar char=""/>
            </a:pPr>
            <a:r>
              <a:rPr b="0" lang="en-GB" sz="2400" strike="noStrike" u="none">
                <a:solidFill>
                  <a:srgbClr val="000000"/>
                </a:solidFill>
                <a:uFillTx/>
                <a:latin typeface="Roboto"/>
              </a:rPr>
              <a:t>Business Metrics:</a:t>
            </a:r>
            <a:endParaRPr b="0" lang="en-GB" sz="2400" strike="noStrike" u="none">
              <a:solidFill>
                <a:srgbClr val="000000"/>
              </a:solidFill>
              <a:uFillTx/>
              <a:latin typeface="Roboto"/>
            </a:endParaRPr>
          </a:p>
          <a:p>
            <a:pPr lvl="1" marL="864000" indent="-324000">
              <a:spcBef>
                <a:spcPts val="1134"/>
              </a:spcBef>
              <a:buClr>
                <a:srgbClr val="000000"/>
              </a:buClr>
              <a:buSzPct val="75000"/>
              <a:buFont typeface="Symbol" charset="2"/>
              <a:buChar char=""/>
            </a:pPr>
            <a:r>
              <a:rPr b="0" i="1" lang="en-GB" sz="2400" strike="noStrike" u="none">
                <a:solidFill>
                  <a:srgbClr val="000000"/>
                </a:solidFill>
                <a:uFillTx/>
                <a:latin typeface="Roboto"/>
              </a:rPr>
              <a:t>Percentage of total revenue by week.</a:t>
            </a:r>
            <a:endParaRPr b="0" lang="en-GB" sz="2400" strike="noStrike" u="none">
              <a:solidFill>
                <a:srgbClr val="000000"/>
              </a:solidFill>
              <a:uFillTx/>
              <a:latin typeface="Roboto"/>
            </a:endParaRPr>
          </a:p>
          <a:p>
            <a:pPr lvl="1" marL="864000" indent="-324000">
              <a:spcBef>
                <a:spcPts val="1134"/>
              </a:spcBef>
              <a:buClr>
                <a:srgbClr val="000000"/>
              </a:buClr>
              <a:buSzPct val="75000"/>
              <a:buFont typeface="Symbol" charset="2"/>
              <a:buChar char=""/>
            </a:pPr>
            <a:r>
              <a:rPr b="0" lang="en-GB" sz="2400" strike="noStrike" u="none">
                <a:solidFill>
                  <a:srgbClr val="000000"/>
                </a:solidFill>
                <a:uFillTx/>
                <a:latin typeface="Roboto"/>
              </a:rPr>
              <a:t>Ignores the variations in total revenue and focuses on the combined strengths of each method:</a:t>
            </a:r>
            <a:endParaRPr b="0" lang="en-GB" sz="2400" strike="noStrike" u="none">
              <a:solidFill>
                <a:srgbClr val="000000"/>
              </a:solidFill>
              <a:uFillTx/>
              <a:latin typeface="Roboto"/>
            </a:endParaRPr>
          </a:p>
          <a:p>
            <a:pPr lvl="2" marL="1296000" indent="-288000">
              <a:spcBef>
                <a:spcPts val="850"/>
              </a:spcBef>
              <a:buClr>
                <a:srgbClr val="000000"/>
              </a:buClr>
              <a:buSzPct val="45000"/>
              <a:buFont typeface="Wingdings" charset="2"/>
              <a:buChar char=""/>
            </a:pPr>
            <a:r>
              <a:rPr b="0" lang="en-GB" sz="2400" strike="noStrike" u="none">
                <a:solidFill>
                  <a:srgbClr val="000000"/>
                </a:solidFill>
                <a:uFillTx/>
                <a:latin typeface="Roboto"/>
              </a:rPr>
              <a:t>Number of customers</a:t>
            </a:r>
            <a:endParaRPr b="0" lang="en-GB" sz="2400" strike="noStrike" u="none">
              <a:solidFill>
                <a:srgbClr val="000000"/>
              </a:solidFill>
              <a:uFillTx/>
              <a:latin typeface="Roboto"/>
            </a:endParaRPr>
          </a:p>
          <a:p>
            <a:pPr lvl="2" marL="1296000" indent="-288000">
              <a:spcBef>
                <a:spcPts val="850"/>
              </a:spcBef>
              <a:buClr>
                <a:srgbClr val="000000"/>
              </a:buClr>
              <a:buSzPct val="45000"/>
              <a:buFont typeface="Wingdings" charset="2"/>
              <a:buChar char=""/>
            </a:pPr>
            <a:r>
              <a:rPr b="0" lang="en-GB" sz="2400" strike="noStrike" u="none">
                <a:solidFill>
                  <a:srgbClr val="000000"/>
                </a:solidFill>
                <a:uFillTx/>
                <a:latin typeface="Roboto"/>
              </a:rPr>
              <a:t>Revenue per customer</a:t>
            </a:r>
            <a:endParaRPr b="0" lang="en-GB" sz="2400" strike="noStrike" u="none">
              <a:solidFill>
                <a:srgbClr val="000000"/>
              </a:solidFill>
              <a:uFillTx/>
              <a:latin typeface="Roboto"/>
            </a:endParaRPr>
          </a:p>
        </p:txBody>
      </p:sp>
      <p:pic>
        <p:nvPicPr>
          <p:cNvPr id="69" name="" descr=""/>
          <p:cNvPicPr/>
          <p:nvPr/>
        </p:nvPicPr>
        <p:blipFill>
          <a:blip r:embed="rId1"/>
          <a:stretch/>
        </p:blipFill>
        <p:spPr>
          <a:xfrm>
            <a:off x="4663080" y="1326600"/>
            <a:ext cx="4912560" cy="4073400"/>
          </a:xfrm>
          <a:prstGeom prst="rect">
            <a:avLst/>
          </a:prstGeom>
          <a:noFill/>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b4c7dc"/>
            </a:gs>
            <a:gs pos="100000">
              <a:srgbClr val="ffffff"/>
            </a:gs>
          </a:gsLst>
          <a:lin ang="2820000"/>
        </a:gradFill>
      </p:bgPr>
    </p:bg>
    <p:spTree>
      <p:nvGrpSpPr>
        <p:cNvPr id="1" name=""/>
        <p:cNvGrpSpPr/>
        <p:nvPr/>
      </p:nvGrpSpPr>
      <p:grpSpPr>
        <a:xfrm>
          <a:off x="0" y="0"/>
          <a:ext cx="0" cy="0"/>
          <a:chOff x="0" y="0"/>
          <a:chExt cx="0" cy="0"/>
        </a:xfrm>
      </p:grpSpPr>
      <p:sp>
        <p:nvSpPr>
          <p:cNvPr id="70" name=""/>
          <p:cNvSpPr/>
          <p:nvPr/>
        </p:nvSpPr>
        <p:spPr>
          <a:xfrm flipH="1">
            <a:off x="5940000" y="0"/>
            <a:ext cx="4140000" cy="5670000"/>
          </a:xfrm>
          <a:prstGeom prst="rtTriangle">
            <a:avLst/>
          </a:prstGeom>
          <a:solidFill>
            <a:srgbClr val="666666"/>
          </a:solidFill>
          <a:ln w="0">
            <a:solidFill>
              <a:srgbClr val="3465a4"/>
            </a:solidFill>
          </a:ln>
        </p:spPr>
        <p:style>
          <a:lnRef idx="0"/>
          <a:fillRef idx="0"/>
          <a:effectRef idx="0"/>
          <a:fontRef idx="minor"/>
        </p:style>
        <p:txBody>
          <a:bodyPr lIns="90000" rIns="90000" tIns="45000" bIns="45000" anchor="ctr">
            <a:noAutofit/>
          </a:bodyPr>
          <a:p>
            <a:endParaRPr b="0" lang="en-GB" sz="2400" strike="noStrike" u="none">
              <a:solidFill>
                <a:srgbClr val="ffffff"/>
              </a:solidFill>
              <a:uFillTx/>
              <a:latin typeface="Times New Roman"/>
            </a:endParaRPr>
          </a:p>
        </p:txBody>
      </p:sp>
      <p:sp>
        <p:nvSpPr>
          <p:cNvPr id="7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buNone/>
            </a:pPr>
            <a:r>
              <a:rPr b="0" lang="en-GB" sz="4400" strike="noStrike" u="none">
                <a:solidFill>
                  <a:srgbClr val="000000"/>
                </a:solidFill>
                <a:uFillTx/>
                <a:latin typeface="Roboto"/>
              </a:rPr>
              <a:t>Recommendations</a:t>
            </a:r>
            <a:endParaRPr b="0" lang="en-GB" sz="4400" strike="noStrike" u="none">
              <a:solidFill>
                <a:srgbClr val="000000"/>
              </a:solidFill>
              <a:uFillTx/>
              <a:latin typeface="Roboto"/>
            </a:endParaRPr>
          </a:p>
        </p:txBody>
      </p:sp>
      <p:sp>
        <p:nvSpPr>
          <p:cNvPr id="72" name=""/>
          <p:cNvSpPr/>
          <p:nvPr/>
        </p:nvSpPr>
        <p:spPr>
          <a:xfrm>
            <a:off x="504000" y="1172520"/>
            <a:ext cx="9071640" cy="4227480"/>
          </a:xfrm>
          <a:prstGeom prst="rect">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endParaRPr b="0" lang="en-GB" sz="2400" strike="noStrike" u="none">
              <a:solidFill>
                <a:srgbClr val="000000"/>
              </a:solidFill>
              <a:uFillTx/>
              <a:latin typeface="Times New Roman"/>
            </a:endParaRPr>
          </a:p>
        </p:txBody>
      </p:sp>
      <p:sp>
        <p:nvSpPr>
          <p:cNvPr id="73" name="PlaceHolder 2"/>
          <p:cNvSpPr>
            <a:spLocks noGrp="1"/>
          </p:cNvSpPr>
          <p:nvPr>
            <p:ph/>
          </p:nvPr>
        </p:nvSpPr>
        <p:spPr>
          <a:xfrm>
            <a:off x="504000" y="1326600"/>
            <a:ext cx="9071640" cy="3893400"/>
          </a:xfrm>
          <a:prstGeom prst="rect">
            <a:avLst/>
          </a:prstGeom>
          <a:noFill/>
          <a:ln w="0">
            <a:noFill/>
          </a:ln>
        </p:spPr>
        <p:txBody>
          <a:bodyPr lIns="0" rIns="0" tIns="0" bIns="0" anchor="t">
            <a:normAutofit/>
          </a:bodyPr>
          <a:p>
            <a:pPr marL="432000" indent="0">
              <a:spcBef>
                <a:spcPts val="1417"/>
              </a:spcBef>
              <a:buNone/>
            </a:pPr>
            <a:endParaRPr b="0" lang="en-GB" sz="2400" strike="noStrike" u="none">
              <a:solidFill>
                <a:srgbClr val="000000"/>
              </a:solidFill>
              <a:uFillTx/>
              <a:latin typeface="Roboto"/>
            </a:endParaRPr>
          </a:p>
          <a:p>
            <a:pPr marL="432000" indent="-324000">
              <a:spcBef>
                <a:spcPts val="1417"/>
              </a:spcBef>
              <a:buClr>
                <a:srgbClr val="000000"/>
              </a:buClr>
              <a:buSzPct val="45000"/>
              <a:buFont typeface="Wingdings" charset="2"/>
              <a:buChar char=""/>
            </a:pPr>
            <a:r>
              <a:rPr b="0" lang="en-GB" sz="2400" strike="noStrike" u="none">
                <a:solidFill>
                  <a:srgbClr val="000000"/>
                </a:solidFill>
                <a:uFillTx/>
                <a:latin typeface="Roboto"/>
              </a:rPr>
              <a:t>Key Recommendations:</a:t>
            </a:r>
            <a:endParaRPr b="0" lang="en-GB" sz="2400" strike="noStrike" u="none">
              <a:solidFill>
                <a:srgbClr val="000000"/>
              </a:solidFill>
              <a:uFillTx/>
              <a:latin typeface="Roboto"/>
            </a:endParaRPr>
          </a:p>
          <a:p>
            <a:pPr lvl="1" marL="864000" indent="-324000">
              <a:spcBef>
                <a:spcPts val="1134"/>
              </a:spcBef>
              <a:buClr>
                <a:srgbClr val="000000"/>
              </a:buClr>
              <a:buSzPct val="75000"/>
              <a:buFont typeface="Symbol" charset="2"/>
              <a:buChar char=""/>
            </a:pPr>
            <a:r>
              <a:rPr b="0" lang="en-GB" sz="2400" strike="noStrike" u="none">
                <a:solidFill>
                  <a:srgbClr val="000000"/>
                </a:solidFill>
                <a:uFillTx/>
                <a:latin typeface="Roboto"/>
              </a:rPr>
              <a:t>Drop Call: Low revenue and time-intensive.</a:t>
            </a:r>
            <a:endParaRPr b="0" lang="en-GB" sz="2400" strike="noStrike" u="none">
              <a:solidFill>
                <a:srgbClr val="000000"/>
              </a:solidFill>
              <a:uFillTx/>
              <a:latin typeface="Roboto"/>
            </a:endParaRPr>
          </a:p>
          <a:p>
            <a:pPr lvl="1" marL="864000" indent="-324000">
              <a:spcBef>
                <a:spcPts val="1134"/>
              </a:spcBef>
              <a:buClr>
                <a:srgbClr val="000000"/>
              </a:buClr>
              <a:buSzPct val="75000"/>
              <a:buFont typeface="Symbol" charset="2"/>
              <a:buChar char=""/>
            </a:pPr>
            <a:r>
              <a:rPr b="0" lang="en-GB" sz="2400" strike="noStrike" u="none">
                <a:solidFill>
                  <a:srgbClr val="000000"/>
                </a:solidFill>
                <a:uFillTx/>
                <a:latin typeface="Roboto"/>
              </a:rPr>
              <a:t>Keep Email: Wide reach.</a:t>
            </a:r>
            <a:endParaRPr b="0" lang="en-GB" sz="2400" strike="noStrike" u="none">
              <a:solidFill>
                <a:srgbClr val="000000"/>
              </a:solidFill>
              <a:uFillTx/>
              <a:latin typeface="Roboto"/>
            </a:endParaRPr>
          </a:p>
          <a:p>
            <a:pPr lvl="1" marL="864000" indent="-324000">
              <a:spcBef>
                <a:spcPts val="1134"/>
              </a:spcBef>
              <a:buClr>
                <a:srgbClr val="000000"/>
              </a:buClr>
              <a:buSzPct val="75000"/>
              <a:buFont typeface="Symbol" charset="2"/>
              <a:buChar char=""/>
            </a:pPr>
            <a:r>
              <a:rPr b="0" lang="en-GB" sz="2400" strike="noStrike" u="none">
                <a:solidFill>
                  <a:srgbClr val="000000"/>
                </a:solidFill>
                <a:uFillTx/>
                <a:latin typeface="Roboto"/>
              </a:rPr>
              <a:t>Keep Email + Call: High revenue per unit.</a:t>
            </a:r>
            <a:endParaRPr b="0" lang="en-GB" sz="2400" strike="noStrike" u="none">
              <a:solidFill>
                <a:srgbClr val="000000"/>
              </a:solidFill>
              <a:uFillTx/>
              <a:latin typeface="Roboto"/>
            </a:endParaRPr>
          </a:p>
          <a:p>
            <a:pPr lvl="1" marL="864000" indent="-324000">
              <a:spcBef>
                <a:spcPts val="1134"/>
              </a:spcBef>
              <a:buClr>
                <a:srgbClr val="000000"/>
              </a:buClr>
              <a:buSzPct val="75000"/>
              <a:buFont typeface="Symbol" charset="2"/>
              <a:buChar char=""/>
            </a:pPr>
            <a:r>
              <a:rPr b="0" lang="en-GB" sz="2400" strike="noStrike" u="none">
                <a:solidFill>
                  <a:srgbClr val="000000"/>
                </a:solidFill>
                <a:uFillTx/>
                <a:latin typeface="Roboto"/>
              </a:rPr>
              <a:t>Improve data collection for deeper analysis.</a:t>
            </a:r>
            <a:endParaRPr b="0" lang="en-GB" sz="2400" strike="noStrike" u="none">
              <a:solidFill>
                <a:srgbClr val="000000"/>
              </a:solidFill>
              <a:uFillTx/>
              <a:latin typeface="Roboto"/>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b4c7dc"/>
            </a:gs>
            <a:gs pos="100000">
              <a:srgbClr val="ffffff"/>
            </a:gs>
          </a:gsLst>
          <a:lin ang="2820000"/>
        </a:gradFill>
      </p:bgPr>
    </p:bg>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1933560"/>
            <a:ext cx="9071640" cy="946440"/>
          </a:xfrm>
          <a:prstGeom prst="rect">
            <a:avLst/>
          </a:prstGeom>
          <a:noFill/>
          <a:ln w="0">
            <a:noFill/>
          </a:ln>
        </p:spPr>
        <p:txBody>
          <a:bodyPr lIns="0" rIns="0" tIns="0" bIns="0" anchor="ctr">
            <a:noAutofit/>
          </a:bodyPr>
          <a:p>
            <a:pPr indent="0" algn="ctr">
              <a:buNone/>
            </a:pPr>
            <a:r>
              <a:rPr b="0" lang="en-GB" sz="4400" strike="noStrike" u="none">
                <a:solidFill>
                  <a:srgbClr val="000000"/>
                </a:solidFill>
                <a:uFillTx/>
                <a:latin typeface="Roboto"/>
              </a:rPr>
              <a:t>Thank you</a:t>
            </a:r>
            <a:endParaRPr b="0" lang="en-GB" sz="4400" strike="noStrike" u="none">
              <a:solidFill>
                <a:srgbClr val="000000"/>
              </a:solidFill>
              <a:uFillTx/>
              <a:latin typeface="Roboto"/>
            </a:endParaRPr>
          </a:p>
        </p:txBody>
      </p:sp>
      <p:sp>
        <p:nvSpPr>
          <p:cNvPr id="75" name=""/>
          <p:cNvSpPr/>
          <p:nvPr/>
        </p:nvSpPr>
        <p:spPr>
          <a:xfrm flipH="1">
            <a:off x="5940000" y="0"/>
            <a:ext cx="4140000" cy="5670000"/>
          </a:xfrm>
          <a:prstGeom prst="rtTriangle">
            <a:avLst/>
          </a:prstGeom>
          <a:solidFill>
            <a:srgbClr val="666666"/>
          </a:solidFill>
          <a:ln w="0">
            <a:solidFill>
              <a:srgbClr val="3465a4"/>
            </a:solidFill>
          </a:ln>
        </p:spPr>
        <p:style>
          <a:lnRef idx="0"/>
          <a:fillRef idx="0"/>
          <a:effectRef idx="0"/>
          <a:fontRef idx="minor"/>
        </p:style>
        <p:txBody>
          <a:bodyPr lIns="90000" rIns="90000" tIns="45000" bIns="45000" anchor="ctr">
            <a:noAutofit/>
          </a:bodyPr>
          <a:p>
            <a:endParaRPr b="0" lang="en-GB" sz="2400" strike="noStrike" u="none">
              <a:solidFill>
                <a:srgbClr val="ffffff"/>
              </a:solidFill>
              <a:uFillTx/>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b4c7dc"/>
            </a:gs>
            <a:gs pos="100000">
              <a:srgbClr val="ffffff"/>
            </a:gs>
          </a:gsLst>
          <a:lin ang="2820000"/>
        </a:gradFill>
      </p:bgPr>
    </p:bg>
    <p:spTree>
      <p:nvGrpSpPr>
        <p:cNvPr id="1" name=""/>
        <p:cNvGrpSpPr/>
        <p:nvPr/>
      </p:nvGrpSpPr>
      <p:grpSpPr>
        <a:xfrm>
          <a:off x="0" y="0"/>
          <a:ext cx="0" cy="0"/>
          <a:chOff x="0" y="0"/>
          <a:chExt cx="0" cy="0"/>
        </a:xfrm>
      </p:grpSpPr>
      <p:sp>
        <p:nvSpPr>
          <p:cNvPr id="21" name=""/>
          <p:cNvSpPr/>
          <p:nvPr/>
        </p:nvSpPr>
        <p:spPr>
          <a:xfrm flipH="1">
            <a:off x="5940000" y="0"/>
            <a:ext cx="4140000" cy="5670000"/>
          </a:xfrm>
          <a:prstGeom prst="rtTriangle">
            <a:avLst/>
          </a:prstGeom>
          <a:solidFill>
            <a:srgbClr val="666666"/>
          </a:solidFill>
          <a:ln w="0">
            <a:solidFill>
              <a:srgbClr val="3465a4"/>
            </a:solidFill>
          </a:ln>
        </p:spPr>
        <p:style>
          <a:lnRef idx="0"/>
          <a:fillRef idx="0"/>
          <a:effectRef idx="0"/>
          <a:fontRef idx="minor"/>
        </p:style>
        <p:txBody>
          <a:bodyPr lIns="90000" rIns="90000" tIns="45000" bIns="45000" anchor="ctr">
            <a:noAutofit/>
          </a:bodyPr>
          <a:p>
            <a:endParaRPr b="0" lang="en-GB" sz="2400" strike="noStrike" u="none">
              <a:solidFill>
                <a:srgbClr val="ffffff"/>
              </a:solidFill>
              <a:uFillTx/>
              <a:latin typeface="Times New Roman"/>
            </a:endParaRPr>
          </a:p>
        </p:txBody>
      </p:sp>
      <p:sp>
        <p:nvSpPr>
          <p:cNvPr id="2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buNone/>
            </a:pPr>
            <a:r>
              <a:rPr b="0" lang="en-GB" sz="4400" strike="noStrike" u="none">
                <a:solidFill>
                  <a:srgbClr val="000000"/>
                </a:solidFill>
                <a:uFillTx/>
                <a:latin typeface="Roboto"/>
              </a:rPr>
              <a:t>Project Overview</a:t>
            </a:r>
            <a:endParaRPr b="0" lang="en-GB" sz="4400" strike="noStrike" u="none">
              <a:solidFill>
                <a:srgbClr val="000000"/>
              </a:solidFill>
              <a:uFillTx/>
              <a:latin typeface="Roboto"/>
            </a:endParaRPr>
          </a:p>
        </p:txBody>
      </p:sp>
      <p:sp>
        <p:nvSpPr>
          <p:cNvPr id="23" name=""/>
          <p:cNvSpPr/>
          <p:nvPr/>
        </p:nvSpPr>
        <p:spPr>
          <a:xfrm>
            <a:off x="504000" y="1172520"/>
            <a:ext cx="9071640" cy="4227480"/>
          </a:xfrm>
          <a:prstGeom prst="rect">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endParaRPr b="0" lang="en-GB" sz="2400" strike="noStrike" u="none">
              <a:solidFill>
                <a:srgbClr val="000000"/>
              </a:solidFill>
              <a:uFillTx/>
              <a:latin typeface="Times New Roman"/>
            </a:endParaRPr>
          </a:p>
        </p:txBody>
      </p:sp>
      <p:sp>
        <p:nvSpPr>
          <p:cNvPr id="24" name="PlaceHolder 2"/>
          <p:cNvSpPr>
            <a:spLocks noGrp="1"/>
          </p:cNvSpPr>
          <p:nvPr>
            <p:ph/>
          </p:nvPr>
        </p:nvSpPr>
        <p:spPr>
          <a:xfrm>
            <a:off x="540000" y="1326600"/>
            <a:ext cx="9039600" cy="40734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2400" strike="noStrike" u="none">
                <a:solidFill>
                  <a:srgbClr val="000000"/>
                </a:solidFill>
                <a:uFillTx/>
                <a:latin typeface="Roboto"/>
              </a:rPr>
              <a:t>New Products launched by Pens and Printers</a:t>
            </a:r>
            <a:endParaRPr b="0" lang="en-GB" sz="2400" strike="noStrike" u="none">
              <a:solidFill>
                <a:srgbClr val="000000"/>
              </a:solidFill>
              <a:uFillTx/>
              <a:latin typeface="Roboto"/>
            </a:endParaRPr>
          </a:p>
          <a:p>
            <a:pPr indent="0">
              <a:spcBef>
                <a:spcPts val="1417"/>
              </a:spcBef>
              <a:buNone/>
            </a:pPr>
            <a:endParaRPr b="0" lang="en-GB" sz="2400" strike="noStrike" u="none">
              <a:solidFill>
                <a:srgbClr val="000000"/>
              </a:solidFill>
              <a:uFillTx/>
              <a:latin typeface="Roboto"/>
            </a:endParaRPr>
          </a:p>
          <a:p>
            <a:pPr marL="432000" indent="-324000">
              <a:spcBef>
                <a:spcPts val="1417"/>
              </a:spcBef>
              <a:buClr>
                <a:srgbClr val="000000"/>
              </a:buClr>
              <a:buSzPct val="45000"/>
              <a:buFont typeface="Wingdings" charset="2"/>
              <a:buChar char=""/>
            </a:pPr>
            <a:r>
              <a:rPr b="0" lang="en-GB" sz="2400" strike="noStrike" u="none">
                <a:solidFill>
                  <a:srgbClr val="000000"/>
                </a:solidFill>
                <a:uFillTx/>
                <a:latin typeface="Roboto"/>
              </a:rPr>
              <a:t>Sales Methods used during first 6 weeks since launch:</a:t>
            </a:r>
            <a:endParaRPr b="0" lang="en-GB" sz="2400" strike="noStrike" u="none">
              <a:solidFill>
                <a:srgbClr val="000000"/>
              </a:solidFill>
              <a:uFillTx/>
              <a:latin typeface="Roboto"/>
            </a:endParaRPr>
          </a:p>
          <a:p>
            <a:pPr lvl="1" marL="864000" indent="-324000">
              <a:spcBef>
                <a:spcPts val="1134"/>
              </a:spcBef>
              <a:buClr>
                <a:srgbClr val="000000"/>
              </a:buClr>
              <a:buSzPct val="75000"/>
              <a:buFont typeface="Symbol" charset="2"/>
              <a:buChar char=""/>
            </a:pPr>
            <a:r>
              <a:rPr b="1" lang="en-GB" sz="2400" strike="noStrike" u="none">
                <a:solidFill>
                  <a:srgbClr val="000000"/>
                </a:solidFill>
                <a:uFillTx/>
                <a:latin typeface="Roboto"/>
              </a:rPr>
              <a:t>Email</a:t>
            </a:r>
            <a:r>
              <a:rPr b="0" lang="en-GB" sz="2400" strike="noStrike" u="none">
                <a:solidFill>
                  <a:srgbClr val="000000"/>
                </a:solidFill>
                <a:uFillTx/>
                <a:latin typeface="Roboto"/>
              </a:rPr>
              <a:t> sent at launch; minimal team effort.</a:t>
            </a:r>
            <a:endParaRPr b="0" lang="en-GB" sz="2400" strike="noStrike" u="none">
              <a:solidFill>
                <a:srgbClr val="000000"/>
              </a:solidFill>
              <a:uFillTx/>
              <a:latin typeface="Roboto"/>
            </a:endParaRPr>
          </a:p>
          <a:p>
            <a:pPr lvl="1" marL="864000" indent="-324000">
              <a:spcBef>
                <a:spcPts val="1134"/>
              </a:spcBef>
              <a:buClr>
                <a:srgbClr val="000000"/>
              </a:buClr>
              <a:buSzPct val="75000"/>
              <a:buFont typeface="Symbol" charset="2"/>
              <a:buChar char=""/>
            </a:pPr>
            <a:r>
              <a:rPr b="1" lang="en-GB" sz="2400" strike="noStrike" u="none">
                <a:solidFill>
                  <a:srgbClr val="000000"/>
                </a:solidFill>
                <a:uFillTx/>
                <a:latin typeface="Roboto"/>
              </a:rPr>
              <a:t>Call</a:t>
            </a:r>
            <a:r>
              <a:rPr b="0" lang="en-GB" sz="2400" strike="noStrike" u="none">
                <a:solidFill>
                  <a:srgbClr val="000000"/>
                </a:solidFill>
                <a:uFillTx/>
                <a:latin typeface="Roboto"/>
              </a:rPr>
              <a:t>: 30-minute calls per customer; labour-intensive.</a:t>
            </a:r>
            <a:endParaRPr b="0" lang="en-GB" sz="2400" strike="noStrike" u="none">
              <a:solidFill>
                <a:srgbClr val="000000"/>
              </a:solidFill>
              <a:uFillTx/>
              <a:latin typeface="Roboto"/>
            </a:endParaRPr>
          </a:p>
          <a:p>
            <a:pPr lvl="1" marL="864000" indent="-324000">
              <a:spcBef>
                <a:spcPts val="1134"/>
              </a:spcBef>
              <a:buClr>
                <a:srgbClr val="000000"/>
              </a:buClr>
              <a:buSzPct val="75000"/>
              <a:buFont typeface="Symbol" charset="2"/>
              <a:buChar char=""/>
            </a:pPr>
            <a:r>
              <a:rPr b="1" lang="en-GB" sz="2400" strike="noStrike" u="none">
                <a:solidFill>
                  <a:srgbClr val="000000"/>
                </a:solidFill>
                <a:uFillTx/>
                <a:latin typeface="Roboto"/>
                <a:ea typeface="Microsoft YaHei"/>
              </a:rPr>
              <a:t>Email + Call</a:t>
            </a:r>
            <a:r>
              <a:rPr b="0" lang="en-GB" sz="2400" strike="noStrike" u="none">
                <a:solidFill>
                  <a:srgbClr val="000000"/>
                </a:solidFill>
                <a:uFillTx/>
                <a:latin typeface="Roboto"/>
                <a:ea typeface="Microsoft YaHei"/>
              </a:rPr>
              <a:t>: email + </a:t>
            </a:r>
            <a:r>
              <a:rPr b="0" lang="en-GB" sz="2400" strike="noStrike" u="none">
                <a:solidFill>
                  <a:srgbClr val="000000"/>
                </a:solidFill>
                <a:uFillTx/>
                <a:latin typeface="Roboto"/>
              </a:rPr>
              <a:t>10-min follow-up call 1 week later</a:t>
            </a:r>
            <a:endParaRPr b="0" lang="en-GB" sz="2400" strike="noStrike" u="none">
              <a:solidFill>
                <a:srgbClr val="000000"/>
              </a:solidFill>
              <a:uFillTx/>
              <a:latin typeface="Roboto"/>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b4c7dc"/>
            </a:gs>
            <a:gs pos="100000">
              <a:srgbClr val="ffffff"/>
            </a:gs>
          </a:gsLst>
          <a:lin ang="2820000"/>
        </a:gradFill>
      </p:bgPr>
    </p:bg>
    <p:spTree>
      <p:nvGrpSpPr>
        <p:cNvPr id="1" name=""/>
        <p:cNvGrpSpPr/>
        <p:nvPr/>
      </p:nvGrpSpPr>
      <p:grpSpPr>
        <a:xfrm>
          <a:off x="0" y="0"/>
          <a:ext cx="0" cy="0"/>
          <a:chOff x="0" y="0"/>
          <a:chExt cx="0" cy="0"/>
        </a:xfrm>
      </p:grpSpPr>
      <p:sp>
        <p:nvSpPr>
          <p:cNvPr id="25" name=""/>
          <p:cNvSpPr/>
          <p:nvPr/>
        </p:nvSpPr>
        <p:spPr>
          <a:xfrm flipH="1">
            <a:off x="5940000" y="0"/>
            <a:ext cx="4140000" cy="5670000"/>
          </a:xfrm>
          <a:prstGeom prst="rtTriangle">
            <a:avLst/>
          </a:prstGeom>
          <a:solidFill>
            <a:srgbClr val="666666"/>
          </a:solidFill>
          <a:ln w="0">
            <a:solidFill>
              <a:srgbClr val="3465a4"/>
            </a:solidFill>
          </a:ln>
        </p:spPr>
        <p:style>
          <a:lnRef idx="0"/>
          <a:fillRef idx="0"/>
          <a:effectRef idx="0"/>
          <a:fontRef idx="minor"/>
        </p:style>
        <p:txBody>
          <a:bodyPr lIns="90000" rIns="90000" tIns="45000" bIns="45000" anchor="ctr">
            <a:noAutofit/>
          </a:bodyPr>
          <a:p>
            <a:endParaRPr b="0" lang="en-GB" sz="2400" strike="noStrike" u="none">
              <a:solidFill>
                <a:srgbClr val="ffffff"/>
              </a:solidFill>
              <a:uFillTx/>
              <a:latin typeface="Times New Roman"/>
            </a:endParaRPr>
          </a:p>
        </p:txBody>
      </p:sp>
      <p:sp>
        <p:nvSpPr>
          <p:cNvPr id="2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buNone/>
            </a:pPr>
            <a:r>
              <a:rPr b="0" lang="en-GB" sz="4400" strike="noStrike" u="none">
                <a:solidFill>
                  <a:srgbClr val="000000"/>
                </a:solidFill>
                <a:uFillTx/>
                <a:latin typeface="Roboto"/>
              </a:rPr>
              <a:t>Business Goals</a:t>
            </a:r>
            <a:endParaRPr b="0" lang="en-GB" sz="4400" strike="noStrike" u="none">
              <a:solidFill>
                <a:srgbClr val="000000"/>
              </a:solidFill>
              <a:uFillTx/>
              <a:latin typeface="Roboto"/>
            </a:endParaRPr>
          </a:p>
        </p:txBody>
      </p:sp>
      <p:sp>
        <p:nvSpPr>
          <p:cNvPr id="27" name=""/>
          <p:cNvSpPr/>
          <p:nvPr/>
        </p:nvSpPr>
        <p:spPr>
          <a:xfrm>
            <a:off x="504000" y="1172520"/>
            <a:ext cx="9071640" cy="4227480"/>
          </a:xfrm>
          <a:prstGeom prst="rect">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endParaRPr b="0" lang="en-GB" sz="2400" strike="noStrike" u="none">
              <a:solidFill>
                <a:srgbClr val="000000"/>
              </a:solidFill>
              <a:uFillTx/>
              <a:latin typeface="Times New Roman"/>
            </a:endParaRPr>
          </a:p>
        </p:txBody>
      </p:sp>
      <p:sp>
        <p:nvSpPr>
          <p:cNvPr id="28" name="PlaceHolder 2"/>
          <p:cNvSpPr>
            <a:spLocks noGrp="1"/>
          </p:cNvSpPr>
          <p:nvPr>
            <p:ph/>
          </p:nvPr>
        </p:nvSpPr>
        <p:spPr>
          <a:xfrm>
            <a:off x="504000" y="1260000"/>
            <a:ext cx="9071640" cy="41400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2400" strike="noStrike" u="none">
                <a:solidFill>
                  <a:srgbClr val="000000"/>
                </a:solidFill>
                <a:uFillTx/>
                <a:latin typeface="Roboto"/>
              </a:rPr>
              <a:t>How many customers were there for each approach?</a:t>
            </a:r>
            <a:endParaRPr b="0" lang="en-GB" sz="2400" strike="noStrike" u="none">
              <a:solidFill>
                <a:srgbClr val="000000"/>
              </a:solidFill>
              <a:uFillTx/>
              <a:latin typeface="Roboto"/>
            </a:endParaRPr>
          </a:p>
          <a:p>
            <a:pPr marL="432000" indent="-324000">
              <a:spcBef>
                <a:spcPts val="1417"/>
              </a:spcBef>
              <a:buClr>
                <a:srgbClr val="000000"/>
              </a:buClr>
              <a:buSzPct val="45000"/>
              <a:buFont typeface="Wingdings" charset="2"/>
              <a:buChar char=""/>
            </a:pPr>
            <a:r>
              <a:rPr b="0" lang="en-GB" sz="2400" strike="noStrike" u="none">
                <a:solidFill>
                  <a:srgbClr val="000000"/>
                </a:solidFill>
                <a:uFillTx/>
                <a:latin typeface="Roboto"/>
              </a:rPr>
              <a:t>What does the spread of the revenue look like overall? And for each method?</a:t>
            </a:r>
            <a:endParaRPr b="0" lang="en-GB" sz="2400" strike="noStrike" u="none">
              <a:solidFill>
                <a:srgbClr val="000000"/>
              </a:solidFill>
              <a:uFillTx/>
              <a:latin typeface="Roboto"/>
            </a:endParaRPr>
          </a:p>
          <a:p>
            <a:pPr marL="432000" indent="-324000">
              <a:spcBef>
                <a:spcPts val="1417"/>
              </a:spcBef>
              <a:buClr>
                <a:srgbClr val="000000"/>
              </a:buClr>
              <a:buSzPct val="45000"/>
              <a:buFont typeface="Wingdings" charset="2"/>
              <a:buChar char=""/>
            </a:pPr>
            <a:r>
              <a:rPr b="0" lang="en-GB" sz="2400" strike="noStrike" u="none">
                <a:solidFill>
                  <a:srgbClr val="000000"/>
                </a:solidFill>
                <a:uFillTx/>
                <a:latin typeface="Roboto"/>
              </a:rPr>
              <a:t>Was there any difference in revenue over time for each of the methods?</a:t>
            </a:r>
            <a:endParaRPr b="0" lang="en-GB" sz="2400" strike="noStrike" u="none">
              <a:solidFill>
                <a:srgbClr val="000000"/>
              </a:solidFill>
              <a:uFillTx/>
              <a:latin typeface="Roboto"/>
            </a:endParaRPr>
          </a:p>
          <a:p>
            <a:pPr marL="432000" indent="-324000">
              <a:spcBef>
                <a:spcPts val="1417"/>
              </a:spcBef>
              <a:buClr>
                <a:srgbClr val="000000"/>
              </a:buClr>
              <a:buSzPct val="45000"/>
              <a:buFont typeface="Wingdings" charset="2"/>
              <a:buChar char=""/>
            </a:pPr>
            <a:r>
              <a:rPr b="0" lang="en-GB" sz="2400" strike="noStrike" u="none">
                <a:solidFill>
                  <a:srgbClr val="000000"/>
                </a:solidFill>
                <a:uFillTx/>
                <a:latin typeface="Roboto"/>
              </a:rPr>
              <a:t>Which method would I recommend we continue to use? Some of these methods take more time from the team so they may not be the best for us to use if the results are similar.</a:t>
            </a:r>
            <a:endParaRPr b="0" lang="en-GB" sz="2400" strike="noStrike" u="none">
              <a:solidFill>
                <a:srgbClr val="000000"/>
              </a:solidFill>
              <a:uFillTx/>
              <a:latin typeface="Roboto"/>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b4c7dc"/>
            </a:gs>
            <a:gs pos="100000">
              <a:srgbClr val="ffffff"/>
            </a:gs>
          </a:gsLst>
          <a:lin ang="2820000"/>
        </a:gradFill>
      </p:bgPr>
    </p:bg>
    <p:spTree>
      <p:nvGrpSpPr>
        <p:cNvPr id="1" name=""/>
        <p:cNvGrpSpPr/>
        <p:nvPr/>
      </p:nvGrpSpPr>
      <p:grpSpPr>
        <a:xfrm>
          <a:off x="0" y="0"/>
          <a:ext cx="0" cy="0"/>
          <a:chOff x="0" y="0"/>
          <a:chExt cx="0" cy="0"/>
        </a:xfrm>
      </p:grpSpPr>
      <p:sp>
        <p:nvSpPr>
          <p:cNvPr id="29" name=""/>
          <p:cNvSpPr/>
          <p:nvPr/>
        </p:nvSpPr>
        <p:spPr>
          <a:xfrm flipH="1">
            <a:off x="5940000" y="0"/>
            <a:ext cx="4140000" cy="5670000"/>
          </a:xfrm>
          <a:prstGeom prst="rtTriangle">
            <a:avLst/>
          </a:prstGeom>
          <a:solidFill>
            <a:srgbClr val="666666"/>
          </a:solidFill>
          <a:ln w="0">
            <a:solidFill>
              <a:srgbClr val="3465a4"/>
            </a:solidFill>
          </a:ln>
        </p:spPr>
        <p:style>
          <a:lnRef idx="0"/>
          <a:fillRef idx="0"/>
          <a:effectRef idx="0"/>
          <a:fontRef idx="minor"/>
        </p:style>
        <p:txBody>
          <a:bodyPr lIns="90000" rIns="90000" tIns="45000" bIns="45000" anchor="ctr">
            <a:noAutofit/>
          </a:bodyPr>
          <a:p>
            <a:endParaRPr b="0" lang="en-GB" sz="2400" strike="noStrike" u="none">
              <a:solidFill>
                <a:srgbClr val="ffffff"/>
              </a:solidFill>
              <a:uFillTx/>
              <a:latin typeface="Times New Roman"/>
            </a:endParaRPr>
          </a:p>
        </p:txBody>
      </p:sp>
      <p:sp>
        <p:nvSpPr>
          <p:cNvPr id="3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spcBef>
                <a:spcPts val="1417"/>
              </a:spcBef>
              <a:buNone/>
            </a:pPr>
            <a:r>
              <a:rPr b="0" lang="en-GB" sz="2400" strike="noStrike" u="none">
                <a:solidFill>
                  <a:srgbClr val="000000"/>
                </a:solidFill>
                <a:uFillTx/>
                <a:latin typeface="Roboto"/>
              </a:rPr>
              <a:t>How many customers were there for each approach?</a:t>
            </a:r>
            <a:endParaRPr b="0" lang="en-GB" sz="2400" strike="noStrike" u="none">
              <a:solidFill>
                <a:srgbClr val="000000"/>
              </a:solidFill>
              <a:uFillTx/>
              <a:latin typeface="Roboto"/>
            </a:endParaRPr>
          </a:p>
        </p:txBody>
      </p:sp>
      <p:sp>
        <p:nvSpPr>
          <p:cNvPr id="31" name=""/>
          <p:cNvSpPr/>
          <p:nvPr/>
        </p:nvSpPr>
        <p:spPr>
          <a:xfrm>
            <a:off x="504000" y="1172520"/>
            <a:ext cx="9071640" cy="4227480"/>
          </a:xfrm>
          <a:prstGeom prst="rect">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endParaRPr b="0" lang="en-GB" sz="2400" strike="noStrike" u="none">
              <a:solidFill>
                <a:srgbClr val="000000"/>
              </a:solidFill>
              <a:uFillTx/>
              <a:latin typeface="Times New Roman"/>
            </a:endParaRPr>
          </a:p>
        </p:txBody>
      </p:sp>
      <p:pic>
        <p:nvPicPr>
          <p:cNvPr id="32" name="" descr=""/>
          <p:cNvPicPr/>
          <p:nvPr/>
        </p:nvPicPr>
        <p:blipFill>
          <a:blip r:embed="rId1"/>
          <a:stretch/>
        </p:blipFill>
        <p:spPr>
          <a:xfrm>
            <a:off x="4422960" y="1260000"/>
            <a:ext cx="5152680" cy="4140000"/>
          </a:xfrm>
          <a:prstGeom prst="rect">
            <a:avLst/>
          </a:prstGeom>
          <a:noFill/>
          <a:ln w="0">
            <a:noFill/>
          </a:ln>
        </p:spPr>
      </p:pic>
      <p:sp>
        <p:nvSpPr>
          <p:cNvPr id="33" name="PlaceHolder 2"/>
          <p:cNvSpPr>
            <a:spLocks noGrp="1"/>
          </p:cNvSpPr>
          <p:nvPr>
            <p:ph/>
          </p:nvPr>
        </p:nvSpPr>
        <p:spPr>
          <a:xfrm>
            <a:off x="504000" y="1260000"/>
            <a:ext cx="381600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2400" strike="noStrike" u="none">
                <a:solidFill>
                  <a:srgbClr val="000000"/>
                </a:solidFill>
                <a:uFillTx/>
                <a:latin typeface="Roboto"/>
              </a:rPr>
              <a:t>How many customers were there for each approach?</a:t>
            </a:r>
            <a:endParaRPr b="0" lang="en-GB" sz="2400" strike="noStrike" u="none">
              <a:solidFill>
                <a:srgbClr val="000000"/>
              </a:solidFill>
              <a:uFillTx/>
              <a:latin typeface="Roboto"/>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b4c7dc"/>
            </a:gs>
            <a:gs pos="100000">
              <a:srgbClr val="ffffff"/>
            </a:gs>
          </a:gsLst>
          <a:lin ang="2820000"/>
        </a:gradFill>
      </p:bgPr>
    </p:bg>
    <p:spTree>
      <p:nvGrpSpPr>
        <p:cNvPr id="1" name=""/>
        <p:cNvGrpSpPr/>
        <p:nvPr/>
      </p:nvGrpSpPr>
      <p:grpSpPr>
        <a:xfrm>
          <a:off x="0" y="0"/>
          <a:ext cx="0" cy="0"/>
          <a:chOff x="0" y="0"/>
          <a:chExt cx="0" cy="0"/>
        </a:xfrm>
      </p:grpSpPr>
      <p:sp>
        <p:nvSpPr>
          <p:cNvPr id="34" name=""/>
          <p:cNvSpPr/>
          <p:nvPr/>
        </p:nvSpPr>
        <p:spPr>
          <a:xfrm flipH="1">
            <a:off x="5940000" y="0"/>
            <a:ext cx="4140000" cy="5670000"/>
          </a:xfrm>
          <a:prstGeom prst="rtTriangle">
            <a:avLst/>
          </a:prstGeom>
          <a:solidFill>
            <a:srgbClr val="666666"/>
          </a:solidFill>
          <a:ln w="0">
            <a:solidFill>
              <a:srgbClr val="3465a4"/>
            </a:solidFill>
          </a:ln>
        </p:spPr>
        <p:style>
          <a:lnRef idx="0"/>
          <a:fillRef idx="0"/>
          <a:effectRef idx="0"/>
          <a:fontRef idx="minor"/>
        </p:style>
        <p:txBody>
          <a:bodyPr lIns="90000" rIns="90000" tIns="45000" bIns="45000" anchor="ctr">
            <a:noAutofit/>
          </a:bodyPr>
          <a:p>
            <a:endParaRPr b="0" lang="en-GB" sz="2400" strike="noStrike" u="none">
              <a:solidFill>
                <a:srgbClr val="ffffff"/>
              </a:solidFill>
              <a:uFillTx/>
              <a:latin typeface="Times New Roman"/>
            </a:endParaRPr>
          </a:p>
        </p:txBody>
      </p:sp>
      <p:sp>
        <p:nvSpPr>
          <p:cNvPr id="3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spcBef>
                <a:spcPts val="1417"/>
              </a:spcBef>
              <a:buNone/>
            </a:pPr>
            <a:r>
              <a:rPr b="0" lang="en-GB" sz="2400" strike="noStrike" u="none">
                <a:solidFill>
                  <a:srgbClr val="000000"/>
                </a:solidFill>
                <a:uFillTx/>
                <a:latin typeface="Roboto"/>
              </a:rPr>
              <a:t>What does the spread of the revenue look like overall?</a:t>
            </a:r>
            <a:endParaRPr b="0" lang="en-GB" sz="2400" strike="noStrike" u="none">
              <a:solidFill>
                <a:srgbClr val="000000"/>
              </a:solidFill>
              <a:uFillTx/>
              <a:latin typeface="Roboto"/>
            </a:endParaRPr>
          </a:p>
        </p:txBody>
      </p:sp>
      <p:sp>
        <p:nvSpPr>
          <p:cNvPr id="36" name=""/>
          <p:cNvSpPr/>
          <p:nvPr/>
        </p:nvSpPr>
        <p:spPr>
          <a:xfrm>
            <a:off x="504000" y="1172520"/>
            <a:ext cx="9071640" cy="4227480"/>
          </a:xfrm>
          <a:prstGeom prst="rect">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endParaRPr b="0" lang="en-GB" sz="2400" strike="noStrike" u="none">
              <a:solidFill>
                <a:srgbClr val="000000"/>
              </a:solidFill>
              <a:uFillTx/>
              <a:latin typeface="Times New Roman"/>
            </a:endParaRPr>
          </a:p>
        </p:txBody>
      </p:sp>
      <p:pic>
        <p:nvPicPr>
          <p:cNvPr id="37" name="" descr=""/>
          <p:cNvPicPr/>
          <p:nvPr/>
        </p:nvPicPr>
        <p:blipFill>
          <a:blip r:embed="rId1"/>
          <a:stretch/>
        </p:blipFill>
        <p:spPr>
          <a:xfrm>
            <a:off x="4320000" y="1248840"/>
            <a:ext cx="5255640" cy="4151160"/>
          </a:xfrm>
          <a:prstGeom prst="rect">
            <a:avLst/>
          </a:prstGeom>
          <a:noFill/>
          <a:ln w="0">
            <a:noFill/>
          </a:ln>
        </p:spPr>
      </p:pic>
      <p:sp>
        <p:nvSpPr>
          <p:cNvPr id="38" name="PlaceHolder 2"/>
          <p:cNvSpPr>
            <a:spLocks noGrp="1"/>
          </p:cNvSpPr>
          <p:nvPr>
            <p:ph/>
          </p:nvPr>
        </p:nvSpPr>
        <p:spPr>
          <a:xfrm>
            <a:off x="504000" y="1260000"/>
            <a:ext cx="381600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2400" strike="noStrike" u="none">
                <a:solidFill>
                  <a:srgbClr val="000000"/>
                </a:solidFill>
                <a:uFillTx/>
                <a:latin typeface="Roboto"/>
              </a:rPr>
              <a:t>Overall Distribution of revenue</a:t>
            </a:r>
            <a:endParaRPr b="0" lang="en-GB" sz="2400" strike="noStrike" u="none">
              <a:solidFill>
                <a:srgbClr val="000000"/>
              </a:solidFill>
              <a:uFillTx/>
              <a:latin typeface="Roboto"/>
            </a:endParaRPr>
          </a:p>
          <a:p>
            <a:pPr lvl="1" marL="864000" indent="-324000">
              <a:spcBef>
                <a:spcPts val="1134"/>
              </a:spcBef>
              <a:buClr>
                <a:srgbClr val="000000"/>
              </a:buClr>
              <a:buSzPct val="75000"/>
              <a:buFont typeface="Symbol" charset="2"/>
              <a:buChar char=""/>
            </a:pPr>
            <a:r>
              <a:rPr b="0" lang="en-GB" sz="2400" strike="noStrike" u="none">
                <a:solidFill>
                  <a:srgbClr val="000000"/>
                </a:solidFill>
                <a:uFillTx/>
                <a:latin typeface="Roboto"/>
              </a:rPr>
              <a:t>Multimodal</a:t>
            </a:r>
            <a:endParaRPr b="0" lang="en-GB" sz="2400" strike="noStrike" u="none">
              <a:solidFill>
                <a:srgbClr val="000000"/>
              </a:solidFill>
              <a:uFillTx/>
              <a:latin typeface="Roboto"/>
            </a:endParaRPr>
          </a:p>
          <a:p>
            <a:pPr lvl="1" marL="864000" indent="-324000">
              <a:spcBef>
                <a:spcPts val="1134"/>
              </a:spcBef>
              <a:buClr>
                <a:srgbClr val="000000"/>
              </a:buClr>
              <a:buSzPct val="75000"/>
              <a:buFont typeface="Symbol" charset="2"/>
              <a:buChar char=""/>
            </a:pPr>
            <a:r>
              <a:rPr b="0" lang="en-GB" sz="2400" strike="noStrike" u="none">
                <a:solidFill>
                  <a:srgbClr val="000000"/>
                </a:solidFill>
                <a:uFillTx/>
                <a:latin typeface="Roboto"/>
              </a:rPr>
              <a:t>Min: 32.54</a:t>
            </a:r>
            <a:endParaRPr b="0" lang="en-GB" sz="2400" strike="noStrike" u="none">
              <a:solidFill>
                <a:srgbClr val="000000"/>
              </a:solidFill>
              <a:uFillTx/>
              <a:latin typeface="Roboto"/>
            </a:endParaRPr>
          </a:p>
          <a:p>
            <a:pPr lvl="1" marL="864000" indent="-324000">
              <a:spcBef>
                <a:spcPts val="1134"/>
              </a:spcBef>
              <a:buClr>
                <a:srgbClr val="000000"/>
              </a:buClr>
              <a:buSzPct val="75000"/>
              <a:buFont typeface="Symbol" charset="2"/>
              <a:buChar char=""/>
            </a:pPr>
            <a:r>
              <a:rPr b="0" lang="en-GB" sz="2400" strike="noStrike" u="none">
                <a:solidFill>
                  <a:srgbClr val="000000"/>
                </a:solidFill>
                <a:uFillTx/>
                <a:latin typeface="Roboto"/>
              </a:rPr>
              <a:t>Max: 241.20</a:t>
            </a:r>
            <a:endParaRPr b="0" lang="en-GB" sz="2400" strike="noStrike" u="none">
              <a:solidFill>
                <a:srgbClr val="000000"/>
              </a:solidFill>
              <a:uFillTx/>
              <a:latin typeface="Roboto"/>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b4c7dc"/>
            </a:gs>
            <a:gs pos="100000">
              <a:srgbClr val="ffffff"/>
            </a:gs>
          </a:gsLst>
          <a:lin ang="2820000"/>
        </a:gradFill>
      </p:bgPr>
    </p:bg>
    <p:spTree>
      <p:nvGrpSpPr>
        <p:cNvPr id="1" name=""/>
        <p:cNvGrpSpPr/>
        <p:nvPr/>
      </p:nvGrpSpPr>
      <p:grpSpPr>
        <a:xfrm>
          <a:off x="0" y="0"/>
          <a:ext cx="0" cy="0"/>
          <a:chOff x="0" y="0"/>
          <a:chExt cx="0" cy="0"/>
        </a:xfrm>
      </p:grpSpPr>
      <p:sp>
        <p:nvSpPr>
          <p:cNvPr id="39" name=""/>
          <p:cNvSpPr/>
          <p:nvPr/>
        </p:nvSpPr>
        <p:spPr>
          <a:xfrm flipH="1">
            <a:off x="5940000" y="0"/>
            <a:ext cx="4140000" cy="5670000"/>
          </a:xfrm>
          <a:prstGeom prst="rtTriangle">
            <a:avLst/>
          </a:prstGeom>
          <a:solidFill>
            <a:srgbClr val="666666"/>
          </a:solidFill>
          <a:ln w="0">
            <a:solidFill>
              <a:srgbClr val="3465a4"/>
            </a:solidFill>
          </a:ln>
        </p:spPr>
        <p:style>
          <a:lnRef idx="0"/>
          <a:fillRef idx="0"/>
          <a:effectRef idx="0"/>
          <a:fontRef idx="minor"/>
        </p:style>
        <p:txBody>
          <a:bodyPr lIns="90000" rIns="90000" tIns="45000" bIns="45000" anchor="ctr">
            <a:noAutofit/>
          </a:bodyPr>
          <a:p>
            <a:endParaRPr b="0" lang="en-GB" sz="2400" strike="noStrike" u="none">
              <a:solidFill>
                <a:srgbClr val="ffffff"/>
              </a:solidFill>
              <a:uFillTx/>
              <a:latin typeface="Times New Roman"/>
            </a:endParaRPr>
          </a:p>
        </p:txBody>
      </p:sp>
      <p:sp>
        <p:nvSpPr>
          <p:cNvPr id="4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spcBef>
                <a:spcPts val="1417"/>
              </a:spcBef>
              <a:buNone/>
            </a:pPr>
            <a:r>
              <a:rPr b="0" lang="en-GB" sz="2400" strike="noStrike" u="none">
                <a:solidFill>
                  <a:srgbClr val="000000"/>
                </a:solidFill>
                <a:uFillTx/>
                <a:latin typeface="Roboto"/>
                <a:ea typeface="Microsoft YaHei"/>
              </a:rPr>
              <a:t>What does the spread of the revenue look like </a:t>
            </a:r>
            <a:r>
              <a:rPr b="0" lang="en-GB" sz="2400" strike="noStrike" u="none">
                <a:solidFill>
                  <a:srgbClr val="000000"/>
                </a:solidFill>
                <a:uFillTx/>
                <a:latin typeface="Roboto"/>
              </a:rPr>
              <a:t>for each method?</a:t>
            </a:r>
            <a:endParaRPr b="0" lang="en-GB" sz="2400" strike="noStrike" u="none">
              <a:solidFill>
                <a:srgbClr val="000000"/>
              </a:solidFill>
              <a:uFillTx/>
              <a:latin typeface="Roboto"/>
            </a:endParaRPr>
          </a:p>
        </p:txBody>
      </p:sp>
      <p:sp>
        <p:nvSpPr>
          <p:cNvPr id="41" name=""/>
          <p:cNvSpPr/>
          <p:nvPr/>
        </p:nvSpPr>
        <p:spPr>
          <a:xfrm>
            <a:off x="504000" y="1172520"/>
            <a:ext cx="9071640" cy="4227480"/>
          </a:xfrm>
          <a:prstGeom prst="rect">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endParaRPr b="0" lang="en-GB" sz="2400" strike="noStrike" u="none">
              <a:solidFill>
                <a:srgbClr val="000000"/>
              </a:solidFill>
              <a:uFillTx/>
              <a:latin typeface="Times New Roman"/>
            </a:endParaRPr>
          </a:p>
        </p:txBody>
      </p:sp>
      <p:pic>
        <p:nvPicPr>
          <p:cNvPr id="42" name="" descr=""/>
          <p:cNvPicPr/>
          <p:nvPr/>
        </p:nvPicPr>
        <p:blipFill>
          <a:blip r:embed="rId1"/>
          <a:stretch/>
        </p:blipFill>
        <p:spPr>
          <a:xfrm>
            <a:off x="4334040" y="1260000"/>
            <a:ext cx="5241600" cy="4140000"/>
          </a:xfrm>
          <a:prstGeom prst="rect">
            <a:avLst/>
          </a:prstGeom>
          <a:noFill/>
          <a:ln w="0">
            <a:noFill/>
          </a:ln>
        </p:spPr>
      </p:pic>
      <p:sp>
        <p:nvSpPr>
          <p:cNvPr id="43" name="PlaceHolder 2"/>
          <p:cNvSpPr>
            <a:spLocks noGrp="1"/>
          </p:cNvSpPr>
          <p:nvPr>
            <p:ph/>
          </p:nvPr>
        </p:nvSpPr>
        <p:spPr>
          <a:xfrm>
            <a:off x="504000" y="1260000"/>
            <a:ext cx="381600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2400" strike="noStrike" u="none">
                <a:solidFill>
                  <a:srgbClr val="000000"/>
                </a:solidFill>
                <a:uFillTx/>
                <a:latin typeface="Roboto"/>
                <a:ea typeface="Microsoft YaHei"/>
              </a:rPr>
              <a:t>What does the spread of the revenue look like </a:t>
            </a:r>
            <a:r>
              <a:rPr b="0" lang="en-GB" sz="2400" strike="noStrike" u="none">
                <a:solidFill>
                  <a:srgbClr val="000000"/>
                </a:solidFill>
                <a:uFillTx/>
                <a:latin typeface="Roboto"/>
              </a:rPr>
              <a:t>for each method?</a:t>
            </a:r>
            <a:endParaRPr b="0" lang="en-GB" sz="2400" strike="noStrike" u="none">
              <a:solidFill>
                <a:srgbClr val="000000"/>
              </a:solidFill>
              <a:uFillTx/>
              <a:latin typeface="Roboto"/>
            </a:endParaRPr>
          </a:p>
          <a:p>
            <a:pPr lvl="1" marL="864000" indent="-324000">
              <a:spcBef>
                <a:spcPts val="1134"/>
              </a:spcBef>
              <a:buClr>
                <a:srgbClr val="000000"/>
              </a:buClr>
              <a:buSzPct val="75000"/>
              <a:buFont typeface="Symbol" charset="2"/>
              <a:buChar char=""/>
            </a:pPr>
            <a:r>
              <a:rPr b="0" lang="en-GB" sz="2400" strike="noStrike" u="none">
                <a:solidFill>
                  <a:srgbClr val="000000"/>
                </a:solidFill>
                <a:uFillTx/>
                <a:latin typeface="Roboto"/>
              </a:rPr>
              <a:t>Email + Call: Higher revenue range.</a:t>
            </a:r>
            <a:endParaRPr b="0" lang="en-GB" sz="2400" strike="noStrike" u="none">
              <a:solidFill>
                <a:srgbClr val="000000"/>
              </a:solidFill>
              <a:uFillTx/>
              <a:latin typeface="Roboto"/>
            </a:endParaRPr>
          </a:p>
          <a:p>
            <a:pPr lvl="1" marL="864000" indent="-324000">
              <a:spcBef>
                <a:spcPts val="1134"/>
              </a:spcBef>
              <a:buClr>
                <a:srgbClr val="000000"/>
              </a:buClr>
              <a:buSzPct val="75000"/>
              <a:buFont typeface="Symbol" charset="2"/>
              <a:buChar char=""/>
            </a:pPr>
            <a:r>
              <a:rPr b="0" lang="en-GB" sz="2400" strike="noStrike" u="none">
                <a:solidFill>
                  <a:srgbClr val="000000"/>
                </a:solidFill>
                <a:uFillTx/>
                <a:latin typeface="Roboto"/>
              </a:rPr>
              <a:t>Call: Lower revenue range</a:t>
            </a:r>
            <a:endParaRPr b="0" lang="en-GB" sz="2400" strike="noStrike" u="none">
              <a:solidFill>
                <a:srgbClr val="000000"/>
              </a:solidFill>
              <a:uFillTx/>
              <a:latin typeface="Roboto"/>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b4c7dc"/>
            </a:gs>
            <a:gs pos="100000">
              <a:srgbClr val="ffffff"/>
            </a:gs>
          </a:gsLst>
          <a:lin ang="2820000"/>
        </a:gradFill>
      </p:bgPr>
    </p:bg>
    <p:spTree>
      <p:nvGrpSpPr>
        <p:cNvPr id="1" name=""/>
        <p:cNvGrpSpPr/>
        <p:nvPr/>
      </p:nvGrpSpPr>
      <p:grpSpPr>
        <a:xfrm>
          <a:off x="0" y="0"/>
          <a:ext cx="0" cy="0"/>
          <a:chOff x="0" y="0"/>
          <a:chExt cx="0" cy="0"/>
        </a:xfrm>
      </p:grpSpPr>
      <p:sp>
        <p:nvSpPr>
          <p:cNvPr id="44" name=""/>
          <p:cNvSpPr/>
          <p:nvPr/>
        </p:nvSpPr>
        <p:spPr>
          <a:xfrm flipH="1">
            <a:off x="5940000" y="0"/>
            <a:ext cx="4140000" cy="5670000"/>
          </a:xfrm>
          <a:prstGeom prst="rtTriangle">
            <a:avLst/>
          </a:prstGeom>
          <a:solidFill>
            <a:srgbClr val="666666"/>
          </a:solidFill>
          <a:ln w="0">
            <a:solidFill>
              <a:srgbClr val="3465a4"/>
            </a:solidFill>
          </a:ln>
        </p:spPr>
        <p:style>
          <a:lnRef idx="0"/>
          <a:fillRef idx="0"/>
          <a:effectRef idx="0"/>
          <a:fontRef idx="minor"/>
        </p:style>
        <p:txBody>
          <a:bodyPr lIns="90000" rIns="90000" tIns="45000" bIns="45000" anchor="ctr">
            <a:noAutofit/>
          </a:bodyPr>
          <a:p>
            <a:endParaRPr b="0" lang="en-GB" sz="2400" strike="noStrike" u="none">
              <a:solidFill>
                <a:srgbClr val="ffffff"/>
              </a:solidFill>
              <a:uFillTx/>
              <a:latin typeface="Times New Roman"/>
            </a:endParaRPr>
          </a:p>
        </p:txBody>
      </p:sp>
      <p:sp>
        <p:nvSpPr>
          <p:cNvPr id="4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spcBef>
                <a:spcPts val="1417"/>
              </a:spcBef>
              <a:buNone/>
            </a:pPr>
            <a:r>
              <a:rPr b="0" lang="en-GB" sz="2400" strike="noStrike" u="none">
                <a:solidFill>
                  <a:srgbClr val="000000"/>
                </a:solidFill>
                <a:uFillTx/>
                <a:latin typeface="Roboto"/>
              </a:rPr>
              <a:t>Was there any difference in revenue over time for each of the methods?</a:t>
            </a:r>
            <a:endParaRPr b="0" lang="en-GB" sz="2400" strike="noStrike" u="none">
              <a:solidFill>
                <a:srgbClr val="000000"/>
              </a:solidFill>
              <a:uFillTx/>
              <a:latin typeface="Roboto"/>
            </a:endParaRPr>
          </a:p>
        </p:txBody>
      </p:sp>
      <p:sp>
        <p:nvSpPr>
          <p:cNvPr id="46" name=""/>
          <p:cNvSpPr/>
          <p:nvPr/>
        </p:nvSpPr>
        <p:spPr>
          <a:xfrm>
            <a:off x="504000" y="1172520"/>
            <a:ext cx="9071640" cy="4227480"/>
          </a:xfrm>
          <a:prstGeom prst="rect">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endParaRPr b="0" lang="en-GB" sz="2400" strike="noStrike" u="none">
              <a:solidFill>
                <a:srgbClr val="000000"/>
              </a:solidFill>
              <a:uFillTx/>
              <a:latin typeface="Times New Roman"/>
            </a:endParaRPr>
          </a:p>
        </p:txBody>
      </p:sp>
      <p:sp>
        <p:nvSpPr>
          <p:cNvPr id="47" name="PlaceHolder 2"/>
          <p:cNvSpPr>
            <a:spLocks noGrp="1"/>
          </p:cNvSpPr>
          <p:nvPr>
            <p:ph/>
          </p:nvPr>
        </p:nvSpPr>
        <p:spPr>
          <a:xfrm>
            <a:off x="504000" y="1260000"/>
            <a:ext cx="3816000" cy="3288240"/>
          </a:xfrm>
          <a:prstGeom prst="rect">
            <a:avLst/>
          </a:prstGeom>
          <a:noFill/>
          <a:ln w="0">
            <a:noFill/>
          </a:ln>
        </p:spPr>
        <p:txBody>
          <a:bodyPr lIns="0" rIns="0" tIns="0" bIns="0" anchor="t">
            <a:normAutofit/>
          </a:bodyPr>
          <a:p>
            <a:pPr indent="0">
              <a:spcBef>
                <a:spcPts val="1417"/>
              </a:spcBef>
              <a:buNone/>
            </a:pPr>
            <a:endParaRPr b="0" lang="en-GB" sz="2400" strike="noStrike" u="none">
              <a:solidFill>
                <a:srgbClr val="000000"/>
              </a:solidFill>
              <a:uFillTx/>
              <a:latin typeface="Roboto"/>
            </a:endParaRPr>
          </a:p>
        </p:txBody>
      </p:sp>
      <p:sp>
        <p:nvSpPr>
          <p:cNvPr id="48" name="PlaceHolder 3"/>
          <p:cNvSpPr>
            <a:spLocks noGrp="1"/>
          </p:cNvSpPr>
          <p:nvPr>
            <p:ph/>
          </p:nvPr>
        </p:nvSpPr>
        <p:spPr>
          <a:xfrm>
            <a:off x="504000" y="1260000"/>
            <a:ext cx="3816000" cy="3288240"/>
          </a:xfrm>
          <a:prstGeom prst="rect">
            <a:avLst/>
          </a:prstGeom>
          <a:noFill/>
          <a:ln w="0">
            <a:noFill/>
          </a:ln>
        </p:spPr>
        <p:txBody>
          <a:bodyPr lIns="0" rIns="0" tIns="0" bIns="0" anchor="t">
            <a:normAutofit/>
          </a:bodyPr>
          <a:p>
            <a:pPr marL="432000" indent="0">
              <a:spcBef>
                <a:spcPts val="1417"/>
              </a:spcBef>
              <a:buNone/>
            </a:pPr>
            <a:endParaRPr b="0" lang="en-GB" sz="2400" strike="noStrike" u="none">
              <a:solidFill>
                <a:srgbClr val="000000"/>
              </a:solidFill>
              <a:uFillTx/>
              <a:latin typeface="Roboto"/>
            </a:endParaRPr>
          </a:p>
          <a:p>
            <a:pPr marL="432000" indent="0">
              <a:spcBef>
                <a:spcPts val="1417"/>
              </a:spcBef>
              <a:buNone/>
            </a:pPr>
            <a:r>
              <a:rPr b="0" lang="en-GB" sz="2400" strike="noStrike" u="none">
                <a:solidFill>
                  <a:srgbClr val="000000"/>
                </a:solidFill>
                <a:uFillTx/>
                <a:latin typeface="Roboto"/>
              </a:rPr>
              <a:t>Total revenue</a:t>
            </a:r>
            <a:endParaRPr b="0" lang="en-GB" sz="2400" strike="noStrike" u="none">
              <a:solidFill>
                <a:srgbClr val="000000"/>
              </a:solidFill>
              <a:uFillTx/>
              <a:latin typeface="Roboto"/>
            </a:endParaRPr>
          </a:p>
          <a:p>
            <a:pPr lvl="1" marL="864000" indent="0">
              <a:spcBef>
                <a:spcPts val="1134"/>
              </a:spcBef>
              <a:buNone/>
            </a:pPr>
            <a:endParaRPr b="0" lang="en-GB" sz="2400" strike="noStrike" u="none">
              <a:solidFill>
                <a:srgbClr val="000000"/>
              </a:solidFill>
              <a:uFillTx/>
              <a:latin typeface="Roboto"/>
            </a:endParaRPr>
          </a:p>
        </p:txBody>
      </p:sp>
      <p:pic>
        <p:nvPicPr>
          <p:cNvPr id="49" name="" descr=""/>
          <p:cNvPicPr/>
          <p:nvPr/>
        </p:nvPicPr>
        <p:blipFill>
          <a:blip r:embed="rId1"/>
          <a:stretch/>
        </p:blipFill>
        <p:spPr>
          <a:xfrm>
            <a:off x="4320000" y="1306440"/>
            <a:ext cx="5255640" cy="4093560"/>
          </a:xfrm>
          <a:prstGeom prst="rect">
            <a:avLst/>
          </a:prstGeom>
          <a:noFill/>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b4c7dc"/>
            </a:gs>
            <a:gs pos="100000">
              <a:srgbClr val="ffffff"/>
            </a:gs>
          </a:gsLst>
          <a:lin ang="2820000"/>
        </a:gradFill>
      </p:bgPr>
    </p:bg>
    <p:spTree>
      <p:nvGrpSpPr>
        <p:cNvPr id="1" name=""/>
        <p:cNvGrpSpPr/>
        <p:nvPr/>
      </p:nvGrpSpPr>
      <p:grpSpPr>
        <a:xfrm>
          <a:off x="0" y="0"/>
          <a:ext cx="0" cy="0"/>
          <a:chOff x="0" y="0"/>
          <a:chExt cx="0" cy="0"/>
        </a:xfrm>
      </p:grpSpPr>
      <p:sp>
        <p:nvSpPr>
          <p:cNvPr id="50" name=""/>
          <p:cNvSpPr/>
          <p:nvPr/>
        </p:nvSpPr>
        <p:spPr>
          <a:xfrm flipH="1">
            <a:off x="5940000" y="0"/>
            <a:ext cx="4140000" cy="5670000"/>
          </a:xfrm>
          <a:prstGeom prst="rtTriangle">
            <a:avLst/>
          </a:prstGeom>
          <a:solidFill>
            <a:srgbClr val="666666"/>
          </a:solidFill>
          <a:ln w="0">
            <a:solidFill>
              <a:srgbClr val="3465a4"/>
            </a:solidFill>
          </a:ln>
        </p:spPr>
        <p:style>
          <a:lnRef idx="0"/>
          <a:fillRef idx="0"/>
          <a:effectRef idx="0"/>
          <a:fontRef idx="minor"/>
        </p:style>
        <p:txBody>
          <a:bodyPr lIns="90000" rIns="90000" tIns="45000" bIns="45000" anchor="ctr">
            <a:noAutofit/>
          </a:bodyPr>
          <a:p>
            <a:endParaRPr b="0" lang="en-GB" sz="2400" strike="noStrike" u="none">
              <a:solidFill>
                <a:srgbClr val="ffffff"/>
              </a:solidFill>
              <a:uFillTx/>
              <a:latin typeface="Times New Roman"/>
            </a:endParaRPr>
          </a:p>
        </p:txBody>
      </p:sp>
      <p:sp>
        <p:nvSpPr>
          <p:cNvPr id="5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spcBef>
                <a:spcPts val="1417"/>
              </a:spcBef>
              <a:buNone/>
            </a:pPr>
            <a:r>
              <a:rPr b="0" lang="en-GB" sz="2400" strike="noStrike" u="none">
                <a:solidFill>
                  <a:srgbClr val="000000"/>
                </a:solidFill>
                <a:uFillTx/>
                <a:latin typeface="Roboto"/>
              </a:rPr>
              <a:t>Was there any difference in revenue over time for each of the methods?</a:t>
            </a:r>
            <a:endParaRPr b="0" lang="en-GB" sz="2400" strike="noStrike" u="none">
              <a:solidFill>
                <a:srgbClr val="000000"/>
              </a:solidFill>
              <a:uFillTx/>
              <a:latin typeface="Roboto"/>
            </a:endParaRPr>
          </a:p>
        </p:txBody>
      </p:sp>
      <p:sp>
        <p:nvSpPr>
          <p:cNvPr id="52" name=""/>
          <p:cNvSpPr/>
          <p:nvPr/>
        </p:nvSpPr>
        <p:spPr>
          <a:xfrm>
            <a:off x="504000" y="1172520"/>
            <a:ext cx="9071640" cy="4227480"/>
          </a:xfrm>
          <a:prstGeom prst="rect">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endParaRPr b="0" lang="en-GB" sz="2400" strike="noStrike" u="none">
              <a:solidFill>
                <a:srgbClr val="000000"/>
              </a:solidFill>
              <a:uFillTx/>
              <a:latin typeface="Times New Roman"/>
            </a:endParaRPr>
          </a:p>
        </p:txBody>
      </p:sp>
      <p:sp>
        <p:nvSpPr>
          <p:cNvPr id="53" name="PlaceHolder 2"/>
          <p:cNvSpPr>
            <a:spLocks noGrp="1"/>
          </p:cNvSpPr>
          <p:nvPr>
            <p:ph/>
          </p:nvPr>
        </p:nvSpPr>
        <p:spPr>
          <a:xfrm>
            <a:off x="504000" y="1260000"/>
            <a:ext cx="3816000" cy="3288240"/>
          </a:xfrm>
          <a:prstGeom prst="rect">
            <a:avLst/>
          </a:prstGeom>
          <a:noFill/>
          <a:ln w="0">
            <a:noFill/>
          </a:ln>
        </p:spPr>
        <p:txBody>
          <a:bodyPr lIns="0" rIns="0" tIns="0" bIns="0" anchor="t">
            <a:normAutofit/>
          </a:bodyPr>
          <a:p>
            <a:pPr marL="432000" indent="0">
              <a:spcBef>
                <a:spcPts val="1417"/>
              </a:spcBef>
              <a:buNone/>
            </a:pPr>
            <a:endParaRPr b="0" lang="en-GB" sz="2400" strike="noStrike" u="none">
              <a:solidFill>
                <a:srgbClr val="000000"/>
              </a:solidFill>
              <a:uFillTx/>
              <a:latin typeface="Roboto"/>
            </a:endParaRPr>
          </a:p>
          <a:p>
            <a:pPr marL="432000" indent="0">
              <a:spcBef>
                <a:spcPts val="1417"/>
              </a:spcBef>
              <a:buNone/>
            </a:pPr>
            <a:r>
              <a:rPr b="0" lang="en-GB" sz="2400" strike="noStrike" u="none">
                <a:solidFill>
                  <a:srgbClr val="000000"/>
                </a:solidFill>
                <a:uFillTx/>
                <a:latin typeface="Roboto"/>
              </a:rPr>
              <a:t>Revenue per customer</a:t>
            </a:r>
            <a:endParaRPr b="0" lang="en-GB" sz="2400" strike="noStrike" u="none">
              <a:solidFill>
                <a:srgbClr val="000000"/>
              </a:solidFill>
              <a:uFillTx/>
              <a:latin typeface="Roboto"/>
            </a:endParaRPr>
          </a:p>
        </p:txBody>
      </p:sp>
      <p:pic>
        <p:nvPicPr>
          <p:cNvPr id="54" name="" descr=""/>
          <p:cNvPicPr/>
          <p:nvPr/>
        </p:nvPicPr>
        <p:blipFill>
          <a:blip r:embed="rId1"/>
          <a:stretch/>
        </p:blipFill>
        <p:spPr>
          <a:xfrm>
            <a:off x="4500000" y="1257840"/>
            <a:ext cx="5075640" cy="4142160"/>
          </a:xfrm>
          <a:prstGeom prst="rect">
            <a:avLst/>
          </a:prstGeom>
          <a:noFill/>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b4c7dc"/>
            </a:gs>
            <a:gs pos="100000">
              <a:srgbClr val="ffffff"/>
            </a:gs>
          </a:gsLst>
          <a:lin ang="2820000"/>
        </a:gradFill>
      </p:bgPr>
    </p:bg>
    <p:spTree>
      <p:nvGrpSpPr>
        <p:cNvPr id="1" name=""/>
        <p:cNvGrpSpPr/>
        <p:nvPr/>
      </p:nvGrpSpPr>
      <p:grpSpPr>
        <a:xfrm>
          <a:off x="0" y="0"/>
          <a:ext cx="0" cy="0"/>
          <a:chOff x="0" y="0"/>
          <a:chExt cx="0" cy="0"/>
        </a:xfrm>
      </p:grpSpPr>
      <p:sp>
        <p:nvSpPr>
          <p:cNvPr id="55" name=""/>
          <p:cNvSpPr/>
          <p:nvPr/>
        </p:nvSpPr>
        <p:spPr>
          <a:xfrm flipH="1">
            <a:off x="5940000" y="0"/>
            <a:ext cx="4140000" cy="5670000"/>
          </a:xfrm>
          <a:prstGeom prst="rtTriangle">
            <a:avLst/>
          </a:prstGeom>
          <a:solidFill>
            <a:srgbClr val="666666"/>
          </a:solidFill>
          <a:ln w="0">
            <a:solidFill>
              <a:srgbClr val="3465a4"/>
            </a:solidFill>
          </a:ln>
        </p:spPr>
        <p:style>
          <a:lnRef idx="0"/>
          <a:fillRef idx="0"/>
          <a:effectRef idx="0"/>
          <a:fontRef idx="minor"/>
        </p:style>
        <p:txBody>
          <a:bodyPr lIns="90000" rIns="90000" tIns="45000" bIns="45000" anchor="ctr">
            <a:noAutofit/>
          </a:bodyPr>
          <a:p>
            <a:endParaRPr b="0" lang="en-GB" sz="2400" strike="noStrike" u="none">
              <a:solidFill>
                <a:srgbClr val="ffffff"/>
              </a:solidFill>
              <a:uFillTx/>
              <a:latin typeface="Times New Roman"/>
            </a:endParaRPr>
          </a:p>
        </p:txBody>
      </p:sp>
      <p:sp>
        <p:nvSpPr>
          <p:cNvPr id="5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spcBef>
                <a:spcPts val="1417"/>
              </a:spcBef>
              <a:buNone/>
            </a:pPr>
            <a:r>
              <a:rPr b="0" lang="en-GB" sz="2400" strike="noStrike" u="none">
                <a:solidFill>
                  <a:srgbClr val="000000"/>
                </a:solidFill>
                <a:uFillTx/>
                <a:latin typeface="Roboto"/>
              </a:rPr>
              <a:t>Was there any difference in revenue over time for each of the methods?</a:t>
            </a:r>
            <a:endParaRPr b="0" lang="en-GB" sz="2400" strike="noStrike" u="none">
              <a:solidFill>
                <a:srgbClr val="000000"/>
              </a:solidFill>
              <a:uFillTx/>
              <a:latin typeface="Roboto"/>
            </a:endParaRPr>
          </a:p>
        </p:txBody>
      </p:sp>
      <p:sp>
        <p:nvSpPr>
          <p:cNvPr id="57" name=""/>
          <p:cNvSpPr/>
          <p:nvPr/>
        </p:nvSpPr>
        <p:spPr>
          <a:xfrm>
            <a:off x="504000" y="1172520"/>
            <a:ext cx="9071640" cy="4227480"/>
          </a:xfrm>
          <a:prstGeom prst="rect">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endParaRPr b="0" lang="en-GB" sz="2400" strike="noStrike" u="none">
              <a:solidFill>
                <a:srgbClr val="000000"/>
              </a:solidFill>
              <a:uFillTx/>
              <a:latin typeface="Times New Roman"/>
            </a:endParaRPr>
          </a:p>
        </p:txBody>
      </p:sp>
      <p:sp>
        <p:nvSpPr>
          <p:cNvPr id="58" name="PlaceHolder 2"/>
          <p:cNvSpPr>
            <a:spLocks noGrp="1"/>
          </p:cNvSpPr>
          <p:nvPr>
            <p:ph/>
          </p:nvPr>
        </p:nvSpPr>
        <p:spPr>
          <a:xfrm>
            <a:off x="504000" y="1260000"/>
            <a:ext cx="2196000" cy="3288240"/>
          </a:xfrm>
          <a:prstGeom prst="rect">
            <a:avLst/>
          </a:prstGeom>
          <a:noFill/>
          <a:ln w="0">
            <a:noFill/>
          </a:ln>
        </p:spPr>
        <p:txBody>
          <a:bodyPr lIns="0" rIns="0" tIns="0" bIns="0" anchor="t">
            <a:normAutofit/>
          </a:bodyPr>
          <a:p>
            <a:pPr marL="432000" indent="0">
              <a:spcBef>
                <a:spcPts val="1417"/>
              </a:spcBef>
              <a:buNone/>
            </a:pPr>
            <a:endParaRPr b="0" lang="en-GB" sz="2400" strike="noStrike" u="none">
              <a:solidFill>
                <a:srgbClr val="000000"/>
              </a:solidFill>
              <a:uFillTx/>
              <a:latin typeface="Roboto"/>
            </a:endParaRPr>
          </a:p>
          <a:p>
            <a:pPr marL="432000" indent="0">
              <a:spcBef>
                <a:spcPts val="1417"/>
              </a:spcBef>
              <a:buNone/>
            </a:pPr>
            <a:r>
              <a:rPr b="0" lang="en-GB" sz="2400" strike="noStrike" u="none">
                <a:solidFill>
                  <a:srgbClr val="000000"/>
                </a:solidFill>
                <a:uFillTx/>
                <a:latin typeface="Roboto"/>
              </a:rPr>
              <a:t>Average number of new products sold per customer</a:t>
            </a:r>
            <a:endParaRPr b="0" lang="en-GB" sz="2400" strike="noStrike" u="none">
              <a:solidFill>
                <a:srgbClr val="000000"/>
              </a:solidFill>
              <a:uFillTx/>
              <a:latin typeface="Roboto"/>
            </a:endParaRPr>
          </a:p>
        </p:txBody>
      </p:sp>
      <p:pic>
        <p:nvPicPr>
          <p:cNvPr id="59" name="" descr=""/>
          <p:cNvPicPr/>
          <p:nvPr/>
        </p:nvPicPr>
        <p:blipFill>
          <a:blip r:embed="rId1"/>
          <a:stretch/>
        </p:blipFill>
        <p:spPr>
          <a:xfrm>
            <a:off x="2664360" y="1260000"/>
            <a:ext cx="6875640" cy="4109400"/>
          </a:xfrm>
          <a:prstGeom prst="rect">
            <a:avLst/>
          </a:prstGeom>
          <a:noFill/>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236</TotalTime>
  <Application>LibreOffice/24.8.4.2$Windows_X86_64 LibreOffice_project/bb3cfa12c7b1bf994ecc5649a80400d06cd71002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2025-01-21T19:33:40Z</dcterms:created>
  <dc:creator/>
  <dc:description/>
  <dc:language>en-GB</dc:language>
  <cp:lastModifiedBy/>
  <dcterms:modified xsi:type="dcterms:W3CDTF">2025-02-15T11:27:04Z</dcterms:modified>
  <cp:revision>10</cp:revision>
  <dc:subject/>
  <dc:title/>
</cp:coreProperties>
</file>