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5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7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7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97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1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6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5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26A0B3-9AC7-4C2C-8599-3B0A8100B15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292FA3-4AF0-427A-A755-6F80200C0B3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6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pscientist/students-performance-in-exam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)pandas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6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補缺空值</a:t>
            </a:r>
            <a:r>
              <a:rPr lang="en-US" altLang="zh-TW" dirty="0" smtClean="0"/>
              <a:t>/</a:t>
            </a:r>
            <a:r>
              <a:rPr lang="zh-TW" altLang="en-US" dirty="0" smtClean="0"/>
              <a:t>去除空值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/>
              <a:t>DataFrame.fillna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value,inplace</a:t>
            </a:r>
            <a:r>
              <a:rPr lang="en-US" altLang="zh-TW" sz="2400" dirty="0" smtClean="0"/>
              <a:t>=True)</a:t>
            </a:r>
          </a:p>
          <a:p>
            <a:pPr marL="0" indent="0">
              <a:buNone/>
            </a:pPr>
            <a:r>
              <a:rPr lang="zh-TW" altLang="en-US" dirty="0" smtClean="0"/>
              <a:t>一般補缺空值多使用平均數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nplace</a:t>
            </a:r>
            <a:r>
              <a:rPr lang="zh-TW" altLang="en-US" dirty="0" smtClean="0"/>
              <a:t>為是否影響原資料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默認為</a:t>
            </a:r>
            <a:r>
              <a:rPr lang="en-US" altLang="zh-TW" dirty="0" smtClean="0"/>
              <a:t>False</a:t>
            </a:r>
          </a:p>
          <a:p>
            <a:pPr marL="0" indent="0">
              <a:buNone/>
            </a:pPr>
            <a:r>
              <a:rPr lang="en-US" altLang="zh-TW" sz="2400" dirty="0" err="1" smtClean="0"/>
              <a:t>DataFrame.dropna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inplace</a:t>
            </a:r>
            <a:r>
              <a:rPr lang="en-US" altLang="zh-TW" sz="2400" dirty="0" smtClean="0"/>
              <a:t>=True)</a:t>
            </a:r>
          </a:p>
          <a:p>
            <a:pPr marL="0" indent="0">
              <a:buNone/>
            </a:pPr>
            <a:r>
              <a:rPr lang="zh-TW" altLang="en-US" dirty="0" smtClean="0"/>
              <a:t>去除空值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inplace</a:t>
            </a:r>
            <a:r>
              <a:rPr lang="zh-TW" altLang="en-US" dirty="0" smtClean="0"/>
              <a:t>默認為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23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設定索引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DataFrame.set_index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columns_name</a:t>
            </a:r>
            <a:r>
              <a:rPr lang="en-US" altLang="zh-TW" sz="2400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665" t="58903" r="14175" b="12693"/>
          <a:stretch/>
        </p:blipFill>
        <p:spPr>
          <a:xfrm>
            <a:off x="1097279" y="2286000"/>
            <a:ext cx="9981517" cy="2078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345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DataFrame</a:t>
            </a:r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columns_name</a:t>
            </a:r>
            <a:r>
              <a:rPr lang="en-US" altLang="zh-TW" sz="2800" dirty="0" smtClean="0"/>
              <a:t>]</a:t>
            </a:r>
          </a:p>
          <a:p>
            <a:r>
              <a:rPr lang="zh-TW" altLang="en-US" dirty="0" smtClean="0"/>
              <a:t>用列名讀取單</a:t>
            </a:r>
            <a:r>
              <a:rPr lang="zh-TW" altLang="en-US" dirty="0"/>
              <a:t>行</a:t>
            </a:r>
            <a:r>
              <a:rPr lang="zh-TW" altLang="en-US" dirty="0" smtClean="0"/>
              <a:t>數據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3018" t="49538" r="14104" b="19731"/>
          <a:stretch/>
        </p:blipFill>
        <p:spPr>
          <a:xfrm>
            <a:off x="1097280" y="2852437"/>
            <a:ext cx="10042080" cy="2271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6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讀取數據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err="1" smtClean="0"/>
              <a:t>DataFrame.iloc</a:t>
            </a:r>
            <a:r>
              <a:rPr lang="en-US" altLang="zh-TW" sz="3200" dirty="0" smtClean="0"/>
              <a:t>[</a:t>
            </a:r>
            <a:r>
              <a:rPr lang="en-US" altLang="zh-TW" sz="3200" dirty="0" err="1" smtClean="0"/>
              <a:t>rows,columns</a:t>
            </a:r>
            <a:r>
              <a:rPr lang="en-US" altLang="zh-TW" sz="3200" dirty="0" smtClean="0"/>
              <a:t>]</a:t>
            </a:r>
          </a:p>
          <a:p>
            <a:r>
              <a:rPr lang="zh-TW" altLang="en-US" dirty="0" smtClean="0"/>
              <a:t>用數字索引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不可用</a:t>
            </a:r>
            <a:r>
              <a:rPr lang="zh-TW" altLang="en-US" dirty="0"/>
              <a:t>文字</a:t>
            </a:r>
            <a:endParaRPr lang="en-US" altLang="zh-TW" dirty="0" smtClean="0"/>
          </a:p>
          <a:p>
            <a:r>
              <a:rPr lang="en-US" altLang="zh-TW" sz="3200" dirty="0" err="1" smtClean="0"/>
              <a:t>DataFrame.loc</a:t>
            </a:r>
            <a:r>
              <a:rPr lang="en-US" altLang="zh-TW" sz="3200" dirty="0" smtClean="0"/>
              <a:t>[</a:t>
            </a:r>
            <a:r>
              <a:rPr lang="en-US" altLang="zh-TW" sz="3200" dirty="0" err="1" smtClean="0"/>
              <a:t>rows,columns</a:t>
            </a:r>
            <a:r>
              <a:rPr lang="en-US" altLang="zh-TW" sz="3200" dirty="0" smtClean="0"/>
              <a:t>]</a:t>
            </a:r>
          </a:p>
          <a:p>
            <a:r>
              <a:rPr lang="zh-TW" altLang="en-US" dirty="0" smtClean="0"/>
              <a:t>可用數字與文字索引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22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讀取數據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使用兩種不同方法切出同樣的結果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665" t="37141" r="14033" b="7333"/>
          <a:stretch/>
        </p:blipFill>
        <p:spPr>
          <a:xfrm>
            <a:off x="1097280" y="2237373"/>
            <a:ext cx="8936966" cy="363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53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使用條件切片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DataFrame.loc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iloc</a:t>
            </a:r>
            <a:r>
              <a:rPr lang="zh-TW" altLang="en-US" dirty="0" smtClean="0"/>
              <a:t>可使用條件來進行切片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575" t="55736" r="14316" b="7202"/>
          <a:stretch/>
        </p:blipFill>
        <p:spPr>
          <a:xfrm>
            <a:off x="1097280" y="2242868"/>
            <a:ext cx="10058400" cy="281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177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使用條件切片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2452" t="49407" r="13797" b="15829"/>
          <a:stretch/>
        </p:blipFill>
        <p:spPr>
          <a:xfrm>
            <a:off x="1097280" y="1925365"/>
            <a:ext cx="10080092" cy="2548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828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傳入陣列切片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DataFrame.loc</a:t>
            </a:r>
            <a:r>
              <a:rPr lang="zh-TW" altLang="en-US" dirty="0" smtClean="0"/>
              <a:t>可傳入陣列來指定行名實現切片</a:t>
            </a:r>
            <a:endParaRPr lang="en-US" altLang="zh-TW" dirty="0" smtClean="0"/>
          </a:p>
          <a:p>
            <a:r>
              <a:rPr lang="en-US" altLang="zh-TW" dirty="0" err="1" smtClean="0"/>
              <a:t>DataFrame.iloc</a:t>
            </a:r>
            <a:r>
              <a:rPr lang="zh-TW" altLang="en-US" dirty="0" smtClean="0"/>
              <a:t>可傳入行數陣列來實現切片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451" t="43452" r="13932" b="15150"/>
          <a:stretch/>
        </p:blipFill>
        <p:spPr>
          <a:xfrm>
            <a:off x="1097279" y="2778711"/>
            <a:ext cx="9975849" cy="3009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35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DataFrame.groupby</a:t>
            </a:r>
            <a:r>
              <a:rPr lang="en-US" altLang="zh-TW" sz="2800" dirty="0" smtClean="0"/>
              <a:t>(by=</a:t>
            </a:r>
            <a:r>
              <a:rPr lang="en-US" altLang="zh-TW" sz="2800" dirty="0" err="1" smtClean="0"/>
              <a:t>columns_name</a:t>
            </a:r>
            <a:r>
              <a:rPr lang="en-US" altLang="zh-TW" sz="2800" dirty="0" smtClean="0"/>
              <a:t>)</a:t>
            </a:r>
          </a:p>
          <a:p>
            <a:r>
              <a:rPr lang="zh-TW" altLang="en-US" dirty="0" smtClean="0"/>
              <a:t>為一</a:t>
            </a:r>
            <a:r>
              <a:rPr lang="en-US" altLang="zh-TW" dirty="0" err="1" smtClean="0"/>
              <a:t>groupby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um():</a:t>
            </a:r>
            <a:r>
              <a:rPr lang="zh-TW" altLang="en-US" dirty="0" smtClean="0"/>
              <a:t>加總</a:t>
            </a:r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en-US" altLang="zh-TW" dirty="0" smtClean="0"/>
              <a:t>ount():</a:t>
            </a:r>
            <a:r>
              <a:rPr lang="zh-TW" altLang="en-US" dirty="0" smtClean="0"/>
              <a:t>計數</a:t>
            </a:r>
            <a:endParaRPr lang="en-US" altLang="zh-TW" dirty="0" smtClean="0"/>
          </a:p>
          <a:p>
            <a:r>
              <a:rPr lang="zh-TW" altLang="en-US" dirty="0" smtClean="0"/>
              <a:t>來總和或計數</a:t>
            </a:r>
            <a:r>
              <a:rPr lang="zh-TW" altLang="en-US" dirty="0"/>
              <a:t>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241" t="61541" r="13891" b="7201"/>
          <a:stretch/>
        </p:blipFill>
        <p:spPr>
          <a:xfrm>
            <a:off x="1097280" y="4157932"/>
            <a:ext cx="9005977" cy="2044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08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樞紐分析表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p</a:t>
            </a:r>
            <a:r>
              <a:rPr lang="en-US" altLang="zh-TW" sz="2400" dirty="0" err="1" smtClean="0"/>
              <a:t>d.pivot_table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data,index</a:t>
            </a:r>
            <a:r>
              <a:rPr lang="en-US" altLang="zh-TW" sz="2400" dirty="0" smtClean="0"/>
              <a:t>=‘’,columns=‘’,values=‘’,</a:t>
            </a:r>
            <a:r>
              <a:rPr lang="en-US" altLang="zh-TW" sz="2400" dirty="0" err="1" smtClean="0"/>
              <a:t>aggfunc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np.mean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err="1"/>
              <a:t>a</a:t>
            </a:r>
            <a:r>
              <a:rPr lang="en-US" altLang="zh-TW" sz="2400" dirty="0" err="1" smtClean="0"/>
              <a:t>ggfunc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聚合功能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使用</a:t>
            </a:r>
            <a:r>
              <a:rPr lang="en-US" altLang="zh-TW" sz="2400" dirty="0" err="1" smtClean="0"/>
              <a:t>numpy</a:t>
            </a:r>
            <a:r>
              <a:rPr lang="zh-TW" altLang="en-US" sz="2400" dirty="0" smtClean="0"/>
              <a:t>計算模組</a:t>
            </a:r>
            <a:endParaRPr lang="en-US" altLang="zh-TW" sz="2400" dirty="0"/>
          </a:p>
          <a:p>
            <a:r>
              <a:rPr lang="en-US" altLang="zh-TW" sz="2400" dirty="0" err="1" smtClean="0"/>
              <a:t>np.mean</a:t>
            </a:r>
            <a:r>
              <a:rPr lang="zh-TW" altLang="en-US" sz="2400" dirty="0" smtClean="0"/>
              <a:t>為平均值</a:t>
            </a:r>
            <a:r>
              <a:rPr lang="en-US" altLang="zh-TW" sz="2400" dirty="0" smtClean="0"/>
              <a:t>,</a:t>
            </a:r>
            <a:r>
              <a:rPr lang="en-US" altLang="zh-TW" sz="2400" dirty="0" err="1" smtClean="0"/>
              <a:t>np.sum</a:t>
            </a:r>
            <a:r>
              <a:rPr lang="zh-TW" altLang="en-US" sz="2400" dirty="0" smtClean="0"/>
              <a:t>為總和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491" t="40042" r="14009" b="13929"/>
          <a:stretch/>
        </p:blipFill>
        <p:spPr>
          <a:xfrm>
            <a:off x="1097280" y="3283731"/>
            <a:ext cx="8717314" cy="3010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3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使用資料集、環境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Kaggle</a:t>
            </a:r>
            <a:r>
              <a:rPr lang="en-US" altLang="zh-TW" dirty="0" smtClean="0"/>
              <a:t> open </a:t>
            </a:r>
            <a:r>
              <a:rPr lang="en-US" altLang="zh-TW" dirty="0" err="1" smtClean="0"/>
              <a:t>data:students</a:t>
            </a:r>
            <a:r>
              <a:rPr lang="en-US" altLang="zh-TW" dirty="0" smtClean="0"/>
              <a:t> performance</a:t>
            </a:r>
          </a:p>
          <a:p>
            <a:r>
              <a:rPr lang="en-US" altLang="zh-TW" dirty="0">
                <a:hlinkClick r:id="rId2"/>
              </a:rPr>
              <a:t>https://www.kaggle.com/spscientist/students-performance-in-exams</a:t>
            </a:r>
            <a:endParaRPr lang="en-US" altLang="zh-TW" dirty="0" smtClean="0"/>
          </a:p>
          <a:p>
            <a:r>
              <a:rPr lang="zh-TW" altLang="en-US" dirty="0" smtClean="0"/>
              <a:t>環境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notebook+python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61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DataFrame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columns_name</a:t>
            </a:r>
            <a:r>
              <a:rPr lang="en-US" altLang="zh-TW" sz="2400" dirty="0" smtClean="0"/>
              <a:t>]=array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396" t="58507" r="14104" b="10367"/>
          <a:stretch/>
        </p:blipFill>
        <p:spPr>
          <a:xfrm>
            <a:off x="1097279" y="2320505"/>
            <a:ext cx="10214155" cy="23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DataFrame.apply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aggfunc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382" t="68399" r="13891" b="17752"/>
          <a:stretch/>
        </p:blipFill>
        <p:spPr>
          <a:xfrm>
            <a:off x="1097280" y="2355012"/>
            <a:ext cx="8988724" cy="905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65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刪除一行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DataFrame.drop</a:t>
            </a:r>
            <a:r>
              <a:rPr lang="en-US" altLang="zh-TW" sz="3200" dirty="0" smtClean="0"/>
              <a:t>(labels=‘’,axis=1,inplace=False)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594" t="55342" r="13891" b="7333"/>
          <a:stretch/>
        </p:blipFill>
        <p:spPr>
          <a:xfrm>
            <a:off x="1097280" y="2346385"/>
            <a:ext cx="8962845" cy="244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16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基礎敘述統計量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標準差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DataFrame.std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平均值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DataFrame.mean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變異數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DataFrame.var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偏</a:t>
            </a:r>
            <a:r>
              <a:rPr lang="zh-TW" altLang="en-US" dirty="0" smtClean="0"/>
              <a:t>態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DataFrame.skew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峰度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DataFrame.kurt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相關係數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DataFrame.corr</a:t>
            </a:r>
            <a:r>
              <a:rPr lang="en-US" altLang="zh-TW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4636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基礎敘述統計量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524" t="53230" r="13821" b="17753"/>
          <a:stretch/>
        </p:blipFill>
        <p:spPr>
          <a:xfrm>
            <a:off x="1097280" y="1871932"/>
            <a:ext cx="10245472" cy="2165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2524" t="74070" r="13821" b="7465"/>
          <a:stretch/>
        </p:blipFill>
        <p:spPr>
          <a:xfrm>
            <a:off x="1097280" y="4171734"/>
            <a:ext cx="10245472" cy="1377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89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敘述統計量</a:t>
            </a:r>
            <a:r>
              <a:rPr lang="en-US" altLang="zh-TW" dirty="0" smtClean="0"/>
              <a:t>—describe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DataFrame.describe</a:t>
            </a:r>
            <a:r>
              <a:rPr lang="en-US" altLang="zh-TW" sz="3200" dirty="0" smtClean="0"/>
              <a:t>()—</a:t>
            </a:r>
            <a:r>
              <a:rPr lang="zh-TW" altLang="en-US" sz="3200" dirty="0" smtClean="0"/>
              <a:t>列出敘述統計量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241" t="64047" r="13396" b="7861"/>
          <a:stretch/>
        </p:blipFill>
        <p:spPr>
          <a:xfrm>
            <a:off x="1097279" y="2544793"/>
            <a:ext cx="10087913" cy="2044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817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 </a:t>
            </a:r>
            <a:r>
              <a:rPr lang="zh-TW" altLang="en-US" dirty="0" smtClean="0"/>
              <a:t>內建繪圖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err="1" smtClean="0"/>
              <a:t>DataFrame.plot</a:t>
            </a:r>
            <a:r>
              <a:rPr lang="en-US" altLang="zh-TW" sz="2800" dirty="0" smtClean="0"/>
              <a:t>(kind=‘</a:t>
            </a:r>
            <a:r>
              <a:rPr lang="en-US" altLang="zh-TW" sz="2800" dirty="0" err="1" smtClean="0"/>
              <a:t>kde</a:t>
            </a:r>
            <a:r>
              <a:rPr lang="en-US" altLang="zh-TW" sz="2800" dirty="0" smtClean="0"/>
              <a:t>’,</a:t>
            </a:r>
            <a:r>
              <a:rPr lang="en-US" altLang="zh-TW" sz="2800" dirty="0" err="1" smtClean="0"/>
              <a:t>figsize</a:t>
            </a:r>
            <a:r>
              <a:rPr lang="en-US" altLang="zh-TW" sz="2800" dirty="0" smtClean="0"/>
              <a:t>=(9,8),title=‘’)</a:t>
            </a:r>
          </a:p>
          <a:p>
            <a:r>
              <a:rPr lang="en-US" altLang="zh-TW" dirty="0" smtClean="0"/>
              <a:t>kind:</a:t>
            </a:r>
            <a:r>
              <a:rPr lang="zh-TW" altLang="en-US" dirty="0" smtClean="0"/>
              <a:t>繪製圖形類別 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:</a:t>
            </a:r>
            <a:r>
              <a:rPr lang="zh-TW" altLang="en-US" dirty="0" smtClean="0"/>
              <a:t>圖表大小 </a:t>
            </a:r>
            <a:r>
              <a:rPr lang="en-US" altLang="zh-TW" dirty="0" smtClean="0"/>
              <a:t>title:</a:t>
            </a:r>
            <a:r>
              <a:rPr lang="zh-TW" altLang="en-US" dirty="0" smtClean="0"/>
              <a:t>圖表標題</a:t>
            </a:r>
            <a:endParaRPr lang="en-US" altLang="zh-TW" dirty="0" smtClean="0"/>
          </a:p>
          <a:p>
            <a:r>
              <a:rPr lang="zh-TW" altLang="en-US" dirty="0" smtClean="0"/>
              <a:t>主要類別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en-US" altLang="zh-TW" dirty="0" smtClean="0"/>
              <a:t>line:</a:t>
            </a:r>
            <a:r>
              <a:rPr lang="zh-TW" altLang="en-US" dirty="0" smtClean="0"/>
              <a:t>折線圖</a:t>
            </a:r>
            <a:endParaRPr lang="en-US" altLang="zh-TW" dirty="0" smtClean="0"/>
          </a:p>
          <a:p>
            <a:r>
              <a:rPr lang="en-US" altLang="zh-TW" dirty="0" err="1"/>
              <a:t>k</a:t>
            </a:r>
            <a:r>
              <a:rPr lang="en-US" altLang="zh-TW" dirty="0" err="1" smtClean="0"/>
              <a:t>de</a:t>
            </a:r>
            <a:r>
              <a:rPr lang="en-US" altLang="zh-TW" dirty="0" smtClean="0"/>
              <a:t>:</a:t>
            </a:r>
            <a:r>
              <a:rPr lang="zh-TW" altLang="en-US" dirty="0" smtClean="0"/>
              <a:t>分布圖</a:t>
            </a:r>
            <a:endParaRPr lang="en-US" altLang="zh-TW" dirty="0" smtClean="0"/>
          </a:p>
          <a:p>
            <a:r>
              <a:rPr lang="en-US" altLang="zh-TW" dirty="0" smtClean="0"/>
              <a:t>bar/</a:t>
            </a:r>
            <a:r>
              <a:rPr lang="en-US" altLang="zh-TW" dirty="0" err="1" smtClean="0"/>
              <a:t>barh</a:t>
            </a:r>
            <a:r>
              <a:rPr lang="en-US" altLang="zh-TW" dirty="0" smtClean="0"/>
              <a:t>:</a:t>
            </a:r>
            <a:r>
              <a:rPr lang="zh-TW" altLang="en-US" dirty="0" smtClean="0"/>
              <a:t>直</a:t>
            </a:r>
            <a:r>
              <a:rPr lang="en-US" altLang="zh-TW" dirty="0" smtClean="0"/>
              <a:t>/</a:t>
            </a:r>
            <a:r>
              <a:rPr lang="zh-TW" altLang="en-US" dirty="0" smtClean="0"/>
              <a:t>橫長條圖</a:t>
            </a:r>
            <a:endParaRPr lang="en-US" altLang="zh-TW" dirty="0" smtClean="0"/>
          </a:p>
          <a:p>
            <a:r>
              <a:rPr lang="en-US" altLang="zh-TW" dirty="0" smtClean="0"/>
              <a:t>pie:</a:t>
            </a:r>
            <a:r>
              <a:rPr lang="zh-TW" altLang="en-US" dirty="0" smtClean="0"/>
              <a:t>圓餅圖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catter:</a:t>
            </a:r>
            <a:r>
              <a:rPr lang="zh-TW" altLang="en-US" dirty="0" smtClean="0"/>
              <a:t>散布圖</a:t>
            </a:r>
            <a:endParaRPr lang="en-US" altLang="zh-TW" dirty="0" smtClean="0"/>
          </a:p>
          <a:p>
            <a:r>
              <a:rPr lang="en-US" altLang="zh-TW" dirty="0"/>
              <a:t>b</a:t>
            </a:r>
            <a:r>
              <a:rPr lang="en-US" altLang="zh-TW" dirty="0" smtClean="0"/>
              <a:t>ox:</a:t>
            </a:r>
            <a:r>
              <a:rPr lang="zh-TW" altLang="en-US" dirty="0" smtClean="0"/>
              <a:t>盒線圖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08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 </a:t>
            </a:r>
            <a:r>
              <a:rPr lang="zh-TW" altLang="en-US" dirty="0"/>
              <a:t>內建</a:t>
            </a:r>
            <a:r>
              <a:rPr lang="zh-TW" altLang="en-US" dirty="0" smtClean="0"/>
              <a:t>繪圖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分布圖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736" t="30150" r="13821" b="2189"/>
          <a:stretch/>
        </p:blipFill>
        <p:spPr>
          <a:xfrm>
            <a:off x="1097280" y="1811546"/>
            <a:ext cx="8954219" cy="44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51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 </a:t>
            </a:r>
            <a:r>
              <a:rPr lang="zh-TW" altLang="en-US" dirty="0"/>
              <a:t>內建繪圖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長條圖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735" t="26853" r="13963" b="1530"/>
          <a:stretch/>
        </p:blipFill>
        <p:spPr>
          <a:xfrm>
            <a:off x="1097280" y="1811547"/>
            <a:ext cx="8529799" cy="44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0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: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:</a:t>
            </a:r>
            <a:r>
              <a:rPr lang="zh-TW" altLang="en-US" dirty="0" smtClean="0"/>
              <a:t>讀入資料</a:t>
            </a:r>
            <a:r>
              <a:rPr lang="en-US" altLang="zh-TW" dirty="0" smtClean="0"/>
              <a:t>.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566" t="43735" r="52613" b="48220"/>
          <a:stretch/>
        </p:blipFill>
        <p:spPr>
          <a:xfrm>
            <a:off x="1097280" y="3036496"/>
            <a:ext cx="8268132" cy="1121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22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資料類型</a:t>
            </a:r>
            <a:r>
              <a:rPr lang="en-US" altLang="zh-TW" dirty="0" smtClean="0"/>
              <a:t>--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DataFrame</a:t>
            </a:r>
            <a:r>
              <a:rPr lang="zh-TW" altLang="en-US" dirty="0" smtClean="0"/>
              <a:t>單列</a:t>
            </a:r>
            <a:r>
              <a:rPr lang="en-US" altLang="zh-TW" dirty="0" smtClean="0"/>
              <a:t>:Series</a:t>
            </a:r>
          </a:p>
          <a:p>
            <a:pPr marL="0" indent="0">
              <a:buNone/>
            </a:pPr>
            <a:r>
              <a:rPr lang="en-US" altLang="zh-TW" dirty="0" err="1" smtClean="0"/>
              <a:t>DataFrame</a:t>
            </a:r>
            <a:r>
              <a:rPr lang="zh-TW" altLang="en-US" dirty="0" smtClean="0"/>
              <a:t>為一帶有標籤的二維陣列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read_csv</a:t>
            </a:r>
            <a:r>
              <a:rPr lang="zh-TW" altLang="en-US" dirty="0" smtClean="0"/>
              <a:t>等帶入資料都會儲存為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94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csv/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err="1" smtClean="0"/>
              <a:t>pd.read_csv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filepath,sep</a:t>
            </a:r>
            <a:r>
              <a:rPr lang="en-US" altLang="zh-TW" sz="2800" dirty="0" smtClean="0"/>
              <a:t>=‘,’,encoding=None)</a:t>
            </a:r>
          </a:p>
          <a:p>
            <a:r>
              <a:rPr lang="zh-TW" altLang="en-US" dirty="0" smtClean="0"/>
              <a:t>讀取</a:t>
            </a:r>
            <a:r>
              <a:rPr lang="en-US" altLang="zh-TW" dirty="0" err="1" smtClean="0"/>
              <a:t>c</a:t>
            </a:r>
            <a:r>
              <a:rPr lang="en-US" altLang="zh-TW" dirty="0" err="1" smtClean="0"/>
              <a:t>sv,filepath</a:t>
            </a:r>
            <a:r>
              <a:rPr lang="zh-TW" altLang="en-US" dirty="0" smtClean="0"/>
              <a:t>為檔案路徑</a:t>
            </a:r>
            <a:r>
              <a:rPr lang="en-US" altLang="zh-TW" dirty="0" smtClean="0"/>
              <a:t>,</a:t>
            </a:r>
          </a:p>
          <a:p>
            <a:r>
              <a:rPr lang="en-US" altLang="zh-TW" dirty="0" err="1" smtClean="0"/>
              <a:t>sep</a:t>
            </a:r>
            <a:r>
              <a:rPr lang="zh-TW" altLang="en-US" dirty="0" smtClean="0"/>
              <a:t>表分隔符號</a:t>
            </a:r>
            <a:endParaRPr lang="en-US" altLang="zh-TW" dirty="0" smtClean="0"/>
          </a:p>
          <a:p>
            <a:r>
              <a:rPr lang="en-US" altLang="zh-TW" dirty="0" err="1" smtClean="0"/>
              <a:t>encodin</a:t>
            </a:r>
            <a:r>
              <a:rPr lang="zh-TW" altLang="en-US" dirty="0" smtClean="0"/>
              <a:t>代表編碼方式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預設為</a:t>
            </a:r>
            <a:r>
              <a:rPr lang="en-US" altLang="zh-TW" dirty="0" smtClean="0"/>
              <a:t>None</a:t>
            </a:r>
          </a:p>
          <a:p>
            <a:r>
              <a:rPr lang="en-US" altLang="zh-TW" sz="2800" dirty="0" err="1" smtClean="0"/>
              <a:t>pd.to_csv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path,sep</a:t>
            </a:r>
            <a:r>
              <a:rPr lang="en-US" altLang="zh-TW" sz="2800" dirty="0" smtClean="0"/>
              <a:t>=‘,’,columns=</a:t>
            </a:r>
            <a:r>
              <a:rPr lang="en-US" altLang="zh-TW" sz="2800" dirty="0" err="1" smtClean="0"/>
              <a:t>None,header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True,index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True,encoding</a:t>
            </a:r>
            <a:r>
              <a:rPr lang="en-US" altLang="zh-TW" sz="2800" dirty="0" smtClean="0"/>
              <a:t>=None)</a:t>
            </a:r>
          </a:p>
          <a:p>
            <a:r>
              <a:rPr lang="zh-TW" altLang="en-US" dirty="0" smtClean="0"/>
              <a:t>輸出</a:t>
            </a:r>
            <a:r>
              <a:rPr lang="en-US" altLang="zh-TW" dirty="0" err="1" smtClean="0"/>
              <a:t>csv,path</a:t>
            </a:r>
            <a:r>
              <a:rPr lang="zh-TW" altLang="en-US" dirty="0" smtClean="0"/>
              <a:t>為存取路徑</a:t>
            </a:r>
            <a:r>
              <a:rPr lang="en-US" altLang="zh-TW" dirty="0" smtClean="0"/>
              <a:t>,columns</a:t>
            </a:r>
            <a:r>
              <a:rPr lang="zh-TW" altLang="en-US" dirty="0" smtClean="0"/>
              <a:t>表行名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接收一</a:t>
            </a:r>
            <a:r>
              <a:rPr lang="en-US" altLang="zh-TW" dirty="0" smtClean="0"/>
              <a:t>list),</a:t>
            </a:r>
          </a:p>
          <a:p>
            <a:r>
              <a:rPr lang="en-US" altLang="zh-TW" dirty="0" smtClean="0"/>
              <a:t>header</a:t>
            </a:r>
            <a:r>
              <a:rPr lang="zh-TW" altLang="en-US" dirty="0" smtClean="0"/>
              <a:t>為設定是否將列名寫出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預設為</a:t>
            </a:r>
            <a:r>
              <a:rPr lang="en-US" altLang="zh-TW" dirty="0" smtClean="0"/>
              <a:t>True</a:t>
            </a:r>
          </a:p>
          <a:p>
            <a:r>
              <a:rPr lang="en-US" altLang="zh-TW" dirty="0" smtClean="0"/>
              <a:t>Index</a:t>
            </a:r>
            <a:r>
              <a:rPr lang="zh-TW" altLang="en-US" dirty="0" smtClean="0"/>
              <a:t>為設定是否將索引寫出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預設為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55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283" t="50725" r="14316" b="18148"/>
          <a:stretch/>
        </p:blipFill>
        <p:spPr>
          <a:xfrm>
            <a:off x="1097280" y="2564228"/>
            <a:ext cx="10283459" cy="24390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97280" y="1889184"/>
            <a:ext cx="715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讀取</a:t>
            </a:r>
            <a:r>
              <a:rPr lang="en-US" altLang="zh-TW" sz="2800" dirty="0" smtClean="0"/>
              <a:t>csv</a:t>
            </a:r>
            <a:r>
              <a:rPr lang="zh-TW" altLang="en-US" sz="2800" dirty="0" smtClean="0"/>
              <a:t>並顯示出前五行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926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DataFrame.head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前五行</a:t>
            </a:r>
            <a:endParaRPr lang="en-US" altLang="zh-TW" dirty="0" smtClean="0"/>
          </a:p>
          <a:p>
            <a:r>
              <a:rPr lang="en-US" altLang="zh-TW" dirty="0" err="1" smtClean="0"/>
              <a:t>DataFrame.tail</a:t>
            </a:r>
            <a:r>
              <a:rPr lang="en-US" altLang="zh-TW" dirty="0" smtClean="0"/>
              <a:t>():</a:t>
            </a:r>
            <a:r>
              <a:rPr lang="zh-TW" altLang="en-US" dirty="0" smtClean="0"/>
              <a:t>後五行</a:t>
            </a:r>
            <a:endParaRPr lang="en-US" altLang="zh-TW" dirty="0" smtClean="0"/>
          </a:p>
          <a:p>
            <a:r>
              <a:rPr lang="en-US" altLang="zh-TW" dirty="0" err="1" smtClean="0"/>
              <a:t>DataFrame.isnull</a:t>
            </a:r>
            <a:r>
              <a:rPr lang="en-US" altLang="zh-TW" dirty="0" smtClean="0"/>
              <a:t>().sum():</a:t>
            </a:r>
            <a:r>
              <a:rPr lang="zh-TW" altLang="en-US" dirty="0" smtClean="0"/>
              <a:t>顯示空值數量並加總顯示</a:t>
            </a:r>
            <a:endParaRPr lang="en-US" altLang="zh-TW" dirty="0" smtClean="0"/>
          </a:p>
          <a:p>
            <a:r>
              <a:rPr lang="en-US" altLang="zh-TW" dirty="0" err="1" smtClean="0"/>
              <a:t>DataFrame.shape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顯示形狀</a:t>
            </a:r>
            <a:endParaRPr lang="en-US" altLang="zh-TW" dirty="0" smtClean="0"/>
          </a:p>
          <a:p>
            <a:r>
              <a:rPr lang="en-US" altLang="zh-TW" dirty="0" err="1" smtClean="0"/>
              <a:t>DataFrame.dtypes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顯示類型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07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資料屬性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7053" t="24136" r="1984"/>
          <a:stretch/>
        </p:blipFill>
        <p:spPr>
          <a:xfrm>
            <a:off x="1097280" y="1737360"/>
            <a:ext cx="9081890" cy="4565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85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dtypes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959530"/>
              </p:ext>
            </p:extLst>
          </p:nvPr>
        </p:nvGraphicFramePr>
        <p:xfrm>
          <a:off x="1096963" y="1846263"/>
          <a:ext cx="10058400" cy="387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774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解釋</a:t>
                      </a:r>
                      <a:endParaRPr lang="zh-TW" altLang="en-US" dirty="0"/>
                    </a:p>
                  </a:txBody>
                  <a:tcPr/>
                </a:tc>
              </a:tr>
              <a:tr h="774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字串</a:t>
                      </a:r>
                      <a:r>
                        <a:rPr lang="en-US" altLang="zh-TW" dirty="0" smtClean="0"/>
                        <a:t>(string)</a:t>
                      </a:r>
                      <a:endParaRPr lang="zh-TW" altLang="en-US" dirty="0"/>
                    </a:p>
                  </a:txBody>
                  <a:tcPr/>
                </a:tc>
              </a:tr>
              <a:tr h="774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[number]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r>
                        <a:rPr lang="zh-TW" altLang="en-US" dirty="0" smtClean="0"/>
                        <a:t>位元整數</a:t>
                      </a:r>
                      <a:endParaRPr lang="zh-TW" altLang="en-US" dirty="0"/>
                    </a:p>
                  </a:txBody>
                  <a:tcPr/>
                </a:tc>
              </a:tr>
              <a:tr h="774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float[number]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r>
                        <a:rPr lang="zh-TW" altLang="en-US" dirty="0" smtClean="0"/>
                        <a:t>位元浮點數</a:t>
                      </a:r>
                      <a:endParaRPr lang="zh-TW" altLang="en-US" dirty="0"/>
                    </a:p>
                  </a:txBody>
                  <a:tcPr/>
                </a:tc>
              </a:tr>
              <a:tr h="774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時間戳記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5038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504</Words>
  <Application>Microsoft Office PowerPoint</Application>
  <PresentationFormat>寬螢幕</PresentationFormat>
  <Paragraphs>107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新細明體</vt:lpstr>
      <vt:lpstr>Calibri</vt:lpstr>
      <vt:lpstr>Calibri Light</vt:lpstr>
      <vt:lpstr>回顧</vt:lpstr>
      <vt:lpstr>Python資料分析</vt:lpstr>
      <vt:lpstr>使用資料集、環境</vt:lpstr>
      <vt:lpstr>載入模組</vt:lpstr>
      <vt:lpstr>Pandas資料類型--DataFrame</vt:lpstr>
      <vt:lpstr>讀取csv/輸出csv</vt:lpstr>
      <vt:lpstr>讀取csv</vt:lpstr>
      <vt:lpstr>資料屬性</vt:lpstr>
      <vt:lpstr>資料屬性</vt:lpstr>
      <vt:lpstr>dtypes</vt:lpstr>
      <vt:lpstr>補缺空值/去除空值</vt:lpstr>
      <vt:lpstr>設定索引</vt:lpstr>
      <vt:lpstr>讀取數據</vt:lpstr>
      <vt:lpstr>讀取數據</vt:lpstr>
      <vt:lpstr>讀取數據</vt:lpstr>
      <vt:lpstr>使用條件切片</vt:lpstr>
      <vt:lpstr>使用條件切片</vt:lpstr>
      <vt:lpstr>傳入陣列切片</vt:lpstr>
      <vt:lpstr>群聚</vt:lpstr>
      <vt:lpstr>樞紐分析表</vt:lpstr>
      <vt:lpstr>新增一行</vt:lpstr>
      <vt:lpstr>新增一行</vt:lpstr>
      <vt:lpstr>刪除一行</vt:lpstr>
      <vt:lpstr>基礎敘述統計量</vt:lpstr>
      <vt:lpstr>基礎敘述統計量</vt:lpstr>
      <vt:lpstr>敘述統計量—describe方法</vt:lpstr>
      <vt:lpstr>Pandas 內建繪圖</vt:lpstr>
      <vt:lpstr>Pandas 內建繪圖—分布圖</vt:lpstr>
      <vt:lpstr>Pandas 內建繪圖—長條圖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Python資料分析</dc:title>
  <dc:creator>az11438</dc:creator>
  <cp:lastModifiedBy>az11438</cp:lastModifiedBy>
  <cp:revision>47</cp:revision>
  <dcterms:created xsi:type="dcterms:W3CDTF">2019-05-15T03:21:26Z</dcterms:created>
  <dcterms:modified xsi:type="dcterms:W3CDTF">2019-05-15T05:58:36Z</dcterms:modified>
</cp:coreProperties>
</file>