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72" r:id="rId11"/>
    <p:sldId id="263" r:id="rId12"/>
    <p:sldId id="264" r:id="rId13"/>
    <p:sldId id="265" r:id="rId14"/>
    <p:sldId id="266" r:id="rId15"/>
    <p:sldId id="271" r:id="rId16"/>
    <p:sldId id="267" r:id="rId17"/>
    <p:sldId id="268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D6F-B735-46BA-8BC4-154EC22FD74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2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D6F-B735-46BA-8BC4-154EC22FD74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85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D6F-B735-46BA-8BC4-154EC22FD74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34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D6F-B735-46BA-8BC4-154EC22FD74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0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D6F-B735-46BA-8BC4-154EC22FD74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15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D6F-B735-46BA-8BC4-154EC22FD74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87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D6F-B735-46BA-8BC4-154EC22FD74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41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D6F-B735-46BA-8BC4-154EC22FD74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11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D6F-B735-46BA-8BC4-154EC22FD74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38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281D6F-B735-46BA-8BC4-154EC22FD74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02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1D6F-B735-46BA-8BC4-154EC22FD74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28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281D6F-B735-46BA-8BC4-154EC22FD74F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D56BB6-47B7-47FC-8835-462968385D4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34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資料分析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r>
              <a:rPr lang="en-US" altLang="zh-TW" dirty="0" err="1" smtClean="0"/>
              <a:t>numpy</a:t>
            </a:r>
            <a:r>
              <a:rPr lang="zh-TW" altLang="en-US" dirty="0" smtClean="0"/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158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數組分割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hsplit</a:t>
            </a:r>
            <a:r>
              <a:rPr lang="zh-TW" altLang="en-US" dirty="0" smtClean="0"/>
              <a:t>：橫向分割</a:t>
            </a:r>
            <a:endParaRPr lang="en-US" altLang="zh-TW" dirty="0" smtClean="0"/>
          </a:p>
          <a:p>
            <a:r>
              <a:rPr lang="en-US" altLang="zh-TW" dirty="0" err="1" smtClean="0"/>
              <a:t>vsplit</a:t>
            </a:r>
            <a:r>
              <a:rPr lang="zh-TW" altLang="en-US" dirty="0" smtClean="0"/>
              <a:t> ：縱向分割</a:t>
            </a:r>
            <a:endParaRPr lang="en-US" altLang="zh-TW" dirty="0" smtClean="0"/>
          </a:p>
          <a:p>
            <a:r>
              <a:rPr lang="en-US" altLang="zh-TW" dirty="0" smtClean="0"/>
              <a:t>split</a:t>
            </a:r>
            <a:r>
              <a:rPr lang="zh-TW" altLang="en-US" dirty="0" smtClean="0"/>
              <a:t> ：分割，</a:t>
            </a:r>
            <a:r>
              <a:rPr lang="en-US" altLang="zh-TW" dirty="0" smtClean="0"/>
              <a:t>axis=1</a:t>
            </a:r>
            <a:r>
              <a:rPr lang="zh-TW" altLang="en-US" dirty="0" smtClean="0"/>
              <a:t>為橫向，</a:t>
            </a:r>
            <a:r>
              <a:rPr lang="en-US" altLang="zh-TW" dirty="0" smtClean="0"/>
              <a:t>axis=0</a:t>
            </a:r>
            <a:r>
              <a:rPr lang="zh-TW" altLang="en-US" dirty="0" smtClean="0"/>
              <a:t>為縱向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-1" r="51013" b="61693"/>
          <a:stretch/>
        </p:blipFill>
        <p:spPr>
          <a:xfrm>
            <a:off x="1097280" y="3163468"/>
            <a:ext cx="5706644" cy="23315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43268" r="57232" b="11378"/>
          <a:stretch/>
        </p:blipFill>
        <p:spPr>
          <a:xfrm>
            <a:off x="6905175" y="3108641"/>
            <a:ext cx="4982025" cy="276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6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隨機亂數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np.random.randn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n,m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：生成</a:t>
            </a:r>
            <a:r>
              <a:rPr lang="en-US" altLang="zh-TW" dirty="0" smtClean="0"/>
              <a:t>n*m</a:t>
            </a:r>
            <a:r>
              <a:rPr lang="zh-TW" altLang="en-US" dirty="0" smtClean="0"/>
              <a:t>的常態分配亂數</a:t>
            </a:r>
            <a:endParaRPr lang="en-US" altLang="zh-TW" dirty="0" smtClean="0"/>
          </a:p>
          <a:p>
            <a:r>
              <a:rPr lang="en-US" altLang="zh-TW" dirty="0" err="1" smtClean="0"/>
              <a:t>np.random.uniform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start,stop,n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：生成均勻分布亂數</a:t>
            </a:r>
            <a:endParaRPr lang="en-US" altLang="zh-TW" dirty="0" smtClean="0"/>
          </a:p>
          <a:p>
            <a:r>
              <a:rPr lang="en-US" altLang="zh-TW" dirty="0" err="1" smtClean="0"/>
              <a:t>np.random.random</a:t>
            </a:r>
            <a:r>
              <a:rPr lang="en-US" altLang="zh-TW" dirty="0" smtClean="0"/>
              <a:t>(n)</a:t>
            </a:r>
            <a:r>
              <a:rPr lang="zh-TW" altLang="en-US" dirty="0" smtClean="0"/>
              <a:t>：生成</a:t>
            </a:r>
            <a:r>
              <a:rPr lang="en-US" altLang="zh-TW" dirty="0" smtClean="0"/>
              <a:t>0~1</a:t>
            </a:r>
            <a:r>
              <a:rPr lang="zh-TW" altLang="en-US" dirty="0" smtClean="0"/>
              <a:t>亂數</a:t>
            </a:r>
            <a:endParaRPr lang="en-US" altLang="zh-TW" dirty="0" smtClean="0"/>
          </a:p>
          <a:p>
            <a:r>
              <a:rPr lang="en-US" altLang="zh-TW" dirty="0" err="1" smtClean="0"/>
              <a:t>np.random.randint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start,stop,n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：生成整數亂數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35734" b="64953"/>
          <a:stretch/>
        </p:blipFill>
        <p:spPr>
          <a:xfrm>
            <a:off x="1097280" y="3663799"/>
            <a:ext cx="7357793" cy="213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8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隨機亂數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33490" r="33610" b="16763"/>
          <a:stretch/>
        </p:blipFill>
        <p:spPr>
          <a:xfrm>
            <a:off x="1097280" y="1958196"/>
            <a:ext cx="9650791" cy="37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7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索引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一維數組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[</a:t>
            </a:r>
            <a:r>
              <a:rPr lang="en-US" altLang="zh-TW" dirty="0" err="1" smtClean="0"/>
              <a:t>arrayname</a:t>
            </a:r>
            <a:r>
              <a:rPr lang="en-US" altLang="zh-TW" dirty="0" smtClean="0"/>
              <a:t>][</a:t>
            </a:r>
            <a:r>
              <a:rPr lang="en-US" altLang="zh-TW" dirty="0" err="1" smtClean="0"/>
              <a:t>start:stop:step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※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包含起始值，不包含終止值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latin typeface="新細明體" panose="02020500000000000000" pitchFamily="18" charset="-120"/>
              </a:rPr>
              <a:t>※</a:t>
            </a:r>
            <a:r>
              <a:rPr lang="zh-TW" altLang="en-US" dirty="0" smtClean="0">
                <a:latin typeface="新細明體" panose="02020500000000000000" pitchFamily="18" charset="-120"/>
              </a:rPr>
              <a:t>可從後取到前</a:t>
            </a:r>
            <a:r>
              <a:rPr lang="en-US" altLang="zh-TW" dirty="0" smtClean="0">
                <a:latin typeface="新細明體" panose="02020500000000000000" pitchFamily="18" charset="-120"/>
              </a:rPr>
              <a:t>,</a:t>
            </a:r>
            <a:r>
              <a:rPr lang="zh-TW" altLang="en-US" dirty="0" smtClean="0">
                <a:latin typeface="新細明體" panose="02020500000000000000" pitchFamily="18" charset="-120"/>
              </a:rPr>
              <a:t>第三個參數為</a:t>
            </a:r>
            <a:r>
              <a:rPr lang="en-US" altLang="zh-TW" dirty="0" smtClean="0">
                <a:latin typeface="新細明體" panose="02020500000000000000" pitchFamily="18" charset="-120"/>
              </a:rPr>
              <a:t>-1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1234" b="54181"/>
          <a:stretch/>
        </p:blipFill>
        <p:spPr>
          <a:xfrm>
            <a:off x="1097280" y="3594788"/>
            <a:ext cx="5680764" cy="27887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52481" r="57085" b="11520"/>
          <a:stretch/>
        </p:blipFill>
        <p:spPr>
          <a:xfrm>
            <a:off x="6905176" y="4192437"/>
            <a:ext cx="4999278" cy="21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1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索引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二維數組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2789" b="32213"/>
          <a:stretch/>
        </p:blipFill>
        <p:spPr>
          <a:xfrm>
            <a:off x="959257" y="1811229"/>
            <a:ext cx="5499610" cy="41258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26260" r="58195" b="11237"/>
          <a:stretch/>
        </p:blipFill>
        <p:spPr>
          <a:xfrm>
            <a:off x="6655011" y="2165230"/>
            <a:ext cx="4828407" cy="37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9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矩陣運算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矩陣相加</a:t>
            </a:r>
            <a:r>
              <a:rPr lang="en-US" altLang="zh-TW" dirty="0" smtClean="0"/>
              <a:t>/</a:t>
            </a:r>
            <a:r>
              <a:rPr lang="zh-TW" altLang="en-US" dirty="0" smtClean="0"/>
              <a:t>相減</a:t>
            </a:r>
            <a:r>
              <a:rPr lang="en-US" altLang="zh-TW" dirty="0" smtClean="0"/>
              <a:t>/</a:t>
            </a:r>
            <a:r>
              <a:rPr lang="zh-TW" altLang="en-US" dirty="0" smtClean="0"/>
              <a:t>相乘</a:t>
            </a:r>
            <a:r>
              <a:rPr lang="en-US" altLang="zh-TW" dirty="0" smtClean="0"/>
              <a:t>/</a:t>
            </a:r>
            <a:r>
              <a:rPr lang="zh-TW" altLang="en-US" dirty="0" smtClean="0"/>
              <a:t>相</a:t>
            </a:r>
            <a:r>
              <a:rPr lang="zh-TW" altLang="en-US" dirty="0"/>
              <a:t>除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49652" b="45819"/>
          <a:stretch/>
        </p:blipFill>
        <p:spPr>
          <a:xfrm>
            <a:off x="716999" y="2300826"/>
            <a:ext cx="5409481" cy="32977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8119" r="53185" b="11379"/>
          <a:stretch/>
        </p:blipFill>
        <p:spPr>
          <a:xfrm>
            <a:off x="6333515" y="1845734"/>
            <a:ext cx="4475384" cy="43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8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廣播機制（</a:t>
            </a:r>
            <a:r>
              <a:rPr lang="en-US" altLang="zh-TW" dirty="0" smtClean="0"/>
              <a:t>broadcasting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當兩陣列相加，如：</a:t>
            </a:r>
            <a:endParaRPr lang="en-US" altLang="zh-TW" dirty="0" smtClean="0"/>
          </a:p>
          <a:p>
            <a:r>
              <a:rPr lang="zh-TW" altLang="en-US" dirty="0" smtClean="0"/>
              <a:t>（一）其一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為</a:t>
            </a:r>
            <a:r>
              <a:rPr lang="en-US" altLang="zh-TW" dirty="0" smtClean="0"/>
              <a:t>(n,)</a:t>
            </a:r>
          </a:p>
          <a:p>
            <a:r>
              <a:rPr lang="zh-TW" altLang="en-US" dirty="0" smtClean="0"/>
              <a:t>（二）兩者相等</a:t>
            </a:r>
            <a:endParaRPr lang="en-US" altLang="zh-TW" dirty="0" smtClean="0"/>
          </a:p>
          <a:p>
            <a:r>
              <a:rPr lang="zh-TW" altLang="en-US" dirty="0" smtClean="0"/>
              <a:t>才可操作，否則會報</a:t>
            </a:r>
            <a:r>
              <a:rPr lang="zh-TW" altLang="en-US" dirty="0"/>
              <a:t>錯</a:t>
            </a:r>
            <a:endParaRPr lang="en-US" altLang="zh-TW" dirty="0" smtClean="0"/>
          </a:p>
          <a:p>
            <a:r>
              <a:rPr lang="zh-TW" altLang="en-US" dirty="0" smtClean="0"/>
              <a:t>當狀況一發生時，便會進行廣播。</a:t>
            </a:r>
            <a:endParaRPr lang="en-US" altLang="zh-TW" dirty="0" smtClean="0"/>
          </a:p>
          <a:p>
            <a:r>
              <a:rPr lang="zh-TW" altLang="en-US" dirty="0" smtClean="0"/>
              <a:t>向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最長的數組看齊，不足加</a:t>
            </a:r>
            <a:r>
              <a:rPr lang="en-US" altLang="zh-TW" dirty="0" smtClean="0"/>
              <a:t>1</a:t>
            </a:r>
            <a:r>
              <a:rPr lang="zh-TW" altLang="en-US" dirty="0" smtClean="0"/>
              <a:t>補齊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1889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廣播機制（</a:t>
            </a:r>
            <a:r>
              <a:rPr lang="en-US" altLang="zh-TW" dirty="0"/>
              <a:t>broadcasting</a:t>
            </a:r>
            <a:r>
              <a:rPr lang="zh-TW" altLang="en-US" dirty="0"/>
              <a:t>）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7232" b="47662"/>
          <a:stretch/>
        </p:blipFill>
        <p:spPr>
          <a:xfrm>
            <a:off x="694157" y="1886759"/>
            <a:ext cx="4982025" cy="31855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43126" r="57603" b="10528"/>
          <a:stretch/>
        </p:blipFill>
        <p:spPr>
          <a:xfrm>
            <a:off x="6126480" y="1886759"/>
            <a:ext cx="5577495" cy="31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Numpy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Numpy:Numeric</a:t>
            </a:r>
            <a:r>
              <a:rPr lang="en-US" altLang="zh-TW" dirty="0" smtClean="0"/>
              <a:t> Python</a:t>
            </a:r>
            <a:r>
              <a:rPr lang="zh-TW" altLang="en-US" dirty="0" smtClean="0"/>
              <a:t>之縮寫</a:t>
            </a:r>
            <a:endParaRPr lang="en-US" altLang="zh-TW" dirty="0" smtClean="0"/>
          </a:p>
          <a:p>
            <a:r>
              <a:rPr lang="en-US" altLang="zh-TW" dirty="0" err="1" smtClean="0"/>
              <a:t>Numpy</a:t>
            </a:r>
            <a:r>
              <a:rPr lang="zh-TW" altLang="en-US" dirty="0" smtClean="0"/>
              <a:t>為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科學運算的模組，內包含：</a:t>
            </a:r>
            <a:endParaRPr lang="en-US" altLang="zh-TW" dirty="0" smtClean="0"/>
          </a:p>
          <a:p>
            <a:r>
              <a:rPr lang="zh-TW" altLang="en-US" dirty="0" smtClean="0"/>
              <a:t>多維陣列</a:t>
            </a:r>
            <a:endParaRPr lang="en-US" altLang="zh-TW" dirty="0" smtClean="0"/>
          </a:p>
          <a:p>
            <a:r>
              <a:rPr lang="zh-TW" altLang="en-US" dirty="0" smtClean="0"/>
              <a:t>廣播機制</a:t>
            </a:r>
            <a:endParaRPr lang="en-US" altLang="zh-TW" dirty="0" smtClean="0"/>
          </a:p>
          <a:p>
            <a:r>
              <a:rPr lang="zh-TW" altLang="en-US" dirty="0" smtClean="0"/>
              <a:t>線性代數運算、數學運算、隨機數生成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951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Numpy</a:t>
            </a:r>
            <a:r>
              <a:rPr lang="zh-TW" altLang="en-US" dirty="0" smtClean="0"/>
              <a:t>型態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bool:</a:t>
            </a:r>
            <a:r>
              <a:rPr lang="zh-TW" altLang="en-US" dirty="0" smtClean="0"/>
              <a:t>布林型態</a:t>
            </a:r>
            <a:endParaRPr lang="en-US" altLang="zh-TW" dirty="0" smtClean="0"/>
          </a:p>
          <a:p>
            <a:r>
              <a:rPr lang="en-US" altLang="zh-TW" dirty="0" smtClean="0"/>
              <a:t>int8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int16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int32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int64</a:t>
            </a:r>
            <a:r>
              <a:rPr lang="zh-TW" altLang="en-US" dirty="0" smtClean="0"/>
              <a:t>：</a:t>
            </a:r>
            <a:r>
              <a:rPr lang="en-US" altLang="zh-TW" dirty="0" smtClean="0"/>
              <a:t>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位有符號整數</a:t>
            </a:r>
            <a:endParaRPr lang="en-US" altLang="zh-TW" dirty="0" smtClean="0"/>
          </a:p>
          <a:p>
            <a:r>
              <a:rPr lang="en-US" altLang="zh-TW" dirty="0" smtClean="0"/>
              <a:t>uint8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uint16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uint32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uint64</a:t>
            </a:r>
            <a:r>
              <a:rPr lang="zh-TW" altLang="en-US" dirty="0" smtClean="0"/>
              <a:t>：</a:t>
            </a:r>
            <a:r>
              <a:rPr lang="en-US" altLang="zh-TW" dirty="0" smtClean="0"/>
              <a:t>8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16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32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位無符號整數</a:t>
            </a:r>
            <a:endParaRPr lang="en-US" altLang="zh-TW" dirty="0" smtClean="0"/>
          </a:p>
          <a:p>
            <a:r>
              <a:rPr lang="en-US" altLang="zh-TW" dirty="0" smtClean="0"/>
              <a:t>float16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float32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float64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16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32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位浮點數</a:t>
            </a:r>
            <a:endParaRPr lang="en-US" altLang="zh-TW" dirty="0" smtClean="0"/>
          </a:p>
          <a:p>
            <a:r>
              <a:rPr lang="en-US" altLang="zh-TW" dirty="0" smtClean="0"/>
              <a:t>complex64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complex128</a:t>
            </a:r>
            <a:r>
              <a:rPr lang="zh-TW" altLang="en-US" dirty="0" smtClean="0"/>
              <a:t>：</a:t>
            </a:r>
            <a:r>
              <a:rPr lang="en-US" altLang="zh-TW" dirty="0" smtClean="0"/>
              <a:t>64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128</a:t>
            </a:r>
            <a:r>
              <a:rPr lang="zh-TW" altLang="en-US" dirty="0" smtClean="0"/>
              <a:t>位複數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587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Numpy</a:t>
            </a:r>
            <a:r>
              <a:rPr lang="zh-TW" altLang="en-US" dirty="0"/>
              <a:t>陣列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ndarray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</a:t>
            </a:r>
            <a:r>
              <a:rPr lang="en-US" altLang="zh-TW" dirty="0" err="1" smtClean="0"/>
              <a:t>darray</a:t>
            </a:r>
            <a:r>
              <a:rPr lang="en-US" altLang="zh-TW" dirty="0" smtClean="0"/>
              <a:t>:</a:t>
            </a:r>
            <a:r>
              <a:rPr lang="en-US" altLang="zh-TW" i="1" dirty="0"/>
              <a:t> n</a:t>
            </a:r>
            <a:r>
              <a:rPr lang="en-US" altLang="zh-TW" dirty="0"/>
              <a:t>-dimensional 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，意即多維陣列</a:t>
            </a:r>
            <a:endParaRPr lang="en-US" altLang="zh-TW" dirty="0" smtClean="0"/>
          </a:p>
          <a:p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variable=</a:t>
            </a:r>
            <a:r>
              <a:rPr lang="en-US" altLang="zh-TW" dirty="0" err="1" smtClean="0"/>
              <a:t>numpy.array</a:t>
            </a:r>
            <a:r>
              <a:rPr lang="en-US" altLang="zh-TW" dirty="0" smtClean="0"/>
              <a:t>(array)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62599" b="67504"/>
          <a:stretch/>
        </p:blipFill>
        <p:spPr>
          <a:xfrm>
            <a:off x="1097280" y="3284238"/>
            <a:ext cx="4356879" cy="1977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78842" r="57603"/>
          <a:stretch/>
        </p:blipFill>
        <p:spPr>
          <a:xfrm>
            <a:off x="5835473" y="3974351"/>
            <a:ext cx="4938893" cy="12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3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ndarray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ndarray.size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大小，意指元素個數</a:t>
            </a:r>
            <a:endParaRPr lang="en-US" altLang="zh-TW" dirty="0" smtClean="0"/>
          </a:p>
          <a:p>
            <a:r>
              <a:rPr lang="en-US" altLang="zh-TW" dirty="0" err="1" smtClean="0"/>
              <a:t>ndarray.ndim</a:t>
            </a:r>
            <a:r>
              <a:rPr lang="en-US" altLang="zh-TW" dirty="0" smtClean="0"/>
              <a:t>:</a:t>
            </a:r>
            <a:r>
              <a:rPr lang="zh-TW" altLang="en-US" dirty="0" smtClean="0"/>
              <a:t>維度，為橫軸列數</a:t>
            </a:r>
            <a:endParaRPr lang="en-US" altLang="zh-TW" dirty="0" smtClean="0"/>
          </a:p>
          <a:p>
            <a:r>
              <a:rPr lang="en-US" altLang="zh-TW" dirty="0" err="1" smtClean="0"/>
              <a:t>ndarray.shape</a:t>
            </a:r>
            <a:r>
              <a:rPr lang="en-US" altLang="zh-TW" dirty="0" smtClean="0"/>
              <a:t>:</a:t>
            </a:r>
            <a:r>
              <a:rPr lang="zh-TW" altLang="en-US" dirty="0" smtClean="0"/>
              <a:t>形狀，表示方法為</a:t>
            </a:r>
            <a:r>
              <a:rPr lang="en-US" altLang="zh-TW" dirty="0" smtClean="0"/>
              <a:t>(n</a:t>
            </a:r>
            <a:r>
              <a:rPr lang="zh-TW" altLang="en-US" dirty="0" smtClean="0"/>
              <a:t>列</a:t>
            </a:r>
            <a:r>
              <a:rPr lang="en-US" altLang="zh-TW" dirty="0" smtClean="0"/>
              <a:t>,m</a:t>
            </a:r>
            <a:r>
              <a:rPr lang="zh-TW" altLang="en-US" dirty="0" smtClean="0"/>
              <a:t>行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ndarray.dtype</a:t>
            </a:r>
            <a:r>
              <a:rPr lang="en-US" altLang="zh-TW" dirty="0" smtClean="0"/>
              <a:t>:</a:t>
            </a:r>
            <a:r>
              <a:rPr lang="zh-TW" altLang="en-US" dirty="0" smtClean="0"/>
              <a:t>型態，為元素型態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41" r="61955" b="56590"/>
          <a:stretch/>
        </p:blipFill>
        <p:spPr>
          <a:xfrm>
            <a:off x="1097280" y="3597215"/>
            <a:ext cx="4355800" cy="26396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67645" r="60343"/>
          <a:stretch/>
        </p:blipFill>
        <p:spPr>
          <a:xfrm>
            <a:off x="6238100" y="4140680"/>
            <a:ext cx="4917580" cy="209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1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指定</a:t>
            </a:r>
            <a:r>
              <a:rPr lang="en-US" altLang="zh-TW" dirty="0" err="1" smtClean="0"/>
              <a:t>ndarray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np.array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array,dtype</a:t>
            </a:r>
            <a:r>
              <a:rPr lang="en-US" altLang="zh-TW" dirty="0" smtClean="0"/>
              <a:t>=‘float64’)</a:t>
            </a:r>
          </a:p>
          <a:p>
            <a:r>
              <a:rPr lang="zh-TW" altLang="en-US" dirty="0" smtClean="0"/>
              <a:t>上述為產生一浮點數</a:t>
            </a:r>
            <a:r>
              <a:rPr lang="en-US" altLang="zh-TW" dirty="0" err="1" smtClean="0"/>
              <a:t>ndarra</a:t>
            </a:r>
            <a:r>
              <a:rPr lang="en-US" altLang="zh-TW" dirty="0" err="1"/>
              <a:t>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0346" b="45961"/>
          <a:stretch/>
        </p:blipFill>
        <p:spPr>
          <a:xfrm>
            <a:off x="1097280" y="3232479"/>
            <a:ext cx="5191377" cy="29519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49505" r="63008" b="11519"/>
          <a:stretch/>
        </p:blipFill>
        <p:spPr>
          <a:xfrm>
            <a:off x="6706769" y="3812166"/>
            <a:ext cx="4309164" cy="237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3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生成數組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np.eye</a:t>
            </a:r>
            <a:r>
              <a:rPr lang="en-US" altLang="zh-TW" dirty="0" smtClean="0"/>
              <a:t>(n):</a:t>
            </a:r>
            <a:r>
              <a:rPr lang="zh-TW" altLang="en-US" dirty="0" smtClean="0"/>
              <a:t>生成對角線為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*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數組</a:t>
            </a:r>
            <a:endParaRPr lang="en-US" altLang="zh-TW" dirty="0" smtClean="0"/>
          </a:p>
          <a:p>
            <a:r>
              <a:rPr lang="en-US" altLang="zh-TW" dirty="0" err="1" smtClean="0"/>
              <a:t>np.diag</a:t>
            </a:r>
            <a:r>
              <a:rPr lang="en-US" altLang="zh-TW" dirty="0" smtClean="0"/>
              <a:t>(array):</a:t>
            </a:r>
            <a:r>
              <a:rPr lang="zh-TW" altLang="en-US" dirty="0" smtClean="0"/>
              <a:t>生成對角線為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的數組</a:t>
            </a:r>
            <a:endParaRPr lang="en-US" altLang="zh-TW" dirty="0" smtClean="0"/>
          </a:p>
          <a:p>
            <a:r>
              <a:rPr lang="en-US" altLang="zh-TW" dirty="0" err="1" smtClean="0"/>
              <a:t>np.arange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start,stop</a:t>
            </a:r>
            <a:r>
              <a:rPr lang="en-US" altLang="zh-TW" dirty="0" smtClean="0"/>
              <a:t>):</a:t>
            </a:r>
            <a:r>
              <a:rPr lang="zh-TW" altLang="en-US" dirty="0" smtClean="0"/>
              <a:t>生成從開始值到終止值</a:t>
            </a:r>
            <a:r>
              <a:rPr lang="en-US" altLang="zh-TW" dirty="0" smtClean="0"/>
              <a:t>-1</a:t>
            </a:r>
            <a:r>
              <a:rPr lang="zh-TW" altLang="en-US" dirty="0" smtClean="0"/>
              <a:t>的數組</a:t>
            </a:r>
            <a:endParaRPr lang="en-US" altLang="zh-TW" dirty="0" smtClean="0"/>
          </a:p>
          <a:p>
            <a:r>
              <a:rPr lang="en-US" altLang="zh-TW" dirty="0" err="1" smtClean="0"/>
              <a:t>np.linspace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start,stop,n</a:t>
            </a:r>
            <a:r>
              <a:rPr lang="en-US" altLang="zh-TW" dirty="0" smtClean="0"/>
              <a:t>):</a:t>
            </a:r>
            <a:r>
              <a:rPr lang="zh-TW" altLang="en-US" dirty="0" smtClean="0"/>
              <a:t>生成從開始值到終止值的元素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個線性數組</a:t>
            </a:r>
            <a:endParaRPr lang="en-US" altLang="zh-TW" dirty="0" smtClean="0"/>
          </a:p>
          <a:p>
            <a:r>
              <a:rPr lang="en-US" altLang="zh-TW" dirty="0" err="1"/>
              <a:t>n</a:t>
            </a:r>
            <a:r>
              <a:rPr lang="en-US" altLang="zh-TW" dirty="0" err="1" smtClean="0"/>
              <a:t>p.zeros</a:t>
            </a:r>
            <a:r>
              <a:rPr lang="en-US" altLang="zh-TW" dirty="0" smtClean="0"/>
              <a:t>((</a:t>
            </a:r>
            <a:r>
              <a:rPr lang="en-US" altLang="zh-TW" dirty="0" err="1" smtClean="0"/>
              <a:t>n,m</a:t>
            </a:r>
            <a:r>
              <a:rPr lang="en-US" altLang="zh-TW" dirty="0" smtClean="0"/>
              <a:t>)):</a:t>
            </a:r>
            <a:r>
              <a:rPr lang="zh-TW" altLang="en-US" dirty="0" smtClean="0"/>
              <a:t>生成</a:t>
            </a:r>
            <a:r>
              <a:rPr lang="en-US" altLang="zh-TW" dirty="0" smtClean="0"/>
              <a:t>n</a:t>
            </a:r>
            <a:r>
              <a:rPr lang="zh-TW" altLang="en-US" dirty="0" smtClean="0"/>
              <a:t>*</a:t>
            </a:r>
            <a:r>
              <a:rPr lang="en-US" altLang="zh-TW" dirty="0" smtClean="0"/>
              <a:t>m</a:t>
            </a:r>
            <a:r>
              <a:rPr lang="zh-TW" altLang="en-US" dirty="0" smtClean="0"/>
              <a:t>的全零數組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058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生成數組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41302" b="22165"/>
          <a:stretch/>
        </p:blipFill>
        <p:spPr>
          <a:xfrm>
            <a:off x="337436" y="1886759"/>
            <a:ext cx="4941211" cy="37117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27535" r="36726" b="10953"/>
          <a:stretch/>
        </p:blipFill>
        <p:spPr>
          <a:xfrm>
            <a:off x="5278647" y="1886759"/>
            <a:ext cx="6798334" cy="37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3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重新塑型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</a:t>
            </a:r>
            <a:r>
              <a:rPr lang="en-US" altLang="zh-TW" dirty="0" err="1" smtClean="0"/>
              <a:t>darray.reshape</a:t>
            </a:r>
            <a:r>
              <a:rPr lang="en-US" altLang="zh-TW" dirty="0" smtClean="0"/>
              <a:t>((</a:t>
            </a:r>
            <a:r>
              <a:rPr lang="en-US" altLang="zh-TW" dirty="0" err="1" smtClean="0"/>
              <a:t>n,m</a:t>
            </a:r>
            <a:r>
              <a:rPr lang="en-US" altLang="zh-TW" dirty="0" smtClean="0"/>
              <a:t>))</a:t>
            </a:r>
            <a:r>
              <a:rPr lang="zh-TW" altLang="en-US" dirty="0" smtClean="0"/>
              <a:t>：重新塑型成</a:t>
            </a:r>
            <a:r>
              <a:rPr lang="en-US" altLang="zh-TW" dirty="0" smtClean="0"/>
              <a:t>n</a:t>
            </a:r>
            <a:r>
              <a:rPr lang="zh-TW" altLang="en-US" dirty="0" smtClean="0"/>
              <a:t>列</a:t>
            </a:r>
            <a:r>
              <a:rPr lang="en-US" altLang="zh-TW" dirty="0" smtClean="0"/>
              <a:t>m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43127" r="46886" b="37456"/>
          <a:stretch/>
        </p:blipFill>
        <p:spPr>
          <a:xfrm>
            <a:off x="1097280" y="2337758"/>
            <a:ext cx="6081083" cy="118181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68496" r="47956" b="11095"/>
          <a:stretch/>
        </p:blipFill>
        <p:spPr>
          <a:xfrm>
            <a:off x="1097280" y="3857414"/>
            <a:ext cx="6062645" cy="12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4648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435</Words>
  <Application>Microsoft Office PowerPoint</Application>
  <PresentationFormat>寬螢幕</PresentationFormat>
  <Paragraphs>62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新細明體</vt:lpstr>
      <vt:lpstr>Calibri</vt:lpstr>
      <vt:lpstr>Calibri Light</vt:lpstr>
      <vt:lpstr>回顧</vt:lpstr>
      <vt:lpstr>Python資料分析</vt:lpstr>
      <vt:lpstr>Numpy介紹</vt:lpstr>
      <vt:lpstr>Numpy型態</vt:lpstr>
      <vt:lpstr>Numpy陣列:ndarray</vt:lpstr>
      <vt:lpstr>ndarray屬性</vt:lpstr>
      <vt:lpstr>指定ndarray屬性</vt:lpstr>
      <vt:lpstr>生成數組</vt:lpstr>
      <vt:lpstr>生成數組</vt:lpstr>
      <vt:lpstr>重新塑型</vt:lpstr>
      <vt:lpstr>數組分割</vt:lpstr>
      <vt:lpstr>隨機亂數</vt:lpstr>
      <vt:lpstr>隨機亂數</vt:lpstr>
      <vt:lpstr>索引—一維數組</vt:lpstr>
      <vt:lpstr>索引—二維數組</vt:lpstr>
      <vt:lpstr>矩陣運算</vt:lpstr>
      <vt:lpstr>廣播機制（broadcasting）</vt:lpstr>
      <vt:lpstr>廣播機制（broadcasting）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Python資料分析</dc:title>
  <dc:creator>az11438</dc:creator>
  <cp:lastModifiedBy>az11438</cp:lastModifiedBy>
  <cp:revision>34</cp:revision>
  <dcterms:created xsi:type="dcterms:W3CDTF">2019-05-13T07:38:00Z</dcterms:created>
  <dcterms:modified xsi:type="dcterms:W3CDTF">2019-05-13T12:32:05Z</dcterms:modified>
</cp:coreProperties>
</file>