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83" r:id="rId5"/>
    <p:sldId id="287" r:id="rId6"/>
    <p:sldId id="289" r:id="rId7"/>
    <p:sldId id="288" r:id="rId8"/>
    <p:sldId id="290" r:id="rId9"/>
    <p:sldId id="270" r:id="rId10"/>
    <p:sldId id="266" r:id="rId11"/>
    <p:sldId id="271" r:id="rId12"/>
    <p:sldId id="286" r:id="rId13"/>
    <p:sldId id="262" r:id="rId14"/>
    <p:sldId id="260" r:id="rId15"/>
    <p:sldId id="285" r:id="rId16"/>
    <p:sldId id="293" r:id="rId17"/>
    <p:sldId id="292" r:id="rId18"/>
    <p:sldId id="294" r:id="rId19"/>
    <p:sldId id="279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8B785C-E200-4BAC-9FF3-A244CCFA4757}">
  <a:tblStyle styleId="{3F8B785C-E200-4BAC-9FF3-A244CCFA475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21" autoAdjust="0"/>
    <p:restoredTop sz="94660"/>
  </p:normalViewPr>
  <p:slideViewPr>
    <p:cSldViewPr>
      <p:cViewPr varScale="1">
        <p:scale>
          <a:sx n="90" d="100"/>
          <a:sy n="90" d="100"/>
        </p:scale>
        <p:origin x="17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0385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9" name="Shape 1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2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0" name="Shape 1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74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Shape 1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1" name="Shape 1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41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Shape 1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9" name="Shape 1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18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7" name="Shape 1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53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0" name="Shape 1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38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0" name="Shape 1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7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Shape 1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9" name="Shape 1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4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6" name="Shape 1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92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Shape 16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2" name="Shape 1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42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5" name="Shape 1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88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1" name="Shape 11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" name="Shape 14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" name="Shape 19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21" name="Shape 21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22" name="Shape 2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5" name="Shape 25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6" name="Shape 2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" name="Shape 27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3" name="Shape 33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34" name="Shape 3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5" name="Shape 3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6" name="Shape 36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37" name="Shape 37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Shape 40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1" name="Shape 41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42" name="Shape 42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44" name="Shape 44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45" name="Shape 45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2" name="Shape 52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3" name="Shape 53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54" name="Shape 54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7" name="Shape 77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78" name="Shape 78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9" name="Shape 79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86" name="Shape 86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87" name="Shape 87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88" name="Shape 88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89" name="Shape 89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0" name="Shape 90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96" name="Shape 96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99" name="Shape 99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0" name="Shape 100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1" name="Shape 101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4" name="Shape 104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05" name="Shape 105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6" name="Shape 106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07" name="Shape 107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0" name="Shape 110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1" name="Shape 111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2" name="Shape 112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8" name="Shape 118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19" name="Shape 119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0" name="Shape 120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1" name="Shape 121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22" name="Shape 122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3" name="Shape 123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5" name="Shape 125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6" name="Shape 126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27" name="Shape 127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8" name="Shape 128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9" name="Shape 129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30" name="Shape 130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1" name="Shape 131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137" name="Shape 137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38" name="Shape 138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39" name="Shape 139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0" name="Shape 140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2" name="Shape 162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163" name="Shape 163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1" name="Shape 171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79" name="Shape 179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80" name="Shape 180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4" name="Shape 184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Shape 365"/>
          <p:cNvGrpSpPr/>
          <p:nvPr/>
        </p:nvGrpSpPr>
        <p:grpSpPr>
          <a:xfrm>
            <a:off x="-190654" y="-200537"/>
            <a:ext cx="9618283" cy="5518584"/>
            <a:chOff x="-190654" y="-200537"/>
            <a:chExt cx="9618283" cy="5518584"/>
          </a:xfrm>
        </p:grpSpPr>
        <p:grpSp>
          <p:nvGrpSpPr>
            <p:cNvPr id="366" name="Shape 366"/>
            <p:cNvGrpSpPr/>
            <p:nvPr/>
          </p:nvGrpSpPr>
          <p:grpSpPr>
            <a:xfrm>
              <a:off x="-190654" y="-200537"/>
              <a:ext cx="9618283" cy="1632384"/>
              <a:chOff x="-114454" y="180462"/>
              <a:chExt cx="9618283" cy="1632384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370" name="Shape 370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371" name="Shape 37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75" name="Shape 375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376" name="Shape 376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377" name="Shape 377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378" name="Shape 37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79" name="Shape 37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0" name="Shape 38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1" name="Shape 38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382" name="Shape 38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3" name="Shape 383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4" name="Shape 38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5" name="Shape 38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6" name="Shape 386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7" name="Shape 38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8" name="Shape 38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9" name="Shape 389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390" name="Shape 39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1" name="Shape 391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2" name="Shape 392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393" name="Shape 39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4" name="Shape 39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5" name="Shape 39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6" name="Shape 396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397" name="Shape 397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98" name="Shape 398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9" name="Shape 399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0" name="Shape 400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401" name="Shape 401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2" name="Shape 402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3" name="Shape 40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4" name="Shape 404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5" name="Shape 40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6" name="Shape 40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7" name="Shape 40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08" name="Shape 408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409" name="Shape 409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410" name="Shape 410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1" name="Shape 411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2" name="Shape 41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3" name="Shape 41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4" name="Shape 41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5" name="Shape 41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6" name="Shape 41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7" name="Shape 417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8" name="Shape 41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9" name="Shape 41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0" name="Shape 420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1" name="Shape 421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2" name="Shape 42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3" name="Shape 42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4" name="Shape 424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5" name="Shape 42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6" name="Shape 426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7" name="Shape 42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8" name="Shape 42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9" name="Shape 429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0" name="Shape 43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1" name="Shape 431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2" name="Shape 43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3" name="Shape 433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434" name="Shape 434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5" name="Shape 43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6" name="Shape 436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7" name="Shape 437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8" name="Shape 438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9" name="Shape 439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0" name="Shape 44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1" name="Shape 441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42" name="Shape 442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443" name="Shape 443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444" name="Shape 444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445" name="Shape 445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490" h="18924" fill="none" extrusionOk="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6" name="Shape 446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101" h="18511" fill="none" extrusionOk="0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7" name="Shape 447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59" h="1" fill="none" extrusionOk="0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8" name="Shape 448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9" name="Shape 449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0" name="Shape 450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1" name="Shape 451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62" h="3362" fill="none" extrusionOk="0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52" name="Shape 452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708" h="16611" fill="none" extrusionOk="0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3" name="Shape 453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027" h="16027" fill="none" extrusionOk="0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4" name="Shape 454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455" name="Shape 455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456" name="Shape 456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92" h="12593" fill="none" extrusionOk="0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7" name="Shape 457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70" h="9670" fill="none" extrusionOk="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8" name="Shape 458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9" name="Shape 459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62" h="6139" fill="none" extrusionOk="0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60" name="Shape 460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461" name="Shape 461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173" h="14711" fill="none" extrusionOk="0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462" name="Shape 462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463" name="Shape 463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170" fill="none" extrusionOk="0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4" name="Shape 464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0887" fill="none" extrusionOk="0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5" name="Shape 465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975" h="25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66" name="Shape 466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467" name="Shape 467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77" h="15077" fill="none" extrusionOk="0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8" name="Shape 468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180" h="11180" fill="none" extrusionOk="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9" name="Shape 469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Shape 470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83" h="7283" fill="none" extrusionOk="0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Shape 471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97" h="2827" fill="none" extrusionOk="0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2" name="Shape 472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73" h="2827" fill="none" extrusionOk="0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3" name="Shape 473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5" h="10206" fill="none" extrusionOk="0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74" name="Shape 474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475" name="Shape 475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6" name="Shape 476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77" name="Shape 477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478" name="Shape 478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4" h="15004" fill="none" extrusionOk="0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9" name="Shape 479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61" h="6138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0" name="Shape 480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503" h="3873" fill="none" extrusionOk="0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81" name="Shape 481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482" name="Shape 482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483" name="Shape 483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22" h="8793" fill="none" extrusionOk="0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4" name="Shape 484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52" h="15491" fill="none" extrusionOk="0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85" name="Shape 485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486" name="Shape 486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806" h="10668" fill="none" extrusionOk="0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7" name="Shape 487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5" h="1000" fill="none" extrusionOk="0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8" name="Shape 488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6" h="3265" fill="none" extrusionOk="0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9" name="Shape 489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7" h="3265" fill="none" extrusionOk="0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0" name="Shape 490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858" h="8720" fill="none" extrusionOk="0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1" name="Shape 491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208" h="4629" fill="none" extrusionOk="0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2" name="Shape 492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53" h="2753" fill="none" extrusionOk="0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3" name="Shape 493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221" h="16222" fill="none" extrusionOk="0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494" name="Shape 494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495" name="Shape 495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832" h="15832" fill="none" extrusionOk="0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6" name="Shape 496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884" h="13884" fill="none" extrusionOk="0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7" name="Shape 497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" h="6772" fill="none" extrusionOk="0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8" name="Shape 498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9" name="Shape 499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0" name="Shape 500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1" name="Shape 501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2" name="Shape 502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3" name="Shape 503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4" name="Shape 504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5" name="Shape 505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6" name="Shape 506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7" name="Shape 507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8" name="Shape 508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9" name="Shape 509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0" name="Shape 510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1" name="Shape 511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2" name="Shape 512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3" name="Shape 513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4" name="Shape 514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5" name="Shape 515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6" name="Shape 516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7" name="Shape 517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18" name="Shape 518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519" name="Shape 519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0" name="Shape 520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1" name="Shape 521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195" fill="none" extrusionOk="0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2" name="Shape 522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3" name="Shape 523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78" h="12301" fill="none" extrusionOk="0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4" name="Shape 524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5" name="Shape 525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06" h="780" fill="none" extrusionOk="0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6" name="Shape 526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" fill="none" extrusionOk="0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527" name="Shape 527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528" name="Shape 528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35" name="Shape 535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36" name="Shape 536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537" name="Shape 537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40" name="Shape 540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1" name="Shape 541"/>
            <p:cNvGrpSpPr/>
            <p:nvPr/>
          </p:nvGrpSpPr>
          <p:grpSpPr>
            <a:xfrm>
              <a:off x="-190654" y="1704462"/>
              <a:ext cx="9618283" cy="1632384"/>
              <a:chOff x="-114454" y="180462"/>
              <a:chExt cx="9618283" cy="1632384"/>
            </a:xfrm>
          </p:grpSpPr>
          <p:sp>
            <p:nvSpPr>
              <p:cNvPr id="542" name="Shape 542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3" name="Shape 543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45" name="Shape 545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546" name="Shape 546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550" name="Shape 550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551" name="Shape 551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552" name="Shape 552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553" name="Shape 553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4" name="Shape 554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5" name="Shape 555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6" name="Shape 556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557" name="Shape 557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8" name="Shape 558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9" name="Shape 559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0" name="Shape 560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1" name="Shape 561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2" name="Shape 562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3" name="Shape 563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4" name="Shape 564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565" name="Shape 565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6" name="Shape 566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7" name="Shape 567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568" name="Shape 568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9" name="Shape 569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0" name="Shape 570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1" name="Shape 571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572" name="Shape 572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573" name="Shape 573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4" name="Shape 574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5" name="Shape 575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576" name="Shape 576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7" name="Shape 577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8" name="Shape 578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9" name="Shape 579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0" name="Shape 580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1" name="Shape 581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2" name="Shape 582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Shape 583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584" name="Shape 584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585" name="Shape 585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6" name="Shape 586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7" name="Shape 587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8" name="Shape 588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9" name="Shape 589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0" name="Shape 590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1" name="Shape 591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2" name="Shape 592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3" name="Shape 593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4" name="Shape 594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5" name="Shape 595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6" name="Shape 596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7" name="Shape 597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8" name="Shape 598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9" name="Shape 599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0" name="Shape 600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1" name="Shape 601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2" name="Shape 602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3" name="Shape 603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4" name="Shape 604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5" name="Shape 605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6" name="Shape 606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7" name="Shape 607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8" name="Shape 608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609" name="Shape 609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0" name="Shape 610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1" name="Shape 611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2" name="Shape 612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3" name="Shape 613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4" name="Shape 614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5" name="Shape 615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6" name="Shape 616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7" name="Shape 617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618" name="Shape 618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619" name="Shape 619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620" name="Shape 620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490" h="18924" fill="none" extrusionOk="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1" name="Shape 621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101" h="18511" fill="none" extrusionOk="0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2" name="Shape 622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59" h="1" fill="none" extrusionOk="0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3" name="Shape 623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4" name="Shape 624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5" name="Shape 625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6" name="Shape 626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62" h="3362" fill="none" extrusionOk="0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627" name="Shape 627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708" h="16611" fill="none" extrusionOk="0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28" name="Shape 628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027" h="16027" fill="none" extrusionOk="0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29" name="Shape 629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630" name="Shape 630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631" name="Shape 631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92" h="12593" fill="none" extrusionOk="0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2" name="Shape 632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70" h="9670" fill="none" extrusionOk="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3" name="Shape 633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4" name="Shape 634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62" h="6139" fill="none" extrusionOk="0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35" name="Shape 635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636" name="Shape 636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173" h="14711" fill="none" extrusionOk="0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637" name="Shape 637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638" name="Shape 638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170" fill="none" extrusionOk="0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9" name="Shape 639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0887" fill="none" extrusionOk="0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0" name="Shape 640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975" h="25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1" name="Shape 641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642" name="Shape 642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77" h="15077" fill="none" extrusionOk="0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3" name="Shape 643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180" h="11180" fill="none" extrusionOk="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4" name="Shape 644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5" name="Shape 645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83" h="7283" fill="none" extrusionOk="0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6" name="Shape 646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97" h="2827" fill="none" extrusionOk="0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7" name="Shape 647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73" h="2827" fill="none" extrusionOk="0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8" name="Shape 648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5" h="10206" fill="none" extrusionOk="0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9" name="Shape 649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650" name="Shape 650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1" name="Shape 651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2" name="Shape 652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653" name="Shape 653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4" h="15004" fill="none" extrusionOk="0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4" name="Shape 654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61" h="6138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5" name="Shape 655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503" h="3873" fill="none" extrusionOk="0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56" name="Shape 656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657" name="Shape 657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658" name="Shape 658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22" h="8793" fill="none" extrusionOk="0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9" name="Shape 659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52" h="15491" fill="none" extrusionOk="0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0" name="Shape 660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661" name="Shape 661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806" h="10668" fill="none" extrusionOk="0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2" name="Shape 662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5" h="1000" fill="none" extrusionOk="0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3" name="Shape 663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6" h="3265" fill="none" extrusionOk="0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4" name="Shape 664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7" h="3265" fill="none" extrusionOk="0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5" name="Shape 665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858" h="8720" fill="none" extrusionOk="0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6" name="Shape 666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208" h="4629" fill="none" extrusionOk="0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7" name="Shape 667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53" h="2753" fill="none" extrusionOk="0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668" name="Shape 668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221" h="16222" fill="none" extrusionOk="0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669" name="Shape 669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670" name="Shape 670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832" h="15832" fill="none" extrusionOk="0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1" name="Shape 671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884" h="13884" fill="none" extrusionOk="0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2" name="Shape 672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" h="6772" fill="none" extrusionOk="0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3" name="Shape 673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4" name="Shape 674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5" name="Shape 675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6" name="Shape 676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7" name="Shape 677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8" name="Shape 678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9" name="Shape 679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0" name="Shape 680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1" name="Shape 681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2" name="Shape 682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3" name="Shape 683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4" name="Shape 684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5" name="Shape 685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6" name="Shape 686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7" name="Shape 687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8" name="Shape 688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9" name="Shape 689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0" name="Shape 690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1" name="Shape 691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2" name="Shape 692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93" name="Shape 693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694" name="Shape 694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5" name="Shape 695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6" name="Shape 696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195" fill="none" extrusionOk="0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7" name="Shape 697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8" name="Shape 698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78" h="12301" fill="none" extrusionOk="0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9" name="Shape 699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00" name="Shape 700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06" h="780" fill="none" extrusionOk="0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01" name="Shape 701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" fill="none" extrusionOk="0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702" name="Shape 702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703" name="Shape 703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4" name="Shape 704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8" name="Shape 708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710" name="Shape 710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711" name="Shape 711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712" name="Shape 71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3" name="Shape 713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715" name="Shape 715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6" name="Shape 716"/>
            <p:cNvGrpSpPr/>
            <p:nvPr/>
          </p:nvGrpSpPr>
          <p:grpSpPr>
            <a:xfrm>
              <a:off x="-190654" y="3685662"/>
              <a:ext cx="9618283" cy="1632384"/>
              <a:chOff x="-114454" y="180462"/>
              <a:chExt cx="9618283" cy="1632384"/>
            </a:xfrm>
          </p:grpSpPr>
          <p:sp>
            <p:nvSpPr>
              <p:cNvPr id="717" name="Shape 717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8" name="Shape 718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9" name="Shape 719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720" name="Shape 720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721" name="Shape 72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2" name="Shape 72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4" name="Shape 72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25" name="Shape 725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726" name="Shape 726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727" name="Shape 727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728" name="Shape 72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29" name="Shape 72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0" name="Shape 73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1" name="Shape 73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732" name="Shape 73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3" name="Shape 733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4" name="Shape 73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5" name="Shape 73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6" name="Shape 736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7" name="Shape 73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8" name="Shape 73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9" name="Shape 739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740" name="Shape 74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1" name="Shape 741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2" name="Shape 742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743" name="Shape 74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4" name="Shape 74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5" name="Shape 74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46" name="Shape 746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747" name="Shape 747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748" name="Shape 748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9" name="Shape 749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0" name="Shape 750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751" name="Shape 751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2" name="Shape 752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3" name="Shape 75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4" name="Shape 754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5" name="Shape 75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6" name="Shape 75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7" name="Shape 75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758" name="Shape 758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759" name="Shape 759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760" name="Shape 760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1" name="Shape 761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2" name="Shape 76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3" name="Shape 76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4" name="Shape 76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5" name="Shape 76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6" name="Shape 76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7" name="Shape 767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8" name="Shape 76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9" name="Shape 76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0" name="Shape 770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1" name="Shape 771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2" name="Shape 77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3" name="Shape 77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4" name="Shape 774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5" name="Shape 77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6" name="Shape 776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7" name="Shape 77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8" name="Shape 77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9" name="Shape 779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0" name="Shape 78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1" name="Shape 781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2" name="Shape 78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83" name="Shape 783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784" name="Shape 784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5" name="Shape 78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6" name="Shape 786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7" name="Shape 787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8" name="Shape 788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9" name="Shape 789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90" name="Shape 79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91" name="Shape 791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92" name="Shape 792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793" name="Shape 793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794" name="Shape 794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795" name="Shape 795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490" h="18924" fill="none" extrusionOk="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6" name="Shape 796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101" h="18511" fill="none" extrusionOk="0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7" name="Shape 797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59" h="1" fill="none" extrusionOk="0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8" name="Shape 798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9" name="Shape 799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0" name="Shape 800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1" name="Shape 801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62" h="3362" fill="none" extrusionOk="0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02" name="Shape 802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708" h="16611" fill="none" extrusionOk="0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803" name="Shape 803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027" h="16027" fill="none" extrusionOk="0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804" name="Shape 804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805" name="Shape 805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806" name="Shape 806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92" h="12593" fill="none" extrusionOk="0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7" name="Shape 807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70" h="9670" fill="none" extrusionOk="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8" name="Shape 808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9" name="Shape 809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62" h="6139" fill="none" extrusionOk="0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10" name="Shape 810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811" name="Shape 811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173" h="14711" fill="none" extrusionOk="0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812" name="Shape 812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813" name="Shape 813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170" fill="none" extrusionOk="0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4" name="Shape 814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0887" fill="none" extrusionOk="0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5" name="Shape 815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975" h="25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16" name="Shape 816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817" name="Shape 817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77" h="15077" fill="none" extrusionOk="0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8" name="Shape 818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180" h="11180" fill="none" extrusionOk="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9" name="Shape 819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0" name="Shape 820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83" h="7283" fill="none" extrusionOk="0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1" name="Shape 821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97" h="2827" fill="none" extrusionOk="0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2" name="Shape 822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73" h="2827" fill="none" extrusionOk="0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3" name="Shape 823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5" h="10206" fill="none" extrusionOk="0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24" name="Shape 824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825" name="Shape 825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6" name="Shape 826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27" name="Shape 827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828" name="Shape 828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4" h="15004" fill="none" extrusionOk="0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9" name="Shape 829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61" h="6138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0" name="Shape 830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503" h="3873" fill="none" extrusionOk="0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31" name="Shape 831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832" name="Shape 832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833" name="Shape 833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22" h="8793" fill="none" extrusionOk="0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4" name="Shape 834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52" h="15491" fill="none" extrusionOk="0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35" name="Shape 835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836" name="Shape 836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806" h="10668" fill="none" extrusionOk="0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7" name="Shape 837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5" h="1000" fill="none" extrusionOk="0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8" name="Shape 838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6" h="3265" fill="none" extrusionOk="0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9" name="Shape 839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7" h="3265" fill="none" extrusionOk="0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0" name="Shape 840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858" h="8720" fill="none" extrusionOk="0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1" name="Shape 841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208" h="4629" fill="none" extrusionOk="0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2" name="Shape 842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53" h="2753" fill="none" extrusionOk="0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43" name="Shape 843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221" h="16222" fill="none" extrusionOk="0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844" name="Shape 844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845" name="Shape 845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832" h="15832" fill="none" extrusionOk="0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6" name="Shape 846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884" h="13884" fill="none" extrusionOk="0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7" name="Shape 847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" h="6772" fill="none" extrusionOk="0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8" name="Shape 848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9" name="Shape 849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0" name="Shape 850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1" name="Shape 851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2" name="Shape 852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3" name="Shape 853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4" name="Shape 854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5" name="Shape 855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6" name="Shape 856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7" name="Shape 857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8" name="Shape 858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9" name="Shape 859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0" name="Shape 860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1" name="Shape 861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2" name="Shape 862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3" name="Shape 863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4" name="Shape 864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5" name="Shape 865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6" name="Shape 866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7" name="Shape 867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68" name="Shape 868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869" name="Shape 869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0" name="Shape 870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1" name="Shape 871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195" fill="none" extrusionOk="0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2" name="Shape 872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3" name="Shape 873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78" h="12301" fill="none" extrusionOk="0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4" name="Shape 874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5" name="Shape 875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06" h="780" fill="none" extrusionOk="0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6" name="Shape 876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" fill="none" extrusionOk="0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877" name="Shape 877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878" name="Shape 878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79" name="Shape 879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885" name="Shape 885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886" name="Shape 886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887" name="Shape 887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890" name="Shape 890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4000" b="1" i="1"/>
            </a:lvl1pPr>
            <a:lvl2pPr rtl="0">
              <a:spcBef>
                <a:spcPts val="0"/>
              </a:spcBef>
              <a:buSzPct val="100000"/>
              <a:defRPr sz="4000" b="1" i="1"/>
            </a:lvl2pPr>
            <a:lvl3pPr rtl="0">
              <a:spcBef>
                <a:spcPts val="0"/>
              </a:spcBef>
              <a:buSzPct val="100000"/>
              <a:defRPr sz="4000" b="1" i="1"/>
            </a:lvl3pPr>
            <a:lvl4pPr rtl="0">
              <a:spcBef>
                <a:spcPts val="0"/>
              </a:spcBef>
              <a:buSzPct val="100000"/>
              <a:defRPr sz="4000" b="1" i="1"/>
            </a:lvl4pPr>
            <a:lvl5pPr rtl="0">
              <a:spcBef>
                <a:spcPts val="0"/>
              </a:spcBef>
              <a:buSzPct val="100000"/>
              <a:defRPr sz="4000" b="1" i="1"/>
            </a:lvl5pPr>
            <a:lvl6pPr rtl="0">
              <a:spcBef>
                <a:spcPts val="0"/>
              </a:spcBef>
              <a:buSzPct val="100000"/>
              <a:defRPr sz="4000" b="1" i="1"/>
            </a:lvl6pPr>
            <a:lvl7pPr rtl="0">
              <a:spcBef>
                <a:spcPts val="0"/>
              </a:spcBef>
              <a:buSzPct val="100000"/>
              <a:defRPr sz="4000" b="1" i="1"/>
            </a:lvl7pPr>
            <a:lvl8pPr rtl="0">
              <a:spcBef>
                <a:spcPts val="0"/>
              </a:spcBef>
              <a:buSzPct val="100000"/>
              <a:defRPr sz="4000" b="1" i="1"/>
            </a:lvl8pPr>
            <a:lvl9pPr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892" name="Shape 89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Shape 1049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050" name="Shape 1050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051" name="Shape 1051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2" name="Shape 1052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53" name="Shape 1053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054" name="Shape 1054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5" name="Shape 1055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058" name="Shape 1058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059" name="Shape 1059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60" name="Shape 1060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061" name="Shape 1061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2" name="Shape 1062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68" name="Shape 1068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069" name="Shape 1069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0" name="Shape 1070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071" name="Shape 1071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072" name="Shape 1072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73" name="Shape 1073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074" name="Shape 1074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5" name="Shape 1075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78" name="Shape 1078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79" name="Shape 1079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080" name="Shape 1080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081" name="Shape 1081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2" name="Shape 1082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83" name="Shape 1083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084" name="Shape 1084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5" name="Shape 1085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87" name="Shape 1087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088" name="Shape 108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9" name="Shape 108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091" name="Shape 1091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092" name="Shape 1092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93" name="Shape 1093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094" name="Shape 1094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5" name="Shape 109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6" name="Shape 109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97" name="Shape 1097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098" name="Shape 1098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9" name="Shape 1099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0" name="Shape 1100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1" name="Shape 1101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2" name="Shape 1102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3" name="Shape 1103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4" name="Shape 1104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105" name="Shape 1105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106" name="Shape 1106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107" name="Shape 1107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8" name="Shape 1108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9" name="Shape 1109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0" name="Shape 1110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1" name="Shape 1111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2" name="Shape 1112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3" name="Shape 1113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14" name="Shape 1114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16" name="Shape 1116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117" name="Shape 1117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118" name="Shape 1118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9" name="Shape 1119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0" name="Shape 1120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1" name="Shape 1121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2" name="Shape 1122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3" name="Shape 1123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4" name="Shape 1124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25" name="Shape 1125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126" name="Shape 1126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127" name="Shape 112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8" name="Shape 1128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129" name="Shape 1129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130" name="Shape 1130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131" name="Shape 1131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2" name="Shape 1132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3" name="Shape 1133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6" name="Shape 1136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7" name="Shape 113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8" name="Shape 1138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9" name="Shape 1139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0" name="Shape 1140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1" name="Shape 1141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2" name="Shape 1142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3" name="Shape 1143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4" name="Shape 1144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5" name="Shape 114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6" name="Shape 114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7" name="Shape 1147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8" name="Shape 1148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9" name="Shape 1149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0" name="Shape 1150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1" name="Shape 1151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2" name="Shape 1152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3" name="Shape 1153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154" name="Shape 1154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155" name="Shape 115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6" name="Shape 1156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8" name="Shape 1158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9" name="Shape 1159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0" name="Shape 1160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1" name="Shape 1161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2" name="Shape 1162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63" name="Shape 1163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4" name="Shape 1164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165" name="Shape 1165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166" name="Shape 1166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7" name="Shape 1167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8" name="Shape 1168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9" name="Shape 1169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2" name="Shape 1172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3" name="Shape 1173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5" name="Shape 1175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8" name="Shape 1178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9" name="Shape 1179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0" name="Shape 1180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2" name="Shape 1182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3" name="Shape 1183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4" name="Shape 1184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5" name="Shape 1185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6" name="Shape 1186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7" name="Shape 1187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189" name="Shape 1189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190" name="Shape 1190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1" name="Shape 1191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2" name="Shape 1192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3" name="Shape 1193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6" name="Shape 1196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7" name="Shape 1197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98" name="Shape 1198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9" name="Shape 1199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00" name="Shape 120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1" name="Shape 120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02" name="Shape 1202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03" name="Shape 120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Shape 1205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206" name="Shape 1206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207" name="Shape 1207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09" name="Shape 1209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210" name="Shape 121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1" name="Shape 121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2" name="Shape 121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3" name="Shape 121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14" name="Shape 1214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215" name="Shape 1215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16" name="Shape 1216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217" name="Shape 1217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8" name="Shape 1218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9" name="Shape 1219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0" name="Shape 1220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1" name="Shape 1221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2" name="Shape 1222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3" name="Shape 1223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24" name="Shape 1224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225" name="Shape 1225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6" name="Shape 1226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27" name="Shape 1227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228" name="Shape 1228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29" name="Shape 1229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230" name="Shape 123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1" name="Shape 123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2" name="Shape 123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3" name="Shape 123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234" name="Shape 1234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35" name="Shape 1235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236" name="Shape 1236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37" name="Shape 123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8" name="Shape 1238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39" name="Shape 1239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240" name="Shape 1240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1" name="Shape 1241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2" name="Shape 1242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43" name="Shape 1243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244" name="Shape 1244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5" name="Shape 124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6" name="Shape 124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47" name="Shape 1247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248" name="Shape 1248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49" name="Shape 1249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250" name="Shape 1250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1" name="Shape 1251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2" name="Shape 1252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53" name="Shape 1253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54" name="Shape 125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5" name="Shape 125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6" name="Shape 125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7" name="Shape 125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8" name="Shape 125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9" name="Shape 125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0" name="Shape 126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Shape 1261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262" name="Shape 1262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263" name="Shape 1263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4" name="Shape 1264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5" name="Shape 1265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6" name="Shape 1266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7" name="Shape 1267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8" name="Shape 1268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9" name="Shape 1269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270" name="Shape 1270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2" name="Shape 1272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273" name="Shape 1273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74" name="Shape 127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5" name="Shape 127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6" name="Shape 127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7" name="Shape 127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8" name="Shape 127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9" name="Shape 127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0" name="Shape 128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281" name="Shape 1281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82" name="Shape 1282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83" name="Shape 1283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4" name="Shape 1284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85" name="Shape 1285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286" name="Shape 1286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287" name="Shape 128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8" name="Shape 1288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9" name="Shape 128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0" name="Shape 129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1" name="Shape 129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2" name="Shape 129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3" name="Shape 129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4" name="Shape 1294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5" name="Shape 129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6" name="Shape 129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7" name="Shape 129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8" name="Shape 1298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9" name="Shape 129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0" name="Shape 130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1" name="Shape 1301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2" name="Shape 130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3" name="Shape 130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4" name="Shape 130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5" name="Shape 130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6" name="Shape 130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7" name="Shape 130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8" name="Shape 1308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9" name="Shape 130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10" name="Shape 1310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311" name="Shape 1311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2" name="Shape 131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3" name="Shape 131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4" name="Shape 1314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5" name="Shape 131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6" name="Shape 131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7" name="Shape 131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8" name="Shape 1318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319" name="Shape 1319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20" name="Shape 1320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321" name="Shape 1321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322" name="Shape 132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3" name="Shape 132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4" name="Shape 1324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5" name="Shape 132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6" name="Shape 132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7" name="Shape 132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8" name="Shape 1328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9" name="Shape 1329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0" name="Shape 1330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1" name="Shape 1331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2" name="Shape 133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3" name="Shape 133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4" name="Shape 1334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5" name="Shape 133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6" name="Shape 133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7" name="Shape 133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8" name="Shape 1338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9" name="Shape 1339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0" name="Shape 1340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1" name="Shape 1341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2" name="Shape 134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3" name="Shape 134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4" name="Shape 1344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45" name="Shape 1345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346" name="Shape 134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7" name="Shape 134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8" name="Shape 1348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9" name="Shape 1349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0" name="Shape 1350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1" name="Shape 1351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2" name="Shape 135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3" name="Shape 135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354" name="Shape 1354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355" name="Shape 1355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56" name="Shape 135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7" name="Shape 135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8" name="Shape 1358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9" name="Shape 1359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0" name="Shape 136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g image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20" name="Shape 15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Shape 152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ctrTitle"/>
          </p:nvPr>
        </p:nvSpPr>
        <p:spPr>
          <a:xfrm>
            <a:off x="1147625" y="1968875"/>
            <a:ext cx="7498799" cy="276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THE COST </a:t>
            </a:r>
            <a:r>
              <a:rPr lang="en" dirty="0" smtClean="0"/>
              <a:t>OF INNOVATION 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732240" y="1834827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Ashley Wyatt</a:t>
            </a:r>
          </a:p>
          <a:p>
            <a:pPr algn="r"/>
            <a:r>
              <a:rPr lang="en-GB" dirty="0" smtClean="0">
                <a:solidFill>
                  <a:schemeClr val="bg1"/>
                </a:solidFill>
              </a:rPr>
              <a:t>Charlie Street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Darius </a:t>
            </a:r>
            <a:r>
              <a:rPr lang="en-GB" dirty="0" err="1" smtClean="0">
                <a:solidFill>
                  <a:schemeClr val="bg1"/>
                </a:solidFill>
              </a:rPr>
              <a:t>Hente</a:t>
            </a:r>
            <a:endParaRPr lang="en-GB" dirty="0" smtClean="0">
              <a:solidFill>
                <a:schemeClr val="bg1"/>
              </a:solidFill>
            </a:endParaRPr>
          </a:p>
          <a:p>
            <a:pPr algn="r"/>
            <a:r>
              <a:rPr lang="en-GB" dirty="0" smtClean="0">
                <a:solidFill>
                  <a:schemeClr val="bg1"/>
                </a:solidFill>
              </a:rPr>
              <a:t>Joe </a:t>
            </a:r>
            <a:r>
              <a:rPr lang="en-GB" dirty="0" err="1" smtClean="0">
                <a:solidFill>
                  <a:schemeClr val="bg1"/>
                </a:solidFill>
              </a:rPr>
              <a:t>Faulls</a:t>
            </a:r>
            <a:endParaRPr lang="en-GB" dirty="0" smtClean="0">
              <a:solidFill>
                <a:schemeClr val="bg1"/>
              </a:solidFill>
            </a:endParaRPr>
          </a:p>
          <a:p>
            <a:pPr algn="r"/>
            <a:r>
              <a:rPr lang="en-GB" dirty="0" smtClean="0">
                <a:solidFill>
                  <a:schemeClr val="bg1"/>
                </a:solidFill>
              </a:rPr>
              <a:t>Melvyn Mathews</a:t>
            </a:r>
          </a:p>
          <a:p>
            <a:pPr algn="r"/>
            <a:r>
              <a:rPr lang="en-GB" dirty="0" smtClean="0">
                <a:solidFill>
                  <a:schemeClr val="bg1"/>
                </a:solidFill>
              </a:rPr>
              <a:t>Vlad </a:t>
            </a:r>
            <a:r>
              <a:rPr lang="en-GB" dirty="0" err="1" smtClean="0">
                <a:solidFill>
                  <a:schemeClr val="bg1"/>
                </a:solidFill>
              </a:rPr>
              <a:t>Toncu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onlyfreewallpaper.com/walls/3d-broke-game-controller-H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t="-489" r="11742" b="489"/>
          <a:stretch/>
        </p:blipFill>
        <p:spPr bwMode="auto">
          <a:xfrm>
            <a:off x="2051720" y="-53304"/>
            <a:ext cx="7092280" cy="525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2" name="Shape 1612"/>
          <p:cNvSpPr txBox="1">
            <a:spLocks noGrp="1"/>
          </p:cNvSpPr>
          <p:nvPr>
            <p:ph type="title" idx="4294967295"/>
          </p:nvPr>
        </p:nvSpPr>
        <p:spPr>
          <a:xfrm>
            <a:off x="266769" y="915567"/>
            <a:ext cx="1784952" cy="1368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0" dirty="0" smtClean="0"/>
              <a:t>THE </a:t>
            </a:r>
            <a:br>
              <a:rPr lang="en" b="0" dirty="0" smtClean="0"/>
            </a:br>
            <a:r>
              <a:rPr lang="en" b="0" dirty="0" smtClean="0"/>
              <a:t>GAMES</a:t>
            </a:r>
            <a:br>
              <a:rPr lang="en" b="0" dirty="0" smtClean="0"/>
            </a:br>
            <a:r>
              <a:rPr lang="en" b="0" dirty="0" smtClean="0"/>
              <a:t>INDUSTRY</a:t>
            </a:r>
            <a:endParaRPr lang="en" dirty="0"/>
          </a:p>
        </p:txBody>
      </p:sp>
      <p:cxnSp>
        <p:nvCxnSpPr>
          <p:cNvPr id="9" name="Shape 1689"/>
          <p:cNvCxnSpPr/>
          <p:nvPr/>
        </p:nvCxnSpPr>
        <p:spPr>
          <a:xfrm flipV="1">
            <a:off x="205172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 txBox="1">
            <a:spLocks noGrp="1"/>
          </p:cNvSpPr>
          <p:nvPr>
            <p:ph type="ctrTitle" idx="4294967295"/>
          </p:nvPr>
        </p:nvSpPr>
        <p:spPr>
          <a:xfrm>
            <a:off x="179512" y="190800"/>
            <a:ext cx="8175488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/>
              <a:t>$15,400,000,000</a:t>
            </a:r>
            <a:endParaRPr lang="en" sz="7200" dirty="0"/>
          </a:p>
        </p:txBody>
      </p:sp>
      <p:sp>
        <p:nvSpPr>
          <p:cNvPr id="1682" name="Shape 1682"/>
          <p:cNvSpPr txBox="1">
            <a:spLocks noGrp="1"/>
          </p:cNvSpPr>
          <p:nvPr>
            <p:ph type="subTitle" idx="4294967295"/>
          </p:nvPr>
        </p:nvSpPr>
        <p:spPr>
          <a:xfrm>
            <a:off x="2255800" y="1172446"/>
            <a:ext cx="59166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dirty="0"/>
              <a:t>That’s a lot of money</a:t>
            </a:r>
          </a:p>
        </p:txBody>
      </p:sp>
      <p:sp>
        <p:nvSpPr>
          <p:cNvPr id="1683" name="Shape 1683"/>
          <p:cNvSpPr txBox="1">
            <a:spLocks noGrp="1"/>
          </p:cNvSpPr>
          <p:nvPr>
            <p:ph type="ctrTitle" idx="4294967295"/>
          </p:nvPr>
        </p:nvSpPr>
        <p:spPr>
          <a:xfrm>
            <a:off x="5652120" y="3435846"/>
            <a:ext cx="2997696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/>
              <a:t>48.6%</a:t>
            </a:r>
            <a:endParaRPr lang="en" sz="7200" dirty="0"/>
          </a:p>
        </p:txBody>
      </p:sp>
      <p:sp>
        <p:nvSpPr>
          <p:cNvPr id="1684" name="Shape 1684"/>
          <p:cNvSpPr txBox="1">
            <a:spLocks noGrp="1"/>
          </p:cNvSpPr>
          <p:nvPr>
            <p:ph type="subTitle" idx="4294967295"/>
          </p:nvPr>
        </p:nvSpPr>
        <p:spPr>
          <a:xfrm>
            <a:off x="2267744" y="4421201"/>
            <a:ext cx="59166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dirty="0" smtClean="0"/>
              <a:t>Nearly half!</a:t>
            </a:r>
            <a:endParaRPr lang="en" sz="1800" dirty="0"/>
          </a:p>
        </p:txBody>
      </p:sp>
      <p:sp>
        <p:nvSpPr>
          <p:cNvPr id="1685" name="Shape 1685"/>
          <p:cNvSpPr txBox="1">
            <a:spLocks noGrp="1"/>
          </p:cNvSpPr>
          <p:nvPr>
            <p:ph type="ctrTitle" idx="4294967295"/>
          </p:nvPr>
        </p:nvSpPr>
        <p:spPr>
          <a:xfrm>
            <a:off x="2267744" y="1787234"/>
            <a:ext cx="6264696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/>
              <a:t>155,000,000</a:t>
            </a:r>
            <a:endParaRPr lang="en" sz="4800" dirty="0"/>
          </a:p>
        </p:txBody>
      </p:sp>
      <p:sp>
        <p:nvSpPr>
          <p:cNvPr id="1686" name="Shape 1686"/>
          <p:cNvSpPr txBox="1">
            <a:spLocks noGrp="1"/>
          </p:cNvSpPr>
          <p:nvPr>
            <p:ph type="subTitle" idx="4294967295"/>
          </p:nvPr>
        </p:nvSpPr>
        <p:spPr>
          <a:xfrm>
            <a:off x="2255800" y="2756622"/>
            <a:ext cx="59166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dirty="0"/>
              <a:t>And a lot of </a:t>
            </a:r>
            <a:r>
              <a:rPr lang="en" sz="1800" dirty="0" smtClean="0"/>
              <a:t>gamers</a:t>
            </a:r>
            <a:endParaRPr lang="en" sz="1800" dirty="0"/>
          </a:p>
        </p:txBody>
      </p:sp>
      <p:cxnSp>
        <p:nvCxnSpPr>
          <p:cNvPr id="1688" name="Shape 1688"/>
          <p:cNvCxnSpPr/>
          <p:nvPr/>
        </p:nvCxnSpPr>
        <p:spPr>
          <a:xfrm>
            <a:off x="2566525" y="1787234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689" name="Shape 1689"/>
          <p:cNvCxnSpPr/>
          <p:nvPr/>
        </p:nvCxnSpPr>
        <p:spPr>
          <a:xfrm>
            <a:off x="2566525" y="3463634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raspingforthewind.com/wp-content/uploads/2012/07/Erin-Hoffman-and-her-m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619875"/>
            <a:ext cx="2664296" cy="396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4.googleusercontent.com/-Ujnl3iPmjmo/AAAAAAAAAAI/AAAAAAAAAAA/KM5na02UGR0/s0-c-k-no-ns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92" y="771550"/>
            <a:ext cx="3816424" cy="38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984" y="4587975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Erin Hoffman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2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 txBox="1">
            <a:spLocks noGrp="1"/>
          </p:cNvSpPr>
          <p:nvPr>
            <p:ph type="ctrTitle" idx="4294967295"/>
          </p:nvPr>
        </p:nvSpPr>
        <p:spPr>
          <a:xfrm>
            <a:off x="971600" y="25739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\CRUNCH</a:t>
            </a:r>
            <a:endParaRPr lang="en" sz="7200" dirty="0"/>
          </a:p>
        </p:txBody>
      </p:sp>
      <p:sp>
        <p:nvSpPr>
          <p:cNvPr id="1570" name="Shape 1570"/>
          <p:cNvSpPr txBox="1">
            <a:spLocks noGrp="1"/>
          </p:cNvSpPr>
          <p:nvPr>
            <p:ph type="subTitle" idx="4294967295"/>
          </p:nvPr>
        </p:nvSpPr>
        <p:spPr>
          <a:xfrm>
            <a:off x="1264100" y="3716350"/>
            <a:ext cx="6513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The period of time, usually before a game release, where working hours are increased.</a:t>
            </a:r>
            <a:endParaRPr lang="en" sz="1800" dirty="0"/>
          </a:p>
        </p:txBody>
      </p:sp>
      <p:pic>
        <p:nvPicPr>
          <p:cNvPr id="3078" name="Picture 6" descr="http://2.bp.blogspot.com/-w1FzmHHI3Pg/VKwOxryZr9I/AAAAAAAAAZM/arJHih0wwt0/s1600/crunch%2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-22819"/>
            <a:ext cx="6120680" cy="295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 txBox="1">
            <a:spLocks noGrp="1"/>
          </p:cNvSpPr>
          <p:nvPr>
            <p:ph type="body" idx="1"/>
          </p:nvPr>
        </p:nvSpPr>
        <p:spPr>
          <a:xfrm>
            <a:off x="2123728" y="699542"/>
            <a:ext cx="6405283" cy="18456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“If they don’t like it, they </a:t>
            </a:r>
            <a:r>
              <a:rPr lang="en" smtClean="0"/>
              <a:t>can work </a:t>
            </a:r>
            <a:r>
              <a:rPr lang="en" dirty="0" smtClean="0"/>
              <a:t>some place else”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			– EA 2004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photos-6.dropbox.com/t/2/AAAEGFALsfh9F9lSZopZBocc0tUU63-0RlqOn1rZWouw8w/12/58188959/jpeg/32x32/1/1445349600/0/2/rysefacts.jpg/EKW54fIDGA0gBygH/u4IkHShes_eM5XLBVOE8B8vi-YzHj4dkcqt1mNalFWo?size_mode=2&amp;size=1024x7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6326" r="3128" b="3980"/>
          <a:stretch/>
        </p:blipFill>
        <p:spPr bwMode="auto">
          <a:xfrm>
            <a:off x="1038223" y="1600597"/>
            <a:ext cx="6838951" cy="148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3316" name="Picture 4" descr="http://www.spaceforgrowth.co.uk/wp-content/uploads/2015/07/StartupWord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08509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922262"/>
            <a:ext cx="1944215" cy="857400"/>
          </a:xfrm>
        </p:spPr>
        <p:txBody>
          <a:bodyPr/>
          <a:lstStyle/>
          <a:p>
            <a:r>
              <a:rPr lang="en-GB" i="1" dirty="0" smtClean="0"/>
              <a:t>THE EXCITING WORLD OF START UPS</a:t>
            </a:r>
            <a:endParaRPr lang="en-GB" i="1" dirty="0"/>
          </a:p>
        </p:txBody>
      </p:sp>
      <p:sp>
        <p:nvSpPr>
          <p:cNvPr id="7" name="Shape 1556"/>
          <p:cNvSpPr txBox="1">
            <a:spLocks/>
          </p:cNvSpPr>
          <p:nvPr/>
        </p:nvSpPr>
        <p:spPr>
          <a:xfrm>
            <a:off x="2339752" y="699542"/>
            <a:ext cx="6405283" cy="1584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1800" b="0" i="0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1800" b="0" i="0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1800" b="0" i="0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1800" b="0" i="0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pPr>
              <a:buFont typeface="Roboto"/>
              <a:buNone/>
            </a:pPr>
            <a:r>
              <a:rPr lang="en" sz="2600" i="1" dirty="0" smtClean="0"/>
              <a:t>“Everyone else who works at a start up has the same drive and excitement for creation as you do.”</a:t>
            </a:r>
          </a:p>
        </p:txBody>
      </p:sp>
      <p:sp>
        <p:nvSpPr>
          <p:cNvPr id="8" name="Shape 1556"/>
          <p:cNvSpPr txBox="1">
            <a:spLocks/>
          </p:cNvSpPr>
          <p:nvPr/>
        </p:nvSpPr>
        <p:spPr>
          <a:xfrm>
            <a:off x="2339752" y="2139702"/>
            <a:ext cx="6405283" cy="1584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pPr>
              <a:buFont typeface="Roboto"/>
              <a:buNone/>
            </a:pPr>
            <a:r>
              <a:rPr lang="en" sz="2600" b="0" dirty="0" smtClean="0"/>
              <a:t>“</a:t>
            </a:r>
            <a:r>
              <a:rPr lang="en-GB" sz="2600" b="0" dirty="0" smtClean="0"/>
              <a:t>The</a:t>
            </a:r>
            <a:r>
              <a:rPr lang="en" sz="2600" b="0" dirty="0"/>
              <a:t> </a:t>
            </a:r>
            <a:r>
              <a:rPr lang="en" sz="2600" b="0" dirty="0" smtClean="0"/>
              <a:t>entrepreneurial spirit in a start up is contagious and if you don’t feel it or catch it then you’re actively avoiding it.”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2393" y="3632125"/>
            <a:ext cx="3202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000" i="1" dirty="0" err="1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Kerrin</a:t>
            </a:r>
            <a:r>
              <a:rPr lang="en-GB" sz="2000" i="1" dirty="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Sheldon</a:t>
            </a:r>
          </a:p>
          <a:p>
            <a:r>
              <a:rPr lang="en-GB" sz="2000" i="1" dirty="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	(Co-founder of 	</a:t>
            </a:r>
            <a:r>
              <a:rPr lang="en-GB" sz="2000" i="1" dirty="0" err="1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Xeno</a:t>
            </a:r>
            <a:r>
              <a:rPr lang="en-GB" sz="2000" i="1" dirty="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Productions)</a:t>
            </a:r>
            <a:endParaRPr lang="en-GB" sz="2000" i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299" y="469863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What can be done about it?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25" y="1100391"/>
            <a:ext cx="5787290" cy="3544982"/>
          </a:xfrm>
          <a:prstGeom prst="rect">
            <a:avLst/>
          </a:prstGeom>
        </p:spPr>
      </p:pic>
      <p:sp>
        <p:nvSpPr>
          <p:cNvPr id="8" name="Shape 1556"/>
          <p:cNvSpPr txBox="1">
            <a:spLocks/>
          </p:cNvSpPr>
          <p:nvPr/>
        </p:nvSpPr>
        <p:spPr>
          <a:xfrm>
            <a:off x="1835696" y="4645373"/>
            <a:ext cx="6405283" cy="1584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pPr>
              <a:buFont typeface="Roboto"/>
              <a:buNone/>
            </a:pPr>
            <a:r>
              <a:rPr lang="en-GB" sz="2600" b="0" dirty="0" smtClean="0"/>
              <a:t>% workers in trade unions by sector</a:t>
            </a:r>
            <a:endParaRPr lang="en" sz="2600" b="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7784" y="3651870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5" name="Shape 1755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Shape 175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>
                <a:solidFill>
                  <a:srgbClr val="9FC5E8"/>
                </a:solidFill>
              </a:rPr>
              <a:t>THANKS!</a:t>
            </a:r>
          </a:p>
        </p:txBody>
      </p:sp>
      <p:sp>
        <p:nvSpPr>
          <p:cNvPr id="1758" name="Shape 1758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088318" cy="25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 b="1" dirty="0"/>
              <a:t>Any questions</a:t>
            </a:r>
            <a:r>
              <a:rPr lang="en" sz="3200" b="1" dirty="0" smtClean="0"/>
              <a:t>?</a:t>
            </a:r>
            <a:endParaRPr lang="en" sz="3200" b="1" dirty="0"/>
          </a:p>
        </p:txBody>
      </p:sp>
      <p:grpSp>
        <p:nvGrpSpPr>
          <p:cNvPr id="6" name="Shape 1923"/>
          <p:cNvGrpSpPr/>
          <p:nvPr/>
        </p:nvGrpSpPr>
        <p:grpSpPr>
          <a:xfrm>
            <a:off x="4788024" y="2931790"/>
            <a:ext cx="1080120" cy="1008112"/>
            <a:chOff x="5972700" y="2330200"/>
            <a:chExt cx="411625" cy="387275"/>
          </a:xfrm>
        </p:grpSpPr>
        <p:sp>
          <p:nvSpPr>
            <p:cNvPr id="7" name="Shape 19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2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ubliminalhacking.net/wp-content/uploads/2010/08/Eth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6562"/>
            <a:ext cx="9010650" cy="5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2050" name="Picture 2" descr="http://www.twu.org/wrhr-newsletter/jrae/newsletter_24_images/wrhr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8272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hristcommunity.org.au/wp-content/uploads/2011/07/young-work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76897"/>
            <a:ext cx="590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55" y="897062"/>
            <a:ext cx="5559425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ssets.bwbx.io/images/iyQD9MwRBSYY/v1/620x3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19" y="2422056"/>
            <a:ext cx="4350282" cy="25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TR1JFO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8384"/>
            <a:ext cx="3960439" cy="253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thicalconsumer.org/Portals/0/Images/front%20page/amazon%20boycott%20square%20with%20outl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725"/>
            <a:ext cx="1903141" cy="19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3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31"/>
          <p:cNvSpPr/>
          <p:nvPr/>
        </p:nvSpPr>
        <p:spPr>
          <a:xfrm>
            <a:off x="4338067" y="606831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734"/>
          <p:cNvSpPr txBox="1">
            <a:spLocks noGrp="1"/>
          </p:cNvSpPr>
          <p:nvPr>
            <p:ph type="body" idx="4294967295"/>
          </p:nvPr>
        </p:nvSpPr>
        <p:spPr>
          <a:xfrm>
            <a:off x="0" y="758858"/>
            <a:ext cx="2063130" cy="327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" sz="1800" b="1" i="1" dirty="0" smtClean="0">
                <a:solidFill>
                  <a:schemeClr val="bg1"/>
                </a:solidFill>
              </a:rPr>
              <a:t>APPLE INC</a:t>
            </a:r>
          </a:p>
          <a:p>
            <a:pPr marL="285750" lvl="0" indent="-285750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" sz="1800" i="1" dirty="0" smtClean="0">
                <a:solidFill>
                  <a:schemeClr val="bg1"/>
                </a:solidFill>
              </a:rPr>
              <a:t>Massive profit margins</a:t>
            </a:r>
            <a:endParaRPr lang="en" sz="1800" i="1" dirty="0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" sz="1800" i="1" dirty="0" smtClean="0">
                <a:solidFill>
                  <a:schemeClr val="bg1"/>
                </a:solidFill>
              </a:rPr>
              <a:t>Bad treatment of employees</a:t>
            </a:r>
          </a:p>
        </p:txBody>
      </p:sp>
      <p:pic>
        <p:nvPicPr>
          <p:cNvPr id="11" name="Picture 6" descr="http://mail.colonial.net/%7Ehkaiter/Aaa_web_images2012/red-apple-core-two-day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r="8024" b="10275"/>
          <a:stretch/>
        </p:blipFill>
        <p:spPr bwMode="auto">
          <a:xfrm>
            <a:off x="4495161" y="1147744"/>
            <a:ext cx="1584175" cy="28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477783" y="1147744"/>
            <a:ext cx="1584175" cy="290476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i.dailymail.co.uk/i/pix/2015/03/05/2655D11F00000578-2979531-Happier_times_Tian_Fulei_s_sister_Zhoumei_said_The_company_is_de-a-44_14255589882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61" y="683146"/>
            <a:ext cx="25812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14860" y="4568229"/>
            <a:ext cx="2581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Tian </a:t>
            </a:r>
            <a:r>
              <a:rPr lang="en-GB" dirty="0" err="1" smtClean="0">
                <a:solidFill>
                  <a:schemeClr val="tx1"/>
                </a:solidFill>
              </a:rPr>
              <a:t>Fulei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 txBox="1">
            <a:spLocks noGrp="1"/>
          </p:cNvSpPr>
          <p:nvPr>
            <p:ph type="body" idx="1"/>
          </p:nvPr>
        </p:nvSpPr>
        <p:spPr>
          <a:xfrm>
            <a:off x="1619672" y="1779662"/>
            <a:ext cx="6405283" cy="15841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 smtClean="0"/>
              <a:t>“All overtime must strictly be voluntary”</a:t>
            </a:r>
          </a:p>
        </p:txBody>
      </p:sp>
      <p:sp>
        <p:nvSpPr>
          <p:cNvPr id="4" name="Shape 1556"/>
          <p:cNvSpPr txBox="1">
            <a:spLocks/>
          </p:cNvSpPr>
          <p:nvPr/>
        </p:nvSpPr>
        <p:spPr>
          <a:xfrm>
            <a:off x="2415189" y="3003798"/>
            <a:ext cx="6405283" cy="1584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pPr>
              <a:buFont typeface="Roboto"/>
              <a:buNone/>
            </a:pPr>
            <a:r>
              <a:rPr lang="en" sz="3200" dirty="0" smtClean="0"/>
              <a:t>“We limit work weeks to 60 hours”</a:t>
            </a:r>
          </a:p>
        </p:txBody>
      </p:sp>
      <p:sp>
        <p:nvSpPr>
          <p:cNvPr id="6" name="Shape 1556"/>
          <p:cNvSpPr txBox="1">
            <a:spLocks/>
          </p:cNvSpPr>
          <p:nvPr/>
        </p:nvSpPr>
        <p:spPr>
          <a:xfrm>
            <a:off x="467544" y="267494"/>
            <a:ext cx="6405283" cy="1584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pPr>
              <a:buFont typeface="Roboto"/>
              <a:buNone/>
            </a:pPr>
            <a:r>
              <a:rPr lang="en" sz="3200" dirty="0" smtClean="0"/>
              <a:t>“No more than 8 individuals shall occupy one dormitory sleeping room”</a:t>
            </a:r>
          </a:p>
        </p:txBody>
      </p:sp>
      <p:sp>
        <p:nvSpPr>
          <p:cNvPr id="7" name="Shape 1556"/>
          <p:cNvSpPr txBox="1">
            <a:spLocks/>
          </p:cNvSpPr>
          <p:nvPr/>
        </p:nvSpPr>
        <p:spPr>
          <a:xfrm>
            <a:off x="6228184" y="3723878"/>
            <a:ext cx="2376264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4000" b="1" i="1" u="none" strike="noStrike" cap="none" baseline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pPr>
              <a:buFont typeface="Roboto"/>
              <a:buNone/>
            </a:pPr>
            <a:r>
              <a:rPr lang="en" sz="3200" dirty="0" smtClean="0"/>
              <a:t>- Apple Inc</a:t>
            </a:r>
          </a:p>
        </p:txBody>
      </p:sp>
    </p:spTree>
    <p:extLst>
      <p:ext uri="{BB962C8B-B14F-4D97-AF65-F5344CB8AC3E}">
        <p14:creationId xmlns:p14="http://schemas.microsoft.com/office/powerpoint/2010/main" val="29256120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" grpId="0" build="p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http://ichef-1.bbci.co.uk/news/560/media/images/79816000/jpg/_79816745_slee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23678"/>
            <a:ext cx="512056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arm5.static.flickr.com/4098/4745130898_e48febbd21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834"/>
          <a:stretch/>
        </p:blipFill>
        <p:spPr bwMode="auto">
          <a:xfrm>
            <a:off x="251520" y="222075"/>
            <a:ext cx="2880320" cy="45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Shape 1674"/>
          <p:cNvSpPr txBox="1">
            <a:spLocks noGrp="1"/>
          </p:cNvSpPr>
          <p:nvPr>
            <p:ph type="ctrTitle" idx="4294967295"/>
          </p:nvPr>
        </p:nvSpPr>
        <p:spPr>
          <a:xfrm>
            <a:off x="107504" y="3147814"/>
            <a:ext cx="8960395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600" dirty="0" smtClean="0">
                <a:solidFill>
                  <a:srgbClr val="3D85C6"/>
                </a:solidFill>
              </a:rPr>
              <a:t>$50,000,000,000</a:t>
            </a:r>
            <a:endParaRPr lang="en" sz="7600" dirty="0">
              <a:solidFill>
                <a:srgbClr val="3D85C6"/>
              </a:solidFill>
            </a:endParaRPr>
          </a:p>
        </p:txBody>
      </p:sp>
      <p:sp>
        <p:nvSpPr>
          <p:cNvPr id="1675" name="Shape 1675"/>
          <p:cNvSpPr txBox="1">
            <a:spLocks noGrp="1"/>
          </p:cNvSpPr>
          <p:nvPr>
            <p:ph type="subTitle" idx="4294967295"/>
          </p:nvPr>
        </p:nvSpPr>
        <p:spPr>
          <a:xfrm>
            <a:off x="292125" y="4135454"/>
            <a:ext cx="81659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Apple Inc’s revenue from the last quarter.</a:t>
            </a:r>
            <a:endParaRPr lang="en" sz="2800" dirty="0"/>
          </a:p>
        </p:txBody>
      </p:sp>
      <p:grpSp>
        <p:nvGrpSpPr>
          <p:cNvPr id="5" name="Shape 2053"/>
          <p:cNvGrpSpPr/>
          <p:nvPr/>
        </p:nvGrpSpPr>
        <p:grpSpPr>
          <a:xfrm>
            <a:off x="6988936" y="4207711"/>
            <a:ext cx="319368" cy="380263"/>
            <a:chOff x="3968275" y="4980625"/>
            <a:chExt cx="379975" cy="452425"/>
          </a:xfrm>
        </p:grpSpPr>
        <p:sp>
          <p:nvSpPr>
            <p:cNvPr id="6" name="Shape 205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05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05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4795</TotalTime>
  <Words>199</Words>
  <Application>Microsoft Office PowerPoint</Application>
  <PresentationFormat>On-screen Show (16:9)</PresentationFormat>
  <Paragraphs>40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Montserrat</vt:lpstr>
      <vt:lpstr>Roboto</vt:lpstr>
      <vt:lpstr>Aemelia template</vt:lpstr>
      <vt:lpstr>THE COST OF INNOVATION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$50,000,000,000</vt:lpstr>
      <vt:lpstr>THE  GAMES INDUSTRY</vt:lpstr>
      <vt:lpstr>$15,400,000,000</vt:lpstr>
      <vt:lpstr>PowerPoint Presentation</vt:lpstr>
      <vt:lpstr>\CRUNCH</vt:lpstr>
      <vt:lpstr>PowerPoint Presentation</vt:lpstr>
      <vt:lpstr>PowerPoint Presentation</vt:lpstr>
      <vt:lpstr>PowerPoint Presentation</vt:lpstr>
      <vt:lpstr>THE EXCITING WORLD OF START UPS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Ashley Wyatt</dc:creator>
  <cp:lastModifiedBy>Melvyn Mathews</cp:lastModifiedBy>
  <cp:revision>37</cp:revision>
  <dcterms:modified xsi:type="dcterms:W3CDTF">2015-10-26T18:12:49Z</dcterms:modified>
</cp:coreProperties>
</file>