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0" r:id="rId4"/>
    <p:sldId id="257" r:id="rId5"/>
    <p:sldId id="258" r:id="rId6"/>
    <p:sldId id="260" r:id="rId7"/>
    <p:sldId id="259" r:id="rId8"/>
    <p:sldId id="262" r:id="rId9"/>
    <p:sldId id="263" r:id="rId10"/>
    <p:sldId id="265" r:id="rId11"/>
    <p:sldId id="264" r:id="rId12"/>
    <p:sldId id="266" r:id="rId13"/>
    <p:sldId id="267" r:id="rId14"/>
    <p:sldId id="278" r:id="rId15"/>
    <p:sldId id="268"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118" d="100"/>
          <a:sy n="118" d="100"/>
        </p:scale>
        <p:origin x="1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9B43921-457F-42D7-9A5E-1FB398760551}"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42925634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43921-457F-42D7-9A5E-1FB398760551}"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53443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43921-457F-42D7-9A5E-1FB398760551}"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406142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43921-457F-42D7-9A5E-1FB398760551}"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01696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43921-457F-42D7-9A5E-1FB398760551}" type="datetimeFigureOut">
              <a:rPr lang="en-GB" smtClean="0"/>
              <a:t>22/09/2015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202357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9B43921-457F-42D7-9A5E-1FB398760551}"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1137896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9B43921-457F-42D7-9A5E-1FB398760551}" type="datetimeFigureOut">
              <a:rPr lang="en-GB" smtClean="0"/>
              <a:t>22/09/2015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48807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9B43921-457F-42D7-9A5E-1FB398760551}" type="datetimeFigureOut">
              <a:rPr lang="en-GB" smtClean="0"/>
              <a:t>22/09/2015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24778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43921-457F-42D7-9A5E-1FB398760551}" type="datetimeFigureOut">
              <a:rPr lang="en-GB" smtClean="0"/>
              <a:t>22/09/2015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68002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43921-457F-42D7-9A5E-1FB398760551}"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63172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43921-457F-42D7-9A5E-1FB398760551}" type="datetimeFigureOut">
              <a:rPr lang="en-GB" smtClean="0"/>
              <a:t>22/09/2015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67497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l="18478"/>
          <a:stretch/>
        </p:blipFill>
        <p:spPr>
          <a:xfrm>
            <a:off x="0" y="-22878"/>
            <a:ext cx="12191999" cy="1337328"/>
          </a:xfrm>
          <a:prstGeom prst="rect">
            <a:avLst/>
          </a:prstGeom>
        </p:spPr>
      </p:pic>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43921-457F-42D7-9A5E-1FB398760551}" type="datetimeFigureOut">
              <a:rPr lang="en-GB" smtClean="0"/>
              <a:t>22/09/2015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C0A8E-E8C2-469C-905E-C6857145D775}" type="slidenum">
              <a:rPr lang="en-GB" smtClean="0"/>
              <a:t>‹#›</a:t>
            </a:fld>
            <a:endParaRPr lang="en-GB"/>
          </a:p>
        </p:txBody>
      </p:sp>
      <p:cxnSp>
        <p:nvCxnSpPr>
          <p:cNvPr id="14" name="Straight Connector 13"/>
          <p:cNvCxnSpPr/>
          <p:nvPr userDrawn="1"/>
        </p:nvCxnSpPr>
        <p:spPr>
          <a:xfrm>
            <a:off x="0" y="1314450"/>
            <a:ext cx="12192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6253601"/>
            <a:ext cx="1225454" cy="604399"/>
          </a:xfrm>
          <a:prstGeom prst="rect">
            <a:avLst/>
          </a:prstGeom>
        </p:spPr>
      </p:pic>
    </p:spTree>
    <p:extLst>
      <p:ext uri="{BB962C8B-B14F-4D97-AF65-F5344CB8AC3E}">
        <p14:creationId xmlns:p14="http://schemas.microsoft.com/office/powerpoint/2010/main" val="289539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5776"/>
            <a:ext cx="12192000" cy="369332"/>
          </a:xfrm>
          <a:prstGeom prst="rect">
            <a:avLst/>
          </a:prstGeom>
        </p:spPr>
        <p:txBody>
          <a:bodyPr wrap="square">
            <a:spAutoFit/>
          </a:bodyPr>
          <a:lstStyle/>
          <a:p>
            <a:r>
              <a:rPr lang="en-GB" dirty="0">
                <a:solidFill>
                  <a:srgbClr val="C00000"/>
                </a:solidFill>
              </a:rPr>
              <a:t>The fetch-decode-execute cycle, including its effect on registers</a:t>
            </a:r>
          </a:p>
        </p:txBody>
      </p:sp>
      <p:sp>
        <p:nvSpPr>
          <p:cNvPr id="7" name="Rectangle 6"/>
          <p:cNvSpPr/>
          <p:nvPr/>
        </p:nvSpPr>
        <p:spPr>
          <a:xfrm>
            <a:off x="0" y="0"/>
            <a:ext cx="12192000" cy="461665"/>
          </a:xfrm>
          <a:prstGeom prst="rect">
            <a:avLst/>
          </a:prstGeom>
        </p:spPr>
        <p:txBody>
          <a:bodyPr wrap="square">
            <a:spAutoFit/>
          </a:bodyPr>
          <a:lstStyle/>
          <a:p>
            <a:r>
              <a:rPr lang="en-GB" sz="2400" b="1" dirty="0" smtClean="0">
                <a:solidFill>
                  <a:srgbClr val="C00000"/>
                </a:solidFill>
              </a:rPr>
              <a:t>Structure and function of the processor</a:t>
            </a:r>
            <a:endParaRPr lang="en-GB" sz="2400" dirty="0">
              <a:solidFill>
                <a:srgbClr val="C00000"/>
              </a:solidFill>
            </a:endParaRPr>
          </a:p>
        </p:txBody>
      </p:sp>
      <p:sp>
        <p:nvSpPr>
          <p:cNvPr id="3" name="TextBox 2"/>
          <p:cNvSpPr txBox="1"/>
          <p:nvPr/>
        </p:nvSpPr>
        <p:spPr>
          <a:xfrm>
            <a:off x="107577" y="1559859"/>
            <a:ext cx="8346067" cy="646331"/>
          </a:xfrm>
          <a:prstGeom prst="rect">
            <a:avLst/>
          </a:prstGeom>
          <a:noFill/>
        </p:spPr>
        <p:txBody>
          <a:bodyPr wrap="none" rtlCol="0">
            <a:spAutoFit/>
          </a:bodyPr>
          <a:lstStyle/>
          <a:p>
            <a:pPr marL="342900" indent="-342900">
              <a:buAutoNum type="arabicPeriod"/>
            </a:pPr>
            <a:r>
              <a:rPr lang="en-GB" dirty="0" smtClean="0"/>
              <a:t>Role play (needs to be done in an open space): give each student in the class a role:</a:t>
            </a:r>
            <a:br>
              <a:rPr lang="en-GB" dirty="0" smtClean="0"/>
            </a:br>
            <a:endParaRPr lang="en-GB" dirty="0" smtClean="0"/>
          </a:p>
        </p:txBody>
      </p:sp>
      <p:sp>
        <p:nvSpPr>
          <p:cNvPr id="4" name="Rectangle 3"/>
          <p:cNvSpPr/>
          <p:nvPr/>
        </p:nvSpPr>
        <p:spPr>
          <a:xfrm>
            <a:off x="466164" y="2074493"/>
            <a:ext cx="11044518" cy="3139321"/>
          </a:xfrm>
          <a:prstGeom prst="rect">
            <a:avLst/>
          </a:prstGeom>
        </p:spPr>
        <p:txBody>
          <a:bodyPr wrap="square" numCol="2">
            <a:spAutoFit/>
          </a:bodyPr>
          <a:lstStyle/>
          <a:p>
            <a:r>
              <a:rPr lang="en-GB" dirty="0"/>
              <a:t>Program Counter</a:t>
            </a:r>
            <a:br>
              <a:rPr lang="en-GB" dirty="0"/>
            </a:br>
            <a:r>
              <a:rPr lang="en-GB" dirty="0"/>
              <a:t>Memory Address Register</a:t>
            </a:r>
            <a:br>
              <a:rPr lang="en-GB" dirty="0"/>
            </a:br>
            <a:r>
              <a:rPr lang="en-GB" dirty="0"/>
              <a:t>Memory Data Register</a:t>
            </a:r>
            <a:br>
              <a:rPr lang="en-GB" dirty="0"/>
            </a:br>
            <a:r>
              <a:rPr lang="en-GB" dirty="0"/>
              <a:t>Current Instruction Register</a:t>
            </a:r>
            <a:br>
              <a:rPr lang="en-GB" dirty="0"/>
            </a:br>
            <a:r>
              <a:rPr lang="en-GB" dirty="0"/>
              <a:t>Accumulator</a:t>
            </a:r>
            <a:br>
              <a:rPr lang="en-GB" dirty="0"/>
            </a:br>
            <a:r>
              <a:rPr lang="en-GB" dirty="0"/>
              <a:t>Address bus</a:t>
            </a:r>
            <a:br>
              <a:rPr lang="en-GB" dirty="0"/>
            </a:br>
            <a:r>
              <a:rPr lang="en-GB" dirty="0"/>
              <a:t>Control bus</a:t>
            </a:r>
            <a:br>
              <a:rPr lang="en-GB" dirty="0"/>
            </a:br>
            <a:r>
              <a:rPr lang="en-GB" dirty="0"/>
              <a:t>Data bus</a:t>
            </a:r>
            <a:br>
              <a:rPr lang="en-GB" dirty="0"/>
            </a:br>
            <a:r>
              <a:rPr lang="en-GB" dirty="0"/>
              <a:t>Decode Unit</a:t>
            </a:r>
            <a:br>
              <a:rPr lang="en-GB" dirty="0"/>
            </a:br>
            <a:r>
              <a:rPr lang="en-GB" dirty="0"/>
              <a:t>Memory Read Signal</a:t>
            </a:r>
            <a:br>
              <a:rPr lang="en-GB" dirty="0"/>
            </a:br>
            <a:r>
              <a:rPr lang="en-GB" dirty="0"/>
              <a:t>Memory Write </a:t>
            </a:r>
            <a:r>
              <a:rPr lang="en-GB" dirty="0" smtClean="0"/>
              <a:t>Signal</a:t>
            </a:r>
          </a:p>
          <a:p>
            <a:r>
              <a:rPr lang="en-GB" dirty="0" smtClean="0"/>
              <a:t>Memory address 0001</a:t>
            </a:r>
          </a:p>
          <a:p>
            <a:r>
              <a:rPr lang="en-GB" dirty="0" smtClean="0"/>
              <a:t>Memory address 0010</a:t>
            </a:r>
          </a:p>
          <a:p>
            <a:r>
              <a:rPr lang="en-GB" dirty="0" smtClean="0"/>
              <a:t>Memory address 0011</a:t>
            </a:r>
          </a:p>
          <a:p>
            <a:r>
              <a:rPr lang="en-GB" dirty="0" smtClean="0"/>
              <a:t>Memory address 0100</a:t>
            </a:r>
          </a:p>
          <a:p>
            <a:r>
              <a:rPr lang="en-GB" dirty="0" smtClean="0"/>
              <a:t>Memory address 0101</a:t>
            </a:r>
          </a:p>
          <a:p>
            <a:r>
              <a:rPr lang="en-GB" dirty="0" smtClean="0"/>
              <a:t>Memory address 0110</a:t>
            </a:r>
          </a:p>
          <a:p>
            <a:r>
              <a:rPr lang="en-GB" dirty="0" smtClean="0"/>
              <a:t>Memory address 0111</a:t>
            </a:r>
          </a:p>
          <a:p>
            <a:endParaRPr lang="en-GB" dirty="0"/>
          </a:p>
          <a:p>
            <a:r>
              <a:rPr lang="en-GB" dirty="0" smtClean="0"/>
              <a:t>If necessary, the memory addresses can be fewer students if the class is small.  If it is larger, some students can be the actual binary flowing through the system.</a:t>
            </a:r>
            <a:endParaRPr lang="en-GB" dirty="0"/>
          </a:p>
        </p:txBody>
      </p:sp>
    </p:spTree>
    <p:extLst>
      <p:ext uri="{BB962C8B-B14F-4D97-AF65-F5344CB8AC3E}">
        <p14:creationId xmlns:p14="http://schemas.microsoft.com/office/powerpoint/2010/main" val="2986999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CONTROL BUS</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bus connecting the CPU and memory.  I send memory read and memory write commands to the memory.</a:t>
            </a:r>
            <a:endParaRPr lang="en-GB" dirty="0">
              <a:solidFill>
                <a:schemeClr val="tx1"/>
              </a:solidFill>
            </a:endParaRPr>
          </a:p>
        </p:txBody>
      </p:sp>
    </p:spTree>
    <p:extLst>
      <p:ext uri="{BB962C8B-B14F-4D97-AF65-F5344CB8AC3E}">
        <p14:creationId xmlns:p14="http://schemas.microsoft.com/office/powerpoint/2010/main" val="328243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DATA BUS</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bus connecting the CPU and memory.  Instructions and data travel along me between the CPU and memory.  I am connected to the memory data register.</a:t>
            </a:r>
            <a:endParaRPr lang="en-GB" dirty="0">
              <a:solidFill>
                <a:schemeClr val="tx1"/>
              </a:solidFill>
            </a:endParaRPr>
          </a:p>
        </p:txBody>
      </p:sp>
    </p:spTree>
    <p:extLst>
      <p:ext uri="{BB962C8B-B14F-4D97-AF65-F5344CB8AC3E}">
        <p14:creationId xmlns:p14="http://schemas.microsoft.com/office/powerpoint/2010/main" val="387938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9" y="1640541"/>
            <a:ext cx="7059706"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DECODE UNIT</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component of the CPU.  I am connected to the current instruction register.</a:t>
            </a:r>
            <a:endParaRPr lang="en-GB" dirty="0">
              <a:solidFill>
                <a:schemeClr val="tx1"/>
              </a:solidFill>
            </a:endParaRPr>
          </a:p>
        </p:txBody>
      </p:sp>
      <p:sp>
        <p:nvSpPr>
          <p:cNvPr id="4" name="Rectangle 3"/>
          <p:cNvSpPr/>
          <p:nvPr/>
        </p:nvSpPr>
        <p:spPr>
          <a:xfrm>
            <a:off x="7490012" y="1627094"/>
            <a:ext cx="4437529" cy="439718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1"/>
                </a:solidFill>
              </a:rPr>
              <a:t>These are the instructions I understand:</a:t>
            </a:r>
          </a:p>
          <a:p>
            <a:endParaRPr lang="en-GB" sz="1400" dirty="0">
              <a:solidFill>
                <a:schemeClr val="tx1"/>
              </a:solidFill>
            </a:endParaRPr>
          </a:p>
          <a:p>
            <a:r>
              <a:rPr lang="en-GB" sz="1400" dirty="0" smtClean="0">
                <a:solidFill>
                  <a:schemeClr val="tx1"/>
                </a:solidFill>
                <a:latin typeface="Consolas" panose="020B0609020204030204" pitchFamily="49" charset="0"/>
                <a:cs typeface="Consolas" panose="020B0609020204030204" pitchFamily="49" charset="0"/>
              </a:rPr>
              <a:t>0000 0000</a:t>
            </a:r>
            <a:r>
              <a:rPr lang="en-GB" sz="1400" dirty="0" smtClean="0">
                <a:solidFill>
                  <a:schemeClr val="tx1"/>
                </a:solidFill>
              </a:rPr>
              <a:t>	 end</a:t>
            </a:r>
          </a:p>
          <a:p>
            <a:r>
              <a:rPr lang="en-GB" sz="1400" dirty="0" smtClean="0">
                <a:solidFill>
                  <a:schemeClr val="tx1"/>
                </a:solidFill>
                <a:latin typeface="Consolas" panose="020B0609020204030204" pitchFamily="49" charset="0"/>
                <a:cs typeface="Consolas" panose="020B0609020204030204" pitchFamily="49" charset="0"/>
              </a:rPr>
              <a:t>0001 </a:t>
            </a:r>
            <a:r>
              <a:rPr lang="en-GB" sz="1400" dirty="0" err="1" smtClean="0">
                <a:solidFill>
                  <a:schemeClr val="tx1"/>
                </a:solidFill>
                <a:latin typeface="Consolas" panose="020B0609020204030204" pitchFamily="49" charset="0"/>
                <a:cs typeface="Consolas" panose="020B0609020204030204" pitchFamily="49" charset="0"/>
              </a:rPr>
              <a:t>xxxx</a:t>
            </a:r>
            <a:r>
              <a:rPr lang="en-GB" sz="1400" dirty="0" smtClean="0">
                <a:solidFill>
                  <a:schemeClr val="tx1"/>
                </a:solidFill>
              </a:rPr>
              <a:t>	 add </a:t>
            </a:r>
            <a:r>
              <a:rPr lang="en-GB" sz="1400" dirty="0" err="1" smtClean="0">
                <a:solidFill>
                  <a:schemeClr val="tx1"/>
                </a:solidFill>
              </a:rPr>
              <a:t>xxxx</a:t>
            </a:r>
            <a:r>
              <a:rPr lang="en-GB" sz="1400" dirty="0" smtClean="0">
                <a:solidFill>
                  <a:schemeClr val="tx1"/>
                </a:solidFill>
              </a:rPr>
              <a:t> to accumulator</a:t>
            </a:r>
          </a:p>
          <a:p>
            <a:r>
              <a:rPr lang="en-GB" sz="1400" dirty="0" smtClean="0">
                <a:solidFill>
                  <a:schemeClr val="tx1"/>
                </a:solidFill>
                <a:latin typeface="Consolas" panose="020B0609020204030204" pitchFamily="49" charset="0"/>
                <a:cs typeface="Consolas" panose="020B0609020204030204" pitchFamily="49" charset="0"/>
              </a:rPr>
              <a:t>0010 </a:t>
            </a:r>
            <a:r>
              <a:rPr lang="en-GB" sz="1400" dirty="0" err="1" smtClean="0">
                <a:solidFill>
                  <a:schemeClr val="tx1"/>
                </a:solidFill>
                <a:latin typeface="Consolas" panose="020B0609020204030204" pitchFamily="49" charset="0"/>
                <a:cs typeface="Consolas" panose="020B0609020204030204" pitchFamily="49" charset="0"/>
              </a:rPr>
              <a:t>xxxx</a:t>
            </a:r>
            <a:r>
              <a:rPr lang="en-GB" sz="1400" dirty="0" smtClean="0">
                <a:solidFill>
                  <a:schemeClr val="tx1"/>
                </a:solidFill>
              </a:rPr>
              <a:t>	 subtract </a:t>
            </a:r>
            <a:r>
              <a:rPr lang="en-GB" sz="1400" dirty="0" err="1" smtClean="0">
                <a:solidFill>
                  <a:schemeClr val="tx1"/>
                </a:solidFill>
              </a:rPr>
              <a:t>xxxx</a:t>
            </a:r>
            <a:r>
              <a:rPr lang="en-GB" sz="1400" dirty="0" smtClean="0">
                <a:solidFill>
                  <a:schemeClr val="tx1"/>
                </a:solidFill>
              </a:rPr>
              <a:t> from accumulator</a:t>
            </a:r>
          </a:p>
          <a:p>
            <a:r>
              <a:rPr lang="en-GB" sz="1400" dirty="0" smtClean="0">
                <a:solidFill>
                  <a:schemeClr val="tx1"/>
                </a:solidFill>
                <a:latin typeface="Consolas" panose="020B0609020204030204" pitchFamily="49" charset="0"/>
                <a:cs typeface="Consolas" panose="020B0609020204030204" pitchFamily="49" charset="0"/>
              </a:rPr>
              <a:t>0011 </a:t>
            </a:r>
            <a:r>
              <a:rPr lang="en-GB" sz="1400" dirty="0" err="1" smtClean="0">
                <a:solidFill>
                  <a:schemeClr val="tx1"/>
                </a:solidFill>
                <a:latin typeface="Consolas" panose="020B0609020204030204" pitchFamily="49" charset="0"/>
                <a:cs typeface="Consolas" panose="020B0609020204030204" pitchFamily="49" charset="0"/>
              </a:rPr>
              <a:t>xxxx</a:t>
            </a:r>
            <a:r>
              <a:rPr lang="en-GB" sz="1400" dirty="0" smtClean="0">
                <a:solidFill>
                  <a:schemeClr val="tx1"/>
                </a:solidFill>
              </a:rPr>
              <a:t>	 store accumulator in memory address </a:t>
            </a:r>
            <a:r>
              <a:rPr lang="en-GB" sz="1400" dirty="0" err="1" smtClean="0">
                <a:solidFill>
                  <a:schemeClr val="tx1"/>
                </a:solidFill>
              </a:rPr>
              <a:t>xxxx</a:t>
            </a:r>
            <a:endParaRPr lang="en-GB" sz="1400" dirty="0" smtClean="0">
              <a:solidFill>
                <a:schemeClr val="tx1"/>
              </a:solidFill>
            </a:endParaRPr>
          </a:p>
          <a:p>
            <a:r>
              <a:rPr lang="en-GB" sz="1400" dirty="0" smtClean="0">
                <a:solidFill>
                  <a:schemeClr val="tx1"/>
                </a:solidFill>
                <a:latin typeface="Consolas" panose="020B0609020204030204" pitchFamily="49" charset="0"/>
                <a:cs typeface="Consolas" panose="020B0609020204030204" pitchFamily="49" charset="0"/>
              </a:rPr>
              <a:t>0101 </a:t>
            </a:r>
            <a:r>
              <a:rPr lang="en-GB" sz="1400" dirty="0" err="1" smtClean="0">
                <a:solidFill>
                  <a:schemeClr val="tx1"/>
                </a:solidFill>
                <a:latin typeface="Consolas" panose="020B0609020204030204" pitchFamily="49" charset="0"/>
                <a:cs typeface="Consolas" panose="020B0609020204030204" pitchFamily="49" charset="0"/>
              </a:rPr>
              <a:t>xxxx</a:t>
            </a:r>
            <a:r>
              <a:rPr lang="en-GB" sz="1400" dirty="0" smtClean="0">
                <a:solidFill>
                  <a:schemeClr val="tx1"/>
                </a:solidFill>
              </a:rPr>
              <a:t>	 load contents of address </a:t>
            </a:r>
            <a:r>
              <a:rPr lang="en-GB" sz="1400" dirty="0" err="1" smtClean="0">
                <a:solidFill>
                  <a:schemeClr val="tx1"/>
                </a:solidFill>
              </a:rPr>
              <a:t>xxxx</a:t>
            </a:r>
            <a:r>
              <a:rPr lang="en-GB" sz="1400" dirty="0" smtClean="0">
                <a:solidFill>
                  <a:schemeClr val="tx1"/>
                </a:solidFill>
              </a:rPr>
              <a:t> to accumulator</a:t>
            </a:r>
          </a:p>
          <a:p>
            <a:r>
              <a:rPr lang="en-GB" sz="1400" dirty="0" smtClean="0">
                <a:solidFill>
                  <a:schemeClr val="tx1"/>
                </a:solidFill>
                <a:latin typeface="Consolas" panose="020B0609020204030204" pitchFamily="49" charset="0"/>
                <a:cs typeface="Consolas" panose="020B0609020204030204" pitchFamily="49" charset="0"/>
              </a:rPr>
              <a:t>0110 </a:t>
            </a:r>
            <a:r>
              <a:rPr lang="en-GB" sz="1400" dirty="0" err="1" smtClean="0">
                <a:solidFill>
                  <a:schemeClr val="tx1"/>
                </a:solidFill>
                <a:latin typeface="Consolas" panose="020B0609020204030204" pitchFamily="49" charset="0"/>
                <a:cs typeface="Consolas" panose="020B0609020204030204" pitchFamily="49" charset="0"/>
              </a:rPr>
              <a:t>xxxx</a:t>
            </a:r>
            <a:r>
              <a:rPr lang="en-GB" sz="1400" dirty="0" smtClean="0">
                <a:solidFill>
                  <a:schemeClr val="tx1"/>
                </a:solidFill>
              </a:rPr>
              <a:t>	 change program counter to </a:t>
            </a:r>
            <a:r>
              <a:rPr lang="en-GB" sz="1400" dirty="0" err="1" smtClean="0">
                <a:solidFill>
                  <a:schemeClr val="tx1"/>
                </a:solidFill>
              </a:rPr>
              <a:t>xxxx</a:t>
            </a:r>
            <a:endParaRPr lang="en-GB" sz="1400" dirty="0" smtClean="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252426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READ SIGNAL</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signal sent from the control unit along the control bus to the memory:</a:t>
            </a:r>
            <a:endParaRPr lang="en-GB" dirty="0">
              <a:solidFill>
                <a:schemeClr val="tx1"/>
              </a:solidFill>
            </a:endParaRPr>
          </a:p>
        </p:txBody>
      </p:sp>
    </p:spTree>
    <p:extLst>
      <p:ext uri="{BB962C8B-B14F-4D97-AF65-F5344CB8AC3E}">
        <p14:creationId xmlns:p14="http://schemas.microsoft.com/office/powerpoint/2010/main" val="117047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smtClean="0">
                <a:solidFill>
                  <a:schemeClr val="tx1"/>
                </a:solidFill>
              </a:rPr>
              <a:t>MEMORY </a:t>
            </a:r>
            <a:r>
              <a:rPr lang="en-GB" sz="6000" b="1" smtClean="0">
                <a:solidFill>
                  <a:schemeClr val="tx1"/>
                </a:solidFill>
              </a:rPr>
              <a:t>WRITE SIGNAL</a:t>
            </a:r>
            <a:endParaRPr lang="en-GB" sz="6000" b="1" dirty="0" smtClean="0">
              <a:solidFill>
                <a:schemeClr val="tx1"/>
              </a:solidFill>
            </a:endParaRP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signal sent from the control unit along the control bus to the memory:</a:t>
            </a:r>
            <a:endParaRPr lang="en-GB" dirty="0">
              <a:solidFill>
                <a:schemeClr val="tx1"/>
              </a:solidFill>
            </a:endParaRPr>
          </a:p>
        </p:txBody>
      </p:sp>
    </p:spTree>
    <p:extLst>
      <p:ext uri="{BB962C8B-B14F-4D97-AF65-F5344CB8AC3E}">
        <p14:creationId xmlns:p14="http://schemas.microsoft.com/office/powerpoint/2010/main" val="352514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ADDRESS 0001</a:t>
            </a:r>
          </a:p>
          <a:p>
            <a:pPr algn="ctr"/>
            <a:r>
              <a:rPr lang="en-GB" sz="6000" b="1" dirty="0" smtClean="0">
                <a:solidFill>
                  <a:schemeClr val="accent5"/>
                </a:solidFill>
              </a:rPr>
              <a:t>0101 0101 </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memory address.  My contents travels down the data bus if I get a memory read signal.  I overwrite my data with what comes from the data bus if I get a memory write signal.</a:t>
            </a:r>
            <a:endParaRPr lang="en-GB" dirty="0">
              <a:solidFill>
                <a:schemeClr val="tx1"/>
              </a:solidFill>
            </a:endParaRPr>
          </a:p>
        </p:txBody>
      </p:sp>
    </p:spTree>
    <p:extLst>
      <p:ext uri="{BB962C8B-B14F-4D97-AF65-F5344CB8AC3E}">
        <p14:creationId xmlns:p14="http://schemas.microsoft.com/office/powerpoint/2010/main" val="3301550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ADDRESS 0010</a:t>
            </a:r>
          </a:p>
          <a:p>
            <a:pPr algn="ctr"/>
            <a:r>
              <a:rPr lang="en-GB" sz="6000" b="1" dirty="0" smtClean="0">
                <a:solidFill>
                  <a:schemeClr val="accent5"/>
                </a:solidFill>
              </a:rPr>
              <a:t>0001 0110</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memory address.  My contents travels down the data bus if I get a memory read signal.  I overwrite my data with what comes from the data bus if I get a memory write signal.</a:t>
            </a:r>
            <a:endParaRPr lang="en-GB" dirty="0">
              <a:solidFill>
                <a:schemeClr val="tx1"/>
              </a:solidFill>
            </a:endParaRPr>
          </a:p>
        </p:txBody>
      </p:sp>
    </p:spTree>
    <p:extLst>
      <p:ext uri="{BB962C8B-B14F-4D97-AF65-F5344CB8AC3E}">
        <p14:creationId xmlns:p14="http://schemas.microsoft.com/office/powerpoint/2010/main" val="276259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ADDRESS 0011</a:t>
            </a:r>
          </a:p>
          <a:p>
            <a:pPr algn="ctr"/>
            <a:r>
              <a:rPr lang="en-GB" sz="6000" b="1" dirty="0" smtClean="0">
                <a:solidFill>
                  <a:schemeClr val="accent5"/>
                </a:solidFill>
              </a:rPr>
              <a:t>0011 0111</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memory address.  My contents travels down the data bus if I get a memory read signal.  I overwrite my data with what comes from the data bus if I get a memory write signal.</a:t>
            </a:r>
            <a:endParaRPr lang="en-GB" dirty="0">
              <a:solidFill>
                <a:schemeClr val="tx1"/>
              </a:solidFill>
            </a:endParaRPr>
          </a:p>
        </p:txBody>
      </p:sp>
    </p:spTree>
    <p:extLst>
      <p:ext uri="{BB962C8B-B14F-4D97-AF65-F5344CB8AC3E}">
        <p14:creationId xmlns:p14="http://schemas.microsoft.com/office/powerpoint/2010/main" val="204590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ADDRESS 0100</a:t>
            </a:r>
          </a:p>
          <a:p>
            <a:pPr algn="ctr"/>
            <a:r>
              <a:rPr lang="en-GB" sz="6000" b="1" dirty="0" smtClean="0">
                <a:solidFill>
                  <a:schemeClr val="accent5"/>
                </a:solidFill>
              </a:rPr>
              <a:t>0000 0000</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memory address.  My contents travels down the data bus if I get a memory read signal.  I overwrite my data with what comes from the data bus if I get a memory write signal.</a:t>
            </a:r>
            <a:endParaRPr lang="en-GB" dirty="0">
              <a:solidFill>
                <a:schemeClr val="tx1"/>
              </a:solidFill>
            </a:endParaRPr>
          </a:p>
        </p:txBody>
      </p:sp>
    </p:spTree>
    <p:extLst>
      <p:ext uri="{BB962C8B-B14F-4D97-AF65-F5344CB8AC3E}">
        <p14:creationId xmlns:p14="http://schemas.microsoft.com/office/powerpoint/2010/main" val="234148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ADDRESS 0101</a:t>
            </a:r>
          </a:p>
          <a:p>
            <a:pPr algn="ctr"/>
            <a:r>
              <a:rPr lang="en-GB" sz="6000" b="1" dirty="0" smtClean="0">
                <a:solidFill>
                  <a:schemeClr val="accent5"/>
                </a:solidFill>
              </a:rPr>
              <a:t>0000 0010</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memory address.  My contents travels down the data bus if I get a memory read signal.  I overwrite my data with what comes from the data bus if I get a memory write signal.</a:t>
            </a:r>
            <a:endParaRPr lang="en-GB" dirty="0">
              <a:solidFill>
                <a:schemeClr val="tx1"/>
              </a:solidFill>
            </a:endParaRPr>
          </a:p>
        </p:txBody>
      </p:sp>
    </p:spTree>
    <p:extLst>
      <p:ext uri="{BB962C8B-B14F-4D97-AF65-F5344CB8AC3E}">
        <p14:creationId xmlns:p14="http://schemas.microsoft.com/office/powerpoint/2010/main" val="411579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5776"/>
            <a:ext cx="12192000" cy="369332"/>
          </a:xfrm>
          <a:prstGeom prst="rect">
            <a:avLst/>
          </a:prstGeom>
        </p:spPr>
        <p:txBody>
          <a:bodyPr wrap="square">
            <a:spAutoFit/>
          </a:bodyPr>
          <a:lstStyle/>
          <a:p>
            <a:r>
              <a:rPr lang="en-GB" dirty="0">
                <a:solidFill>
                  <a:srgbClr val="C00000"/>
                </a:solidFill>
              </a:rPr>
              <a:t>The fetch-decode-execute cycle, including its effect on registers</a:t>
            </a:r>
          </a:p>
        </p:txBody>
      </p:sp>
      <p:sp>
        <p:nvSpPr>
          <p:cNvPr id="7" name="Rectangle 6"/>
          <p:cNvSpPr/>
          <p:nvPr/>
        </p:nvSpPr>
        <p:spPr>
          <a:xfrm>
            <a:off x="0" y="0"/>
            <a:ext cx="12192000" cy="461665"/>
          </a:xfrm>
          <a:prstGeom prst="rect">
            <a:avLst/>
          </a:prstGeom>
        </p:spPr>
        <p:txBody>
          <a:bodyPr wrap="square">
            <a:spAutoFit/>
          </a:bodyPr>
          <a:lstStyle/>
          <a:p>
            <a:r>
              <a:rPr lang="en-GB" sz="2400" b="1" dirty="0" smtClean="0">
                <a:solidFill>
                  <a:srgbClr val="C00000"/>
                </a:solidFill>
              </a:rPr>
              <a:t>Structure and function of the processor</a:t>
            </a:r>
            <a:endParaRPr lang="en-GB" sz="2400" dirty="0">
              <a:solidFill>
                <a:srgbClr val="C00000"/>
              </a:solidFill>
            </a:endParaRPr>
          </a:p>
        </p:txBody>
      </p:sp>
      <p:sp>
        <p:nvSpPr>
          <p:cNvPr id="3" name="TextBox 2"/>
          <p:cNvSpPr txBox="1"/>
          <p:nvPr/>
        </p:nvSpPr>
        <p:spPr>
          <a:xfrm>
            <a:off x="107577" y="1559859"/>
            <a:ext cx="11779623" cy="2585323"/>
          </a:xfrm>
          <a:prstGeom prst="rect">
            <a:avLst/>
          </a:prstGeom>
          <a:noFill/>
        </p:spPr>
        <p:txBody>
          <a:bodyPr wrap="square" rtlCol="0">
            <a:spAutoFit/>
          </a:bodyPr>
          <a:lstStyle/>
          <a:p>
            <a:r>
              <a:rPr lang="en-GB" dirty="0" smtClean="0"/>
              <a:t>The students each have one of the printed slides according to their role.</a:t>
            </a:r>
          </a:p>
          <a:p>
            <a:r>
              <a:rPr lang="en-GB" dirty="0" smtClean="0"/>
              <a:t>They should arrange themselves in the open space so they match an abstracted view of the structure of the processor, buses and RAM. e.g. the program counter needs to be close to the memory address register.</a:t>
            </a:r>
          </a:p>
          <a:p>
            <a:endParaRPr lang="en-GB" dirty="0"/>
          </a:p>
          <a:p>
            <a:r>
              <a:rPr lang="en-GB" dirty="0" smtClean="0"/>
              <a:t>The student with the program counter, accumulator and memory locations will also need some additional blank sheets and a marker pen so they can show a change their registers, or pass a copy of their values on.</a:t>
            </a:r>
            <a:endParaRPr lang="en-GB" dirty="0"/>
          </a:p>
          <a:p>
            <a:endParaRPr lang="en-GB" dirty="0"/>
          </a:p>
          <a:p>
            <a:r>
              <a:rPr lang="en-GB" dirty="0" smtClean="0"/>
              <a:t/>
            </a:r>
            <a:br>
              <a:rPr lang="en-GB" dirty="0" smtClean="0"/>
            </a:br>
            <a:endParaRPr lang="en-GB" dirty="0" smtClean="0"/>
          </a:p>
        </p:txBody>
      </p:sp>
    </p:spTree>
    <p:extLst>
      <p:ext uri="{BB962C8B-B14F-4D97-AF65-F5344CB8AC3E}">
        <p14:creationId xmlns:p14="http://schemas.microsoft.com/office/powerpoint/2010/main" val="2245500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ADDRESS 0110</a:t>
            </a:r>
          </a:p>
          <a:p>
            <a:pPr algn="ctr"/>
            <a:r>
              <a:rPr lang="en-GB" sz="6000" b="1" dirty="0" smtClean="0">
                <a:solidFill>
                  <a:schemeClr val="accent5"/>
                </a:solidFill>
              </a:rPr>
              <a:t>0000 0011</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memory address.  My contents travels down the data bus if I get a memory read signal.  I overwrite my data with what comes from the data bus if I get a memory write signal.</a:t>
            </a:r>
            <a:endParaRPr lang="en-GB" dirty="0">
              <a:solidFill>
                <a:schemeClr val="tx1"/>
              </a:solidFill>
            </a:endParaRPr>
          </a:p>
        </p:txBody>
      </p:sp>
    </p:spTree>
    <p:extLst>
      <p:ext uri="{BB962C8B-B14F-4D97-AF65-F5344CB8AC3E}">
        <p14:creationId xmlns:p14="http://schemas.microsoft.com/office/powerpoint/2010/main" val="55586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ADDRESS 0111</a:t>
            </a:r>
          </a:p>
          <a:p>
            <a:pPr algn="ctr"/>
            <a:r>
              <a:rPr lang="en-GB" sz="6000" b="1" dirty="0" smtClean="0">
                <a:solidFill>
                  <a:schemeClr val="accent5"/>
                </a:solidFill>
              </a:rPr>
              <a:t>0000 0000</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memory address.  My contents travels down the data bus if I get a memory read signal.  I overwrite my data with what comes from the data bus if I get a memory write signal.</a:t>
            </a:r>
            <a:endParaRPr lang="en-GB" dirty="0">
              <a:solidFill>
                <a:schemeClr val="tx1"/>
              </a:solidFill>
            </a:endParaRPr>
          </a:p>
        </p:txBody>
      </p:sp>
    </p:spTree>
    <p:extLst>
      <p:ext uri="{BB962C8B-B14F-4D97-AF65-F5344CB8AC3E}">
        <p14:creationId xmlns:p14="http://schemas.microsoft.com/office/powerpoint/2010/main" val="419681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solidFill>
                  <a:schemeClr val="tx1"/>
                </a:solidFill>
              </a:rPr>
              <a:t>0001</a:t>
            </a:r>
            <a:endParaRPr lang="en-GB" sz="9600" b="1" dirty="0" smtClean="0">
              <a:solidFill>
                <a:schemeClr val="accent5"/>
              </a:solidFill>
            </a:endParaRP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Address of the first instruction to pass to program counter at the start of the role play.</a:t>
            </a:r>
            <a:endParaRPr lang="en-GB" dirty="0">
              <a:solidFill>
                <a:schemeClr val="tx1"/>
              </a:solidFill>
            </a:endParaRPr>
          </a:p>
        </p:txBody>
      </p:sp>
    </p:spTree>
    <p:extLst>
      <p:ext uri="{BB962C8B-B14F-4D97-AF65-F5344CB8AC3E}">
        <p14:creationId xmlns:p14="http://schemas.microsoft.com/office/powerpoint/2010/main" val="195507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5776"/>
            <a:ext cx="12192000" cy="369332"/>
          </a:xfrm>
          <a:prstGeom prst="rect">
            <a:avLst/>
          </a:prstGeom>
        </p:spPr>
        <p:txBody>
          <a:bodyPr wrap="square">
            <a:spAutoFit/>
          </a:bodyPr>
          <a:lstStyle/>
          <a:p>
            <a:r>
              <a:rPr lang="en-GB" dirty="0">
                <a:solidFill>
                  <a:srgbClr val="C00000"/>
                </a:solidFill>
              </a:rPr>
              <a:t>The fetch-decode-execute cycle, including its effect on registers</a:t>
            </a:r>
          </a:p>
        </p:txBody>
      </p:sp>
      <p:sp>
        <p:nvSpPr>
          <p:cNvPr id="7" name="Rectangle 6"/>
          <p:cNvSpPr/>
          <p:nvPr/>
        </p:nvSpPr>
        <p:spPr>
          <a:xfrm>
            <a:off x="0" y="0"/>
            <a:ext cx="12192000" cy="461665"/>
          </a:xfrm>
          <a:prstGeom prst="rect">
            <a:avLst/>
          </a:prstGeom>
        </p:spPr>
        <p:txBody>
          <a:bodyPr wrap="square">
            <a:spAutoFit/>
          </a:bodyPr>
          <a:lstStyle/>
          <a:p>
            <a:r>
              <a:rPr lang="en-GB" sz="2400" b="1" dirty="0" smtClean="0">
                <a:solidFill>
                  <a:srgbClr val="C00000"/>
                </a:solidFill>
              </a:rPr>
              <a:t>Structure and function of the processor</a:t>
            </a:r>
            <a:endParaRPr lang="en-GB" sz="2400" dirty="0">
              <a:solidFill>
                <a:srgbClr val="C00000"/>
              </a:solidFill>
            </a:endParaRPr>
          </a:p>
        </p:txBody>
      </p:sp>
      <p:sp>
        <p:nvSpPr>
          <p:cNvPr id="3" name="TextBox 2"/>
          <p:cNvSpPr txBox="1"/>
          <p:nvPr/>
        </p:nvSpPr>
        <p:spPr>
          <a:xfrm>
            <a:off x="107577" y="1559859"/>
            <a:ext cx="11779623" cy="3416320"/>
          </a:xfrm>
          <a:prstGeom prst="rect">
            <a:avLst/>
          </a:prstGeom>
          <a:noFill/>
        </p:spPr>
        <p:txBody>
          <a:bodyPr wrap="square" rtlCol="0">
            <a:spAutoFit/>
          </a:bodyPr>
          <a:lstStyle/>
          <a:p>
            <a:r>
              <a:rPr lang="en-GB" dirty="0"/>
              <a:t>The teacher passes the address of the first instruction to the student representing the program counter.</a:t>
            </a:r>
          </a:p>
          <a:p>
            <a:endParaRPr lang="en-GB" dirty="0"/>
          </a:p>
          <a:p>
            <a:r>
              <a:rPr lang="en-GB" dirty="0"/>
              <a:t>That student would pass the address to the memory address register, and on one of their blank sheets of paper write the address of the next instruction (incremented from the previous value</a:t>
            </a:r>
            <a:r>
              <a:rPr lang="en-GB" dirty="0" smtClean="0"/>
              <a:t>) to keep for the next cycle.</a:t>
            </a:r>
            <a:endParaRPr lang="en-GB" dirty="0"/>
          </a:p>
          <a:p>
            <a:endParaRPr lang="en-GB" dirty="0"/>
          </a:p>
          <a:p>
            <a:r>
              <a:rPr lang="en-GB" dirty="0"/>
              <a:t>The students then act out the fetch-decode-execute cycle, passing the relevant information to each student.</a:t>
            </a:r>
          </a:p>
          <a:p>
            <a:r>
              <a:rPr lang="en-GB" dirty="0"/>
              <a:t>The teacher will need to play the role of the system clock and control unit, co-ordinating the role play</a:t>
            </a:r>
            <a:r>
              <a:rPr lang="en-GB" dirty="0" smtClean="0"/>
              <a:t>!</a:t>
            </a:r>
          </a:p>
          <a:p>
            <a:endParaRPr lang="en-GB" dirty="0"/>
          </a:p>
          <a:p>
            <a:r>
              <a:rPr lang="en-GB" dirty="0" smtClean="0"/>
              <a:t>The program should add the numbers 2 and 3, storing the answer 5.</a:t>
            </a:r>
          </a:p>
          <a:p>
            <a:r>
              <a:rPr lang="en-GB" dirty="0" smtClean="0"/>
              <a:t>The program uses direct addressing where the address of the data is in the operand of the instruction.</a:t>
            </a:r>
            <a:endParaRPr lang="en-GB" dirty="0"/>
          </a:p>
          <a:p>
            <a:r>
              <a:rPr lang="en-GB" dirty="0" smtClean="0"/>
              <a:t/>
            </a:r>
            <a:br>
              <a:rPr lang="en-GB" dirty="0" smtClean="0"/>
            </a:br>
            <a:endParaRPr lang="en-GB" dirty="0" smtClean="0"/>
          </a:p>
        </p:txBody>
      </p:sp>
    </p:spTree>
    <p:extLst>
      <p:ext uri="{BB962C8B-B14F-4D97-AF65-F5344CB8AC3E}">
        <p14:creationId xmlns:p14="http://schemas.microsoft.com/office/powerpoint/2010/main" val="1530999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PROGRAM COUNTER</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register in the CPU.  I hold the address of the next instruction to be fetched.</a:t>
            </a:r>
            <a:endParaRPr lang="en-GB" dirty="0">
              <a:solidFill>
                <a:schemeClr val="tx1"/>
              </a:solidFill>
            </a:endParaRPr>
          </a:p>
        </p:txBody>
      </p:sp>
    </p:spTree>
    <p:extLst>
      <p:ext uri="{BB962C8B-B14F-4D97-AF65-F5344CB8AC3E}">
        <p14:creationId xmlns:p14="http://schemas.microsoft.com/office/powerpoint/2010/main" val="218789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ADDRESS REGISTER</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I am a register in the CPU.  I hold the address of the next instruction </a:t>
            </a:r>
            <a:r>
              <a:rPr lang="en-GB" dirty="0" smtClean="0">
                <a:solidFill>
                  <a:schemeClr val="tx1"/>
                </a:solidFill>
              </a:rPr>
              <a:t>from the program counter or current instruction register.</a:t>
            </a:r>
            <a:endParaRPr lang="en-GB" dirty="0">
              <a:solidFill>
                <a:schemeClr val="tx1"/>
              </a:solidFill>
            </a:endParaRPr>
          </a:p>
        </p:txBody>
      </p:sp>
    </p:spTree>
    <p:extLst>
      <p:ext uri="{BB962C8B-B14F-4D97-AF65-F5344CB8AC3E}">
        <p14:creationId xmlns:p14="http://schemas.microsoft.com/office/powerpoint/2010/main" val="417579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MEMORY DATA REGISTER</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I am a register in the CPU.  I hold the </a:t>
            </a:r>
            <a:r>
              <a:rPr lang="en-GB" dirty="0" smtClean="0">
                <a:solidFill>
                  <a:schemeClr val="tx1"/>
                </a:solidFill>
              </a:rPr>
              <a:t>data or instruction that is sent along the data bus.</a:t>
            </a:r>
            <a:endParaRPr lang="en-GB" dirty="0">
              <a:solidFill>
                <a:schemeClr val="tx1"/>
              </a:solidFill>
            </a:endParaRPr>
          </a:p>
        </p:txBody>
      </p:sp>
    </p:spTree>
    <p:extLst>
      <p:ext uri="{BB962C8B-B14F-4D97-AF65-F5344CB8AC3E}">
        <p14:creationId xmlns:p14="http://schemas.microsoft.com/office/powerpoint/2010/main" val="232337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CURRENT INSTRUCTION REGISTER</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I am a register in the CPU.  I hold the </a:t>
            </a:r>
            <a:r>
              <a:rPr lang="en-GB" dirty="0" smtClean="0">
                <a:solidFill>
                  <a:schemeClr val="tx1"/>
                </a:solidFill>
              </a:rPr>
              <a:t>instruction executing.  I am connected to the memory data register and the memory address register.</a:t>
            </a:r>
            <a:endParaRPr lang="en-GB" dirty="0">
              <a:solidFill>
                <a:schemeClr val="tx1"/>
              </a:solidFill>
            </a:endParaRPr>
          </a:p>
        </p:txBody>
      </p:sp>
    </p:spTree>
    <p:extLst>
      <p:ext uri="{BB962C8B-B14F-4D97-AF65-F5344CB8AC3E}">
        <p14:creationId xmlns:p14="http://schemas.microsoft.com/office/powerpoint/2010/main" val="106497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ACCUMULATOR</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I am a register in the CPU.  I </a:t>
            </a:r>
            <a:r>
              <a:rPr lang="en-GB" dirty="0" smtClean="0">
                <a:solidFill>
                  <a:schemeClr val="tx1"/>
                </a:solidFill>
              </a:rPr>
              <a:t>work for the arithmetic logic unit with the current instruction register.</a:t>
            </a:r>
            <a:endParaRPr lang="en-GB" dirty="0">
              <a:solidFill>
                <a:schemeClr val="tx1"/>
              </a:solidFill>
            </a:endParaRPr>
          </a:p>
        </p:txBody>
      </p:sp>
    </p:spTree>
    <p:extLst>
      <p:ext uri="{BB962C8B-B14F-4D97-AF65-F5344CB8AC3E}">
        <p14:creationId xmlns:p14="http://schemas.microsoft.com/office/powerpoint/2010/main" val="221252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388" y="1640541"/>
            <a:ext cx="11645153" cy="43837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smtClean="0">
                <a:solidFill>
                  <a:schemeClr val="tx1"/>
                </a:solidFill>
              </a:rPr>
              <a:t>ADDRESS BUS</a:t>
            </a:r>
          </a:p>
        </p:txBody>
      </p:sp>
      <p:sp>
        <p:nvSpPr>
          <p:cNvPr id="3" name="Rectangle 2"/>
          <p:cNvSpPr/>
          <p:nvPr/>
        </p:nvSpPr>
        <p:spPr>
          <a:xfrm>
            <a:off x="282388" y="147918"/>
            <a:ext cx="11645153" cy="995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I am a bus connecting the CPU and memory.  I send the address of the instruction or data to be fetched from the memory address register to the memory. </a:t>
            </a:r>
            <a:endParaRPr lang="en-GB" dirty="0">
              <a:solidFill>
                <a:schemeClr val="tx1"/>
              </a:solidFill>
            </a:endParaRPr>
          </a:p>
        </p:txBody>
      </p:sp>
    </p:spTree>
    <p:extLst>
      <p:ext uri="{BB962C8B-B14F-4D97-AF65-F5344CB8AC3E}">
        <p14:creationId xmlns:p14="http://schemas.microsoft.com/office/powerpoint/2010/main" val="375345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913</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Sargent</dc:creator>
  <cp:lastModifiedBy>Craig CA. Sargent</cp:lastModifiedBy>
  <cp:revision>31</cp:revision>
  <dcterms:created xsi:type="dcterms:W3CDTF">2014-10-30T19:23:19Z</dcterms:created>
  <dcterms:modified xsi:type="dcterms:W3CDTF">2015-09-22T09:54:07Z</dcterms:modified>
</cp:coreProperties>
</file>