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5"/>
  </p:notesMasterIdLst>
  <p:sldIdLst>
    <p:sldId id="304" r:id="rId2"/>
    <p:sldId id="256" r:id="rId3"/>
    <p:sldId id="294" r:id="rId4"/>
    <p:sldId id="276" r:id="rId5"/>
    <p:sldId id="292" r:id="rId6"/>
    <p:sldId id="277" r:id="rId7"/>
    <p:sldId id="278" r:id="rId8"/>
    <p:sldId id="290" r:id="rId9"/>
    <p:sldId id="296" r:id="rId10"/>
    <p:sldId id="293" r:id="rId11"/>
    <p:sldId id="297" r:id="rId12"/>
    <p:sldId id="279" r:id="rId13"/>
    <p:sldId id="280" r:id="rId14"/>
    <p:sldId id="281" r:id="rId15"/>
    <p:sldId id="298" r:id="rId16"/>
    <p:sldId id="283" r:id="rId17"/>
    <p:sldId id="282" r:id="rId18"/>
    <p:sldId id="299" r:id="rId19"/>
    <p:sldId id="312" r:id="rId20"/>
    <p:sldId id="316" r:id="rId21"/>
    <p:sldId id="317" r:id="rId22"/>
    <p:sldId id="318" r:id="rId23"/>
    <p:sldId id="314" r:id="rId24"/>
    <p:sldId id="315" r:id="rId25"/>
    <p:sldId id="332" r:id="rId26"/>
    <p:sldId id="300" r:id="rId27"/>
    <p:sldId id="301" r:id="rId28"/>
    <p:sldId id="302" r:id="rId29"/>
    <p:sldId id="319" r:id="rId30"/>
    <p:sldId id="320" r:id="rId31"/>
    <p:sldId id="322" r:id="rId32"/>
    <p:sldId id="323" r:id="rId33"/>
    <p:sldId id="324" r:id="rId34"/>
    <p:sldId id="343" r:id="rId35"/>
    <p:sldId id="344" r:id="rId36"/>
    <p:sldId id="345" r:id="rId37"/>
    <p:sldId id="346" r:id="rId38"/>
    <p:sldId id="325" r:id="rId39"/>
    <p:sldId id="327" r:id="rId40"/>
    <p:sldId id="328" r:id="rId41"/>
    <p:sldId id="331" r:id="rId42"/>
    <p:sldId id="330" r:id="rId43"/>
    <p:sldId id="333" r:id="rId44"/>
    <p:sldId id="336" r:id="rId45"/>
    <p:sldId id="335" r:id="rId46"/>
    <p:sldId id="337" r:id="rId47"/>
    <p:sldId id="339" r:id="rId48"/>
    <p:sldId id="340" r:id="rId49"/>
    <p:sldId id="347" r:id="rId50"/>
    <p:sldId id="348" r:id="rId51"/>
    <p:sldId id="349" r:id="rId52"/>
    <p:sldId id="350" r:id="rId53"/>
    <p:sldId id="351" r:id="rId54"/>
    <p:sldId id="352" r:id="rId55"/>
    <p:sldId id="353" r:id="rId56"/>
    <p:sldId id="354" r:id="rId57"/>
    <p:sldId id="303" r:id="rId58"/>
    <p:sldId id="285" r:id="rId59"/>
    <p:sldId id="284" r:id="rId60"/>
    <p:sldId id="286" r:id="rId61"/>
    <p:sldId id="287" r:id="rId62"/>
    <p:sldId id="288" r:id="rId63"/>
    <p:sldId id="289" r:id="rId64"/>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600"/>
    <a:srgbClr val="CCFFFF"/>
    <a:srgbClr val="70A301"/>
    <a:srgbClr val="409400"/>
    <a:srgbClr val="4BAE00"/>
    <a:srgbClr val="7CC2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649" autoAdjust="0"/>
  </p:normalViewPr>
  <p:slideViewPr>
    <p:cSldViewPr>
      <p:cViewPr varScale="1">
        <p:scale>
          <a:sx n="108" d="100"/>
          <a:sy n="108" d="100"/>
        </p:scale>
        <p:origin x="171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D31E462-8AD9-4BC7-992E-889FAA5E2CF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TW" altLang="en-US"/>
          </a:p>
        </p:txBody>
      </p:sp>
      <p:sp>
        <p:nvSpPr>
          <p:cNvPr id="3" name="日期版面配置區 2">
            <a:extLst>
              <a:ext uri="{FF2B5EF4-FFF2-40B4-BE49-F238E27FC236}">
                <a16:creationId xmlns:a16="http://schemas.microsoft.com/office/drawing/2014/main" id="{D3511075-3547-4353-9585-3F6123572E2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315D3EE6-98CD-4C47-942D-4A1172076344}" type="datetimeFigureOut">
              <a:rPr lang="zh-TW" altLang="en-US"/>
              <a:pPr>
                <a:defRPr/>
              </a:pPr>
              <a:t>2020/4/14</a:t>
            </a:fld>
            <a:endParaRPr lang="zh-TW" altLang="en-US"/>
          </a:p>
        </p:txBody>
      </p:sp>
      <p:sp>
        <p:nvSpPr>
          <p:cNvPr id="4" name="投影片圖像版面配置區 3">
            <a:extLst>
              <a:ext uri="{FF2B5EF4-FFF2-40B4-BE49-F238E27FC236}">
                <a16:creationId xmlns:a16="http://schemas.microsoft.com/office/drawing/2014/main" id="{C61CBC61-FEF7-44AD-9C90-1B6C9092AF1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747930EF-D068-4A7F-99CC-D45C88B7A40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6BA62A58-8141-4AAF-82D3-D8ECF1F459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TW" altLang="en-US"/>
          </a:p>
        </p:txBody>
      </p:sp>
      <p:sp>
        <p:nvSpPr>
          <p:cNvPr id="7" name="投影片編號版面配置區 6">
            <a:extLst>
              <a:ext uri="{FF2B5EF4-FFF2-40B4-BE49-F238E27FC236}">
                <a16:creationId xmlns:a16="http://schemas.microsoft.com/office/drawing/2014/main" id="{90C8C31F-1D4E-444A-8107-EC95B397D8F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5EDE04B-8C6D-46B3-B448-5B6E538E9970}" type="slidenum">
              <a:rPr lang="zh-TW" altLang="en-US"/>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4EC4932-58D8-432C-823F-68279B46EA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a:extLst>
              <a:ext uri="{FF2B5EF4-FFF2-40B4-BE49-F238E27FC236}">
                <a16:creationId xmlns:a16="http://schemas.microsoft.com/office/drawing/2014/main" id="{8E83FA2B-CDF5-48BB-B729-142BE0B2DC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7A51122-B697-4559-B1EF-2CDDDC833A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spcBef>
                <a:spcPct val="30000"/>
              </a:spcBef>
              <a:defRPr sz="1200">
                <a:solidFill>
                  <a:schemeClr val="tx1"/>
                </a:solidFill>
                <a:latin typeface="Calibri" panose="020F0502020204030204" pitchFamily="34" charset="0"/>
              </a:defRPr>
            </a:lvl1pPr>
            <a:lvl2pPr marL="733425" indent="-282575" defTabSz="896938">
              <a:spcBef>
                <a:spcPct val="30000"/>
              </a:spcBef>
              <a:defRPr sz="1200">
                <a:solidFill>
                  <a:schemeClr val="tx1"/>
                </a:solidFill>
                <a:latin typeface="Calibri" panose="020F0502020204030204" pitchFamily="34" charset="0"/>
              </a:defRPr>
            </a:lvl2pPr>
            <a:lvl3pPr marL="1130300" indent="-225425" defTabSz="896938">
              <a:spcBef>
                <a:spcPct val="30000"/>
              </a:spcBef>
              <a:defRPr sz="1200">
                <a:solidFill>
                  <a:schemeClr val="tx1"/>
                </a:solidFill>
                <a:latin typeface="Calibri" panose="020F0502020204030204" pitchFamily="34" charset="0"/>
              </a:defRPr>
            </a:lvl3pPr>
            <a:lvl4pPr marL="1582738" indent="-225425" defTabSz="896938">
              <a:spcBef>
                <a:spcPct val="30000"/>
              </a:spcBef>
              <a:defRPr sz="1200">
                <a:solidFill>
                  <a:schemeClr val="tx1"/>
                </a:solidFill>
                <a:latin typeface="Calibri" panose="020F0502020204030204" pitchFamily="34" charset="0"/>
              </a:defRPr>
            </a:lvl4pPr>
            <a:lvl5pPr marL="2033588" indent="-225425" defTabSz="896938">
              <a:spcBef>
                <a:spcPct val="30000"/>
              </a:spcBef>
              <a:defRPr sz="1200">
                <a:solidFill>
                  <a:schemeClr val="tx1"/>
                </a:solidFill>
                <a:latin typeface="Calibri" panose="020F0502020204030204" pitchFamily="34" charset="0"/>
              </a:defRPr>
            </a:lvl5pPr>
            <a:lvl6pPr marL="2490788" indent="-225425" defTabSz="896938" eaLnBrk="0" fontAlgn="base" hangingPunct="0">
              <a:spcBef>
                <a:spcPct val="30000"/>
              </a:spcBef>
              <a:spcAft>
                <a:spcPct val="0"/>
              </a:spcAft>
              <a:defRPr sz="1200">
                <a:solidFill>
                  <a:schemeClr val="tx1"/>
                </a:solidFill>
                <a:latin typeface="Calibri" panose="020F0502020204030204" pitchFamily="34" charset="0"/>
              </a:defRPr>
            </a:lvl6pPr>
            <a:lvl7pPr marL="2947988" indent="-225425" defTabSz="896938" eaLnBrk="0" fontAlgn="base" hangingPunct="0">
              <a:spcBef>
                <a:spcPct val="30000"/>
              </a:spcBef>
              <a:spcAft>
                <a:spcPct val="0"/>
              </a:spcAft>
              <a:defRPr sz="1200">
                <a:solidFill>
                  <a:schemeClr val="tx1"/>
                </a:solidFill>
                <a:latin typeface="Calibri" panose="020F0502020204030204" pitchFamily="34" charset="0"/>
              </a:defRPr>
            </a:lvl7pPr>
            <a:lvl8pPr marL="3405188" indent="-225425" defTabSz="896938" eaLnBrk="0" fontAlgn="base" hangingPunct="0">
              <a:spcBef>
                <a:spcPct val="30000"/>
              </a:spcBef>
              <a:spcAft>
                <a:spcPct val="0"/>
              </a:spcAft>
              <a:defRPr sz="1200">
                <a:solidFill>
                  <a:schemeClr val="tx1"/>
                </a:solidFill>
                <a:latin typeface="Calibri" panose="020F0502020204030204" pitchFamily="34" charset="0"/>
              </a:defRPr>
            </a:lvl8pPr>
            <a:lvl9pPr marL="3862388" indent="-225425" defTabSz="8969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0255A9-5C36-4B38-B3F0-27FC8C17230D}" type="slidenum">
              <a:rPr lang="en-US" altLang="zh-TW">
                <a:latin typeface="Helvetica" panose="020B0604020202020204" pitchFamily="34" charset="0"/>
                <a:ea typeface="MS PGothic" panose="020B0600070205080204" pitchFamily="34" charset="-128"/>
              </a:rPr>
              <a:pPr>
                <a:spcBef>
                  <a:spcPct val="0"/>
                </a:spcBef>
              </a:pPr>
              <a:t>9</a:t>
            </a:fld>
            <a:endParaRPr lang="en-US" altLang="zh-TW">
              <a:latin typeface="Helvetica" panose="020B0604020202020204" pitchFamily="34" charset="0"/>
              <a:ea typeface="MS PGothic" panose="020B0600070205080204" pitchFamily="34" charset="-128"/>
            </a:endParaRPr>
          </a:p>
        </p:txBody>
      </p:sp>
      <p:sp>
        <p:nvSpPr>
          <p:cNvPr id="15363" name="Rectangle 2">
            <a:extLst>
              <a:ext uri="{FF2B5EF4-FFF2-40B4-BE49-F238E27FC236}">
                <a16:creationId xmlns:a16="http://schemas.microsoft.com/office/drawing/2014/main" id="{12CE0A8B-7A42-49E1-879E-42EC619147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6B8B6BB7-0EEB-490D-AC7A-E0DA2BD66A7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574363C-2735-4D4C-88DE-02D82D9B65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spcBef>
                <a:spcPct val="30000"/>
              </a:spcBef>
              <a:defRPr sz="1200">
                <a:solidFill>
                  <a:schemeClr val="tx1"/>
                </a:solidFill>
                <a:latin typeface="Calibri" panose="020F0502020204030204" pitchFamily="34" charset="0"/>
              </a:defRPr>
            </a:lvl1pPr>
            <a:lvl2pPr marL="733425" indent="-282575" defTabSz="896938">
              <a:spcBef>
                <a:spcPct val="30000"/>
              </a:spcBef>
              <a:defRPr sz="1200">
                <a:solidFill>
                  <a:schemeClr val="tx1"/>
                </a:solidFill>
                <a:latin typeface="Calibri" panose="020F0502020204030204" pitchFamily="34" charset="0"/>
              </a:defRPr>
            </a:lvl2pPr>
            <a:lvl3pPr marL="1130300" indent="-225425" defTabSz="896938">
              <a:spcBef>
                <a:spcPct val="30000"/>
              </a:spcBef>
              <a:defRPr sz="1200">
                <a:solidFill>
                  <a:schemeClr val="tx1"/>
                </a:solidFill>
                <a:latin typeface="Calibri" panose="020F0502020204030204" pitchFamily="34" charset="0"/>
              </a:defRPr>
            </a:lvl3pPr>
            <a:lvl4pPr marL="1582738" indent="-225425" defTabSz="896938">
              <a:spcBef>
                <a:spcPct val="30000"/>
              </a:spcBef>
              <a:defRPr sz="1200">
                <a:solidFill>
                  <a:schemeClr val="tx1"/>
                </a:solidFill>
                <a:latin typeface="Calibri" panose="020F0502020204030204" pitchFamily="34" charset="0"/>
              </a:defRPr>
            </a:lvl4pPr>
            <a:lvl5pPr marL="2033588" indent="-225425" defTabSz="896938">
              <a:spcBef>
                <a:spcPct val="30000"/>
              </a:spcBef>
              <a:defRPr sz="1200">
                <a:solidFill>
                  <a:schemeClr val="tx1"/>
                </a:solidFill>
                <a:latin typeface="Calibri" panose="020F0502020204030204" pitchFamily="34" charset="0"/>
              </a:defRPr>
            </a:lvl5pPr>
            <a:lvl6pPr marL="2490788" indent="-225425" defTabSz="896938" eaLnBrk="0" fontAlgn="base" hangingPunct="0">
              <a:spcBef>
                <a:spcPct val="30000"/>
              </a:spcBef>
              <a:spcAft>
                <a:spcPct val="0"/>
              </a:spcAft>
              <a:defRPr sz="1200">
                <a:solidFill>
                  <a:schemeClr val="tx1"/>
                </a:solidFill>
                <a:latin typeface="Calibri" panose="020F0502020204030204" pitchFamily="34" charset="0"/>
              </a:defRPr>
            </a:lvl6pPr>
            <a:lvl7pPr marL="2947988" indent="-225425" defTabSz="896938" eaLnBrk="0" fontAlgn="base" hangingPunct="0">
              <a:spcBef>
                <a:spcPct val="30000"/>
              </a:spcBef>
              <a:spcAft>
                <a:spcPct val="0"/>
              </a:spcAft>
              <a:defRPr sz="1200">
                <a:solidFill>
                  <a:schemeClr val="tx1"/>
                </a:solidFill>
                <a:latin typeface="Calibri" panose="020F0502020204030204" pitchFamily="34" charset="0"/>
              </a:defRPr>
            </a:lvl7pPr>
            <a:lvl8pPr marL="3405188" indent="-225425" defTabSz="896938" eaLnBrk="0" fontAlgn="base" hangingPunct="0">
              <a:spcBef>
                <a:spcPct val="30000"/>
              </a:spcBef>
              <a:spcAft>
                <a:spcPct val="0"/>
              </a:spcAft>
              <a:defRPr sz="1200">
                <a:solidFill>
                  <a:schemeClr val="tx1"/>
                </a:solidFill>
                <a:latin typeface="Calibri" panose="020F0502020204030204" pitchFamily="34" charset="0"/>
              </a:defRPr>
            </a:lvl8pPr>
            <a:lvl9pPr marL="3862388" indent="-225425" defTabSz="8969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AFDE00-BFEE-4BF4-A4BA-CDF4C9242C3F}" type="slidenum">
              <a:rPr lang="en-US" altLang="zh-TW">
                <a:latin typeface="Helvetica" panose="020B0604020202020204" pitchFamily="34" charset="0"/>
                <a:ea typeface="MS PGothic" panose="020B0600070205080204" pitchFamily="34" charset="-128"/>
              </a:rPr>
              <a:pPr>
                <a:spcBef>
                  <a:spcPct val="0"/>
                </a:spcBef>
              </a:pPr>
              <a:t>11</a:t>
            </a:fld>
            <a:endParaRPr lang="en-US" altLang="zh-TW">
              <a:latin typeface="Helvetica" panose="020B0604020202020204" pitchFamily="34" charset="0"/>
              <a:ea typeface="MS PGothic" panose="020B0600070205080204" pitchFamily="34" charset="-128"/>
            </a:endParaRPr>
          </a:p>
        </p:txBody>
      </p:sp>
      <p:sp>
        <p:nvSpPr>
          <p:cNvPr id="18435" name="Rectangle 2">
            <a:extLst>
              <a:ext uri="{FF2B5EF4-FFF2-40B4-BE49-F238E27FC236}">
                <a16:creationId xmlns:a16="http://schemas.microsoft.com/office/drawing/2014/main" id="{3EF655C5-621C-4A5C-A0DF-0F326824C9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63099B74-1C7F-458D-BA83-805B4E4A3C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4AD8958-63AB-463F-BA7D-E9821852AE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kumimoji="1">
                <a:solidFill>
                  <a:schemeClr val="tx1"/>
                </a:solidFill>
                <a:latin typeface="Arial" panose="020B0604020202020204" pitchFamily="34" charset="0"/>
                <a:ea typeface="新細明體" panose="02020500000000000000" pitchFamily="18" charset="-120"/>
              </a:defRPr>
            </a:lvl1pPr>
            <a:lvl2pPr marL="742950" indent="-285750" defTabSz="908050">
              <a:defRPr kumimoji="1">
                <a:solidFill>
                  <a:schemeClr val="tx1"/>
                </a:solidFill>
                <a:latin typeface="Arial" panose="020B0604020202020204" pitchFamily="34" charset="0"/>
                <a:ea typeface="新細明體" panose="02020500000000000000" pitchFamily="18" charset="-120"/>
              </a:defRPr>
            </a:lvl2pPr>
            <a:lvl3pPr marL="1143000" indent="-228600" defTabSz="908050">
              <a:defRPr kumimoji="1">
                <a:solidFill>
                  <a:schemeClr val="tx1"/>
                </a:solidFill>
                <a:latin typeface="Arial" panose="020B0604020202020204" pitchFamily="34" charset="0"/>
                <a:ea typeface="新細明體" panose="02020500000000000000" pitchFamily="18" charset="-120"/>
              </a:defRPr>
            </a:lvl3pPr>
            <a:lvl4pPr marL="1600200" indent="-228600" defTabSz="908050">
              <a:defRPr kumimoji="1">
                <a:solidFill>
                  <a:schemeClr val="tx1"/>
                </a:solidFill>
                <a:latin typeface="Arial" panose="020B0604020202020204" pitchFamily="34" charset="0"/>
                <a:ea typeface="新細明體" panose="02020500000000000000" pitchFamily="18" charset="-120"/>
              </a:defRPr>
            </a:lvl4pPr>
            <a:lvl5pPr marL="2057400" indent="-228600" defTabSz="908050">
              <a:defRPr kumimoji="1">
                <a:solidFill>
                  <a:schemeClr val="tx1"/>
                </a:solidFill>
                <a:latin typeface="Arial" panose="020B0604020202020204" pitchFamily="34" charset="0"/>
                <a:ea typeface="新細明體" panose="02020500000000000000" pitchFamily="18" charset="-120"/>
              </a:defRPr>
            </a:lvl5pPr>
            <a:lvl6pPr marL="25146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95DF730-193E-4CC0-A9C1-7D831E47232B}" type="slidenum">
              <a:rPr lang="en-US" altLang="zh-TW">
                <a:latin typeface="Helvetica" panose="020B0604020202020204" pitchFamily="34" charset="0"/>
                <a:ea typeface="MS PGothic" panose="020B0600070205080204" pitchFamily="34" charset="-128"/>
              </a:rPr>
              <a:pPr/>
              <a:t>38</a:t>
            </a:fld>
            <a:endParaRPr lang="en-US" altLang="zh-TW">
              <a:latin typeface="Helvetica" panose="020B0604020202020204" pitchFamily="34" charset="0"/>
              <a:ea typeface="MS PGothic" panose="020B0600070205080204" pitchFamily="34" charset="-128"/>
            </a:endParaRPr>
          </a:p>
        </p:txBody>
      </p:sp>
      <p:sp>
        <p:nvSpPr>
          <p:cNvPr id="40963" name="Rectangle 2">
            <a:extLst>
              <a:ext uri="{FF2B5EF4-FFF2-40B4-BE49-F238E27FC236}">
                <a16:creationId xmlns:a16="http://schemas.microsoft.com/office/drawing/2014/main" id="{F4309344-6F98-43D3-BACB-C4CE002936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C18F6665-7A8D-404B-A269-A36611022E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71F52340-C8FF-4D4F-BF40-8391B25F73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kumimoji="1">
                <a:solidFill>
                  <a:schemeClr val="tx1"/>
                </a:solidFill>
                <a:latin typeface="Arial" panose="020B0604020202020204" pitchFamily="34" charset="0"/>
                <a:ea typeface="新細明體" panose="02020500000000000000" pitchFamily="18" charset="-120"/>
              </a:defRPr>
            </a:lvl1pPr>
            <a:lvl2pPr marL="742950" indent="-285750" defTabSz="908050">
              <a:defRPr kumimoji="1">
                <a:solidFill>
                  <a:schemeClr val="tx1"/>
                </a:solidFill>
                <a:latin typeface="Arial" panose="020B0604020202020204" pitchFamily="34" charset="0"/>
                <a:ea typeface="新細明體" panose="02020500000000000000" pitchFamily="18" charset="-120"/>
              </a:defRPr>
            </a:lvl2pPr>
            <a:lvl3pPr marL="1143000" indent="-228600" defTabSz="908050">
              <a:defRPr kumimoji="1">
                <a:solidFill>
                  <a:schemeClr val="tx1"/>
                </a:solidFill>
                <a:latin typeface="Arial" panose="020B0604020202020204" pitchFamily="34" charset="0"/>
                <a:ea typeface="新細明體" panose="02020500000000000000" pitchFamily="18" charset="-120"/>
              </a:defRPr>
            </a:lvl3pPr>
            <a:lvl4pPr marL="1600200" indent="-228600" defTabSz="908050">
              <a:defRPr kumimoji="1">
                <a:solidFill>
                  <a:schemeClr val="tx1"/>
                </a:solidFill>
                <a:latin typeface="Arial" panose="020B0604020202020204" pitchFamily="34" charset="0"/>
                <a:ea typeface="新細明體" panose="02020500000000000000" pitchFamily="18" charset="-120"/>
              </a:defRPr>
            </a:lvl4pPr>
            <a:lvl5pPr marL="2057400" indent="-228600" defTabSz="908050">
              <a:defRPr kumimoji="1">
                <a:solidFill>
                  <a:schemeClr val="tx1"/>
                </a:solidFill>
                <a:latin typeface="Arial" panose="020B0604020202020204" pitchFamily="34" charset="0"/>
                <a:ea typeface="新細明體" panose="02020500000000000000" pitchFamily="18" charset="-120"/>
              </a:defRPr>
            </a:lvl5pPr>
            <a:lvl6pPr marL="25146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F11B483-433C-4E1E-BD91-E11E432D0C0A}" type="slidenum">
              <a:rPr lang="en-US" altLang="zh-TW">
                <a:latin typeface="Helvetica" panose="020B0604020202020204" pitchFamily="34" charset="0"/>
                <a:ea typeface="MS PGothic" panose="020B0600070205080204" pitchFamily="34" charset="-128"/>
              </a:rPr>
              <a:pPr/>
              <a:t>39</a:t>
            </a:fld>
            <a:endParaRPr lang="en-US" altLang="zh-TW">
              <a:latin typeface="Helvetica" panose="020B0604020202020204" pitchFamily="34" charset="0"/>
              <a:ea typeface="MS PGothic" panose="020B0600070205080204" pitchFamily="34" charset="-128"/>
            </a:endParaRPr>
          </a:p>
        </p:txBody>
      </p:sp>
      <p:sp>
        <p:nvSpPr>
          <p:cNvPr id="43011" name="Rectangle 2">
            <a:extLst>
              <a:ext uri="{FF2B5EF4-FFF2-40B4-BE49-F238E27FC236}">
                <a16:creationId xmlns:a16="http://schemas.microsoft.com/office/drawing/2014/main" id="{024BD934-6CAE-4565-BBF1-B298A89D03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36D1992F-CB07-4CE8-8F1A-12EFC53184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62C0FE24-A2A7-4D82-884E-B890D2E4D43E}"/>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22A706BB-BAB1-402A-967E-8D8656D9094E}"/>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2" name="Rectangle 2"/>
          <p:cNvSpPr>
            <a:spLocks noGrp="1" noChangeArrowheads="1"/>
          </p:cNvSpPr>
          <p:nvPr>
            <p:ph type="ctrTitle"/>
          </p:nvPr>
        </p:nvSpPr>
        <p:spPr>
          <a:xfrm>
            <a:off x="914400" y="1524000"/>
            <a:ext cx="7623175" cy="1752600"/>
          </a:xfrm>
        </p:spPr>
        <p:txBody>
          <a:bodyPr/>
          <a:lstStyle>
            <a:lvl1pPr>
              <a:defRPr sz="5000"/>
            </a:lvl1pPr>
          </a:lstStyle>
          <a:p>
            <a:r>
              <a:rPr lang="en-US" altLang="zh-TW"/>
              <a:t>按一下以編輯母片標題樣式</a:t>
            </a:r>
          </a:p>
        </p:txBody>
      </p:sp>
      <p:sp>
        <p:nvSpPr>
          <p:cNvPr id="716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TW"/>
              <a:t>按一下以編輯母片副標題樣式</a:t>
            </a:r>
          </a:p>
        </p:txBody>
      </p:sp>
      <p:sp>
        <p:nvSpPr>
          <p:cNvPr id="6" name="Rectangle 4">
            <a:extLst>
              <a:ext uri="{FF2B5EF4-FFF2-40B4-BE49-F238E27FC236}">
                <a16:creationId xmlns:a16="http://schemas.microsoft.com/office/drawing/2014/main" id="{97748E1C-F5A7-4967-BA56-26BE2CE42E2D}"/>
              </a:ext>
            </a:extLst>
          </p:cNvPr>
          <p:cNvSpPr>
            <a:spLocks noGrp="1" noChangeArrowheads="1"/>
          </p:cNvSpPr>
          <p:nvPr>
            <p:ph type="dt" sz="half" idx="10"/>
          </p:nvPr>
        </p:nvSpPr>
        <p:spPr/>
        <p:txBody>
          <a:bodyPr/>
          <a:lstStyle>
            <a:lvl1pPr>
              <a:defRPr/>
            </a:lvl1pPr>
          </a:lstStyle>
          <a:p>
            <a:pPr>
              <a:defRPr/>
            </a:pPr>
            <a:endParaRPr lang="en-US" altLang="zh-TW"/>
          </a:p>
        </p:txBody>
      </p:sp>
      <p:sp>
        <p:nvSpPr>
          <p:cNvPr id="7" name="Rectangle 5">
            <a:extLst>
              <a:ext uri="{FF2B5EF4-FFF2-40B4-BE49-F238E27FC236}">
                <a16:creationId xmlns:a16="http://schemas.microsoft.com/office/drawing/2014/main" id="{4C1EA1DE-608F-446A-9362-346941D2984A}"/>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TW"/>
          </a:p>
        </p:txBody>
      </p:sp>
      <p:sp>
        <p:nvSpPr>
          <p:cNvPr id="8" name="Rectangle 6">
            <a:extLst>
              <a:ext uri="{FF2B5EF4-FFF2-40B4-BE49-F238E27FC236}">
                <a16:creationId xmlns:a16="http://schemas.microsoft.com/office/drawing/2014/main" id="{AC9B6121-D42C-449B-A058-7DCDFE07CF4B}"/>
              </a:ext>
            </a:extLst>
          </p:cNvPr>
          <p:cNvSpPr>
            <a:spLocks noGrp="1" noChangeArrowheads="1"/>
          </p:cNvSpPr>
          <p:nvPr>
            <p:ph type="sldNum" sz="quarter" idx="12"/>
          </p:nvPr>
        </p:nvSpPr>
        <p:spPr/>
        <p:txBody>
          <a:bodyPr/>
          <a:lstStyle>
            <a:lvl1pPr>
              <a:defRPr/>
            </a:lvl1pPr>
          </a:lstStyle>
          <a:p>
            <a:fld id="{D1F425F5-6690-461B-9F09-0303A50394B4}" type="slidenum">
              <a:rPr lang="en-US" altLang="zh-TW"/>
              <a:pPr/>
              <a:t>‹#›</a:t>
            </a:fld>
            <a:endParaRPr lang="en-US" altLang="zh-TW"/>
          </a:p>
        </p:txBody>
      </p:sp>
    </p:spTree>
    <p:extLst>
      <p:ext uri="{BB962C8B-B14F-4D97-AF65-F5344CB8AC3E}">
        <p14:creationId xmlns:p14="http://schemas.microsoft.com/office/powerpoint/2010/main" val="45838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EAE357FB-AB5E-4C0D-9B5A-06AC3AB5ECC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2A50327-C22B-47FA-B5BD-165DBA72A42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2676FBFC-957A-4361-996B-F41A4149B5F0}"/>
              </a:ext>
            </a:extLst>
          </p:cNvPr>
          <p:cNvSpPr>
            <a:spLocks noGrp="1" noChangeArrowheads="1"/>
          </p:cNvSpPr>
          <p:nvPr>
            <p:ph type="sldNum" sz="quarter" idx="12"/>
          </p:nvPr>
        </p:nvSpPr>
        <p:spPr>
          <a:ln/>
        </p:spPr>
        <p:txBody>
          <a:bodyPr/>
          <a:lstStyle>
            <a:lvl1pPr>
              <a:defRPr/>
            </a:lvl1pPr>
          </a:lstStyle>
          <a:p>
            <a:fld id="{71599476-A882-4074-84A2-3BFA0A622083}" type="slidenum">
              <a:rPr lang="en-US" altLang="zh-TW"/>
              <a:pPr/>
              <a:t>‹#›</a:t>
            </a:fld>
            <a:endParaRPr lang="en-US" altLang="zh-TW"/>
          </a:p>
        </p:txBody>
      </p:sp>
    </p:spTree>
    <p:extLst>
      <p:ext uri="{BB962C8B-B14F-4D97-AF65-F5344CB8AC3E}">
        <p14:creationId xmlns:p14="http://schemas.microsoft.com/office/powerpoint/2010/main" val="83237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ECB5F685-2218-41CC-AE1A-B23AF38167E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7288A3E5-CEAB-4DAB-BBF3-A13D1AB6304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EDBDC8A-3C24-4D1B-A305-FBCFA18A1600}"/>
              </a:ext>
            </a:extLst>
          </p:cNvPr>
          <p:cNvSpPr>
            <a:spLocks noGrp="1" noChangeArrowheads="1"/>
          </p:cNvSpPr>
          <p:nvPr>
            <p:ph type="sldNum" sz="quarter" idx="12"/>
          </p:nvPr>
        </p:nvSpPr>
        <p:spPr>
          <a:ln/>
        </p:spPr>
        <p:txBody>
          <a:bodyPr/>
          <a:lstStyle>
            <a:lvl1pPr>
              <a:defRPr/>
            </a:lvl1pPr>
          </a:lstStyle>
          <a:p>
            <a:fld id="{31AC1A05-915A-455B-976B-6A8C2FF86706}" type="slidenum">
              <a:rPr lang="en-US" altLang="zh-TW"/>
              <a:pPr/>
              <a:t>‹#›</a:t>
            </a:fld>
            <a:endParaRPr lang="en-US" altLang="zh-TW"/>
          </a:p>
        </p:txBody>
      </p:sp>
    </p:spTree>
    <p:extLst>
      <p:ext uri="{BB962C8B-B14F-4D97-AF65-F5344CB8AC3E}">
        <p14:creationId xmlns:p14="http://schemas.microsoft.com/office/powerpoint/2010/main" val="230693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F092B21A-F778-466B-930B-57E87E9827F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1CFD3BE1-08FE-4DBB-A438-D3AAB3B23FB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452CFFFE-2799-4A22-9A86-9D85B56F0375}"/>
              </a:ext>
            </a:extLst>
          </p:cNvPr>
          <p:cNvSpPr>
            <a:spLocks noGrp="1" noChangeArrowheads="1"/>
          </p:cNvSpPr>
          <p:nvPr>
            <p:ph type="sldNum" sz="quarter" idx="12"/>
          </p:nvPr>
        </p:nvSpPr>
        <p:spPr>
          <a:ln/>
        </p:spPr>
        <p:txBody>
          <a:bodyPr/>
          <a:lstStyle>
            <a:lvl1pPr>
              <a:defRPr/>
            </a:lvl1pPr>
          </a:lstStyle>
          <a:p>
            <a:fld id="{0AD933D8-843B-4E77-83EC-3BFBA95C930B}" type="slidenum">
              <a:rPr lang="en-US" altLang="zh-TW"/>
              <a:pPr/>
              <a:t>‹#›</a:t>
            </a:fld>
            <a:endParaRPr lang="en-US" altLang="zh-TW"/>
          </a:p>
        </p:txBody>
      </p:sp>
    </p:spTree>
    <p:extLst>
      <p:ext uri="{BB962C8B-B14F-4D97-AF65-F5344CB8AC3E}">
        <p14:creationId xmlns:p14="http://schemas.microsoft.com/office/powerpoint/2010/main" val="4146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AE9C81B8-4E81-4854-977A-339149D0F6DE}"/>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94CF178-647E-4D42-AFE0-936163F86E7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8D00599E-2DF4-4472-BE5B-ADF06E7F4698}"/>
              </a:ext>
            </a:extLst>
          </p:cNvPr>
          <p:cNvSpPr>
            <a:spLocks noGrp="1" noChangeArrowheads="1"/>
          </p:cNvSpPr>
          <p:nvPr>
            <p:ph type="sldNum" sz="quarter" idx="12"/>
          </p:nvPr>
        </p:nvSpPr>
        <p:spPr>
          <a:ln/>
        </p:spPr>
        <p:txBody>
          <a:bodyPr/>
          <a:lstStyle>
            <a:lvl1pPr>
              <a:defRPr/>
            </a:lvl1pPr>
          </a:lstStyle>
          <a:p>
            <a:fld id="{FE314836-9676-4EBE-8200-1E962043716A}" type="slidenum">
              <a:rPr lang="en-US" altLang="zh-TW"/>
              <a:pPr/>
              <a:t>‹#›</a:t>
            </a:fld>
            <a:endParaRPr lang="en-US" altLang="zh-TW"/>
          </a:p>
        </p:txBody>
      </p:sp>
    </p:spTree>
    <p:extLst>
      <p:ext uri="{BB962C8B-B14F-4D97-AF65-F5344CB8AC3E}">
        <p14:creationId xmlns:p14="http://schemas.microsoft.com/office/powerpoint/2010/main" val="277243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F2DD1985-C678-4EF2-9498-DF83D7B5263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EF9AE707-DB43-4EA0-8AA9-762073895F7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CF1076AC-AB39-47EC-9AD2-682F0831E832}"/>
              </a:ext>
            </a:extLst>
          </p:cNvPr>
          <p:cNvSpPr>
            <a:spLocks noGrp="1" noChangeArrowheads="1"/>
          </p:cNvSpPr>
          <p:nvPr>
            <p:ph type="sldNum" sz="quarter" idx="12"/>
          </p:nvPr>
        </p:nvSpPr>
        <p:spPr>
          <a:ln/>
        </p:spPr>
        <p:txBody>
          <a:bodyPr/>
          <a:lstStyle>
            <a:lvl1pPr>
              <a:defRPr/>
            </a:lvl1pPr>
          </a:lstStyle>
          <a:p>
            <a:fld id="{8C73C1A9-5FE3-41B1-9F6E-5F30A18B6AC7}" type="slidenum">
              <a:rPr lang="en-US" altLang="zh-TW"/>
              <a:pPr/>
              <a:t>‹#›</a:t>
            </a:fld>
            <a:endParaRPr lang="en-US" altLang="zh-TW"/>
          </a:p>
        </p:txBody>
      </p:sp>
    </p:spTree>
    <p:extLst>
      <p:ext uri="{BB962C8B-B14F-4D97-AF65-F5344CB8AC3E}">
        <p14:creationId xmlns:p14="http://schemas.microsoft.com/office/powerpoint/2010/main" val="11340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2D81D848-0CB7-426C-9D65-9BDF66596FA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072E5961-BBC9-41C1-B259-F5E71154F38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3EC60609-A996-453D-BD25-2EFDB7B93181}"/>
              </a:ext>
            </a:extLst>
          </p:cNvPr>
          <p:cNvSpPr>
            <a:spLocks noGrp="1" noChangeArrowheads="1"/>
          </p:cNvSpPr>
          <p:nvPr>
            <p:ph type="sldNum" sz="quarter" idx="12"/>
          </p:nvPr>
        </p:nvSpPr>
        <p:spPr>
          <a:ln/>
        </p:spPr>
        <p:txBody>
          <a:bodyPr/>
          <a:lstStyle>
            <a:lvl1pPr>
              <a:defRPr/>
            </a:lvl1pPr>
          </a:lstStyle>
          <a:p>
            <a:fld id="{797F3D3F-F050-4F08-A6F1-A18ACB7759DA}" type="slidenum">
              <a:rPr lang="en-US" altLang="zh-TW"/>
              <a:pPr/>
              <a:t>‹#›</a:t>
            </a:fld>
            <a:endParaRPr lang="en-US" altLang="zh-TW"/>
          </a:p>
        </p:txBody>
      </p:sp>
    </p:spTree>
    <p:extLst>
      <p:ext uri="{BB962C8B-B14F-4D97-AF65-F5344CB8AC3E}">
        <p14:creationId xmlns:p14="http://schemas.microsoft.com/office/powerpoint/2010/main" val="283426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20F6862A-1AEF-42D4-9F68-04584930576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B8119734-B53F-43A7-A882-5C7F43F97D5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3347D959-F4D2-4CA9-AE9F-6C58C09797E4}"/>
              </a:ext>
            </a:extLst>
          </p:cNvPr>
          <p:cNvSpPr>
            <a:spLocks noGrp="1" noChangeArrowheads="1"/>
          </p:cNvSpPr>
          <p:nvPr>
            <p:ph type="sldNum" sz="quarter" idx="12"/>
          </p:nvPr>
        </p:nvSpPr>
        <p:spPr>
          <a:ln/>
        </p:spPr>
        <p:txBody>
          <a:bodyPr/>
          <a:lstStyle>
            <a:lvl1pPr>
              <a:defRPr/>
            </a:lvl1pPr>
          </a:lstStyle>
          <a:p>
            <a:fld id="{1A4B0F22-A451-4443-91BA-5D01222A3BC7}" type="slidenum">
              <a:rPr lang="en-US" altLang="zh-TW"/>
              <a:pPr/>
              <a:t>‹#›</a:t>
            </a:fld>
            <a:endParaRPr lang="en-US" altLang="zh-TW"/>
          </a:p>
        </p:txBody>
      </p:sp>
    </p:spTree>
    <p:extLst>
      <p:ext uri="{BB962C8B-B14F-4D97-AF65-F5344CB8AC3E}">
        <p14:creationId xmlns:p14="http://schemas.microsoft.com/office/powerpoint/2010/main" val="183566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1EA3C5F-1C6A-4EF9-BB80-67C6E53CBDB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D8BC8D4B-889A-4523-AB47-52B4F2078DE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826F023D-BDBD-413C-BBBD-3D41C6F0D279}"/>
              </a:ext>
            </a:extLst>
          </p:cNvPr>
          <p:cNvSpPr>
            <a:spLocks noGrp="1" noChangeArrowheads="1"/>
          </p:cNvSpPr>
          <p:nvPr>
            <p:ph type="sldNum" sz="quarter" idx="12"/>
          </p:nvPr>
        </p:nvSpPr>
        <p:spPr>
          <a:ln/>
        </p:spPr>
        <p:txBody>
          <a:bodyPr/>
          <a:lstStyle>
            <a:lvl1pPr>
              <a:defRPr/>
            </a:lvl1pPr>
          </a:lstStyle>
          <a:p>
            <a:fld id="{47CD48A4-3AB4-4C0A-8C19-270AD85072E7}" type="slidenum">
              <a:rPr lang="en-US" altLang="zh-TW"/>
              <a:pPr/>
              <a:t>‹#›</a:t>
            </a:fld>
            <a:endParaRPr lang="en-US" altLang="zh-TW"/>
          </a:p>
        </p:txBody>
      </p:sp>
    </p:spTree>
    <p:extLst>
      <p:ext uri="{BB962C8B-B14F-4D97-AF65-F5344CB8AC3E}">
        <p14:creationId xmlns:p14="http://schemas.microsoft.com/office/powerpoint/2010/main" val="223329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A28AB3BB-AE95-43A6-B055-347D89BBEAD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3EF70B7-B7B6-42D9-9E0B-2EBCFA80660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7A11F8C-F763-4DF2-8517-CCE42F31ED5B}"/>
              </a:ext>
            </a:extLst>
          </p:cNvPr>
          <p:cNvSpPr>
            <a:spLocks noGrp="1" noChangeArrowheads="1"/>
          </p:cNvSpPr>
          <p:nvPr>
            <p:ph type="sldNum" sz="quarter" idx="12"/>
          </p:nvPr>
        </p:nvSpPr>
        <p:spPr>
          <a:ln/>
        </p:spPr>
        <p:txBody>
          <a:bodyPr/>
          <a:lstStyle>
            <a:lvl1pPr>
              <a:defRPr/>
            </a:lvl1pPr>
          </a:lstStyle>
          <a:p>
            <a:fld id="{5802E483-96E0-4793-ACFD-E0A06D90434C}" type="slidenum">
              <a:rPr lang="en-US" altLang="zh-TW"/>
              <a:pPr/>
              <a:t>‹#›</a:t>
            </a:fld>
            <a:endParaRPr lang="en-US" altLang="zh-TW"/>
          </a:p>
        </p:txBody>
      </p:sp>
    </p:spTree>
    <p:extLst>
      <p:ext uri="{BB962C8B-B14F-4D97-AF65-F5344CB8AC3E}">
        <p14:creationId xmlns:p14="http://schemas.microsoft.com/office/powerpoint/2010/main" val="226813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0B53C05E-8E82-465A-A499-4DC4FB09790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9BCACA1C-C2AB-48FF-96D5-F1E0A26A3F5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E9B137C-FA4D-4B5A-AB68-2CC39E7A3C27}"/>
              </a:ext>
            </a:extLst>
          </p:cNvPr>
          <p:cNvSpPr>
            <a:spLocks noGrp="1" noChangeArrowheads="1"/>
          </p:cNvSpPr>
          <p:nvPr>
            <p:ph type="sldNum" sz="quarter" idx="12"/>
          </p:nvPr>
        </p:nvSpPr>
        <p:spPr>
          <a:ln/>
        </p:spPr>
        <p:txBody>
          <a:bodyPr/>
          <a:lstStyle>
            <a:lvl1pPr>
              <a:defRPr/>
            </a:lvl1pPr>
          </a:lstStyle>
          <a:p>
            <a:fld id="{963B85BC-0941-404D-9128-6CC64EF7D087}" type="slidenum">
              <a:rPr lang="en-US" altLang="zh-TW"/>
              <a:pPr/>
              <a:t>‹#›</a:t>
            </a:fld>
            <a:endParaRPr lang="en-US" altLang="zh-TW"/>
          </a:p>
        </p:txBody>
      </p:sp>
    </p:spTree>
    <p:extLst>
      <p:ext uri="{BB962C8B-B14F-4D97-AF65-F5344CB8AC3E}">
        <p14:creationId xmlns:p14="http://schemas.microsoft.com/office/powerpoint/2010/main" val="146077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DDF9E23-0584-447C-9ABC-99BA07ABE420}"/>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按一下以編輯母片標題樣式</a:t>
            </a:r>
          </a:p>
        </p:txBody>
      </p:sp>
      <p:sp>
        <p:nvSpPr>
          <p:cNvPr id="1027" name="Rectangle 3">
            <a:extLst>
              <a:ext uri="{FF2B5EF4-FFF2-40B4-BE49-F238E27FC236}">
                <a16:creationId xmlns:a16="http://schemas.microsoft.com/office/drawing/2014/main" id="{BFC39BD2-2A62-46B2-9C44-B50A51AC5C95}"/>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按一下以編輯母片</a:t>
            </a:r>
          </a:p>
          <a:p>
            <a:pPr lvl="1"/>
            <a:r>
              <a:rPr lang="en-US" altLang="zh-TW"/>
              <a:t>第二層</a:t>
            </a:r>
          </a:p>
          <a:p>
            <a:pPr lvl="2"/>
            <a:r>
              <a:rPr lang="en-US" altLang="zh-TW"/>
              <a:t>第三層</a:t>
            </a:r>
          </a:p>
          <a:p>
            <a:pPr lvl="3"/>
            <a:r>
              <a:rPr lang="en-US" altLang="zh-TW"/>
              <a:t>第四層</a:t>
            </a:r>
          </a:p>
          <a:p>
            <a:pPr lvl="4"/>
            <a:r>
              <a:rPr lang="en-US" altLang="zh-TW"/>
              <a:t>第五層</a:t>
            </a:r>
          </a:p>
        </p:txBody>
      </p:sp>
      <p:sp>
        <p:nvSpPr>
          <p:cNvPr id="70660" name="Rectangle 4">
            <a:extLst>
              <a:ext uri="{FF2B5EF4-FFF2-40B4-BE49-F238E27FC236}">
                <a16:creationId xmlns:a16="http://schemas.microsoft.com/office/drawing/2014/main" id="{6D1AD920-1F21-4645-AB6F-0B4ABF3AE323}"/>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mj-lt"/>
              </a:defRPr>
            </a:lvl1pPr>
          </a:lstStyle>
          <a:p>
            <a:pPr>
              <a:defRPr/>
            </a:pPr>
            <a:endParaRPr lang="en-US" altLang="zh-TW"/>
          </a:p>
        </p:txBody>
      </p:sp>
      <p:sp>
        <p:nvSpPr>
          <p:cNvPr id="70661" name="Rectangle 5">
            <a:extLst>
              <a:ext uri="{FF2B5EF4-FFF2-40B4-BE49-F238E27FC236}">
                <a16:creationId xmlns:a16="http://schemas.microsoft.com/office/drawing/2014/main" id="{5AA21A45-DF45-4C7C-806D-35D026906A7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mj-lt"/>
              </a:defRPr>
            </a:lvl1pPr>
          </a:lstStyle>
          <a:p>
            <a:pPr>
              <a:defRPr/>
            </a:pPr>
            <a:endParaRPr lang="en-US" altLang="zh-TW"/>
          </a:p>
        </p:txBody>
      </p:sp>
      <p:sp>
        <p:nvSpPr>
          <p:cNvPr id="70662" name="Rectangle 6">
            <a:extLst>
              <a:ext uri="{FF2B5EF4-FFF2-40B4-BE49-F238E27FC236}">
                <a16:creationId xmlns:a16="http://schemas.microsoft.com/office/drawing/2014/main" id="{F558DF03-5E1B-4851-939B-3DF75357ADC5}"/>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Garamond" panose="02020404030301010803" pitchFamily="18" charset="0"/>
              </a:defRPr>
            </a:lvl1pPr>
          </a:lstStyle>
          <a:p>
            <a:fld id="{F7800331-AE58-4733-8B4D-01FA9BCC6256}" type="slidenum">
              <a:rPr lang="en-US" altLang="zh-TW"/>
              <a:pPr/>
              <a:t>‹#›</a:t>
            </a:fld>
            <a:endParaRPr lang="en-US" altLang="zh-TW"/>
          </a:p>
        </p:txBody>
      </p:sp>
      <p:sp>
        <p:nvSpPr>
          <p:cNvPr id="1031" name="Freeform 7">
            <a:extLst>
              <a:ext uri="{FF2B5EF4-FFF2-40B4-BE49-F238E27FC236}">
                <a16:creationId xmlns:a16="http://schemas.microsoft.com/office/drawing/2014/main" id="{962E3D29-3D29-49A6-ADBB-449B24803E42}"/>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21AD8978-91F5-49FE-B7D0-F5507750E014}"/>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71"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5pPr>
      <a:lvl6pPr marL="457200" algn="l" rtl="0" fontAlgn="base">
        <a:spcBef>
          <a:spcPct val="0"/>
        </a:spcBef>
        <a:spcAft>
          <a:spcPct val="0"/>
        </a:spcAft>
        <a:defRPr kumimoji="1" sz="4200">
          <a:solidFill>
            <a:schemeClr val="tx2"/>
          </a:solidFill>
          <a:latin typeface="Garamond" pitchFamily="18" charset="0"/>
          <a:ea typeface="新細明體" pitchFamily="18" charset="-120"/>
        </a:defRPr>
      </a:lvl6pPr>
      <a:lvl7pPr marL="914400" algn="l" rtl="0" fontAlgn="base">
        <a:spcBef>
          <a:spcPct val="0"/>
        </a:spcBef>
        <a:spcAft>
          <a:spcPct val="0"/>
        </a:spcAft>
        <a:defRPr kumimoji="1" sz="4200">
          <a:solidFill>
            <a:schemeClr val="tx2"/>
          </a:solidFill>
          <a:latin typeface="Garamond" pitchFamily="18" charset="0"/>
          <a:ea typeface="新細明體" pitchFamily="18" charset="-120"/>
        </a:defRPr>
      </a:lvl7pPr>
      <a:lvl8pPr marL="1371600" algn="l" rtl="0" fontAlgn="base">
        <a:spcBef>
          <a:spcPct val="0"/>
        </a:spcBef>
        <a:spcAft>
          <a:spcPct val="0"/>
        </a:spcAft>
        <a:defRPr kumimoji="1" sz="4200">
          <a:solidFill>
            <a:schemeClr val="tx2"/>
          </a:solidFill>
          <a:latin typeface="Garamond" pitchFamily="18" charset="0"/>
          <a:ea typeface="新細明體" pitchFamily="18" charset="-120"/>
        </a:defRPr>
      </a:lvl8pPr>
      <a:lvl9pPr marL="1828800" algn="l" rtl="0" fontAlgn="base">
        <a:spcBef>
          <a:spcPct val="0"/>
        </a:spcBef>
        <a:spcAft>
          <a:spcPct val="0"/>
        </a:spcAft>
        <a:defRPr kumimoji="1" sz="4200">
          <a:solidFill>
            <a:schemeClr val="tx2"/>
          </a:solidFill>
          <a:latin typeface="Garamond" pitchFamily="18" charset="0"/>
          <a:ea typeface="新細明體" pitchFamily="18"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msdn2.microsoft.com/bc1k0739.aspx" TargetMode="External"/><Relationship Id="rId2" Type="http://schemas.openxmlformats.org/officeDocument/2006/relationships/hyperlink" Target="http://msdn2.microsoft.com/1fct9x95.aspx" TargetMode="External"/><Relationship Id="rId1" Type="http://schemas.openxmlformats.org/officeDocument/2006/relationships/slideLayout" Target="../slideLayouts/slideLayout2.xml"/><Relationship Id="rId5" Type="http://schemas.openxmlformats.org/officeDocument/2006/relationships/hyperlink" Target="http://msdn2.microsoft.com/zkh091c4.aspx" TargetMode="External"/><Relationship Id="rId4" Type="http://schemas.openxmlformats.org/officeDocument/2006/relationships/hyperlink" Target="http://msdn2.microsoft.com/242dw0dc.aspx"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msdn2.microsoft.com/s3834s40.aspx" TargetMode="External"/><Relationship Id="rId2" Type="http://schemas.openxmlformats.org/officeDocument/2006/relationships/hyperlink" Target="http://msdn2.microsoft.com/5187hzke.aspx" TargetMode="External"/><Relationship Id="rId1" Type="http://schemas.openxmlformats.org/officeDocument/2006/relationships/slideLayout" Target="../slideLayouts/slideLayout2.xml"/><Relationship Id="rId5" Type="http://schemas.openxmlformats.org/officeDocument/2006/relationships/hyperlink" Target="http://msdn2.microsoft.com/hsa6s00t.aspx" TargetMode="External"/><Relationship Id="rId4" Type="http://schemas.openxmlformats.org/officeDocument/2006/relationships/hyperlink" Target="http://msdn2.microsoft.com/c8bys6hz.aspx"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msdn2.microsoft.com/c3dabskb.aspx" TargetMode="External"/><Relationship Id="rId2" Type="http://schemas.openxmlformats.org/officeDocument/2006/relationships/hyperlink" Target="http://msdn2.microsoft.com/a8ef94t8.aspx" TargetMode="External"/><Relationship Id="rId1" Type="http://schemas.openxmlformats.org/officeDocument/2006/relationships/slideLayout" Target="../slideLayouts/slideLayout2.xml"/><Relationship Id="rId6" Type="http://schemas.openxmlformats.org/officeDocument/2006/relationships/hyperlink" Target="http://msdn2.microsoft.com/tbfc87h6.aspx" TargetMode="External"/><Relationship Id="rId5" Type="http://schemas.openxmlformats.org/officeDocument/2006/relationships/hyperlink" Target="http://msdn2.microsoft.com/x5aw0hdf.aspx" TargetMode="External"/><Relationship Id="rId4" Type="http://schemas.openxmlformats.org/officeDocument/2006/relationships/hyperlink" Target="http://msdn2.microsoft.com/88b1k8y5.aspx"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C2AE138-0730-46F4-A0D1-29B137A9AB66}"/>
              </a:ext>
            </a:extLst>
          </p:cNvPr>
          <p:cNvSpPr>
            <a:spLocks noGrp="1" noChangeArrowheads="1"/>
          </p:cNvSpPr>
          <p:nvPr>
            <p:ph type="ctrTitle"/>
          </p:nvPr>
        </p:nvSpPr>
        <p:spPr/>
        <p:txBody>
          <a:bodyPr/>
          <a:lstStyle/>
          <a:p>
            <a:pPr eaLnBrk="1" hangingPunct="1"/>
            <a:r>
              <a:rPr lang="en-US" altLang="zh-TW" sz="4000" dirty="0">
                <a:ea typeface="標楷體" pitchFamily="65" charset="-120"/>
              </a:rPr>
              <a:t>CHAPTER  4  </a:t>
            </a:r>
            <a:r>
              <a:rPr lang="en-US" altLang="en-US" sz="4000" dirty="0">
                <a:ea typeface="標楷體" pitchFamily="65" charset="-120"/>
              </a:rPr>
              <a:t>多</a:t>
            </a:r>
            <a:r>
              <a:rPr lang="zh-TW" altLang="en-US" sz="4000" dirty="0">
                <a:ea typeface="標楷體" pitchFamily="65" charset="-120"/>
              </a:rPr>
              <a:t>執行緒</a:t>
            </a:r>
            <a:r>
              <a:rPr lang="en-US" altLang="en-US" sz="4000" dirty="0">
                <a:ea typeface="標楷體" pitchFamily="65" charset="-120"/>
              </a:rPr>
              <a:t> </a:t>
            </a:r>
            <a:r>
              <a:rPr lang="en-US" altLang="zh-TW" sz="4000" dirty="0">
                <a:ea typeface="標楷體" pitchFamily="65" charset="-120"/>
              </a:rPr>
              <a:t>(Multithreaded Programming)</a:t>
            </a:r>
            <a:endParaRPr lang="zh-TW" altLang="en-US" sz="4000" dirty="0">
              <a:ea typeface="標楷體" pitchFamily="65" charset="-120"/>
            </a:endParaRPr>
          </a:p>
        </p:txBody>
      </p:sp>
      <p:sp>
        <p:nvSpPr>
          <p:cNvPr id="5123" name="Rectangle 3">
            <a:extLst>
              <a:ext uri="{FF2B5EF4-FFF2-40B4-BE49-F238E27FC236}">
                <a16:creationId xmlns:a16="http://schemas.microsoft.com/office/drawing/2014/main" id="{BC8ECCF6-A4BF-404F-A66A-89F7FF112069}"/>
              </a:ext>
            </a:extLst>
          </p:cNvPr>
          <p:cNvSpPr>
            <a:spLocks noGrp="1" noChangeArrowheads="1"/>
          </p:cNvSpPr>
          <p:nvPr>
            <p:ph type="subTitle" idx="1"/>
          </p:nvPr>
        </p:nvSpPr>
        <p:spPr>
          <a:xfrm>
            <a:off x="1979613" y="4076700"/>
            <a:ext cx="6557962" cy="2011363"/>
          </a:xfrm>
        </p:spPr>
        <p:txBody>
          <a:bodyPr/>
          <a:lstStyle/>
          <a:p>
            <a:pPr eaLnBrk="1" hangingPunct="1"/>
            <a:r>
              <a:rPr lang="zh-TW" altLang="en-US" sz="2400" dirty="0">
                <a:latin typeface="標楷體" pitchFamily="65" charset="-120"/>
                <a:ea typeface="標楷體" pitchFamily="65" charset="-120"/>
              </a:rPr>
              <a:t>林政宏</a:t>
            </a:r>
            <a:endParaRPr lang="en-US" altLang="zh-TW" sz="2400" dirty="0">
              <a:latin typeface="標楷體" pitchFamily="65" charset="-120"/>
              <a:ea typeface="標楷體" pitchFamily="65" charset="-120"/>
            </a:endParaRPr>
          </a:p>
          <a:p>
            <a:pPr eaLnBrk="1" hangingPunct="1"/>
            <a:r>
              <a:rPr lang="zh-TW" altLang="en-US" sz="2400" dirty="0">
                <a:latin typeface="標楷體" pitchFamily="65" charset="-120"/>
                <a:ea typeface="標楷體" pitchFamily="65" charset="-120"/>
              </a:rPr>
              <a:t>國立臺灣師範大學電機工程學系</a:t>
            </a:r>
          </a:p>
          <a:p>
            <a:pPr eaLnBrk="1" hangingPunct="1">
              <a:lnSpc>
                <a:spcPct val="90000"/>
              </a:lnSpc>
            </a:pPr>
            <a:endParaRPr lang="zh-TW" altLang="en-US" sz="2400" dirty="0">
              <a:solidFill>
                <a:srgbClr val="000000"/>
              </a:solidFill>
              <a:latin typeface="標楷體" pitchFamily="65" charset="-120"/>
              <a:ea typeface="標楷體"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BEB8E724-340E-45D9-8875-ADD913166B20}"/>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Difference of functions </a:t>
            </a:r>
            <a:endParaRPr lang="zh-TW" altLang="en-US">
              <a:latin typeface="Times New Roman" panose="02020603050405020304" pitchFamily="18" charset="0"/>
              <a:cs typeface="Times New Roman" panose="02020603050405020304" pitchFamily="18" charset="0"/>
            </a:endParaRPr>
          </a:p>
        </p:txBody>
      </p:sp>
      <p:graphicFrame>
        <p:nvGraphicFramePr>
          <p:cNvPr id="4" name="內容版面配置區 3">
            <a:extLst>
              <a:ext uri="{FF2B5EF4-FFF2-40B4-BE49-F238E27FC236}">
                <a16:creationId xmlns:a16="http://schemas.microsoft.com/office/drawing/2014/main" id="{A297DA9C-9757-4928-8FE1-98BEFF35BF7F}"/>
              </a:ext>
            </a:extLst>
          </p:cNvPr>
          <p:cNvGraphicFramePr>
            <a:graphicFrameLocks noGrp="1"/>
          </p:cNvGraphicFramePr>
          <p:nvPr>
            <p:ph idx="1"/>
          </p:nvPr>
        </p:nvGraphicFramePr>
        <p:xfrm>
          <a:off x="457200" y="1600200"/>
          <a:ext cx="8229600" cy="405447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98">
                <a:tc>
                  <a:txBody>
                    <a:bodyPr/>
                    <a:lstStyle/>
                    <a:p>
                      <a:r>
                        <a:rPr lang="en-US" altLang="zh-TW" sz="1800" dirty="0"/>
                        <a:t>Functions</a:t>
                      </a:r>
                      <a:endParaRPr lang="zh-TW" altLang="en-US" sz="1800" dirty="0"/>
                    </a:p>
                  </a:txBody>
                  <a:tcPr marT="45727" marB="45727"/>
                </a:tc>
                <a:tc>
                  <a:txBody>
                    <a:bodyPr/>
                    <a:lstStyle/>
                    <a:p>
                      <a:r>
                        <a:rPr lang="en-US" altLang="zh-TW" sz="1800" dirty="0"/>
                        <a:t>Thread</a:t>
                      </a:r>
                      <a:endParaRPr lang="zh-TW" altLang="en-US" sz="1800" dirty="0"/>
                    </a:p>
                  </a:txBody>
                  <a:tcPr marT="45727" marB="45727"/>
                </a:tc>
                <a:tc>
                  <a:txBody>
                    <a:bodyPr/>
                    <a:lstStyle/>
                    <a:p>
                      <a:r>
                        <a:rPr lang="en-US" altLang="zh-TW" sz="1800" dirty="0"/>
                        <a:t>Process</a:t>
                      </a:r>
                      <a:endParaRPr lang="zh-TW" altLang="en-US" sz="1800" dirty="0"/>
                    </a:p>
                  </a:txBody>
                  <a:tcPr marT="45727" marB="45727"/>
                </a:tc>
                <a:extLst>
                  <a:ext uri="{0D108BD9-81ED-4DB2-BD59-A6C34878D82A}">
                    <a16:rowId xmlns:a16="http://schemas.microsoft.com/office/drawing/2014/main" val="10000"/>
                  </a:ext>
                </a:extLst>
              </a:tr>
              <a:tr h="370898">
                <a:tc>
                  <a:txBody>
                    <a:bodyPr/>
                    <a:lstStyle/>
                    <a:p>
                      <a:r>
                        <a:rPr lang="en-US" altLang="zh-TW" sz="1800" dirty="0"/>
                        <a:t>Create</a:t>
                      </a:r>
                      <a:endParaRPr lang="zh-TW" altLang="en-US" sz="1800" dirty="0"/>
                    </a:p>
                  </a:txBody>
                  <a:tcPr marT="45727" marB="45727"/>
                </a:tc>
                <a:tc>
                  <a:txBody>
                    <a:bodyPr/>
                    <a:lstStyle/>
                    <a:p>
                      <a:r>
                        <a:rPr lang="en-US" altLang="zh-TW" sz="1800" dirty="0" err="1"/>
                        <a:t>pthread_create</a:t>
                      </a:r>
                      <a:endParaRPr lang="zh-TW" altLang="en-US" sz="1800" dirty="0"/>
                    </a:p>
                  </a:txBody>
                  <a:tcPr marT="45727" marB="45727"/>
                </a:tc>
                <a:tc>
                  <a:txBody>
                    <a:bodyPr/>
                    <a:lstStyle/>
                    <a:p>
                      <a:r>
                        <a:rPr lang="en-US" altLang="zh-TW" sz="1800" dirty="0"/>
                        <a:t>fork, </a:t>
                      </a:r>
                      <a:r>
                        <a:rPr lang="en-US" altLang="zh-TW" sz="1800" dirty="0" err="1"/>
                        <a:t>vfork</a:t>
                      </a:r>
                      <a:endParaRPr lang="zh-TW" altLang="en-US" sz="1800" dirty="0"/>
                    </a:p>
                  </a:txBody>
                  <a:tcPr marT="45727" marB="45727"/>
                </a:tc>
                <a:extLst>
                  <a:ext uri="{0D108BD9-81ED-4DB2-BD59-A6C34878D82A}">
                    <a16:rowId xmlns:a16="http://schemas.microsoft.com/office/drawing/2014/main" val="10001"/>
                  </a:ext>
                </a:extLst>
              </a:tr>
              <a:tr h="370898">
                <a:tc>
                  <a:txBody>
                    <a:bodyPr/>
                    <a:lstStyle/>
                    <a:p>
                      <a:r>
                        <a:rPr lang="en-US" altLang="zh-TW" sz="1800" dirty="0"/>
                        <a:t>Exit</a:t>
                      </a:r>
                      <a:endParaRPr lang="zh-TW" altLang="en-US" sz="1800" dirty="0"/>
                    </a:p>
                  </a:txBody>
                  <a:tcPr marT="45727" marB="45727"/>
                </a:tc>
                <a:tc>
                  <a:txBody>
                    <a:bodyPr/>
                    <a:lstStyle/>
                    <a:p>
                      <a:r>
                        <a:rPr lang="en-US" altLang="zh-TW" sz="1800" dirty="0" err="1"/>
                        <a:t>pthread_exit</a:t>
                      </a:r>
                      <a:endParaRPr lang="zh-TW" altLang="en-US" sz="1800" dirty="0"/>
                    </a:p>
                  </a:txBody>
                  <a:tcPr marT="45727" marB="45727"/>
                </a:tc>
                <a:tc>
                  <a:txBody>
                    <a:bodyPr/>
                    <a:lstStyle/>
                    <a:p>
                      <a:r>
                        <a:rPr lang="en-US" altLang="zh-TW" sz="1800" dirty="0"/>
                        <a:t>exit</a:t>
                      </a:r>
                      <a:endParaRPr lang="zh-TW" altLang="en-US" sz="1800" dirty="0"/>
                    </a:p>
                  </a:txBody>
                  <a:tcPr marT="45727" marB="45727"/>
                </a:tc>
                <a:extLst>
                  <a:ext uri="{0D108BD9-81ED-4DB2-BD59-A6C34878D82A}">
                    <a16:rowId xmlns:a16="http://schemas.microsoft.com/office/drawing/2014/main" val="10002"/>
                  </a:ext>
                </a:extLst>
              </a:tr>
              <a:tr h="370898">
                <a:tc>
                  <a:txBody>
                    <a:bodyPr/>
                    <a:lstStyle/>
                    <a:p>
                      <a:r>
                        <a:rPr lang="en-US" altLang="zh-TW" sz="1800" dirty="0"/>
                        <a:t>Wait</a:t>
                      </a:r>
                    </a:p>
                  </a:txBody>
                  <a:tcPr marT="45727" marB="45727"/>
                </a:tc>
                <a:tc>
                  <a:txBody>
                    <a:bodyPr/>
                    <a:lstStyle/>
                    <a:p>
                      <a:r>
                        <a:rPr lang="en-US" altLang="zh-TW" sz="1800" dirty="0" err="1"/>
                        <a:t>pthread_join</a:t>
                      </a:r>
                      <a:endParaRPr lang="zh-TW" altLang="en-US" sz="1800" dirty="0"/>
                    </a:p>
                  </a:txBody>
                  <a:tcPr marT="45727" marB="45727"/>
                </a:tc>
                <a:tc>
                  <a:txBody>
                    <a:bodyPr/>
                    <a:lstStyle/>
                    <a:p>
                      <a:r>
                        <a:rPr lang="en-US" altLang="zh-TW" sz="1800" dirty="0"/>
                        <a:t>wait, </a:t>
                      </a:r>
                      <a:r>
                        <a:rPr lang="en-US" altLang="zh-TW" sz="1800" dirty="0" err="1"/>
                        <a:t>waitpid</a:t>
                      </a:r>
                      <a:endParaRPr lang="zh-TW" altLang="en-US" sz="1800" dirty="0"/>
                    </a:p>
                  </a:txBody>
                  <a:tcPr marT="45727" marB="45727"/>
                </a:tc>
                <a:extLst>
                  <a:ext uri="{0D108BD9-81ED-4DB2-BD59-A6C34878D82A}">
                    <a16:rowId xmlns:a16="http://schemas.microsoft.com/office/drawing/2014/main" val="10003"/>
                  </a:ext>
                </a:extLst>
              </a:tr>
              <a:tr h="370898">
                <a:tc>
                  <a:txBody>
                    <a:bodyPr/>
                    <a:lstStyle/>
                    <a:p>
                      <a:r>
                        <a:rPr lang="en-US" altLang="zh-TW" sz="1800" dirty="0"/>
                        <a:t>Cancel/Terminate</a:t>
                      </a:r>
                      <a:endParaRPr lang="zh-TW" altLang="en-US" sz="1800" dirty="0"/>
                    </a:p>
                  </a:txBody>
                  <a:tcPr marT="45727" marB="45727"/>
                </a:tc>
                <a:tc>
                  <a:txBody>
                    <a:bodyPr/>
                    <a:lstStyle/>
                    <a:p>
                      <a:r>
                        <a:rPr lang="en-US" altLang="zh-TW" sz="1800" dirty="0" err="1"/>
                        <a:t>pthread_cancel</a:t>
                      </a:r>
                      <a:endParaRPr lang="zh-TW" altLang="en-US" sz="1800" dirty="0"/>
                    </a:p>
                  </a:txBody>
                  <a:tcPr marT="45727" marB="45727"/>
                </a:tc>
                <a:tc>
                  <a:txBody>
                    <a:bodyPr/>
                    <a:lstStyle/>
                    <a:p>
                      <a:r>
                        <a:rPr lang="en-US" altLang="zh-TW" sz="1800" dirty="0"/>
                        <a:t>abort</a:t>
                      </a:r>
                      <a:endParaRPr lang="zh-TW" altLang="en-US" sz="1800" dirty="0"/>
                    </a:p>
                  </a:txBody>
                  <a:tcPr marT="45727" marB="45727"/>
                </a:tc>
                <a:extLst>
                  <a:ext uri="{0D108BD9-81ED-4DB2-BD59-A6C34878D82A}">
                    <a16:rowId xmlns:a16="http://schemas.microsoft.com/office/drawing/2014/main" val="10004"/>
                  </a:ext>
                </a:extLst>
              </a:tr>
              <a:tr h="370898">
                <a:tc>
                  <a:txBody>
                    <a:bodyPr/>
                    <a:lstStyle/>
                    <a:p>
                      <a:r>
                        <a:rPr lang="en-US" altLang="zh-TW" sz="1800" dirty="0"/>
                        <a:t>Read ID</a:t>
                      </a:r>
                      <a:endParaRPr lang="zh-TW" altLang="en-US" sz="1800" dirty="0"/>
                    </a:p>
                  </a:txBody>
                  <a:tcPr marT="45727" marB="45727"/>
                </a:tc>
                <a:tc>
                  <a:txBody>
                    <a:bodyPr/>
                    <a:lstStyle/>
                    <a:p>
                      <a:r>
                        <a:rPr lang="en-US" altLang="zh-TW" sz="1800" dirty="0" err="1"/>
                        <a:t>pthread_self</a:t>
                      </a:r>
                      <a:endParaRPr lang="zh-TW" altLang="en-US" sz="1800" dirty="0"/>
                    </a:p>
                  </a:txBody>
                  <a:tcPr marT="45727" marB="45727"/>
                </a:tc>
                <a:tc>
                  <a:txBody>
                    <a:bodyPr/>
                    <a:lstStyle/>
                    <a:p>
                      <a:r>
                        <a:rPr lang="en-US" altLang="zh-TW" sz="1800" dirty="0" err="1"/>
                        <a:t>getpid</a:t>
                      </a:r>
                      <a:endParaRPr lang="zh-TW" altLang="en-US" sz="1800" dirty="0"/>
                    </a:p>
                  </a:txBody>
                  <a:tcPr marT="45727" marB="45727"/>
                </a:tc>
                <a:extLst>
                  <a:ext uri="{0D108BD9-81ED-4DB2-BD59-A6C34878D82A}">
                    <a16:rowId xmlns:a16="http://schemas.microsoft.com/office/drawing/2014/main" val="10005"/>
                  </a:ext>
                </a:extLst>
              </a:tr>
              <a:tr h="1188906">
                <a:tc>
                  <a:txBody>
                    <a:bodyPr/>
                    <a:lstStyle/>
                    <a:p>
                      <a:r>
                        <a:rPr lang="en-US" altLang="zh-TW" sz="1800" dirty="0"/>
                        <a:t>Scheduling</a:t>
                      </a:r>
                      <a:endParaRPr lang="zh-TW" altLang="en-US" sz="1800" dirty="0"/>
                    </a:p>
                  </a:txBody>
                  <a:tcPr marT="45727" marB="45727"/>
                </a:tc>
                <a:tc>
                  <a:txBody>
                    <a:bodyPr/>
                    <a:lstStyle/>
                    <a:p>
                      <a:r>
                        <a:rPr lang="en-US" altLang="zh-TW" sz="1800" dirty="0"/>
                        <a:t>SCHED_OTHER, SCHED_FIFO,</a:t>
                      </a:r>
                    </a:p>
                    <a:p>
                      <a:r>
                        <a:rPr lang="en-US" altLang="zh-TW" sz="1800" dirty="0"/>
                        <a:t>SCHED_RR</a:t>
                      </a:r>
                      <a:endParaRPr lang="zh-TW" altLang="en-US" sz="1800" dirty="0"/>
                    </a:p>
                  </a:txBody>
                  <a:tcPr marT="45727" marB="45727"/>
                </a:tc>
                <a:tc>
                  <a:txBody>
                    <a:bodyPr/>
                    <a:lstStyle/>
                    <a:p>
                      <a:r>
                        <a:rPr lang="en-US" altLang="zh-TW" sz="1800" dirty="0"/>
                        <a:t>SCHED_OTHER, SCHED_FIFO,</a:t>
                      </a:r>
                    </a:p>
                    <a:p>
                      <a:r>
                        <a:rPr lang="en-US" altLang="zh-TW" sz="1800" dirty="0"/>
                        <a:t>SCHED_RR</a:t>
                      </a:r>
                      <a:endParaRPr lang="zh-TW" altLang="en-US" sz="1800" dirty="0"/>
                    </a:p>
                    <a:p>
                      <a:endParaRPr lang="zh-TW" altLang="en-US" sz="1800" dirty="0"/>
                    </a:p>
                  </a:txBody>
                  <a:tcPr marT="45727" marB="45727"/>
                </a:tc>
                <a:extLst>
                  <a:ext uri="{0D108BD9-81ED-4DB2-BD59-A6C34878D82A}">
                    <a16:rowId xmlns:a16="http://schemas.microsoft.com/office/drawing/2014/main" val="10006"/>
                  </a:ext>
                </a:extLst>
              </a:tr>
              <a:tr h="640180">
                <a:tc>
                  <a:txBody>
                    <a:bodyPr/>
                    <a:lstStyle/>
                    <a:p>
                      <a:r>
                        <a:rPr lang="en-US" altLang="zh-TW" sz="1800" dirty="0"/>
                        <a:t>communication</a:t>
                      </a:r>
                      <a:endParaRPr lang="zh-TW" altLang="en-US" sz="1800" dirty="0"/>
                    </a:p>
                  </a:txBody>
                  <a:tcPr marT="45727" marB="45727"/>
                </a:tc>
                <a:tc>
                  <a:txBody>
                    <a:bodyPr/>
                    <a:lstStyle/>
                    <a:p>
                      <a:r>
                        <a:rPr lang="en-US" altLang="zh-TW" sz="1800" dirty="0"/>
                        <a:t>Message, </a:t>
                      </a:r>
                      <a:r>
                        <a:rPr lang="en-US" altLang="zh-TW" sz="1800" dirty="0" err="1"/>
                        <a:t>mutex</a:t>
                      </a:r>
                      <a:endParaRPr lang="zh-TW" altLang="en-US" sz="1800" dirty="0"/>
                    </a:p>
                  </a:txBody>
                  <a:tcPr marT="45727" marB="45727"/>
                </a:tc>
                <a:tc>
                  <a:txBody>
                    <a:bodyPr/>
                    <a:lstStyle/>
                    <a:p>
                      <a:r>
                        <a:rPr lang="en-US" altLang="zh-TW" sz="1800" dirty="0"/>
                        <a:t>Shared memory, pipe, message</a:t>
                      </a:r>
                      <a:r>
                        <a:rPr lang="en-US" altLang="zh-TW" sz="1800" baseline="0" dirty="0"/>
                        <a:t> passing</a:t>
                      </a:r>
                      <a:endParaRPr lang="zh-TW" altLang="en-US" sz="1800" dirty="0"/>
                    </a:p>
                  </a:txBody>
                  <a:tcPr marT="45727" marB="45727"/>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F8B1D09-3D91-49EE-914B-A7F625A234DD}"/>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cs typeface="Times New Roman" panose="02020603050405020304" pitchFamily="18" charset="0"/>
              </a:rPr>
              <a:t>User Threads and Kernel Threads</a:t>
            </a:r>
          </a:p>
        </p:txBody>
      </p:sp>
      <p:sp>
        <p:nvSpPr>
          <p:cNvPr id="17411" name="Rectangle 3">
            <a:extLst>
              <a:ext uri="{FF2B5EF4-FFF2-40B4-BE49-F238E27FC236}">
                <a16:creationId xmlns:a16="http://schemas.microsoft.com/office/drawing/2014/main" id="{DB21DF6A-F3BC-4A88-AA4C-A3CD04179807}"/>
              </a:ext>
            </a:extLst>
          </p:cNvPr>
          <p:cNvSpPr>
            <a:spLocks noGrp="1" noChangeArrowheads="1"/>
          </p:cNvSpPr>
          <p:nvPr>
            <p:ph type="body" idx="1"/>
          </p:nvPr>
        </p:nvSpPr>
        <p:spPr>
          <a:xfrm>
            <a:off x="457200" y="1196975"/>
            <a:ext cx="8229600" cy="5184775"/>
          </a:xfrm>
        </p:spPr>
        <p:txBody>
          <a:bodyPr/>
          <a:lstStyle/>
          <a:p>
            <a:r>
              <a:rPr lang="en-US" altLang="zh-TW" sz="2000" b="1">
                <a:solidFill>
                  <a:srgbClr val="3366FF"/>
                </a:solidFill>
                <a:latin typeface="Times New Roman" panose="02020603050405020304" pitchFamily="18" charset="0"/>
                <a:cs typeface="Times New Roman" panose="02020603050405020304" pitchFamily="18" charset="0"/>
              </a:rPr>
              <a:t>User threads</a:t>
            </a:r>
            <a:r>
              <a:rPr lang="en-US" altLang="zh-TW" sz="2000">
                <a:latin typeface="Times New Roman" panose="02020603050405020304" pitchFamily="18" charset="0"/>
                <a:cs typeface="Times New Roman" panose="02020603050405020304" pitchFamily="18" charset="0"/>
              </a:rPr>
              <a:t> - management done by user-level threads library</a:t>
            </a:r>
          </a:p>
          <a:p>
            <a:r>
              <a:rPr lang="en-US" altLang="zh-TW" sz="2000">
                <a:latin typeface="Times New Roman" panose="02020603050405020304" pitchFamily="18" charset="0"/>
                <a:cs typeface="Times New Roman" panose="02020603050405020304" pitchFamily="18" charset="0"/>
              </a:rPr>
              <a:t>Three primary thread libraries:</a:t>
            </a:r>
          </a:p>
          <a:p>
            <a:pPr lvl="1"/>
            <a:r>
              <a:rPr lang="en-US" altLang="zh-TW" sz="2000">
                <a:latin typeface="Times New Roman" panose="02020603050405020304" pitchFamily="18" charset="0"/>
                <a:cs typeface="Times New Roman" panose="02020603050405020304" pitchFamily="18" charset="0"/>
              </a:rPr>
              <a:t> POSIX </a:t>
            </a:r>
            <a:r>
              <a:rPr lang="en-US" altLang="zh-TW" sz="2000" b="1">
                <a:solidFill>
                  <a:srgbClr val="3366FF"/>
                </a:solidFill>
                <a:latin typeface="Times New Roman" panose="02020603050405020304" pitchFamily="18" charset="0"/>
                <a:cs typeface="Times New Roman" panose="02020603050405020304" pitchFamily="18" charset="0"/>
              </a:rPr>
              <a:t>Pthreads</a:t>
            </a:r>
            <a:endParaRPr lang="en-US" altLang="zh-TW" sz="2000" b="1" i="1">
              <a:solidFill>
                <a:srgbClr val="3366FF"/>
              </a:solidFill>
              <a:latin typeface="Times New Roman" panose="02020603050405020304" pitchFamily="18" charset="0"/>
              <a:cs typeface="Times New Roman" panose="02020603050405020304" pitchFamily="18" charset="0"/>
            </a:endParaRPr>
          </a:p>
          <a:p>
            <a:pPr lvl="1"/>
            <a:r>
              <a:rPr lang="en-US" altLang="zh-TW" sz="2000">
                <a:latin typeface="Times New Roman" panose="02020603050405020304" pitchFamily="18" charset="0"/>
                <a:cs typeface="Times New Roman" panose="02020603050405020304" pitchFamily="18" charset="0"/>
              </a:rPr>
              <a:t> Win32 threads</a:t>
            </a:r>
          </a:p>
          <a:p>
            <a:pPr lvl="1"/>
            <a:r>
              <a:rPr lang="en-US" altLang="zh-TW" sz="2000">
                <a:latin typeface="Times New Roman" panose="02020603050405020304" pitchFamily="18" charset="0"/>
                <a:cs typeface="Times New Roman" panose="02020603050405020304" pitchFamily="18" charset="0"/>
              </a:rPr>
              <a:t> Java threads</a:t>
            </a:r>
          </a:p>
          <a:p>
            <a:pPr lvl="1">
              <a:buFont typeface="Monotype Sorts" pitchFamily="2" charset="2"/>
              <a:buNone/>
            </a:pPr>
            <a:endParaRPr lang="en-US" altLang="zh-TW" sz="2000">
              <a:latin typeface="Times New Roman" panose="02020603050405020304" pitchFamily="18" charset="0"/>
              <a:cs typeface="Times New Roman" panose="02020603050405020304" pitchFamily="18" charset="0"/>
            </a:endParaRPr>
          </a:p>
          <a:p>
            <a:r>
              <a:rPr lang="en-US" altLang="zh-TW" sz="2000" b="1">
                <a:solidFill>
                  <a:srgbClr val="3366FF"/>
                </a:solidFill>
                <a:latin typeface="Times New Roman" panose="02020603050405020304" pitchFamily="18" charset="0"/>
                <a:cs typeface="Times New Roman" panose="02020603050405020304" pitchFamily="18" charset="0"/>
              </a:rPr>
              <a:t>Kernel threads </a:t>
            </a:r>
            <a:r>
              <a:rPr lang="en-US" altLang="zh-TW" sz="2000">
                <a:latin typeface="Times New Roman" panose="02020603050405020304" pitchFamily="18" charset="0"/>
                <a:cs typeface="Times New Roman" panose="02020603050405020304" pitchFamily="18" charset="0"/>
              </a:rPr>
              <a:t>- Supported by the Kernel</a:t>
            </a:r>
          </a:p>
          <a:p>
            <a:r>
              <a:rPr lang="en-US" altLang="zh-TW" sz="2000">
                <a:latin typeface="Times New Roman" panose="02020603050405020304" pitchFamily="18" charset="0"/>
                <a:cs typeface="Times New Roman" panose="02020603050405020304" pitchFamily="18" charset="0"/>
              </a:rPr>
              <a:t>Examples – virtually all general purpose operating systems, including:</a:t>
            </a:r>
          </a:p>
          <a:p>
            <a:pPr lvl="1"/>
            <a:r>
              <a:rPr lang="en-US" altLang="zh-TW" sz="2000">
                <a:latin typeface="Times New Roman" panose="02020603050405020304" pitchFamily="18" charset="0"/>
                <a:cs typeface="Times New Roman" panose="02020603050405020304" pitchFamily="18" charset="0"/>
              </a:rPr>
              <a:t>Windows </a:t>
            </a:r>
          </a:p>
          <a:p>
            <a:pPr lvl="1"/>
            <a:r>
              <a:rPr lang="en-US" altLang="zh-TW" sz="2000">
                <a:latin typeface="Times New Roman" panose="02020603050405020304" pitchFamily="18" charset="0"/>
                <a:cs typeface="Times New Roman" panose="02020603050405020304" pitchFamily="18" charset="0"/>
              </a:rPr>
              <a:t>Solaris</a:t>
            </a:r>
          </a:p>
          <a:p>
            <a:pPr lvl="1"/>
            <a:r>
              <a:rPr lang="en-US" altLang="zh-TW" sz="2000">
                <a:latin typeface="Times New Roman" panose="02020603050405020304" pitchFamily="18" charset="0"/>
                <a:cs typeface="Times New Roman" panose="02020603050405020304" pitchFamily="18" charset="0"/>
              </a:rPr>
              <a:t>Linux</a:t>
            </a:r>
          </a:p>
          <a:p>
            <a:pPr lvl="1"/>
            <a:r>
              <a:rPr lang="en-US" altLang="zh-TW" sz="2000">
                <a:latin typeface="Times New Roman" panose="02020603050405020304" pitchFamily="18" charset="0"/>
                <a:cs typeface="Times New Roman" panose="02020603050405020304" pitchFamily="18" charset="0"/>
              </a:rPr>
              <a:t>Tru64 UNIX</a:t>
            </a:r>
          </a:p>
          <a:p>
            <a:pPr lvl="1"/>
            <a:r>
              <a:rPr lang="en-US" altLang="zh-TW" sz="2000">
                <a:latin typeface="Times New Roman" panose="02020603050405020304" pitchFamily="18" charset="0"/>
                <a:cs typeface="Times New Roman" panose="02020603050405020304" pitchFamily="18" charset="0"/>
              </a:rPr>
              <a:t>Mac OS X</a:t>
            </a:r>
          </a:p>
          <a:p>
            <a:pPr lvl="1"/>
            <a:endParaRPr lang="en-US" altLang="zh-TW"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3427CFE-84F9-461B-ACC0-24549EE50AAB}"/>
              </a:ext>
            </a:extLst>
          </p:cNvPr>
          <p:cNvSpPr>
            <a:spLocks noGrp="1" noChangeArrowheads="1"/>
          </p:cNvSpPr>
          <p:nvPr>
            <p:ph type="title"/>
          </p:nvPr>
        </p:nvSpPr>
        <p:spPr/>
        <p:txBody>
          <a:bodyPr/>
          <a:lstStyle/>
          <a:p>
            <a:pPr eaLnBrk="1" hangingPunct="1"/>
            <a:r>
              <a:rPr lang="zh-TW" altLang="en-US">
                <a:latin typeface="Times New Roman" panose="02020603050405020304" pitchFamily="18" charset="0"/>
                <a:ea typeface="標楷體" pitchFamily="65" charset="-120"/>
                <a:cs typeface="Times New Roman" panose="02020603050405020304" pitchFamily="18" charset="0"/>
              </a:rPr>
              <a:t>多執行緒模式</a:t>
            </a:r>
          </a:p>
        </p:txBody>
      </p:sp>
      <p:sp>
        <p:nvSpPr>
          <p:cNvPr id="19459" name="Rectangle 3">
            <a:extLst>
              <a:ext uri="{FF2B5EF4-FFF2-40B4-BE49-F238E27FC236}">
                <a16:creationId xmlns:a16="http://schemas.microsoft.com/office/drawing/2014/main" id="{A1E1FA3C-C95D-41A5-AEDB-3684CA79CC49}"/>
              </a:ext>
            </a:extLst>
          </p:cNvPr>
          <p:cNvSpPr>
            <a:spLocks noGrp="1" noChangeArrowheads="1"/>
          </p:cNvSpPr>
          <p:nvPr>
            <p:ph type="body" idx="1"/>
          </p:nvPr>
        </p:nvSpPr>
        <p:spPr>
          <a:xfrm>
            <a:off x="395288" y="1125538"/>
            <a:ext cx="8229600" cy="4530725"/>
          </a:xfrm>
        </p:spPr>
        <p:txBody>
          <a:bodyPr/>
          <a:lstStyle/>
          <a:p>
            <a:pPr eaLnBrk="1" hangingPunct="1"/>
            <a:r>
              <a:rPr lang="zh-TW" altLang="en-US" sz="2400">
                <a:solidFill>
                  <a:srgbClr val="000000"/>
                </a:solidFill>
                <a:latin typeface="Times New Roman" panose="02020603050405020304" pitchFamily="18" charset="0"/>
                <a:ea typeface="標楷體" pitchFamily="65" charset="-120"/>
                <a:cs typeface="Times New Roman" panose="02020603050405020304" pitchFamily="18" charset="0"/>
              </a:rPr>
              <a:t>多對一模式</a:t>
            </a:r>
            <a:r>
              <a:rPr lang="en-US" altLang="zh-TW" sz="2400">
                <a:solidFill>
                  <a:srgbClr val="000000"/>
                </a:solidFill>
                <a:latin typeface="Times New Roman" panose="02020603050405020304" pitchFamily="18" charset="0"/>
                <a:ea typeface="標楷體" pitchFamily="65" charset="-120"/>
                <a:cs typeface="Times New Roman" panose="02020603050405020304" pitchFamily="18" charset="0"/>
              </a:rPr>
              <a:t>(Many-to-one model)</a:t>
            </a:r>
          </a:p>
          <a:p>
            <a:pPr lvl="1"/>
            <a:r>
              <a:rPr lang="en-US" altLang="zh-TW" sz="2400">
                <a:latin typeface="Times New Roman" panose="02020603050405020304" pitchFamily="18" charset="0"/>
                <a:ea typeface="標楷體" pitchFamily="65" charset="-120"/>
                <a:cs typeface="Times New Roman" panose="02020603050405020304" pitchFamily="18" charset="0"/>
              </a:rPr>
              <a:t>Many user-level threads mapped to a single kernel thread</a:t>
            </a:r>
          </a:p>
          <a:p>
            <a:pPr lvl="1"/>
            <a:r>
              <a:rPr lang="en-US" altLang="zh-TW" sz="2400">
                <a:latin typeface="Times New Roman" panose="02020603050405020304" pitchFamily="18" charset="0"/>
                <a:ea typeface="標楷體" pitchFamily="65" charset="-120"/>
                <a:cs typeface="Times New Roman" panose="02020603050405020304" pitchFamily="18" charset="0"/>
              </a:rPr>
              <a:t>One thread blocking causes all to block</a:t>
            </a:r>
          </a:p>
          <a:p>
            <a:pPr lvl="1"/>
            <a:r>
              <a:rPr lang="en-US" altLang="zh-TW" sz="2400">
                <a:latin typeface="Times New Roman" panose="02020603050405020304" pitchFamily="18" charset="0"/>
                <a:ea typeface="標楷體" pitchFamily="65" charset="-120"/>
                <a:cs typeface="Times New Roman" panose="02020603050405020304" pitchFamily="18" charset="0"/>
              </a:rPr>
              <a:t>Multiple threads may not run in parallel on muticore system because only one may be in kernel at a time</a:t>
            </a:r>
          </a:p>
          <a:p>
            <a:endParaRPr lang="en-US" altLang="zh-TW" sz="2400">
              <a:latin typeface="Times New Roman" panose="02020603050405020304" pitchFamily="18" charset="0"/>
              <a:ea typeface="標楷體" pitchFamily="65" charset="-120"/>
              <a:cs typeface="Times New Roman" panose="02020603050405020304" pitchFamily="18" charset="0"/>
            </a:endParaRPr>
          </a:p>
          <a:p>
            <a:r>
              <a:rPr lang="en-US" altLang="zh-TW" sz="2400">
                <a:latin typeface="Times New Roman" panose="02020603050405020304" pitchFamily="18" charset="0"/>
                <a:ea typeface="標楷體" pitchFamily="65" charset="-120"/>
                <a:cs typeface="Times New Roman" panose="02020603050405020304" pitchFamily="18" charset="0"/>
              </a:rPr>
              <a:t>Few systems currently use this model</a:t>
            </a:r>
            <a:br>
              <a:rPr lang="en-US" altLang="zh-TW" sz="2400">
                <a:latin typeface="Times New Roman" panose="02020603050405020304" pitchFamily="18" charset="0"/>
                <a:ea typeface="標楷體" pitchFamily="65" charset="-120"/>
                <a:cs typeface="Times New Roman" panose="02020603050405020304" pitchFamily="18" charset="0"/>
              </a:rPr>
            </a:br>
            <a:r>
              <a:rPr lang="en-US" altLang="zh-TW" sz="2400">
                <a:solidFill>
                  <a:srgbClr val="C00000"/>
                </a:solidFill>
                <a:latin typeface="Times New Roman" panose="02020603050405020304" pitchFamily="18" charset="0"/>
                <a:ea typeface="標楷體" pitchFamily="65" charset="-120"/>
                <a:cs typeface="Times New Roman" panose="02020603050405020304" pitchFamily="18" charset="0"/>
              </a:rPr>
              <a:t>because it cannot take advantage of </a:t>
            </a:r>
            <a:br>
              <a:rPr lang="en-US" altLang="zh-TW" sz="2400">
                <a:solidFill>
                  <a:srgbClr val="C00000"/>
                </a:solidFill>
                <a:latin typeface="Times New Roman" panose="02020603050405020304" pitchFamily="18" charset="0"/>
                <a:ea typeface="標楷體" pitchFamily="65" charset="-120"/>
                <a:cs typeface="Times New Roman" panose="02020603050405020304" pitchFamily="18" charset="0"/>
              </a:rPr>
            </a:br>
            <a:r>
              <a:rPr lang="en-US" altLang="zh-TW" sz="2400">
                <a:solidFill>
                  <a:srgbClr val="C00000"/>
                </a:solidFill>
                <a:latin typeface="Times New Roman" panose="02020603050405020304" pitchFamily="18" charset="0"/>
                <a:ea typeface="標楷體" pitchFamily="65" charset="-120"/>
                <a:cs typeface="Times New Roman" panose="02020603050405020304" pitchFamily="18" charset="0"/>
              </a:rPr>
              <a:t>multiple processing cores.</a:t>
            </a:r>
          </a:p>
          <a:p>
            <a:endParaRPr lang="en-US" altLang="zh-TW" sz="2400">
              <a:latin typeface="Times New Roman" panose="02020603050405020304" pitchFamily="18" charset="0"/>
              <a:ea typeface="標楷體" pitchFamily="65" charset="-120"/>
              <a:cs typeface="Times New Roman" panose="02020603050405020304" pitchFamily="18" charset="0"/>
            </a:endParaRPr>
          </a:p>
          <a:p>
            <a:r>
              <a:rPr lang="en-US" altLang="zh-TW" sz="2400">
                <a:latin typeface="Times New Roman" panose="02020603050405020304" pitchFamily="18" charset="0"/>
                <a:ea typeface="標楷體" pitchFamily="65" charset="-120"/>
                <a:cs typeface="Times New Roman" panose="02020603050405020304" pitchFamily="18" charset="0"/>
              </a:rPr>
              <a:t>Examples:</a:t>
            </a:r>
          </a:p>
          <a:p>
            <a:pPr lvl="1"/>
            <a:r>
              <a:rPr lang="en-US" altLang="zh-TW" sz="2400" b="1">
                <a:solidFill>
                  <a:srgbClr val="3366FF"/>
                </a:solidFill>
                <a:latin typeface="Times New Roman" panose="02020603050405020304" pitchFamily="18" charset="0"/>
                <a:ea typeface="標楷體" pitchFamily="65" charset="-120"/>
                <a:cs typeface="Times New Roman" panose="02020603050405020304" pitchFamily="18" charset="0"/>
              </a:rPr>
              <a:t>Solaris Green Threads</a:t>
            </a:r>
          </a:p>
          <a:p>
            <a:pPr lvl="1"/>
            <a:r>
              <a:rPr lang="en-US" altLang="zh-TW" sz="2400" b="1">
                <a:solidFill>
                  <a:srgbClr val="3366FF"/>
                </a:solidFill>
                <a:latin typeface="Times New Roman" panose="02020603050405020304" pitchFamily="18" charset="0"/>
                <a:ea typeface="標楷體" pitchFamily="65" charset="-120"/>
                <a:cs typeface="Times New Roman" panose="02020603050405020304" pitchFamily="18" charset="0"/>
              </a:rPr>
              <a:t>GNU Portable Threads</a:t>
            </a:r>
          </a:p>
        </p:txBody>
      </p:sp>
      <p:pic>
        <p:nvPicPr>
          <p:cNvPr id="19460" name="Picture 5">
            <a:extLst>
              <a:ext uri="{FF2B5EF4-FFF2-40B4-BE49-F238E27FC236}">
                <a16:creationId xmlns:a16="http://schemas.microsoft.com/office/drawing/2014/main" id="{CF183A8F-2C86-4982-A881-50188B50D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938" y="3368675"/>
            <a:ext cx="32766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0EAD26A3-676D-48AE-84F2-350CE08CC305}"/>
              </a:ext>
            </a:extLst>
          </p:cNvPr>
          <p:cNvSpPr>
            <a:spLocks noGrp="1" noChangeArrowheads="1"/>
          </p:cNvSpPr>
          <p:nvPr>
            <p:ph type="body" idx="1"/>
          </p:nvPr>
        </p:nvSpPr>
        <p:spPr>
          <a:xfrm>
            <a:off x="457200" y="260350"/>
            <a:ext cx="8229600" cy="4530725"/>
          </a:xfrm>
        </p:spPr>
        <p:txBody>
          <a:bodyPr/>
          <a:lstStyle/>
          <a:p>
            <a:pPr marL="0" indent="0" eaLnBrk="1" hangingPunct="1">
              <a:spcBef>
                <a:spcPct val="0"/>
              </a:spcBef>
              <a:buFont typeface="Wingdings" panose="05000000000000000000" pitchFamily="2" charset="2"/>
              <a:buNone/>
              <a:defRPr/>
            </a:pPr>
            <a:r>
              <a:rPr lang="zh-TW" altLang="en-US" sz="42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一對一模式</a:t>
            </a:r>
            <a:r>
              <a:rPr lang="en-US" altLang="zh-TW" sz="42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(One-to-One)</a:t>
            </a:r>
          </a:p>
          <a:p>
            <a:pPr>
              <a:defRPr/>
            </a:pPr>
            <a:r>
              <a:rPr lang="en-US" altLang="zh-TW" sz="2400" dirty="0">
                <a:latin typeface="Times New Roman" panose="02020603050405020304" pitchFamily="18" charset="0"/>
                <a:cs typeface="Times New Roman" panose="02020603050405020304" pitchFamily="18" charset="0"/>
              </a:rPr>
              <a:t>Map each user thread to a kernel thread</a:t>
            </a:r>
          </a:p>
          <a:p>
            <a:pPr>
              <a:defRPr/>
            </a:pPr>
            <a:r>
              <a:rPr lang="en-US" altLang="zh-TW" sz="2400" dirty="0">
                <a:latin typeface="Times New Roman" panose="02020603050405020304" pitchFamily="18" charset="0"/>
                <a:cs typeface="Times New Roman" panose="02020603050405020304" pitchFamily="18" charset="0"/>
              </a:rPr>
              <a:t>Creating a user-level thread requires creating a kernel thread</a:t>
            </a:r>
          </a:p>
          <a:p>
            <a:pPr>
              <a:defRPr/>
            </a:pPr>
            <a:r>
              <a:rPr lang="en-US" altLang="zh-TW" sz="2400" dirty="0">
                <a:latin typeface="Times New Roman" panose="02020603050405020304" pitchFamily="18" charset="0"/>
                <a:cs typeface="Times New Roman" panose="02020603050405020304" pitchFamily="18" charset="0"/>
              </a:rPr>
              <a:t>Supporting multiprocessors</a:t>
            </a:r>
          </a:p>
          <a:p>
            <a:pPr>
              <a:defRPr/>
            </a:pPr>
            <a:r>
              <a:rPr lang="en-US" altLang="zh-TW" sz="2400" dirty="0">
                <a:latin typeface="Times New Roman" panose="02020603050405020304" pitchFamily="18" charset="0"/>
                <a:cs typeface="Times New Roman" panose="02020603050405020304" pitchFamily="18" charset="0"/>
              </a:rPr>
              <a:t>The number of threads is restricted due to the overhead of creating kernel threads.</a:t>
            </a:r>
          </a:p>
          <a:p>
            <a:pPr>
              <a:defRPr/>
            </a:pPr>
            <a:endParaRPr lang="en-US" altLang="zh-TW" sz="2400" dirty="0">
              <a:latin typeface="Times New Roman" panose="02020603050405020304" pitchFamily="18" charset="0"/>
              <a:cs typeface="Times New Roman" panose="02020603050405020304" pitchFamily="18" charset="0"/>
            </a:endParaRPr>
          </a:p>
          <a:p>
            <a:pPr>
              <a:defRPr/>
            </a:pPr>
            <a:r>
              <a:rPr lang="en-US" altLang="zh-TW" sz="2400" dirty="0">
                <a:latin typeface="Times New Roman" panose="02020603050405020304" pitchFamily="18" charset="0"/>
                <a:cs typeface="Times New Roman" panose="02020603050405020304" pitchFamily="18" charset="0"/>
              </a:rPr>
              <a:t>Examples</a:t>
            </a:r>
          </a:p>
          <a:p>
            <a:pPr lvl="1">
              <a:defRPr/>
            </a:pPr>
            <a:r>
              <a:rPr lang="en-US" altLang="zh-TW" sz="2400" dirty="0">
                <a:latin typeface="Times New Roman" panose="02020603050405020304" pitchFamily="18" charset="0"/>
                <a:cs typeface="Times New Roman" panose="02020603050405020304" pitchFamily="18" charset="0"/>
              </a:rPr>
              <a:t>Windows NT/XP/2000</a:t>
            </a:r>
          </a:p>
          <a:p>
            <a:pPr lvl="1">
              <a:defRPr/>
            </a:pPr>
            <a:r>
              <a:rPr lang="en-US" altLang="zh-TW" sz="2400" dirty="0">
                <a:latin typeface="Times New Roman" panose="02020603050405020304" pitchFamily="18" charset="0"/>
                <a:cs typeface="Times New Roman" panose="02020603050405020304" pitchFamily="18" charset="0"/>
              </a:rPr>
              <a:t>Linux</a:t>
            </a:r>
          </a:p>
          <a:p>
            <a:pPr lvl="1">
              <a:defRPr/>
            </a:pPr>
            <a:r>
              <a:rPr lang="en-US" altLang="zh-TW" sz="2400" dirty="0">
                <a:latin typeface="Times New Roman" panose="02020603050405020304" pitchFamily="18" charset="0"/>
                <a:cs typeface="Times New Roman" panose="02020603050405020304" pitchFamily="18" charset="0"/>
              </a:rPr>
              <a:t>Solaris 9 and later</a:t>
            </a:r>
          </a:p>
          <a:p>
            <a:pPr eaLnBrk="1" hangingPunct="1">
              <a:defRPr/>
            </a:pPr>
            <a:endParaRPr lang="en-US" altLang="zh-TW" sz="2000" dirty="0">
              <a:solidFill>
                <a:srgbClr val="000000"/>
              </a:solidFill>
              <a:latin typeface="標楷體" panose="03000509000000000000" pitchFamily="65" charset="-120"/>
              <a:ea typeface="標楷體" panose="03000509000000000000" pitchFamily="65" charset="-120"/>
            </a:endParaRPr>
          </a:p>
        </p:txBody>
      </p:sp>
      <p:pic>
        <p:nvPicPr>
          <p:cNvPr id="20483" name="Picture 5">
            <a:extLst>
              <a:ext uri="{FF2B5EF4-FFF2-40B4-BE49-F238E27FC236}">
                <a16:creationId xmlns:a16="http://schemas.microsoft.com/office/drawing/2014/main" id="{C1B21202-D286-4B22-A5A2-83A0095BB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775" y="3533775"/>
            <a:ext cx="441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BC34A871-BEF0-48D3-8A92-EB647700942E}"/>
              </a:ext>
            </a:extLst>
          </p:cNvPr>
          <p:cNvSpPr>
            <a:spLocks noGrp="1" noChangeArrowheads="1"/>
          </p:cNvSpPr>
          <p:nvPr>
            <p:ph type="body" idx="1"/>
          </p:nvPr>
        </p:nvSpPr>
        <p:spPr>
          <a:xfrm>
            <a:off x="609600" y="260350"/>
            <a:ext cx="8305800" cy="5759450"/>
          </a:xfrm>
        </p:spPr>
        <p:txBody>
          <a:bodyPr/>
          <a:lstStyle/>
          <a:p>
            <a:pPr marL="0" indent="0" eaLnBrk="1" hangingPunct="1">
              <a:spcBef>
                <a:spcPct val="0"/>
              </a:spcBef>
              <a:buFont typeface="Wingdings" panose="05000000000000000000" pitchFamily="2" charset="2"/>
              <a:buNone/>
              <a:defRPr/>
            </a:pPr>
            <a:r>
              <a:rPr lang="zh-TW" altLang="en-US" sz="4200" dirty="0">
                <a:solidFill>
                  <a:schemeClr val="tx2"/>
                </a:solidFill>
                <a:latin typeface="標楷體" panose="03000509000000000000" pitchFamily="65" charset="-120"/>
                <a:ea typeface="標楷體" panose="03000509000000000000" pitchFamily="65" charset="-120"/>
                <a:cs typeface="+mj-cs"/>
              </a:rPr>
              <a:t>多對多模式</a:t>
            </a:r>
            <a:r>
              <a:rPr lang="en-US" altLang="zh-TW" sz="42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(Many-to-Many)</a:t>
            </a:r>
          </a:p>
          <a:p>
            <a:pPr>
              <a:defRPr/>
            </a:pPr>
            <a:r>
              <a:rPr lang="en-US" altLang="zh-TW" sz="2400" dirty="0">
                <a:solidFill>
                  <a:srgbClr val="C00000"/>
                </a:solidFill>
                <a:latin typeface="Times New Roman" panose="02020603050405020304" pitchFamily="18" charset="0"/>
                <a:cs typeface="Times New Roman" panose="02020603050405020304" pitchFamily="18" charset="0"/>
              </a:rPr>
              <a:t>Multiplexes</a:t>
            </a:r>
            <a:r>
              <a:rPr lang="en-US" altLang="zh-TW" sz="2400" dirty="0">
                <a:latin typeface="Times New Roman" panose="02020603050405020304" pitchFamily="18" charset="0"/>
                <a:cs typeface="Times New Roman" panose="02020603050405020304" pitchFamily="18" charset="0"/>
              </a:rPr>
              <a:t> many user-level threads to a smaller of equal number of kernel threads</a:t>
            </a:r>
          </a:p>
          <a:p>
            <a:pPr>
              <a:defRPr/>
            </a:pPr>
            <a:r>
              <a:rPr lang="en-US" altLang="zh-TW" sz="2400" dirty="0">
                <a:latin typeface="Times New Roman" panose="02020603050405020304" pitchFamily="18" charset="0"/>
                <a:cs typeface="Times New Roman" panose="02020603050405020304" pitchFamily="18" charset="0"/>
              </a:rPr>
              <a:t>The number of kernel threads may be specific to a particular application or a particular machine.</a:t>
            </a:r>
          </a:p>
          <a:p>
            <a:pPr>
              <a:defRPr/>
            </a:pPr>
            <a:r>
              <a:rPr lang="en-US" altLang="zh-TW" sz="2400" dirty="0">
                <a:latin typeface="Times New Roman" panose="02020603050405020304" pitchFamily="18" charset="0"/>
                <a:cs typeface="Times New Roman" panose="02020603050405020304" pitchFamily="18" charset="0"/>
              </a:rPr>
              <a:t>Solaris prior to version 9</a:t>
            </a:r>
          </a:p>
          <a:p>
            <a:pPr>
              <a:defRPr/>
            </a:pPr>
            <a:r>
              <a:rPr lang="en-US" altLang="zh-TW" sz="2400" dirty="0">
                <a:latin typeface="Times New Roman" panose="02020603050405020304" pitchFamily="18" charset="0"/>
                <a:cs typeface="Times New Roman" panose="02020603050405020304" pitchFamily="18" charset="0"/>
              </a:rPr>
              <a:t>Windows NT/2000 with the </a:t>
            </a:r>
            <a:r>
              <a:rPr lang="en-US" altLang="zh-TW" sz="2400" i="1" dirty="0" err="1">
                <a:latin typeface="Times New Roman" panose="02020603050405020304" pitchFamily="18" charset="0"/>
                <a:cs typeface="Times New Roman" panose="02020603050405020304" pitchFamily="18" charset="0"/>
              </a:rPr>
              <a:t>ThreadFiber</a:t>
            </a:r>
            <a:r>
              <a:rPr lang="en-US" altLang="zh-TW" sz="2400" dirty="0">
                <a:latin typeface="Times New Roman" panose="02020603050405020304" pitchFamily="18" charset="0"/>
                <a:cs typeface="Times New Roman" panose="02020603050405020304" pitchFamily="18" charset="0"/>
              </a:rPr>
              <a:t> package</a:t>
            </a:r>
          </a:p>
          <a:p>
            <a:pPr eaLnBrk="1" hangingPunct="1">
              <a:defRPr/>
            </a:pPr>
            <a:endParaRPr lang="en-US" altLang="zh-TW" sz="2100" dirty="0">
              <a:solidFill>
                <a:srgbClr val="000000"/>
              </a:solidFill>
              <a:latin typeface="標楷體" panose="03000509000000000000" pitchFamily="65" charset="-120"/>
              <a:ea typeface="標楷體" panose="03000509000000000000" pitchFamily="65" charset="-120"/>
            </a:endParaRPr>
          </a:p>
        </p:txBody>
      </p:sp>
      <p:pic>
        <p:nvPicPr>
          <p:cNvPr id="21507" name="Picture 6">
            <a:extLst>
              <a:ext uri="{FF2B5EF4-FFF2-40B4-BE49-F238E27FC236}">
                <a16:creationId xmlns:a16="http://schemas.microsoft.com/office/drawing/2014/main" id="{5B0E1267-89D0-4FA2-85EE-5CB790E6A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500438"/>
            <a:ext cx="2990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80E86026-E002-4536-9ED4-FDEEB1399AE1}"/>
              </a:ext>
            </a:extLst>
          </p:cNvPr>
          <p:cNvSpPr>
            <a:spLocks noGrp="1" noChangeArrowheads="1"/>
          </p:cNvSpPr>
          <p:nvPr>
            <p:ph type="body" idx="1"/>
          </p:nvPr>
        </p:nvSpPr>
        <p:spPr>
          <a:xfrm>
            <a:off x="609600" y="260350"/>
            <a:ext cx="8305800" cy="5759450"/>
          </a:xfrm>
        </p:spPr>
        <p:txBody>
          <a:bodyPr/>
          <a:lstStyle/>
          <a:p>
            <a:pPr marL="0" indent="0" eaLnBrk="1" hangingPunct="1">
              <a:spcBef>
                <a:spcPct val="0"/>
              </a:spcBef>
              <a:buFont typeface="Wingdings" panose="05000000000000000000" pitchFamily="2" charset="2"/>
              <a:buNone/>
            </a:pPr>
            <a:r>
              <a:rPr lang="en-US" altLang="zh-TW" sz="4200">
                <a:solidFill>
                  <a:schemeClr val="tx2"/>
                </a:solidFill>
                <a:latin typeface="Times New Roman" panose="02020603050405020304" pitchFamily="18" charset="0"/>
                <a:ea typeface="標楷體" pitchFamily="65" charset="-120"/>
                <a:cs typeface="Times New Roman" panose="02020603050405020304" pitchFamily="18" charset="0"/>
              </a:rPr>
              <a:t>Two-level Model</a:t>
            </a:r>
          </a:p>
          <a:p>
            <a:pPr marL="0" indent="0"/>
            <a:r>
              <a:rPr lang="en-US" altLang="zh-TW" sz="2800">
                <a:latin typeface="Times New Roman" panose="02020603050405020304" pitchFamily="18" charset="0"/>
                <a:ea typeface="標楷體" pitchFamily="65" charset="-120"/>
                <a:cs typeface="Times New Roman" panose="02020603050405020304" pitchFamily="18" charset="0"/>
              </a:rPr>
              <a:t>Similar to M:M, except that it allows a user thread to be </a:t>
            </a:r>
            <a:r>
              <a:rPr lang="en-US" altLang="zh-TW" sz="2800" b="1">
                <a:latin typeface="Times New Roman" panose="02020603050405020304" pitchFamily="18" charset="0"/>
                <a:ea typeface="標楷體" pitchFamily="65" charset="-120"/>
                <a:cs typeface="Times New Roman" panose="02020603050405020304" pitchFamily="18" charset="0"/>
              </a:rPr>
              <a:t>bound</a:t>
            </a:r>
            <a:r>
              <a:rPr lang="en-US" altLang="zh-TW" sz="2800">
                <a:latin typeface="Times New Roman" panose="02020603050405020304" pitchFamily="18" charset="0"/>
                <a:ea typeface="標楷體" pitchFamily="65" charset="-120"/>
                <a:cs typeface="Times New Roman" panose="02020603050405020304" pitchFamily="18" charset="0"/>
              </a:rPr>
              <a:t> to a kernel thread</a:t>
            </a:r>
          </a:p>
          <a:p>
            <a:pPr marL="0" indent="0"/>
            <a:endParaRPr lang="en-US" altLang="zh-TW" sz="2800">
              <a:latin typeface="Times New Roman" panose="02020603050405020304" pitchFamily="18" charset="0"/>
              <a:ea typeface="標楷體" pitchFamily="65" charset="-120"/>
              <a:cs typeface="Times New Roman" panose="02020603050405020304" pitchFamily="18" charset="0"/>
            </a:endParaRPr>
          </a:p>
          <a:p>
            <a:pPr marL="0" indent="0"/>
            <a:r>
              <a:rPr lang="en-US" altLang="zh-TW" sz="2800">
                <a:latin typeface="Times New Roman" panose="02020603050405020304" pitchFamily="18" charset="0"/>
                <a:ea typeface="標楷體" pitchFamily="65" charset="-120"/>
                <a:cs typeface="Times New Roman" panose="02020603050405020304" pitchFamily="18" charset="0"/>
              </a:rPr>
              <a:t>Examples</a:t>
            </a:r>
          </a:p>
          <a:p>
            <a:pPr lvl="1"/>
            <a:r>
              <a:rPr lang="en-US" altLang="zh-TW" sz="2400">
                <a:latin typeface="Times New Roman" panose="02020603050405020304" pitchFamily="18" charset="0"/>
                <a:ea typeface="標楷體" pitchFamily="65" charset="-120"/>
                <a:cs typeface="Times New Roman" panose="02020603050405020304" pitchFamily="18" charset="0"/>
              </a:rPr>
              <a:t>IRIX</a:t>
            </a:r>
          </a:p>
          <a:p>
            <a:pPr lvl="1"/>
            <a:r>
              <a:rPr lang="en-US" altLang="zh-TW" sz="2400">
                <a:latin typeface="Times New Roman" panose="02020603050405020304" pitchFamily="18" charset="0"/>
                <a:ea typeface="標楷體" pitchFamily="65" charset="-120"/>
                <a:cs typeface="Times New Roman" panose="02020603050405020304" pitchFamily="18" charset="0"/>
              </a:rPr>
              <a:t>HP-UX</a:t>
            </a:r>
          </a:p>
          <a:p>
            <a:pPr lvl="1"/>
            <a:r>
              <a:rPr lang="en-US" altLang="zh-TW" sz="2400">
                <a:latin typeface="Times New Roman" panose="02020603050405020304" pitchFamily="18" charset="0"/>
                <a:ea typeface="標楷體" pitchFamily="65" charset="-120"/>
                <a:cs typeface="Times New Roman" panose="02020603050405020304" pitchFamily="18" charset="0"/>
              </a:rPr>
              <a:t>Tru64 UNIX</a:t>
            </a:r>
          </a:p>
          <a:p>
            <a:pPr lvl="1"/>
            <a:r>
              <a:rPr lang="en-US" altLang="zh-TW" sz="2400">
                <a:latin typeface="Times New Roman" panose="02020603050405020304" pitchFamily="18" charset="0"/>
                <a:ea typeface="標楷體" pitchFamily="65" charset="-120"/>
                <a:cs typeface="Times New Roman" panose="02020603050405020304" pitchFamily="18" charset="0"/>
              </a:rPr>
              <a:t>Solaris 8 and earlier</a:t>
            </a:r>
          </a:p>
          <a:p>
            <a:pPr marL="0" indent="0" eaLnBrk="1" hangingPunct="1"/>
            <a:endParaRPr lang="en-US" altLang="zh-TW" sz="210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endParaRPr lang="en-US" altLang="zh-TW" sz="2100">
              <a:solidFill>
                <a:srgbClr val="000000"/>
              </a:solidFill>
              <a:latin typeface="Times New Roman" panose="02020603050405020304" pitchFamily="18" charset="0"/>
              <a:ea typeface="標楷體" pitchFamily="65" charset="-120"/>
              <a:cs typeface="Times New Roman" panose="02020603050405020304" pitchFamily="18" charset="0"/>
            </a:endParaRPr>
          </a:p>
        </p:txBody>
      </p:sp>
      <p:pic>
        <p:nvPicPr>
          <p:cNvPr id="22531" name="Picture 7">
            <a:extLst>
              <a:ext uri="{FF2B5EF4-FFF2-40B4-BE49-F238E27FC236}">
                <a16:creationId xmlns:a16="http://schemas.microsoft.com/office/drawing/2014/main" id="{7E7569ED-B381-4612-A6B1-ACAEC6B90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738" y="2565400"/>
            <a:ext cx="454342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01D5BEE-639C-431B-B4FA-4EBA8C7D3A85}"/>
              </a:ext>
            </a:extLst>
          </p:cNvPr>
          <p:cNvSpPr>
            <a:spLocks noGrp="1" noChangeArrowheads="1"/>
          </p:cNvSpPr>
          <p:nvPr>
            <p:ph type="title"/>
          </p:nvPr>
        </p:nvSpPr>
        <p:spPr>
          <a:xfrm>
            <a:off x="431800" y="309563"/>
            <a:ext cx="8255000" cy="1108075"/>
          </a:xfrm>
        </p:spPr>
        <p:txBody>
          <a:bodyPr/>
          <a:lstStyle/>
          <a:p>
            <a:pPr eaLnBrk="1" hangingPunct="1"/>
            <a:r>
              <a:rPr lang="en-US" altLang="zh-TW">
                <a:latin typeface="Times New Roman" panose="02020603050405020304" pitchFamily="18" charset="0"/>
                <a:ea typeface="標楷體" pitchFamily="65" charset="-120"/>
                <a:cs typeface="Times New Roman" panose="02020603050405020304" pitchFamily="18" charset="0"/>
              </a:rPr>
              <a:t>4.4 執行緒的</a:t>
            </a:r>
            <a:r>
              <a:rPr lang="zh-TW" altLang="en-US">
                <a:latin typeface="Times New Roman" panose="02020603050405020304" pitchFamily="18" charset="0"/>
                <a:ea typeface="標楷體" pitchFamily="65" charset="-120"/>
                <a:cs typeface="Times New Roman" panose="02020603050405020304" pitchFamily="18" charset="0"/>
              </a:rPr>
              <a:t>函式庫</a:t>
            </a:r>
          </a:p>
        </p:txBody>
      </p:sp>
      <p:sp>
        <p:nvSpPr>
          <p:cNvPr id="23555" name="Rectangle 3">
            <a:extLst>
              <a:ext uri="{FF2B5EF4-FFF2-40B4-BE49-F238E27FC236}">
                <a16:creationId xmlns:a16="http://schemas.microsoft.com/office/drawing/2014/main" id="{178874E1-CC80-4FFF-BCD2-D8E362C3FB92}"/>
              </a:ext>
            </a:extLst>
          </p:cNvPr>
          <p:cNvSpPr>
            <a:spLocks noGrp="1" noChangeArrowheads="1"/>
          </p:cNvSpPr>
          <p:nvPr>
            <p:ph type="body" idx="1"/>
          </p:nvPr>
        </p:nvSpPr>
        <p:spPr>
          <a:xfrm>
            <a:off x="457200" y="1268413"/>
            <a:ext cx="8229600" cy="5005387"/>
          </a:xfrm>
        </p:spPr>
        <p:txBody>
          <a:bodyPr/>
          <a:lstStyle/>
          <a:p>
            <a:pPr>
              <a:buFont typeface="Wingdings" panose="05000000000000000000" pitchFamily="2" charset="2"/>
              <a:buChar char="u"/>
            </a:pPr>
            <a:r>
              <a:rPr lang="en-US" altLang="zh-TW" sz="2800" b="1">
                <a:solidFill>
                  <a:srgbClr val="C00000"/>
                </a:solidFill>
                <a:latin typeface="Times New Roman" panose="02020603050405020304" pitchFamily="18" charset="0"/>
                <a:cs typeface="Times New Roman" panose="02020603050405020304" pitchFamily="18" charset="0"/>
              </a:rPr>
              <a:t>Thread library</a:t>
            </a:r>
            <a:r>
              <a:rPr lang="en-US" altLang="zh-TW" sz="2800">
                <a:solidFill>
                  <a:srgbClr val="C00000"/>
                </a:solidFill>
                <a:latin typeface="Times New Roman" panose="02020603050405020304" pitchFamily="18" charset="0"/>
                <a:cs typeface="Times New Roman" panose="02020603050405020304" pitchFamily="18" charset="0"/>
              </a:rPr>
              <a:t> </a:t>
            </a:r>
            <a:r>
              <a:rPr lang="en-US" altLang="zh-TW" sz="2800">
                <a:latin typeface="Times New Roman" panose="02020603050405020304" pitchFamily="18" charset="0"/>
                <a:cs typeface="Times New Roman" panose="02020603050405020304" pitchFamily="18" charset="0"/>
              </a:rPr>
              <a:t>provides programmer with API for creating and managing threads</a:t>
            </a:r>
          </a:p>
          <a:p>
            <a:pPr>
              <a:buFont typeface="Wingdings" panose="05000000000000000000" pitchFamily="2" charset="2"/>
              <a:buChar char="u"/>
            </a:pPr>
            <a:endParaRPr lang="en-US" altLang="zh-TW" sz="28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800">
                <a:latin typeface="Times New Roman" panose="02020603050405020304" pitchFamily="18" charset="0"/>
                <a:cs typeface="Times New Roman" panose="02020603050405020304" pitchFamily="18" charset="0"/>
              </a:rPr>
              <a:t>Two primary ways of implementing</a:t>
            </a:r>
          </a:p>
          <a:p>
            <a:pPr lvl="1">
              <a:buFont typeface="Wingdings" panose="05000000000000000000" pitchFamily="2" charset="2"/>
              <a:buChar char="u"/>
            </a:pPr>
            <a:r>
              <a:rPr lang="en-US" altLang="zh-TW" sz="2800">
                <a:latin typeface="Times New Roman" panose="02020603050405020304" pitchFamily="18" charset="0"/>
                <a:cs typeface="Times New Roman" panose="02020603050405020304" pitchFamily="18" charset="0"/>
              </a:rPr>
              <a:t>Library entirely in </a:t>
            </a:r>
            <a:r>
              <a:rPr lang="en-US" altLang="zh-TW" sz="2800">
                <a:solidFill>
                  <a:srgbClr val="C00000"/>
                </a:solidFill>
                <a:latin typeface="Times New Roman" panose="02020603050405020304" pitchFamily="18" charset="0"/>
                <a:cs typeface="Times New Roman" panose="02020603050405020304" pitchFamily="18" charset="0"/>
              </a:rPr>
              <a:t>user space </a:t>
            </a:r>
            <a:r>
              <a:rPr lang="en-US" altLang="zh-TW" sz="2800">
                <a:latin typeface="Times New Roman" panose="02020603050405020304" pitchFamily="18" charset="0"/>
                <a:cs typeface="Times New Roman" panose="02020603050405020304" pitchFamily="18" charset="0"/>
              </a:rPr>
              <a:t>with no kernel support</a:t>
            </a:r>
          </a:p>
          <a:p>
            <a:pPr lvl="1">
              <a:buFont typeface="Wingdings" panose="05000000000000000000" pitchFamily="2" charset="2"/>
              <a:buChar char="u"/>
            </a:pPr>
            <a:r>
              <a:rPr lang="en-US" altLang="zh-TW" sz="2800">
                <a:solidFill>
                  <a:srgbClr val="C00000"/>
                </a:solidFill>
                <a:latin typeface="Times New Roman" panose="02020603050405020304" pitchFamily="18" charset="0"/>
                <a:cs typeface="Times New Roman" panose="02020603050405020304" pitchFamily="18" charset="0"/>
              </a:rPr>
              <a:t>Kernel-level library </a:t>
            </a:r>
            <a:r>
              <a:rPr lang="en-US" altLang="zh-TW" sz="2800">
                <a:latin typeface="Times New Roman" panose="02020603050405020304" pitchFamily="18" charset="0"/>
                <a:cs typeface="Times New Roman" panose="02020603050405020304" pitchFamily="18" charset="0"/>
              </a:rPr>
              <a:t>supported by the OS</a:t>
            </a:r>
          </a:p>
          <a:p>
            <a:pPr eaLnBrk="1" hangingPunct="1"/>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61A946-5140-4256-84B4-4F93B93DF04D}"/>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ea typeface="標楷體" pitchFamily="65" charset="-120"/>
                <a:cs typeface="Times New Roman" panose="02020603050405020304" pitchFamily="18" charset="0"/>
              </a:rPr>
              <a:t>4.4 執行緒程式庫(Thread Libraries)</a:t>
            </a:r>
            <a:endParaRPr lang="zh-TW" altLang="en-US">
              <a:latin typeface="Times New Roman" panose="02020603050405020304" pitchFamily="18" charset="0"/>
              <a:ea typeface="標楷體" pitchFamily="65" charset="-120"/>
              <a:cs typeface="Times New Roman" panose="02020603050405020304" pitchFamily="18" charset="0"/>
            </a:endParaRPr>
          </a:p>
        </p:txBody>
      </p:sp>
      <p:sp>
        <p:nvSpPr>
          <p:cNvPr id="24579" name="Rectangle 3">
            <a:extLst>
              <a:ext uri="{FF2B5EF4-FFF2-40B4-BE49-F238E27FC236}">
                <a16:creationId xmlns:a16="http://schemas.microsoft.com/office/drawing/2014/main" id="{734114B4-8F61-404C-B0F1-AAC4E63687ED}"/>
              </a:ext>
            </a:extLst>
          </p:cNvPr>
          <p:cNvSpPr>
            <a:spLocks noGrp="1" noChangeArrowheads="1"/>
          </p:cNvSpPr>
          <p:nvPr>
            <p:ph type="body" idx="1"/>
          </p:nvPr>
        </p:nvSpPr>
        <p:spPr>
          <a:xfrm>
            <a:off x="457200" y="1052513"/>
            <a:ext cx="8361363" cy="5400675"/>
          </a:xfrm>
        </p:spPr>
        <p:txBody>
          <a:bodyPr/>
          <a:lstStyle/>
          <a:p>
            <a:pPr eaLnBrk="1" hangingPunct="1"/>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4.3.1 Pthreads</a:t>
            </a:r>
          </a:p>
          <a:p>
            <a:pPr lvl="1" eaLnBrk="1" hangingPunct="1"/>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Pthreads</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依據</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POSIX</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以 </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(IEEE1003.1c)</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標準定義執行緒產生和同步的</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API</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a:t>
            </a:r>
          </a:p>
          <a:p>
            <a:pPr lvl="1" eaLnBrk="1" hangingPunct="1"/>
            <a:r>
              <a:rPr lang="en-US" altLang="zh-TW" sz="2000">
                <a:solidFill>
                  <a:srgbClr val="C00000"/>
                </a:solidFill>
                <a:latin typeface="Times New Roman" panose="02020603050405020304" pitchFamily="18" charset="0"/>
                <a:ea typeface="標楷體" pitchFamily="65" charset="-120"/>
                <a:cs typeface="Times New Roman" panose="02020603050405020304" pitchFamily="18" charset="0"/>
              </a:rPr>
              <a:t>Pthreads</a:t>
            </a:r>
            <a:r>
              <a:rPr lang="zh-TW" altLang="en-US" sz="2000">
                <a:solidFill>
                  <a:srgbClr val="C00000"/>
                </a:solidFill>
                <a:latin typeface="Times New Roman" panose="02020603050405020304" pitchFamily="18" charset="0"/>
                <a:ea typeface="標楷體" pitchFamily="65" charset="-120"/>
                <a:cs typeface="Times New Roman" panose="02020603050405020304" pitchFamily="18" charset="0"/>
              </a:rPr>
              <a:t>是執行緒行為的</a:t>
            </a:r>
            <a:r>
              <a:rPr lang="zh-TW" altLang="en-US" sz="2000" b="1">
                <a:solidFill>
                  <a:srgbClr val="C00000"/>
                </a:solidFill>
                <a:latin typeface="Times New Roman" panose="02020603050405020304" pitchFamily="18" charset="0"/>
                <a:ea typeface="標楷體" pitchFamily="65" charset="-120"/>
                <a:cs typeface="Times New Roman" panose="02020603050405020304" pitchFamily="18" charset="0"/>
              </a:rPr>
              <a:t>規格</a:t>
            </a:r>
            <a:r>
              <a:rPr lang="zh-TW" altLang="en-US" sz="2000">
                <a:solidFill>
                  <a:srgbClr val="C00000"/>
                </a:solidFill>
                <a:latin typeface="Times New Roman" panose="02020603050405020304" pitchFamily="18" charset="0"/>
                <a:ea typeface="標楷體" pitchFamily="65" charset="-120"/>
                <a:cs typeface="Times New Roman" panose="02020603050405020304" pitchFamily="18" charset="0"/>
              </a:rPr>
              <a:t>，而非製作</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。作業系統設計者可以用任何他們期望的方式製作此規格。</a:t>
            </a:r>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a:p>
            <a:pPr lvl="1" eaLnBrk="1" hangingPunct="1"/>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a:p>
            <a:pPr eaLnBrk="1" hangingPunct="1"/>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4.3.2 Win32</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執行緒</a:t>
            </a:r>
          </a:p>
          <a:p>
            <a:pPr lvl="1" eaLnBrk="1" hangingPunct="1"/>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使用</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Win32</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執行緒程式庫產生執行的技巧與</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Pthreads</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技巧，在許多方面很相似。當使用</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Win32API</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時，必須含有</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windows.h</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的標題檔。</a:t>
            </a:r>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a:p>
            <a:pPr lvl="1" eaLnBrk="1" hangingPunct="1"/>
            <a:endPar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endParaRPr>
          </a:p>
          <a:p>
            <a:pPr eaLnBrk="1" hangingPunct="1"/>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4.3.3 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執行緒</a:t>
            </a:r>
          </a:p>
          <a:p>
            <a:pPr lvl="1" eaLnBrk="1" hangingPunct="1"/>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執行緒是在</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程式、</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語言和</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JavaAPI</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中程式執行的基本模式，</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的</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API</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提供執行緒的產生與管理一組豈富的特性。所有</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程式至少包含一個單一執行緒控制，即使只包含一個</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main()</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方法的</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程式也是以一個單一執行緒在</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JVM</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下執行。</a:t>
            </a:r>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8EC0E876-35BF-4F66-9086-B0CF4D6EFFE7}"/>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Pthreads</a:t>
            </a:r>
            <a:endParaRPr lang="zh-TW" altLang="en-US">
              <a:latin typeface="Times New Roman" panose="02020603050405020304" pitchFamily="18" charset="0"/>
              <a:cs typeface="Times New Roman" panose="02020603050405020304" pitchFamily="18" charset="0"/>
            </a:endParaRPr>
          </a:p>
        </p:txBody>
      </p:sp>
      <p:sp>
        <p:nvSpPr>
          <p:cNvPr id="25603" name="內容版面配置區 2">
            <a:extLst>
              <a:ext uri="{FF2B5EF4-FFF2-40B4-BE49-F238E27FC236}">
                <a16:creationId xmlns:a16="http://schemas.microsoft.com/office/drawing/2014/main" id="{03833BCF-CAB7-4454-9B4A-E36DE26E4583}"/>
              </a:ext>
            </a:extLst>
          </p:cNvPr>
          <p:cNvSpPr>
            <a:spLocks noGrp="1"/>
          </p:cNvSpPr>
          <p:nvPr>
            <p:ph idx="1"/>
          </p:nvPr>
        </p:nvSpPr>
        <p:spPr>
          <a:xfrm>
            <a:off x="457200" y="1125538"/>
            <a:ext cx="8229600" cy="5732462"/>
          </a:xfrm>
        </p:spPr>
        <p:txBody>
          <a:bodyPr/>
          <a:lstStyle/>
          <a:p>
            <a:pPr>
              <a:buFont typeface="Wingdings" panose="05000000000000000000" pitchFamily="2" charset="2"/>
              <a:buChar char="u"/>
            </a:pPr>
            <a:r>
              <a:rPr lang="en-US" altLang="zh-TW" sz="2400">
                <a:latin typeface="Times New Roman" panose="02020603050405020304" pitchFamily="18" charset="0"/>
                <a:cs typeface="Times New Roman" panose="02020603050405020304" pitchFamily="18" charset="0"/>
              </a:rPr>
              <a:t>May be provided either as </a:t>
            </a:r>
            <a:r>
              <a:rPr lang="en-US" altLang="zh-TW" sz="2400">
                <a:solidFill>
                  <a:srgbClr val="FF0000"/>
                </a:solidFill>
                <a:latin typeface="Times New Roman" panose="02020603050405020304" pitchFamily="18" charset="0"/>
                <a:cs typeface="Times New Roman" panose="02020603050405020304" pitchFamily="18" charset="0"/>
              </a:rPr>
              <a:t>user-level </a:t>
            </a:r>
            <a:r>
              <a:rPr lang="en-US" altLang="zh-TW" sz="2400">
                <a:latin typeface="Times New Roman" panose="02020603050405020304" pitchFamily="18" charset="0"/>
                <a:cs typeface="Times New Roman" panose="02020603050405020304" pitchFamily="18" charset="0"/>
              </a:rPr>
              <a:t>or </a:t>
            </a:r>
            <a:r>
              <a:rPr lang="en-US" altLang="zh-TW" sz="2400">
                <a:solidFill>
                  <a:srgbClr val="FF0000"/>
                </a:solidFill>
                <a:latin typeface="Times New Roman" panose="02020603050405020304" pitchFamily="18" charset="0"/>
                <a:cs typeface="Times New Roman" panose="02020603050405020304" pitchFamily="18" charset="0"/>
              </a:rPr>
              <a:t>kernel-level</a:t>
            </a:r>
          </a:p>
          <a:p>
            <a:pPr>
              <a:buFont typeface="Wingdings" panose="05000000000000000000" pitchFamily="2" charset="2"/>
              <a:buChar char="u"/>
            </a:pPr>
            <a:endParaRPr lang="en-US" altLang="zh-TW" sz="24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400">
                <a:latin typeface="Times New Roman" panose="02020603050405020304" pitchFamily="18" charset="0"/>
                <a:cs typeface="Times New Roman" panose="02020603050405020304" pitchFamily="18" charset="0"/>
              </a:rPr>
              <a:t>A POSIX standard (IEEE 1003.1c) API for thread creation and synchronization</a:t>
            </a:r>
          </a:p>
          <a:p>
            <a:pPr>
              <a:buFont typeface="Wingdings" panose="05000000000000000000" pitchFamily="2" charset="2"/>
              <a:buChar char="u"/>
            </a:pPr>
            <a:endParaRPr lang="en-US" altLang="zh-TW" sz="24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400" b="1" i="1">
                <a:latin typeface="Times New Roman" panose="02020603050405020304" pitchFamily="18" charset="0"/>
                <a:cs typeface="Times New Roman" panose="02020603050405020304" pitchFamily="18" charset="0"/>
              </a:rPr>
              <a:t>Specification</a:t>
            </a:r>
            <a:r>
              <a:rPr lang="en-US" altLang="zh-TW" sz="2400">
                <a:latin typeface="Times New Roman" panose="02020603050405020304" pitchFamily="18" charset="0"/>
                <a:cs typeface="Times New Roman" panose="02020603050405020304" pitchFamily="18" charset="0"/>
              </a:rPr>
              <a:t>, not </a:t>
            </a:r>
            <a:r>
              <a:rPr lang="en-US" altLang="zh-TW" sz="2400" b="1" i="1">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u"/>
            </a:pPr>
            <a:endParaRPr lang="en-US" altLang="zh-TW" sz="24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400">
                <a:latin typeface="Times New Roman" panose="02020603050405020304" pitchFamily="18" charset="0"/>
                <a:cs typeface="Times New Roman" panose="02020603050405020304" pitchFamily="18" charset="0"/>
              </a:rPr>
              <a:t>API specifies behavior of the thread library, implementation is up to development of the library</a:t>
            </a:r>
          </a:p>
          <a:p>
            <a:pPr>
              <a:buFont typeface="Wingdings" panose="05000000000000000000" pitchFamily="2" charset="2"/>
              <a:buChar char="u"/>
            </a:pPr>
            <a:endParaRPr lang="en-US" altLang="zh-TW" sz="24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400">
                <a:latin typeface="Times New Roman" panose="02020603050405020304" pitchFamily="18" charset="0"/>
                <a:cs typeface="Times New Roman" panose="02020603050405020304" pitchFamily="18" charset="0"/>
              </a:rPr>
              <a:t>Common in UNIX operating systems (Solaris, Linux, Mac OS X)</a:t>
            </a:r>
          </a:p>
          <a:p>
            <a:endParaRPr lang="zh-TW"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a:t>Preliminaries</a:t>
            </a:r>
          </a:p>
        </p:txBody>
      </p:sp>
      <p:sp>
        <p:nvSpPr>
          <p:cNvPr id="8195" name="Rectangle 3"/>
          <p:cNvSpPr>
            <a:spLocks noGrp="1" noChangeArrowheads="1"/>
          </p:cNvSpPr>
          <p:nvPr>
            <p:ph idx="1"/>
          </p:nvPr>
        </p:nvSpPr>
        <p:spPr/>
        <p:txBody>
          <a:bodyPr>
            <a:normAutofit/>
          </a:bodyPr>
          <a:lstStyle/>
          <a:p>
            <a:r>
              <a:rPr lang="en-US" altLang="zh-TW" sz="2400" dirty="0"/>
              <a:t>Include </a:t>
            </a:r>
            <a:r>
              <a:rPr lang="en-US" altLang="zh-TW" sz="2400" dirty="0" err="1">
                <a:latin typeface="Courier New" panose="02070309020205020404" pitchFamily="49" charset="0"/>
              </a:rPr>
              <a:t>pthread.h</a:t>
            </a:r>
            <a:r>
              <a:rPr lang="en-US" altLang="zh-TW" sz="2400" dirty="0"/>
              <a:t> in the main file</a:t>
            </a:r>
          </a:p>
          <a:p>
            <a:r>
              <a:rPr lang="en-US" altLang="zh-TW" sz="2400" dirty="0"/>
              <a:t>Compile program with </a:t>
            </a:r>
            <a:r>
              <a:rPr lang="en-US" altLang="zh-TW" sz="2400" dirty="0">
                <a:latin typeface="Courier New" panose="02070309020205020404" pitchFamily="49" charset="0"/>
              </a:rPr>
              <a:t>–</a:t>
            </a:r>
            <a:r>
              <a:rPr lang="en-US" altLang="zh-TW" sz="2400" dirty="0" err="1">
                <a:latin typeface="Courier New" panose="02070309020205020404" pitchFamily="49" charset="0"/>
              </a:rPr>
              <a:t>lpthread</a:t>
            </a:r>
            <a:endParaRPr lang="en-US" altLang="zh-TW" sz="2400" dirty="0">
              <a:latin typeface="Courier New" panose="02070309020205020404" pitchFamily="49" charset="0"/>
            </a:endParaRPr>
          </a:p>
          <a:p>
            <a:pPr lvl="1"/>
            <a:r>
              <a:rPr lang="en-US" altLang="zh-TW" sz="2100" dirty="0" err="1">
                <a:latin typeface="Courier New" panose="02070309020205020404" pitchFamily="49" charset="0"/>
              </a:rPr>
              <a:t>gcc</a:t>
            </a:r>
            <a:r>
              <a:rPr lang="en-US" altLang="zh-TW" sz="2100" dirty="0">
                <a:latin typeface="Courier New" panose="02070309020205020404" pitchFamily="49" charset="0"/>
              </a:rPr>
              <a:t> –o test </a:t>
            </a:r>
            <a:r>
              <a:rPr lang="en-US" altLang="zh-TW" sz="2100" dirty="0" err="1">
                <a:latin typeface="Courier New" panose="02070309020205020404" pitchFamily="49" charset="0"/>
              </a:rPr>
              <a:t>test.c</a:t>
            </a:r>
            <a:r>
              <a:rPr lang="en-US" altLang="zh-TW" sz="2100" dirty="0">
                <a:latin typeface="Courier New" panose="02070309020205020404" pitchFamily="49" charset="0"/>
              </a:rPr>
              <a:t> –</a:t>
            </a:r>
            <a:r>
              <a:rPr lang="en-US" altLang="zh-TW" sz="2100" dirty="0" err="1">
                <a:latin typeface="Courier New" panose="02070309020205020404" pitchFamily="49" charset="0"/>
              </a:rPr>
              <a:t>lpthread</a:t>
            </a:r>
            <a:endParaRPr lang="en-US" altLang="zh-TW" sz="2100" dirty="0">
              <a:latin typeface="Courier New" panose="02070309020205020404" pitchFamily="49" charset="0"/>
            </a:endParaRPr>
          </a:p>
          <a:p>
            <a:pPr lvl="1"/>
            <a:r>
              <a:rPr lang="en-US" altLang="zh-TW" sz="2100" dirty="0"/>
              <a:t>may not report compilation errors otherwise but calls will fail</a:t>
            </a:r>
          </a:p>
          <a:p>
            <a:r>
              <a:rPr lang="en-US" altLang="zh-TW" sz="2400" dirty="0"/>
              <a:t>Good idea to check return values on common functions</a:t>
            </a:r>
          </a:p>
        </p:txBody>
      </p:sp>
    </p:spTree>
    <p:extLst>
      <p:ext uri="{BB962C8B-B14F-4D97-AF65-F5344CB8AC3E}">
        <p14:creationId xmlns:p14="http://schemas.microsoft.com/office/powerpoint/2010/main" val="787257653"/>
      </p:ext>
    </p:extLst>
  </p:cSld>
  <p:clrMapOvr>
    <a:masterClrMapping/>
  </p:clrMapOvr>
  <p:transition spd="slow" advTm="3243"/>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E2F6F93-3106-46C7-81E9-7E8872C12CB2}"/>
              </a:ext>
            </a:extLst>
          </p:cNvPr>
          <p:cNvSpPr>
            <a:spLocks noGrp="1" noChangeArrowheads="1"/>
          </p:cNvSpPr>
          <p:nvPr>
            <p:ph type="title"/>
          </p:nvPr>
        </p:nvSpPr>
        <p:spPr/>
        <p:txBody>
          <a:bodyPr/>
          <a:lstStyle/>
          <a:p>
            <a:pPr eaLnBrk="1" hangingPunct="1"/>
            <a:r>
              <a:rPr lang="en-US" altLang="zh-TW" sz="4000">
                <a:ea typeface="標楷體" pitchFamily="65" charset="-120"/>
              </a:rPr>
              <a:t>CHAPTER  4  </a:t>
            </a:r>
            <a:r>
              <a:rPr lang="en-US" altLang="en-US" sz="4000">
                <a:ea typeface="標楷體" pitchFamily="65" charset="-120"/>
              </a:rPr>
              <a:t>多執行緒</a:t>
            </a:r>
            <a:endParaRPr lang="zh-TW" altLang="en-US" sz="4000">
              <a:ea typeface="標楷體" pitchFamily="65" charset="-120"/>
            </a:endParaRPr>
          </a:p>
        </p:txBody>
      </p:sp>
      <p:sp>
        <p:nvSpPr>
          <p:cNvPr id="6147" name="Rectangle 3">
            <a:extLst>
              <a:ext uri="{FF2B5EF4-FFF2-40B4-BE49-F238E27FC236}">
                <a16:creationId xmlns:a16="http://schemas.microsoft.com/office/drawing/2014/main" id="{7142FB79-B9A1-4C23-9CA6-546BF81EAC5B}"/>
              </a:ext>
            </a:extLst>
          </p:cNvPr>
          <p:cNvSpPr>
            <a:spLocks noGrp="1" noChangeArrowheads="1"/>
          </p:cNvSpPr>
          <p:nvPr>
            <p:ph idx="1"/>
          </p:nvPr>
        </p:nvSpPr>
        <p:spPr/>
        <p:txBody>
          <a:bodyPr/>
          <a:lstStyle/>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4.1 </a:t>
            </a:r>
            <a:r>
              <a:rPr lang="en-US" altLang="zh-TW" sz="2400" dirty="0" err="1">
                <a:solidFill>
                  <a:srgbClr val="000000"/>
                </a:solidFill>
                <a:latin typeface="Times New Roman" panose="02020603050405020304" pitchFamily="18" charset="0"/>
                <a:ea typeface="標楷體" pitchFamily="65" charset="-120"/>
                <a:cs typeface="Times New Roman" panose="02020603050405020304" pitchFamily="18" charset="0"/>
              </a:rPr>
              <a:t>概論</a:t>
            </a:r>
            <a:endPar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4.2 </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多核心程式</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(Multicore Programming)</a:t>
            </a: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4.3 多</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執行緒</a:t>
            </a:r>
            <a:r>
              <a:rPr lang="en-US" altLang="zh-TW" sz="2400" dirty="0" err="1">
                <a:solidFill>
                  <a:srgbClr val="000000"/>
                </a:solidFill>
                <a:latin typeface="Times New Roman" panose="02020603050405020304" pitchFamily="18" charset="0"/>
                <a:ea typeface="標楷體" pitchFamily="65" charset="-120"/>
                <a:cs typeface="Times New Roman" panose="02020603050405020304" pitchFamily="18" charset="0"/>
              </a:rPr>
              <a:t>模式</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(Multithreading Models)</a:t>
            </a: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4.4</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 執行緒</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庫(Thread Libraries)</a:t>
            </a: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4.5 </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隱性執行緒</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(Implicit Threading)</a:t>
            </a: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4.6</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 執行緒</a:t>
            </a:r>
            <a:r>
              <a:rPr lang="en-US" altLang="zh-TW" sz="2400" dirty="0" err="1">
                <a:solidFill>
                  <a:srgbClr val="000000"/>
                </a:solidFill>
                <a:latin typeface="Times New Roman" panose="02020603050405020304" pitchFamily="18" charset="0"/>
                <a:ea typeface="標楷體" pitchFamily="65" charset="-120"/>
                <a:cs typeface="Times New Roman" panose="02020603050405020304" pitchFamily="18" charset="0"/>
              </a:rPr>
              <a:t>的事項</a:t>
            </a:r>
            <a:endPar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4.7 </a:t>
            </a:r>
            <a:r>
              <a:rPr lang="en-US" altLang="zh-TW" sz="2400" dirty="0" err="1">
                <a:solidFill>
                  <a:srgbClr val="000000"/>
                </a:solidFill>
                <a:latin typeface="Times New Roman" panose="02020603050405020304" pitchFamily="18" charset="0"/>
                <a:ea typeface="標楷體" pitchFamily="65" charset="-120"/>
                <a:cs typeface="Times New Roman" panose="02020603050405020304" pitchFamily="18" charset="0"/>
              </a:rPr>
              <a:t>作業系統範例</a:t>
            </a:r>
            <a:endPar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CCABCD56-1C51-4739-A5F3-01C8F756DED6}"/>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pthread_attr_init</a:t>
            </a:r>
            <a:endParaRPr lang="zh-TW" altLang="en-US">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6408A0C-C01A-4429-BAE5-179C671E56E5}"/>
              </a:ext>
            </a:extLst>
          </p:cNvPr>
          <p:cNvSpPr>
            <a:spLocks noGrp="1"/>
          </p:cNvSpPr>
          <p:nvPr>
            <p:ph idx="1"/>
          </p:nvPr>
        </p:nvSpPr>
        <p:spPr>
          <a:xfrm>
            <a:off x="457200" y="1268413"/>
            <a:ext cx="8229600" cy="4530725"/>
          </a:xfrm>
        </p:spPr>
        <p:txBody>
          <a:bodyPr/>
          <a:lstStyle/>
          <a:p>
            <a:r>
              <a:rPr lang="en-US" altLang="zh-TW" sz="2800">
                <a:latin typeface="Times New Roman" panose="02020603050405020304" pitchFamily="18" charset="0"/>
                <a:ea typeface="標楷體" pitchFamily="65" charset="-120"/>
                <a:cs typeface="Times New Roman" panose="02020603050405020304" pitchFamily="18" charset="0"/>
              </a:rPr>
              <a:t>#include &lt;pthread.h&gt;</a:t>
            </a:r>
          </a:p>
          <a:p>
            <a:pPr>
              <a:buFont typeface="Wingdings" panose="05000000000000000000" pitchFamily="2" charset="2"/>
              <a:buNone/>
            </a:pPr>
            <a:r>
              <a:rPr lang="zh-TW" altLang="en-US" sz="2800">
                <a:latin typeface="Times New Roman" panose="02020603050405020304" pitchFamily="18" charset="0"/>
                <a:ea typeface="標楷體" pitchFamily="65" charset="-120"/>
                <a:cs typeface="Times New Roman" panose="02020603050405020304" pitchFamily="18" charset="0"/>
              </a:rPr>
              <a:t>    </a:t>
            </a:r>
            <a:r>
              <a:rPr lang="en-US" altLang="zh-TW" sz="2800">
                <a:latin typeface="Times New Roman" panose="02020603050405020304" pitchFamily="18" charset="0"/>
                <a:ea typeface="標楷體" pitchFamily="65" charset="-120"/>
                <a:cs typeface="Times New Roman" panose="02020603050405020304" pitchFamily="18" charset="0"/>
              </a:rPr>
              <a:t>int pthread_attr_init(pthread_attr_t *attr);</a:t>
            </a:r>
          </a:p>
          <a:p>
            <a:r>
              <a:rPr lang="zh-TW" altLang="en-US" sz="2800">
                <a:latin typeface="Times New Roman" panose="02020603050405020304" pitchFamily="18" charset="0"/>
                <a:ea typeface="標楷體" pitchFamily="65" charset="-120"/>
                <a:cs typeface="Times New Roman" panose="02020603050405020304" pitchFamily="18" charset="0"/>
              </a:rPr>
              <a:t>以內定</a:t>
            </a:r>
            <a:r>
              <a:rPr lang="en-US" altLang="zh-TW" sz="2800">
                <a:latin typeface="Times New Roman" panose="02020603050405020304" pitchFamily="18" charset="0"/>
                <a:ea typeface="標楷體" pitchFamily="65" charset="-120"/>
                <a:cs typeface="Times New Roman" panose="02020603050405020304" pitchFamily="18" charset="0"/>
              </a:rPr>
              <a:t>(default)</a:t>
            </a:r>
            <a:r>
              <a:rPr lang="zh-TW" altLang="en-US" sz="2800">
                <a:latin typeface="Times New Roman" panose="02020603050405020304" pitchFamily="18" charset="0"/>
                <a:ea typeface="標楷體" pitchFamily="65" charset="-120"/>
                <a:cs typeface="Times New Roman" panose="02020603050405020304" pitchFamily="18" charset="0"/>
              </a:rPr>
              <a:t>的屬性初始化執行緒的屬性</a:t>
            </a:r>
            <a:endParaRPr lang="en-US" altLang="zh-TW" sz="2800">
              <a:latin typeface="Times New Roman" panose="02020603050405020304" pitchFamily="18" charset="0"/>
              <a:ea typeface="標楷體" pitchFamily="65" charset="-120"/>
              <a:cs typeface="Times New Roman" panose="02020603050405020304" pitchFamily="18" charset="0"/>
            </a:endParaRPr>
          </a:p>
          <a:p>
            <a:r>
              <a:rPr lang="zh-TW" altLang="en-US" sz="2800">
                <a:latin typeface="Times New Roman" panose="02020603050405020304" pitchFamily="18" charset="0"/>
                <a:ea typeface="標楷體" pitchFamily="65" charset="-120"/>
                <a:cs typeface="Times New Roman" panose="02020603050405020304" pitchFamily="18" charset="0"/>
              </a:rPr>
              <a:t>若成功返回</a:t>
            </a:r>
            <a:r>
              <a:rPr lang="en-US" altLang="zh-TW" sz="2800">
                <a:latin typeface="Times New Roman" panose="02020603050405020304" pitchFamily="18" charset="0"/>
                <a:ea typeface="標楷體" pitchFamily="65" charset="-120"/>
                <a:cs typeface="Times New Roman" panose="02020603050405020304" pitchFamily="18" charset="0"/>
              </a:rPr>
              <a:t>0</a:t>
            </a:r>
            <a:r>
              <a:rPr lang="zh-TW" altLang="en-US" sz="2800">
                <a:latin typeface="Times New Roman" panose="02020603050405020304" pitchFamily="18" charset="0"/>
                <a:ea typeface="標楷體" pitchFamily="65" charset="-120"/>
                <a:cs typeface="Times New Roman" panose="02020603050405020304" pitchFamily="18" charset="0"/>
              </a:rPr>
              <a:t>，若失敗返回</a:t>
            </a:r>
            <a:r>
              <a:rPr lang="en-US" altLang="zh-TW" sz="2800">
                <a:latin typeface="Times New Roman" panose="02020603050405020304" pitchFamily="18" charset="0"/>
                <a:ea typeface="標楷體" pitchFamily="65" charset="-120"/>
                <a:cs typeface="Times New Roman" panose="02020603050405020304" pitchFamily="18" charset="0"/>
              </a:rPr>
              <a:t>-1</a:t>
            </a:r>
            <a:r>
              <a:rPr lang="zh-TW" altLang="en-US" sz="2800">
                <a:latin typeface="Times New Roman" panose="02020603050405020304" pitchFamily="18" charset="0"/>
                <a:ea typeface="標楷體" pitchFamily="65" charset="-120"/>
                <a:cs typeface="Times New Roman" panose="02020603050405020304" pitchFamily="18" charset="0"/>
              </a:rPr>
              <a:t>。</a:t>
            </a:r>
            <a:endParaRPr lang="en-US" altLang="zh-TW" sz="2800">
              <a:latin typeface="Times New Roman" panose="02020603050405020304" pitchFamily="18" charset="0"/>
              <a:ea typeface="標楷體" pitchFamily="65" charset="-120"/>
              <a:cs typeface="Times New Roman" panose="02020603050405020304" pitchFamily="18" charset="0"/>
            </a:endParaRPr>
          </a:p>
          <a:p>
            <a:r>
              <a:rPr lang="zh-TW" altLang="en-US" sz="2800">
                <a:latin typeface="Times New Roman" panose="02020603050405020304" pitchFamily="18" charset="0"/>
                <a:ea typeface="標楷體" pitchFamily="65" charset="-120"/>
                <a:cs typeface="Times New Roman" panose="02020603050405020304" pitchFamily="18" charset="0"/>
              </a:rPr>
              <a:t>用</a:t>
            </a:r>
            <a:r>
              <a:rPr lang="en-US" altLang="zh-TW" sz="2800">
                <a:latin typeface="Times New Roman" panose="02020603050405020304" pitchFamily="18" charset="0"/>
                <a:ea typeface="標楷體" pitchFamily="65" charset="-120"/>
                <a:cs typeface="Times New Roman" panose="02020603050405020304" pitchFamily="18" charset="0"/>
              </a:rPr>
              <a:t>pthread_attr_destroy</a:t>
            </a:r>
            <a:r>
              <a:rPr lang="zh-TW" altLang="en-US" sz="2800">
                <a:latin typeface="Times New Roman" panose="02020603050405020304" pitchFamily="18" charset="0"/>
                <a:ea typeface="標楷體" pitchFamily="65" charset="-120"/>
                <a:cs typeface="Times New Roman" panose="02020603050405020304" pitchFamily="18" charset="0"/>
              </a:rPr>
              <a:t>對其去除初始化</a:t>
            </a:r>
            <a:br>
              <a:rPr lang="en-US" altLang="zh-TW" sz="2800">
                <a:latin typeface="Times New Roman" panose="02020603050405020304" pitchFamily="18" charset="0"/>
                <a:ea typeface="標楷體" pitchFamily="65" charset="-120"/>
                <a:cs typeface="Times New Roman" panose="02020603050405020304" pitchFamily="18" charset="0"/>
              </a:rPr>
            </a:br>
            <a:r>
              <a:rPr lang="en-US" altLang="zh-TW" sz="2800">
                <a:latin typeface="Times New Roman" panose="02020603050405020304" pitchFamily="18" charset="0"/>
                <a:ea typeface="標楷體" pitchFamily="65" charset="-120"/>
                <a:cs typeface="Times New Roman" panose="02020603050405020304" pitchFamily="18" charset="0"/>
              </a:rPr>
              <a:t>int pthread_attr_destroy(pthread_attr_t*attr);</a:t>
            </a:r>
            <a:endParaRPr lang="zh-TW" altLang="en-US" sz="2800">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a:extLst>
              <a:ext uri="{FF2B5EF4-FFF2-40B4-BE49-F238E27FC236}">
                <a16:creationId xmlns:a16="http://schemas.microsoft.com/office/drawing/2014/main" id="{E2DE8338-5ACB-4A2D-B262-01C9E65366B1}"/>
              </a:ext>
            </a:extLst>
          </p:cNvPr>
          <p:cNvSpPr>
            <a:spLocks noGrp="1"/>
          </p:cNvSpPr>
          <p:nvPr>
            <p:ph type="title"/>
          </p:nvPr>
        </p:nvSpPr>
        <p:spPr/>
        <p:txBody>
          <a:bodyPr/>
          <a:lstStyle/>
          <a:p>
            <a:r>
              <a:rPr lang="zh-TW" altLang="en-US">
                <a:latin typeface="Times New Roman" panose="02020603050405020304" pitchFamily="18" charset="0"/>
                <a:ea typeface="標楷體" pitchFamily="65" charset="-120"/>
                <a:cs typeface="Times New Roman" panose="02020603050405020304" pitchFamily="18" charset="0"/>
              </a:rPr>
              <a:t>執行緒屬性</a:t>
            </a:r>
          </a:p>
        </p:txBody>
      </p:sp>
      <p:sp>
        <p:nvSpPr>
          <p:cNvPr id="27651" name="內容版面配置區 2">
            <a:extLst>
              <a:ext uri="{FF2B5EF4-FFF2-40B4-BE49-F238E27FC236}">
                <a16:creationId xmlns:a16="http://schemas.microsoft.com/office/drawing/2014/main" id="{7C05E88D-FE66-4ED4-A191-2B6E74467A61}"/>
              </a:ext>
            </a:extLst>
          </p:cNvPr>
          <p:cNvSpPr>
            <a:spLocks noGrp="1"/>
          </p:cNvSpPr>
          <p:nvPr>
            <p:ph idx="1"/>
          </p:nvPr>
        </p:nvSpPr>
        <p:spPr>
          <a:xfrm>
            <a:off x="457200" y="1196975"/>
            <a:ext cx="8229600" cy="5383212"/>
          </a:xfrm>
        </p:spPr>
        <p:txBody>
          <a:bodyPr/>
          <a:lstStyle/>
          <a:p>
            <a:r>
              <a:rPr lang="en-US" altLang="zh-TW" sz="2400" dirty="0">
                <a:latin typeface="Times New Roman" panose="02020603050405020304" pitchFamily="18" charset="0"/>
                <a:ea typeface="標楷體" pitchFamily="65" charset="-120"/>
                <a:cs typeface="Times New Roman" panose="02020603050405020304" pitchFamily="18" charset="0"/>
              </a:rPr>
              <a:t>POSIX</a:t>
            </a:r>
            <a:r>
              <a:rPr lang="zh-TW" altLang="en-US" sz="2400" dirty="0">
                <a:latin typeface="Times New Roman" panose="02020603050405020304" pitchFamily="18" charset="0"/>
                <a:ea typeface="標楷體" pitchFamily="65" charset="-120"/>
                <a:cs typeface="Times New Roman" panose="02020603050405020304" pitchFamily="18" charset="0"/>
              </a:rPr>
              <a:t>定義的執行緒屬性有：可分離狀態</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detachstate</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 </a:t>
            </a:r>
            <a:r>
              <a:rPr lang="zh-TW" altLang="en-US" sz="2400" dirty="0">
                <a:latin typeface="Times New Roman" panose="02020603050405020304" pitchFamily="18" charset="0"/>
                <a:ea typeface="標楷體" pitchFamily="65" charset="-120"/>
                <a:cs typeface="Times New Roman" panose="02020603050405020304" pitchFamily="18" charset="0"/>
              </a:rPr>
              <a:t>執行緒堆疊大小</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stacksize</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、執行緒堆疊地址</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stackaddr</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、作用域（</a:t>
            </a:r>
            <a:r>
              <a:rPr lang="en-US" altLang="zh-TW" sz="2400" dirty="0">
                <a:latin typeface="Times New Roman" panose="02020603050405020304" pitchFamily="18" charset="0"/>
                <a:ea typeface="標楷體" pitchFamily="65" charset="-120"/>
                <a:cs typeface="Times New Roman" panose="02020603050405020304" pitchFamily="18" charset="0"/>
              </a:rPr>
              <a:t>scope</a:t>
            </a:r>
            <a:r>
              <a:rPr lang="zh-TW" altLang="en-US" sz="2400" dirty="0">
                <a:latin typeface="Times New Roman" panose="02020603050405020304" pitchFamily="18" charset="0"/>
                <a:ea typeface="標楷體" pitchFamily="65" charset="-120"/>
                <a:cs typeface="Times New Roman" panose="02020603050405020304" pitchFamily="18" charset="0"/>
              </a:rPr>
              <a:t>）、繼承排程</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inheritsched</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 </a:t>
            </a:r>
            <a:r>
              <a:rPr lang="zh-TW" altLang="en-US" sz="2400" dirty="0">
                <a:latin typeface="Times New Roman" panose="02020603050405020304" pitchFamily="18" charset="0"/>
                <a:ea typeface="標楷體" pitchFamily="65" charset="-120"/>
                <a:cs typeface="Times New Roman" panose="02020603050405020304" pitchFamily="18" charset="0"/>
              </a:rPr>
              <a:t>排程策略</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schedpolicy</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和排程引數</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schedparam</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 有些系統並不支援所有這些屬性，使用前注意檢視系統文件。</a:t>
            </a:r>
            <a:endParaRPr lang="en-US" altLang="zh-TW" sz="2400" dirty="0">
              <a:latin typeface="Times New Roman" panose="02020603050405020304" pitchFamily="18" charset="0"/>
              <a:ea typeface="標楷體" pitchFamily="65" charset="-120"/>
              <a:cs typeface="Times New Roman" panose="02020603050405020304" pitchFamily="18" charset="0"/>
            </a:endParaRPr>
          </a:p>
          <a:p>
            <a:r>
              <a:rPr lang="zh-TW" altLang="en-US" sz="2400" dirty="0">
                <a:latin typeface="Times New Roman" panose="02020603050405020304" pitchFamily="18" charset="0"/>
                <a:ea typeface="標楷體" pitchFamily="65" charset="-120"/>
                <a:cs typeface="Times New Roman" panose="02020603050405020304" pitchFamily="18" charset="0"/>
              </a:rPr>
              <a:t>但是所有</a:t>
            </a:r>
            <a:r>
              <a:rPr lang="en-US" altLang="zh-TW" sz="2400" dirty="0" err="1">
                <a:latin typeface="Times New Roman" panose="02020603050405020304" pitchFamily="18" charset="0"/>
                <a:ea typeface="標楷體" pitchFamily="65" charset="-120"/>
                <a:cs typeface="Times New Roman" panose="02020603050405020304" pitchFamily="18" charset="0"/>
              </a:rPr>
              <a:t>Pthread</a:t>
            </a:r>
            <a:r>
              <a:rPr lang="zh-TW" altLang="en-US" sz="2400" dirty="0">
                <a:latin typeface="Times New Roman" panose="02020603050405020304" pitchFamily="18" charset="0"/>
                <a:ea typeface="標楷體" pitchFamily="65" charset="-120"/>
                <a:cs typeface="Times New Roman" panose="02020603050405020304" pitchFamily="18" charset="0"/>
              </a:rPr>
              <a:t>系統都支援</a:t>
            </a:r>
            <a:r>
              <a:rPr lang="en-US" altLang="zh-TW" sz="2400" dirty="0" err="1">
                <a:latin typeface="Times New Roman" panose="02020603050405020304" pitchFamily="18" charset="0"/>
                <a:ea typeface="標楷體" pitchFamily="65" charset="-120"/>
                <a:cs typeface="Times New Roman" panose="02020603050405020304" pitchFamily="18" charset="0"/>
              </a:rPr>
              <a:t>detachstate</a:t>
            </a:r>
            <a:r>
              <a:rPr lang="zh-TW" altLang="en-US" sz="2400" dirty="0">
                <a:latin typeface="Times New Roman" panose="02020603050405020304" pitchFamily="18" charset="0"/>
                <a:ea typeface="標楷體" pitchFamily="65" charset="-120"/>
                <a:cs typeface="Times New Roman" panose="02020603050405020304" pitchFamily="18" charset="0"/>
              </a:rPr>
              <a:t>屬性，該屬性可以是</a:t>
            </a:r>
            <a:r>
              <a:rPr lang="en-US" altLang="zh-TW" sz="2400" dirty="0">
                <a:latin typeface="Times New Roman" panose="02020603050405020304" pitchFamily="18" charset="0"/>
                <a:ea typeface="標楷體" pitchFamily="65" charset="-120"/>
                <a:cs typeface="Times New Roman" panose="02020603050405020304" pitchFamily="18" charset="0"/>
              </a:rPr>
              <a:t>PTHREAD_CREATE_JOINABLE</a:t>
            </a:r>
            <a:r>
              <a:rPr lang="zh-TW" altLang="en-US" sz="2400" dirty="0">
                <a:latin typeface="Times New Roman" panose="02020603050405020304" pitchFamily="18" charset="0"/>
                <a:ea typeface="標楷體" pitchFamily="65" charset="-120"/>
                <a:cs typeface="Times New Roman" panose="02020603050405020304" pitchFamily="18" charset="0"/>
              </a:rPr>
              <a:t>或</a:t>
            </a:r>
            <a:r>
              <a:rPr lang="en-US" altLang="zh-TW" sz="2400" dirty="0">
                <a:latin typeface="Times New Roman" panose="02020603050405020304" pitchFamily="18" charset="0"/>
                <a:ea typeface="標楷體" pitchFamily="65" charset="-120"/>
                <a:cs typeface="Times New Roman" panose="02020603050405020304" pitchFamily="18" charset="0"/>
              </a:rPr>
              <a:t>PTHREAD_CREATE_DETACHED</a:t>
            </a:r>
            <a:r>
              <a:rPr lang="zh-TW" altLang="en-US" sz="2400" dirty="0">
                <a:latin typeface="Times New Roman" panose="02020603050405020304" pitchFamily="18" charset="0"/>
                <a:ea typeface="標楷體" pitchFamily="65" charset="-120"/>
                <a:cs typeface="Times New Roman" panose="02020603050405020304" pitchFamily="18" charset="0"/>
              </a:rPr>
              <a:t>，預設的是</a:t>
            </a:r>
            <a:r>
              <a:rPr lang="en-US" altLang="zh-TW" sz="2400" dirty="0">
                <a:latin typeface="Times New Roman" panose="02020603050405020304" pitchFamily="18" charset="0"/>
                <a:ea typeface="標楷體" pitchFamily="65" charset="-120"/>
                <a:cs typeface="Times New Roman" panose="02020603050405020304" pitchFamily="18" charset="0"/>
              </a:rPr>
              <a:t>joinable</a:t>
            </a:r>
            <a:r>
              <a:rPr lang="zh-TW" altLang="en-US" sz="2400" dirty="0">
                <a:latin typeface="Times New Roman" panose="02020603050405020304" pitchFamily="18" charset="0"/>
                <a:ea typeface="標楷體" pitchFamily="65" charset="-120"/>
                <a:cs typeface="Times New Roman" panose="02020603050405020304" pitchFamily="18" charset="0"/>
              </a:rPr>
              <a:t>的。擁有</a:t>
            </a:r>
            <a:r>
              <a:rPr lang="en-US" altLang="zh-TW" sz="2400" dirty="0">
                <a:latin typeface="Times New Roman" panose="02020603050405020304" pitchFamily="18" charset="0"/>
                <a:ea typeface="標楷體" pitchFamily="65" charset="-120"/>
                <a:cs typeface="Times New Roman" panose="02020603050405020304" pitchFamily="18" charset="0"/>
              </a:rPr>
              <a:t>joinable</a:t>
            </a:r>
            <a:r>
              <a:rPr lang="zh-TW" altLang="en-US" sz="2400" dirty="0">
                <a:latin typeface="Times New Roman" panose="02020603050405020304" pitchFamily="18" charset="0"/>
                <a:ea typeface="標楷體" pitchFamily="65" charset="-120"/>
                <a:cs typeface="Times New Roman" panose="02020603050405020304" pitchFamily="18" charset="0"/>
              </a:rPr>
              <a:t>屬性的執行緒可以被另外一個執行緒等待，同時還可以獲得執行緒的返回值，然後被回收。而</a:t>
            </a:r>
            <a:r>
              <a:rPr lang="en-US" altLang="zh-TW" sz="2400" dirty="0">
                <a:latin typeface="Times New Roman" panose="02020603050405020304" pitchFamily="18" charset="0"/>
                <a:ea typeface="標楷體" pitchFamily="65" charset="-120"/>
                <a:cs typeface="Times New Roman" panose="02020603050405020304" pitchFamily="18" charset="0"/>
              </a:rPr>
              <a:t>detached</a:t>
            </a:r>
            <a:r>
              <a:rPr lang="zh-TW" altLang="en-US" sz="2400" dirty="0">
                <a:latin typeface="Times New Roman" panose="02020603050405020304" pitchFamily="18" charset="0"/>
                <a:ea typeface="標楷體" pitchFamily="65" charset="-120"/>
                <a:cs typeface="Times New Roman" panose="02020603050405020304" pitchFamily="18" charset="0"/>
              </a:rPr>
              <a:t>的執行緒結束時，使用的資源立馬就會釋放，不用其他執行緒等待。</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456D922D-5658-4111-B27A-6A66FF8299AA}"/>
              </a:ext>
            </a:extLst>
          </p:cNvPr>
          <p:cNvSpPr>
            <a:spLocks noGrp="1"/>
          </p:cNvSpPr>
          <p:nvPr>
            <p:ph type="title"/>
          </p:nvPr>
        </p:nvSpPr>
        <p:spPr/>
        <p:txBody>
          <a:bodyPr/>
          <a:lstStyle/>
          <a:p>
            <a:r>
              <a:rPr lang="zh-TW" altLang="en-US">
                <a:latin typeface="Times New Roman" panose="02020603050405020304" pitchFamily="18" charset="0"/>
                <a:ea typeface="標楷體" pitchFamily="65" charset="-120"/>
                <a:cs typeface="Times New Roman" panose="02020603050405020304" pitchFamily="18" charset="0"/>
              </a:rPr>
              <a:t>執行緒的相關</a:t>
            </a:r>
            <a:r>
              <a:rPr lang="en-US" altLang="zh-TW">
                <a:latin typeface="Times New Roman" panose="02020603050405020304" pitchFamily="18" charset="0"/>
                <a:ea typeface="標楷體" pitchFamily="65" charset="-120"/>
                <a:cs typeface="Times New Roman" panose="02020603050405020304" pitchFamily="18" charset="0"/>
              </a:rPr>
              <a:t>API</a:t>
            </a:r>
            <a:endParaRPr lang="zh-TW" altLang="en-US">
              <a:latin typeface="Times New Roman" panose="02020603050405020304" pitchFamily="18" charset="0"/>
              <a:ea typeface="標楷體" pitchFamily="65" charset="-120"/>
              <a:cs typeface="Times New Roman" panose="02020603050405020304" pitchFamily="18" charset="0"/>
            </a:endParaRPr>
          </a:p>
        </p:txBody>
      </p:sp>
      <p:sp>
        <p:nvSpPr>
          <p:cNvPr id="28675" name="內容版面配置區 2">
            <a:extLst>
              <a:ext uri="{FF2B5EF4-FFF2-40B4-BE49-F238E27FC236}">
                <a16:creationId xmlns:a16="http://schemas.microsoft.com/office/drawing/2014/main" id="{7BB80860-58D0-4A7B-A0CD-B7002670EEF6}"/>
              </a:ext>
            </a:extLst>
          </p:cNvPr>
          <p:cNvSpPr>
            <a:spLocks noGrp="1"/>
          </p:cNvSpPr>
          <p:nvPr>
            <p:ph idx="1"/>
          </p:nvPr>
        </p:nvSpPr>
        <p:spPr>
          <a:xfrm>
            <a:off x="457200" y="1196975"/>
            <a:ext cx="8229600" cy="4530725"/>
          </a:xfrm>
        </p:spPr>
        <p:txBody>
          <a:bodyPr/>
          <a:lstStyle/>
          <a:p>
            <a:r>
              <a:rPr lang="en-US" altLang="zh-TW" sz="2400">
                <a:latin typeface="Times New Roman" panose="02020603050405020304" pitchFamily="18" charset="0"/>
                <a:ea typeface="標楷體" pitchFamily="65" charset="-120"/>
                <a:cs typeface="Times New Roman" panose="02020603050405020304" pitchFamily="18" charset="0"/>
              </a:rPr>
              <a:t>pthread_create()</a:t>
            </a:r>
            <a:r>
              <a:rPr lang="zh-TW" altLang="en-US" sz="2400">
                <a:latin typeface="Times New Roman" panose="02020603050405020304" pitchFamily="18" charset="0"/>
                <a:ea typeface="標楷體" pitchFamily="65" charset="-120"/>
                <a:cs typeface="Times New Roman" panose="02020603050405020304" pitchFamily="18" charset="0"/>
              </a:rPr>
              <a:t>：建立一個執行緒</a:t>
            </a:r>
          </a:p>
          <a:p>
            <a:r>
              <a:rPr lang="en-US" altLang="zh-TW" sz="2400">
                <a:latin typeface="Times New Roman" panose="02020603050405020304" pitchFamily="18" charset="0"/>
                <a:ea typeface="標楷體" pitchFamily="65" charset="-120"/>
                <a:cs typeface="Times New Roman" panose="02020603050405020304" pitchFamily="18" charset="0"/>
              </a:rPr>
              <a:t>pthread_exit()</a:t>
            </a:r>
            <a:r>
              <a:rPr lang="zh-TW" altLang="en-US" sz="2400">
                <a:latin typeface="Times New Roman" panose="02020603050405020304" pitchFamily="18" charset="0"/>
                <a:ea typeface="標楷體" pitchFamily="65" charset="-120"/>
                <a:cs typeface="Times New Roman" panose="02020603050405020304" pitchFamily="18" charset="0"/>
              </a:rPr>
              <a:t>：終止當前執行緒</a:t>
            </a:r>
          </a:p>
          <a:p>
            <a:r>
              <a:rPr lang="en-US" altLang="zh-TW" sz="2400">
                <a:latin typeface="Times New Roman" panose="02020603050405020304" pitchFamily="18" charset="0"/>
                <a:ea typeface="標楷體" pitchFamily="65" charset="-120"/>
                <a:cs typeface="Times New Roman" panose="02020603050405020304" pitchFamily="18" charset="0"/>
              </a:rPr>
              <a:t>pthread_cancel()</a:t>
            </a:r>
            <a:r>
              <a:rPr lang="zh-TW" altLang="en-US" sz="2400">
                <a:latin typeface="Times New Roman" panose="02020603050405020304" pitchFamily="18" charset="0"/>
                <a:ea typeface="標楷體" pitchFamily="65" charset="-120"/>
                <a:cs typeface="Times New Roman" panose="02020603050405020304" pitchFamily="18" charset="0"/>
              </a:rPr>
              <a:t>：中斷另外一個執行緒的執行</a:t>
            </a:r>
          </a:p>
          <a:p>
            <a:r>
              <a:rPr lang="en-US" altLang="zh-TW" sz="2400">
                <a:latin typeface="Times New Roman" panose="02020603050405020304" pitchFamily="18" charset="0"/>
                <a:ea typeface="標楷體" pitchFamily="65" charset="-120"/>
                <a:cs typeface="Times New Roman" panose="02020603050405020304" pitchFamily="18" charset="0"/>
              </a:rPr>
              <a:t>pthread_join()</a:t>
            </a:r>
            <a:r>
              <a:rPr lang="zh-TW" altLang="en-US" sz="2400">
                <a:latin typeface="Times New Roman" panose="02020603050405020304" pitchFamily="18" charset="0"/>
                <a:ea typeface="標楷體" pitchFamily="65" charset="-120"/>
                <a:cs typeface="Times New Roman" panose="02020603050405020304" pitchFamily="18" charset="0"/>
              </a:rPr>
              <a:t>：阻塞當前的執行緒，直到另外一個執行緒執行結束</a:t>
            </a:r>
          </a:p>
          <a:p>
            <a:r>
              <a:rPr lang="en-US" altLang="zh-TW" sz="2400">
                <a:latin typeface="Times New Roman" panose="02020603050405020304" pitchFamily="18" charset="0"/>
                <a:ea typeface="標楷體" pitchFamily="65" charset="-120"/>
                <a:cs typeface="Times New Roman" panose="02020603050405020304" pitchFamily="18" charset="0"/>
              </a:rPr>
              <a:t>pthread_attr_init()</a:t>
            </a:r>
            <a:r>
              <a:rPr lang="zh-TW" altLang="en-US" sz="2400">
                <a:latin typeface="Times New Roman" panose="02020603050405020304" pitchFamily="18" charset="0"/>
                <a:ea typeface="標楷體" pitchFamily="65" charset="-120"/>
                <a:cs typeface="Times New Roman" panose="02020603050405020304" pitchFamily="18" charset="0"/>
              </a:rPr>
              <a:t>：初始化執行緒的屬性</a:t>
            </a:r>
          </a:p>
          <a:p>
            <a:r>
              <a:rPr lang="en-US" altLang="zh-TW" sz="2400">
                <a:latin typeface="Times New Roman" panose="02020603050405020304" pitchFamily="18" charset="0"/>
                <a:ea typeface="標楷體" pitchFamily="65" charset="-120"/>
                <a:cs typeface="Times New Roman" panose="02020603050405020304" pitchFamily="18" charset="0"/>
              </a:rPr>
              <a:t>pthread_attr_setdetachstate()</a:t>
            </a:r>
            <a:r>
              <a:rPr lang="zh-TW" altLang="en-US" sz="2400">
                <a:latin typeface="Times New Roman" panose="02020603050405020304" pitchFamily="18" charset="0"/>
                <a:ea typeface="標楷體" pitchFamily="65" charset="-120"/>
                <a:cs typeface="Times New Roman" panose="02020603050405020304" pitchFamily="18" charset="0"/>
              </a:rPr>
              <a:t>：設定脫離狀態的屬性（決定這個執行緒在終止時是否可以被結合）</a:t>
            </a:r>
          </a:p>
          <a:p>
            <a:r>
              <a:rPr lang="en-US" altLang="zh-TW" sz="2400">
                <a:latin typeface="Times New Roman" panose="02020603050405020304" pitchFamily="18" charset="0"/>
                <a:ea typeface="標楷體" pitchFamily="65" charset="-120"/>
                <a:cs typeface="Times New Roman" panose="02020603050405020304" pitchFamily="18" charset="0"/>
              </a:rPr>
              <a:t>pthread_attr_getdetachstate()</a:t>
            </a:r>
            <a:r>
              <a:rPr lang="zh-TW" altLang="en-US" sz="2400">
                <a:latin typeface="Times New Roman" panose="02020603050405020304" pitchFamily="18" charset="0"/>
                <a:ea typeface="標楷體" pitchFamily="65" charset="-120"/>
                <a:cs typeface="Times New Roman" panose="02020603050405020304" pitchFamily="18" charset="0"/>
              </a:rPr>
              <a:t>：獲取脫離狀態的屬性</a:t>
            </a:r>
          </a:p>
          <a:p>
            <a:r>
              <a:rPr lang="en-US" altLang="zh-TW" sz="2400">
                <a:latin typeface="Times New Roman" panose="02020603050405020304" pitchFamily="18" charset="0"/>
                <a:ea typeface="標楷體" pitchFamily="65" charset="-120"/>
                <a:cs typeface="Times New Roman" panose="02020603050405020304" pitchFamily="18" charset="0"/>
              </a:rPr>
              <a:t>pthread_attr_destroy()</a:t>
            </a:r>
            <a:r>
              <a:rPr lang="zh-TW" altLang="en-US" sz="2400">
                <a:latin typeface="Times New Roman" panose="02020603050405020304" pitchFamily="18" charset="0"/>
                <a:ea typeface="標楷體" pitchFamily="65" charset="-120"/>
                <a:cs typeface="Times New Roman" panose="02020603050405020304" pitchFamily="18" charset="0"/>
              </a:rPr>
              <a:t>：刪除執行緒的屬性</a:t>
            </a:r>
          </a:p>
          <a:p>
            <a:r>
              <a:rPr lang="en-US" altLang="zh-TW" sz="2400">
                <a:latin typeface="Times New Roman" panose="02020603050405020304" pitchFamily="18" charset="0"/>
                <a:ea typeface="標楷體" pitchFamily="65" charset="-120"/>
                <a:cs typeface="Times New Roman" panose="02020603050405020304" pitchFamily="18" charset="0"/>
              </a:rPr>
              <a:t>pthread_kill()</a:t>
            </a:r>
            <a:r>
              <a:rPr lang="zh-TW" altLang="en-US" sz="2400">
                <a:latin typeface="Times New Roman" panose="02020603050405020304" pitchFamily="18" charset="0"/>
                <a:ea typeface="標楷體" pitchFamily="65" charset="-120"/>
                <a:cs typeface="Times New Roman" panose="02020603050405020304" pitchFamily="18" charset="0"/>
              </a:rPr>
              <a:t>：向執行緒傳送一個訊號</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829BF9BE-7932-44A9-B12C-6FD763FD28CB}"/>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Creating a thread: </a:t>
            </a:r>
            <a:r>
              <a:rPr lang="en-US" altLang="zh-TW" sz="4400">
                <a:latin typeface="Times New Roman" panose="02020603050405020304" pitchFamily="18" charset="0"/>
                <a:cs typeface="Times New Roman" panose="02020603050405020304" pitchFamily="18" charset="0"/>
              </a:rPr>
              <a:t>pthread_create</a:t>
            </a:r>
            <a:br>
              <a:rPr lang="en-US" altLang="zh-TW">
                <a:latin typeface="Times New Roman" panose="02020603050405020304" pitchFamily="18" charset="0"/>
                <a:cs typeface="Times New Roman" panose="02020603050405020304" pitchFamily="18" charset="0"/>
              </a:rPr>
            </a:br>
            <a:endParaRPr lang="zh-TW" altLang="en-US">
              <a:latin typeface="Times New Roman" panose="02020603050405020304" pitchFamily="18" charset="0"/>
              <a:cs typeface="Times New Roman" panose="02020603050405020304" pitchFamily="18" charset="0"/>
            </a:endParaRPr>
          </a:p>
        </p:txBody>
      </p:sp>
      <p:sp>
        <p:nvSpPr>
          <p:cNvPr id="29699" name="內容版面配置區 2">
            <a:extLst>
              <a:ext uri="{FF2B5EF4-FFF2-40B4-BE49-F238E27FC236}">
                <a16:creationId xmlns:a16="http://schemas.microsoft.com/office/drawing/2014/main" id="{FE4883F6-6245-4368-9874-89CA09A49A00}"/>
              </a:ext>
            </a:extLst>
          </p:cNvPr>
          <p:cNvSpPr>
            <a:spLocks noGrp="1"/>
          </p:cNvSpPr>
          <p:nvPr>
            <p:ph idx="1"/>
          </p:nvPr>
        </p:nvSpPr>
        <p:spPr>
          <a:xfrm>
            <a:off x="457200" y="1196975"/>
            <a:ext cx="8229600" cy="4933950"/>
          </a:xfrm>
        </p:spPr>
        <p:txBody>
          <a:bodyPr/>
          <a:lstStyle/>
          <a:p>
            <a:pPr eaLnBrk="1" hangingPunct="1"/>
            <a:r>
              <a:rPr lang="en-US" altLang="zh-TW" sz="2400">
                <a:latin typeface="Times New Roman" panose="02020603050405020304" pitchFamily="18" charset="0"/>
                <a:cs typeface="Times New Roman" panose="02020603050405020304" pitchFamily="18" charset="0"/>
              </a:rPr>
              <a:t>int pthread_create( pthread_t *thread, pthread_attr_t *attr,       void *(*thread_function)(void *), void *arg );</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first argument – pointer to the identifier of the created thread</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second argument – thread attributes</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third argument – pointer to the function the thread will execute</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fourth argument – the argument of the executed function (usually a struct)</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returns 0 for success</a:t>
            </a:r>
          </a:p>
          <a:p>
            <a:endParaRPr lang="zh-TW" alt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a:extLst>
              <a:ext uri="{FF2B5EF4-FFF2-40B4-BE49-F238E27FC236}">
                <a16:creationId xmlns:a16="http://schemas.microsoft.com/office/drawing/2014/main" id="{6F9FEE16-B00B-40E7-A01E-7B792A92D469}"/>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Waiting for the threads to finish:</a:t>
            </a:r>
            <a:r>
              <a:rPr lang="en-US" altLang="zh-TW" sz="4400">
                <a:latin typeface="Times New Roman" panose="02020603050405020304" pitchFamily="18" charset="0"/>
                <a:cs typeface="Times New Roman" panose="02020603050405020304" pitchFamily="18" charset="0"/>
              </a:rPr>
              <a:t> pthread_join</a:t>
            </a:r>
            <a:br>
              <a:rPr lang="en-US" altLang="zh-TW">
                <a:latin typeface="Times New Roman" panose="02020603050405020304" pitchFamily="18" charset="0"/>
                <a:cs typeface="Times New Roman" panose="02020603050405020304" pitchFamily="18" charset="0"/>
              </a:rPr>
            </a:br>
            <a:endParaRPr lang="zh-TW" altLang="en-US">
              <a:latin typeface="Times New Roman" panose="02020603050405020304" pitchFamily="18" charset="0"/>
              <a:cs typeface="Times New Roman" panose="02020603050405020304" pitchFamily="18" charset="0"/>
            </a:endParaRPr>
          </a:p>
        </p:txBody>
      </p:sp>
      <p:sp>
        <p:nvSpPr>
          <p:cNvPr id="30723" name="內容版面配置區 2">
            <a:extLst>
              <a:ext uri="{FF2B5EF4-FFF2-40B4-BE49-F238E27FC236}">
                <a16:creationId xmlns:a16="http://schemas.microsoft.com/office/drawing/2014/main" id="{7462302D-0E66-423A-B445-901D2B7C0A29}"/>
              </a:ext>
            </a:extLst>
          </p:cNvPr>
          <p:cNvSpPr>
            <a:spLocks noGrp="1"/>
          </p:cNvSpPr>
          <p:nvPr>
            <p:ph idx="1"/>
          </p:nvPr>
        </p:nvSpPr>
        <p:spPr>
          <a:xfrm>
            <a:off x="323850" y="2060575"/>
            <a:ext cx="8229600" cy="4238625"/>
          </a:xfrm>
        </p:spPr>
        <p:txBody>
          <a:bodyPr/>
          <a:lstStyle/>
          <a:p>
            <a:pPr eaLnBrk="1" hangingPunct="1"/>
            <a:r>
              <a:rPr lang="en-US" altLang="zh-TW" sz="2400">
                <a:latin typeface="Times New Roman" panose="02020603050405020304" pitchFamily="18" charset="0"/>
                <a:cs typeface="Times New Roman" panose="02020603050405020304" pitchFamily="18" charset="0"/>
              </a:rPr>
              <a:t>int pthread_join( pthread_t thread, void **thread_return )</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main thread will wait for daughter thread </a:t>
            </a:r>
            <a:r>
              <a:rPr lang="en-US" altLang="zh-TW" sz="2400" i="1">
                <a:latin typeface="Times New Roman" panose="02020603050405020304" pitchFamily="18" charset="0"/>
                <a:cs typeface="Times New Roman" panose="02020603050405020304" pitchFamily="18" charset="0"/>
              </a:rPr>
              <a:t>thread</a:t>
            </a:r>
            <a:r>
              <a:rPr lang="en-US" altLang="zh-TW" sz="2400">
                <a:latin typeface="Times New Roman" panose="02020603050405020304" pitchFamily="18" charset="0"/>
                <a:cs typeface="Times New Roman" panose="02020603050405020304" pitchFamily="18" charset="0"/>
              </a:rPr>
              <a:t> to finish</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first argument – the thread to wait for</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second argument – pointer to a pointer to the return value from the thread</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returns 0 for success</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threads should always be joined; otherwise, a thread might keep on running even when the main thread has already terminated</a:t>
            </a:r>
          </a:p>
          <a:p>
            <a:endParaRPr lang="zh-TW" alt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38A00-0E2E-4DC1-99A6-C94439A6AD5A}"/>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Exiting a Thread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5900CE9-BE9A-4DEA-B446-A7D68368DD69}"/>
              </a:ext>
            </a:extLst>
          </p:cNvPr>
          <p:cNvSpPr>
            <a:spLocks noGrp="1"/>
          </p:cNvSpPr>
          <p:nvPr>
            <p:ph idx="1"/>
          </p:nvPr>
        </p:nvSpPr>
        <p:spPr>
          <a:xfrm>
            <a:off x="457200" y="1268760"/>
            <a:ext cx="8229600" cy="4530725"/>
          </a:xfrm>
        </p:spPr>
        <p:txBody>
          <a:bodyPr/>
          <a:lstStyle/>
          <a:p>
            <a:pPr eaLnBrk="1" hangingPunct="1"/>
            <a:r>
              <a:rPr lang="en-US" altLang="zh-TW" dirty="0" err="1">
                <a:latin typeface="Times New Roman" panose="02020603050405020304" pitchFamily="18" charset="0"/>
                <a:cs typeface="Times New Roman" panose="02020603050405020304" pitchFamily="18" charset="0"/>
              </a:rPr>
              <a:t>pthreads</a:t>
            </a:r>
            <a:r>
              <a:rPr lang="en-US" altLang="zh-TW" dirty="0">
                <a:latin typeface="Times New Roman" panose="02020603050405020304" pitchFamily="18" charset="0"/>
                <a:cs typeface="Times New Roman" panose="02020603050405020304" pitchFamily="18" charset="0"/>
              </a:rPr>
              <a:t> exist in </a:t>
            </a:r>
            <a:r>
              <a:rPr lang="en-US" altLang="zh-TW" dirty="0">
                <a:solidFill>
                  <a:srgbClr val="C00000"/>
                </a:solidFill>
                <a:latin typeface="Times New Roman" panose="02020603050405020304" pitchFamily="18" charset="0"/>
                <a:cs typeface="Times New Roman" panose="02020603050405020304" pitchFamily="18" charset="0"/>
              </a:rPr>
              <a:t>user space </a:t>
            </a:r>
            <a:r>
              <a:rPr lang="en-US" altLang="zh-TW" dirty="0">
                <a:latin typeface="Times New Roman" panose="02020603050405020304" pitchFamily="18" charset="0"/>
                <a:cs typeface="Times New Roman" panose="02020603050405020304" pitchFamily="18" charset="0"/>
              </a:rPr>
              <a:t>and are seen by the kernel as a single process</a:t>
            </a:r>
          </a:p>
          <a:p>
            <a:pPr lvl="1" eaLnBrk="1" hangingPunct="1"/>
            <a:r>
              <a:rPr lang="en-US" altLang="zh-TW" dirty="0">
                <a:latin typeface="Times New Roman" panose="02020603050405020304" pitchFamily="18" charset="0"/>
                <a:cs typeface="Times New Roman" panose="02020603050405020304" pitchFamily="18" charset="0"/>
              </a:rPr>
              <a:t>if one issues and </a:t>
            </a:r>
            <a:r>
              <a:rPr lang="en-US" altLang="zh-TW" i="1" dirty="0">
                <a:latin typeface="Times New Roman" panose="02020603050405020304" pitchFamily="18" charset="0"/>
                <a:cs typeface="Times New Roman" panose="02020603050405020304" pitchFamily="18" charset="0"/>
              </a:rPr>
              <a:t>exit()</a:t>
            </a:r>
            <a:r>
              <a:rPr lang="en-US" altLang="zh-TW" dirty="0">
                <a:latin typeface="Times New Roman" panose="02020603050405020304" pitchFamily="18" charset="0"/>
                <a:cs typeface="Times New Roman" panose="02020603050405020304" pitchFamily="18" charset="0"/>
              </a:rPr>
              <a:t> system call, all the threads are terminated by the OS</a:t>
            </a:r>
          </a:p>
          <a:p>
            <a:pPr lvl="1" eaLnBrk="1" hangingPunct="1"/>
            <a:r>
              <a:rPr lang="en-US" altLang="zh-TW" dirty="0">
                <a:latin typeface="Times New Roman" panose="02020603050405020304" pitchFamily="18" charset="0"/>
                <a:cs typeface="Times New Roman" panose="02020603050405020304" pitchFamily="18" charset="0"/>
              </a:rPr>
              <a:t>if the </a:t>
            </a:r>
            <a:r>
              <a:rPr lang="en-US" altLang="zh-TW" i="1" dirty="0">
                <a:latin typeface="Times New Roman" panose="02020603050405020304" pitchFamily="18" charset="0"/>
                <a:cs typeface="Times New Roman" panose="02020603050405020304" pitchFamily="18" charset="0"/>
              </a:rPr>
              <a:t>main()</a:t>
            </a:r>
            <a:r>
              <a:rPr lang="en-US" altLang="zh-TW" dirty="0">
                <a:latin typeface="Times New Roman" panose="02020603050405020304" pitchFamily="18" charset="0"/>
                <a:cs typeface="Times New Roman" panose="02020603050405020304" pitchFamily="18" charset="0"/>
              </a:rPr>
              <a:t> function exits, all of the other threads are terminated</a:t>
            </a:r>
          </a:p>
          <a:p>
            <a:pPr eaLnBrk="1" hangingPunct="1"/>
            <a:r>
              <a:rPr lang="en-US" altLang="zh-TW" dirty="0">
                <a:latin typeface="Times New Roman" panose="02020603050405020304" pitchFamily="18" charset="0"/>
                <a:cs typeface="Times New Roman" panose="02020603050405020304" pitchFamily="18" charset="0"/>
              </a:rPr>
              <a:t>To have a thread exit, use </a:t>
            </a:r>
            <a:r>
              <a:rPr lang="en-US" altLang="zh-TW" i="1" dirty="0" err="1">
                <a:solidFill>
                  <a:srgbClr val="C00000"/>
                </a:solidFill>
                <a:latin typeface="Times New Roman" panose="02020603050405020304" pitchFamily="18" charset="0"/>
                <a:cs typeface="Times New Roman" panose="02020603050405020304" pitchFamily="18" charset="0"/>
              </a:rPr>
              <a:t>pthread_exit</a:t>
            </a:r>
            <a:r>
              <a:rPr lang="en-US" altLang="zh-TW" i="1" dirty="0">
                <a:solidFill>
                  <a:srgbClr val="C00000"/>
                </a:solidFill>
                <a:latin typeface="Times New Roman" panose="02020603050405020304" pitchFamily="18" charset="0"/>
                <a:cs typeface="Times New Roman" panose="02020603050405020304" pitchFamily="18" charset="0"/>
              </a:rPr>
              <a:t>()</a:t>
            </a:r>
          </a:p>
          <a:p>
            <a:pPr eaLnBrk="1" hangingPunct="1"/>
            <a:r>
              <a:rPr lang="en-US" altLang="zh-TW" dirty="0">
                <a:latin typeface="Times New Roman" panose="02020603050405020304" pitchFamily="18" charset="0"/>
                <a:cs typeface="Times New Roman" panose="02020603050405020304" pitchFamily="18" charset="0"/>
              </a:rPr>
              <a:t>Prototype:</a:t>
            </a:r>
          </a:p>
          <a:p>
            <a:pPr lvl="1" eaLnBrk="1" hangingPunct="1"/>
            <a:r>
              <a:rPr lang="en-US" altLang="zh-TW" sz="2800" dirty="0">
                <a:latin typeface="Times New Roman" panose="02020603050405020304" pitchFamily="18" charset="0"/>
                <a:cs typeface="Times New Roman" panose="02020603050405020304" pitchFamily="18" charset="0"/>
              </a:rPr>
              <a:t>void  </a:t>
            </a:r>
            <a:r>
              <a:rPr lang="en-US" altLang="zh-TW" sz="2800" dirty="0" err="1">
                <a:latin typeface="Times New Roman" panose="02020603050405020304" pitchFamily="18" charset="0"/>
                <a:cs typeface="Times New Roman" panose="02020603050405020304" pitchFamily="18" charset="0"/>
              </a:rPr>
              <a:t>pthread_exit</a:t>
            </a:r>
            <a:r>
              <a:rPr lang="en-US" altLang="zh-TW" sz="2800" dirty="0">
                <a:latin typeface="Times New Roman" panose="02020603050405020304" pitchFamily="18" charset="0"/>
                <a:cs typeface="Times New Roman" panose="02020603050405020304" pitchFamily="18" charset="0"/>
              </a:rPr>
              <a:t>(void *status);</a:t>
            </a:r>
          </a:p>
          <a:p>
            <a:pPr lvl="2" eaLnBrk="1" hangingPunct="1"/>
            <a:r>
              <a:rPr lang="en-US" altLang="zh-TW" sz="2400" i="1" dirty="0">
                <a:latin typeface="Times New Roman" panose="02020603050405020304" pitchFamily="18" charset="0"/>
                <a:cs typeface="Times New Roman" panose="02020603050405020304" pitchFamily="18" charset="0"/>
              </a:rPr>
              <a:t>status:</a:t>
            </a:r>
            <a:r>
              <a:rPr lang="en-US" altLang="zh-TW" sz="2400" dirty="0">
                <a:latin typeface="Times New Roman" panose="02020603050405020304" pitchFamily="18" charset="0"/>
                <a:cs typeface="Times New Roman" panose="02020603050405020304" pitchFamily="18" charset="0"/>
              </a:rPr>
              <a:t> the exit status of the thread – passed to the </a:t>
            </a:r>
            <a:r>
              <a:rPr lang="en-US" altLang="zh-TW" sz="2400" i="1" dirty="0">
                <a:latin typeface="Times New Roman" panose="02020603050405020304" pitchFamily="18" charset="0"/>
                <a:cs typeface="Times New Roman" panose="02020603050405020304" pitchFamily="18" charset="0"/>
              </a:rPr>
              <a:t>status</a:t>
            </a:r>
            <a:r>
              <a:rPr lang="en-US" altLang="zh-TW" sz="2400" dirty="0">
                <a:latin typeface="Times New Roman" panose="02020603050405020304" pitchFamily="18" charset="0"/>
                <a:cs typeface="Times New Roman" panose="02020603050405020304" pitchFamily="18" charset="0"/>
              </a:rPr>
              <a:t> variable in the </a:t>
            </a:r>
            <a:r>
              <a:rPr lang="en-US" altLang="zh-TW" sz="2400" i="1" dirty="0" err="1">
                <a:latin typeface="Times New Roman" panose="02020603050405020304" pitchFamily="18" charset="0"/>
                <a:cs typeface="Times New Roman" panose="02020603050405020304" pitchFamily="18" charset="0"/>
              </a:rPr>
              <a:t>pthread_join</a:t>
            </a:r>
            <a:r>
              <a:rPr lang="en-US" altLang="zh-TW" sz="2400" i="1"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function of a thread waiting for this one</a:t>
            </a:r>
            <a:endParaRPr lang="en-US" altLang="zh-TW" sz="2400" i="1"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359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a:extLst>
              <a:ext uri="{FF2B5EF4-FFF2-40B4-BE49-F238E27FC236}">
                <a16:creationId xmlns:a16="http://schemas.microsoft.com/office/drawing/2014/main" id="{2EA0360F-22EB-41D2-AD6A-71EE04C8ADD8}"/>
              </a:ext>
            </a:extLst>
          </p:cNvPr>
          <p:cNvSpPr>
            <a:spLocks noGrp="1"/>
          </p:cNvSpPr>
          <p:nvPr>
            <p:ph type="title"/>
          </p:nvPr>
        </p:nvSpPr>
        <p:spPr/>
        <p:txBody>
          <a:bodyPr/>
          <a:lstStyle/>
          <a:p>
            <a:r>
              <a:rPr lang="en-US" altLang="zh-TW"/>
              <a:t>Pthreads Example</a:t>
            </a:r>
            <a:endParaRPr lang="zh-TW" altLang="en-US"/>
          </a:p>
        </p:txBody>
      </p:sp>
      <p:pic>
        <p:nvPicPr>
          <p:cNvPr id="31747" name="Picture 1" descr="Screen Shot 2012-12-04 at 8.50.38 PM.png">
            <a:extLst>
              <a:ext uri="{FF2B5EF4-FFF2-40B4-BE49-F238E27FC236}">
                <a16:creationId xmlns:a16="http://schemas.microsoft.com/office/drawing/2014/main" id="{B41E0080-796E-48C2-85C6-C68A22DFB8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6975"/>
            <a:ext cx="785495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58E96E3A-5958-41E5-980F-5DBD84E66F4C}"/>
              </a:ext>
            </a:extLst>
          </p:cNvPr>
          <p:cNvSpPr>
            <a:spLocks noGrp="1"/>
          </p:cNvSpPr>
          <p:nvPr>
            <p:ph type="title"/>
          </p:nvPr>
        </p:nvSpPr>
        <p:spPr>
          <a:xfrm>
            <a:off x="457200" y="277813"/>
            <a:ext cx="8229600" cy="919162"/>
          </a:xfrm>
        </p:spPr>
        <p:txBody>
          <a:bodyPr/>
          <a:lstStyle/>
          <a:p>
            <a:r>
              <a:rPr lang="en-US" altLang="zh-TW"/>
              <a:t>Pthreads Example (Cont.)</a:t>
            </a:r>
            <a:endParaRPr lang="zh-TW" altLang="en-US"/>
          </a:p>
        </p:txBody>
      </p:sp>
      <p:pic>
        <p:nvPicPr>
          <p:cNvPr id="32771" name="Picture 1" descr="Screen Shot 2012-12-04 at 9.01.54 PM.png">
            <a:extLst>
              <a:ext uri="{FF2B5EF4-FFF2-40B4-BE49-F238E27FC236}">
                <a16:creationId xmlns:a16="http://schemas.microsoft.com/office/drawing/2014/main" id="{EF1C75CE-7F2C-49D4-8AF1-4ED0E6859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79513"/>
            <a:ext cx="7113588"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線圖說文字 2 1">
            <a:extLst>
              <a:ext uri="{FF2B5EF4-FFF2-40B4-BE49-F238E27FC236}">
                <a16:creationId xmlns:a16="http://schemas.microsoft.com/office/drawing/2014/main" id="{C258BB86-9D18-4064-9FA4-65D3710A6C62}"/>
              </a:ext>
            </a:extLst>
          </p:cNvPr>
          <p:cNvSpPr/>
          <p:nvPr/>
        </p:nvSpPr>
        <p:spPr>
          <a:xfrm>
            <a:off x="5148263" y="2492375"/>
            <a:ext cx="3671887" cy="1008063"/>
          </a:xfrm>
          <a:prstGeom prst="borderCallout2">
            <a:avLst>
              <a:gd name="adj1" fmla="val 18750"/>
              <a:gd name="adj2" fmla="val -8333"/>
              <a:gd name="adj3" fmla="val 18750"/>
              <a:gd name="adj4" fmla="val -16667"/>
              <a:gd name="adj5" fmla="val 206727"/>
              <a:gd name="adj6" fmla="val -7809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Thread shares global variables</a:t>
            </a:r>
            <a:endParaRPr lang="zh-TW"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B0EB0AAE-17FF-4C84-8CAB-796E64C9CA76}"/>
              </a:ext>
            </a:extLst>
          </p:cNvPr>
          <p:cNvSpPr>
            <a:spLocks noGrp="1"/>
          </p:cNvSpPr>
          <p:nvPr>
            <p:ph type="title"/>
          </p:nvPr>
        </p:nvSpPr>
        <p:spPr/>
        <p:txBody>
          <a:bodyPr/>
          <a:lstStyle/>
          <a:p>
            <a:r>
              <a:rPr lang="en-US" altLang="zh-TW"/>
              <a:t>Pthreads Code for Joining 10 Threads</a:t>
            </a:r>
            <a:endParaRPr lang="zh-TW" altLang="en-US"/>
          </a:p>
        </p:txBody>
      </p:sp>
      <p:pic>
        <p:nvPicPr>
          <p:cNvPr id="33795" name="Picture 2" descr="Screen Shot 2012-12-04 at 9.06.24 PM.png">
            <a:extLst>
              <a:ext uri="{FF2B5EF4-FFF2-40B4-BE49-F238E27FC236}">
                <a16:creationId xmlns:a16="http://schemas.microsoft.com/office/drawing/2014/main" id="{009E4DD3-C9DE-4DC0-90CE-2DD519A3C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57338"/>
            <a:ext cx="7913687"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CB77F0F3-FCC6-425E-ABAC-204CBFD4945C}"/>
              </a:ext>
            </a:extLst>
          </p:cNvPr>
          <p:cNvSpPr>
            <a:spLocks noGrp="1"/>
          </p:cNvSpPr>
          <p:nvPr>
            <p:ph type="title"/>
          </p:nvPr>
        </p:nvSpPr>
        <p:spPr/>
        <p:txBody>
          <a:bodyPr/>
          <a:lstStyle/>
          <a:p>
            <a:r>
              <a:rPr lang="en-US" altLang="zh-TW"/>
              <a:t>Quiz 1</a:t>
            </a:r>
            <a:endParaRPr lang="zh-TW" altLang="en-US"/>
          </a:p>
        </p:txBody>
      </p:sp>
      <p:pic>
        <p:nvPicPr>
          <p:cNvPr id="34819" name="圖片 4">
            <a:extLst>
              <a:ext uri="{FF2B5EF4-FFF2-40B4-BE49-F238E27FC236}">
                <a16:creationId xmlns:a16="http://schemas.microsoft.com/office/drawing/2014/main" id="{E607830C-D7A6-4B43-9AAB-686D972E01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60350"/>
            <a:ext cx="6994525"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E6227DB-6B4E-4301-ACB2-ABEE8EA7D5D6}"/>
              </a:ext>
            </a:extLst>
          </p:cNvPr>
          <p:cNvSpPr>
            <a:spLocks noGrp="1"/>
          </p:cNvSpPr>
          <p:nvPr>
            <p:ph type="title"/>
          </p:nvPr>
        </p:nvSpPr>
        <p:spPr>
          <a:xfrm>
            <a:off x="468313" y="333375"/>
            <a:ext cx="8140700" cy="676275"/>
          </a:xfrm>
        </p:spPr>
        <p:txBody>
          <a:bodyPr/>
          <a:lstStyle/>
          <a:p>
            <a:pPr eaLnBrk="1" hangingPunct="1"/>
            <a:r>
              <a:rPr lang="en-US" altLang="zh-TW">
                <a:latin typeface="Times New Roman" panose="02020603050405020304" pitchFamily="18" charset="0"/>
                <a:cs typeface="Times New Roman" panose="02020603050405020304" pitchFamily="18" charset="0"/>
              </a:rPr>
              <a:t>Multicore Programming</a:t>
            </a:r>
          </a:p>
        </p:txBody>
      </p:sp>
      <p:sp>
        <p:nvSpPr>
          <p:cNvPr id="7171" name="Content Placeholder 2">
            <a:extLst>
              <a:ext uri="{FF2B5EF4-FFF2-40B4-BE49-F238E27FC236}">
                <a16:creationId xmlns:a16="http://schemas.microsoft.com/office/drawing/2014/main" id="{747E1976-6922-4BE0-9D65-31E4F543F5A0}"/>
              </a:ext>
            </a:extLst>
          </p:cNvPr>
          <p:cNvSpPr>
            <a:spLocks noGrp="1"/>
          </p:cNvSpPr>
          <p:nvPr>
            <p:ph idx="1"/>
          </p:nvPr>
        </p:nvSpPr>
        <p:spPr>
          <a:xfrm>
            <a:off x="482600" y="1052513"/>
            <a:ext cx="8193088" cy="5329237"/>
          </a:xfrm>
        </p:spPr>
        <p:txBody>
          <a:bodyPr/>
          <a:lstStyle/>
          <a:p>
            <a:r>
              <a:rPr lang="en-US" altLang="zh-TW" sz="1800" b="1">
                <a:solidFill>
                  <a:srgbClr val="3366FF"/>
                </a:solidFill>
                <a:latin typeface="Times New Roman" panose="02020603050405020304" pitchFamily="18" charset="0"/>
                <a:cs typeface="Times New Roman" panose="02020603050405020304" pitchFamily="18" charset="0"/>
              </a:rPr>
              <a:t>Multicore</a:t>
            </a:r>
            <a:r>
              <a:rPr lang="en-US" altLang="zh-TW" sz="1800">
                <a:latin typeface="Times New Roman" panose="02020603050405020304" pitchFamily="18" charset="0"/>
                <a:cs typeface="Times New Roman" panose="02020603050405020304" pitchFamily="18" charset="0"/>
              </a:rPr>
              <a:t> or </a:t>
            </a:r>
            <a:r>
              <a:rPr lang="en-US" altLang="zh-TW" sz="1800" b="1">
                <a:solidFill>
                  <a:srgbClr val="3366FF"/>
                </a:solidFill>
                <a:latin typeface="Times New Roman" panose="02020603050405020304" pitchFamily="18" charset="0"/>
                <a:cs typeface="Times New Roman" panose="02020603050405020304" pitchFamily="18" charset="0"/>
              </a:rPr>
              <a:t>multiprocessor</a:t>
            </a:r>
            <a:r>
              <a:rPr lang="en-US" altLang="zh-TW" sz="1800">
                <a:latin typeface="Times New Roman" panose="02020603050405020304" pitchFamily="18" charset="0"/>
                <a:cs typeface="Times New Roman" panose="02020603050405020304" pitchFamily="18" charset="0"/>
              </a:rPr>
              <a:t> systems putting pressure on programmers, challenges include:</a:t>
            </a:r>
          </a:p>
          <a:p>
            <a:pPr lvl="1"/>
            <a:r>
              <a:rPr lang="en-US" altLang="zh-TW" sz="1800" b="1">
                <a:latin typeface="Times New Roman" panose="02020603050405020304" pitchFamily="18" charset="0"/>
                <a:cs typeface="Times New Roman" panose="02020603050405020304" pitchFamily="18" charset="0"/>
              </a:rPr>
              <a:t>Dividing activities</a:t>
            </a:r>
          </a:p>
          <a:p>
            <a:pPr lvl="1"/>
            <a:r>
              <a:rPr lang="en-US" altLang="zh-TW" sz="1800" b="1">
                <a:latin typeface="Times New Roman" panose="02020603050405020304" pitchFamily="18" charset="0"/>
                <a:cs typeface="Times New Roman" panose="02020603050405020304" pitchFamily="18" charset="0"/>
              </a:rPr>
              <a:t>Balance</a:t>
            </a:r>
          </a:p>
          <a:p>
            <a:pPr lvl="1"/>
            <a:r>
              <a:rPr lang="en-US" altLang="zh-TW" sz="1800" b="1">
                <a:latin typeface="Times New Roman" panose="02020603050405020304" pitchFamily="18" charset="0"/>
                <a:cs typeface="Times New Roman" panose="02020603050405020304" pitchFamily="18" charset="0"/>
              </a:rPr>
              <a:t>Data splitting</a:t>
            </a:r>
          </a:p>
          <a:p>
            <a:pPr lvl="1"/>
            <a:r>
              <a:rPr lang="en-US" altLang="zh-TW" sz="1800" b="1">
                <a:latin typeface="Times New Roman" panose="02020603050405020304" pitchFamily="18" charset="0"/>
                <a:cs typeface="Times New Roman" panose="02020603050405020304" pitchFamily="18" charset="0"/>
              </a:rPr>
              <a:t>Data dependency</a:t>
            </a:r>
          </a:p>
          <a:p>
            <a:pPr lvl="1"/>
            <a:r>
              <a:rPr lang="en-US" altLang="zh-TW" sz="1800" b="1">
                <a:latin typeface="Times New Roman" panose="02020603050405020304" pitchFamily="18" charset="0"/>
                <a:cs typeface="Times New Roman" panose="02020603050405020304" pitchFamily="18" charset="0"/>
              </a:rPr>
              <a:t>Testing and debugging</a:t>
            </a:r>
          </a:p>
          <a:p>
            <a:pPr lvl="1"/>
            <a:endParaRPr lang="en-US" altLang="zh-TW" sz="1800" b="1">
              <a:latin typeface="Times New Roman" panose="02020603050405020304" pitchFamily="18" charset="0"/>
              <a:cs typeface="Times New Roman" panose="02020603050405020304" pitchFamily="18" charset="0"/>
            </a:endParaRPr>
          </a:p>
          <a:p>
            <a:r>
              <a:rPr lang="en-US" altLang="zh-TW" sz="1800" b="1" i="1">
                <a:latin typeface="Times New Roman" panose="02020603050405020304" pitchFamily="18" charset="0"/>
                <a:cs typeface="Times New Roman" panose="02020603050405020304" pitchFamily="18" charset="0"/>
              </a:rPr>
              <a:t>Parallelism</a:t>
            </a:r>
            <a:r>
              <a:rPr lang="en-US" altLang="zh-TW" sz="1800">
                <a:latin typeface="Times New Roman" panose="02020603050405020304" pitchFamily="18" charset="0"/>
                <a:cs typeface="Times New Roman" panose="02020603050405020304" pitchFamily="18" charset="0"/>
              </a:rPr>
              <a:t> implies a system can perform more than one task simultaneously</a:t>
            </a:r>
          </a:p>
          <a:p>
            <a:r>
              <a:rPr lang="en-US" altLang="zh-TW" sz="1800" b="1" i="1">
                <a:latin typeface="Times New Roman" panose="02020603050405020304" pitchFamily="18" charset="0"/>
                <a:cs typeface="Times New Roman" panose="02020603050405020304" pitchFamily="18" charset="0"/>
              </a:rPr>
              <a:t>Concurrency</a:t>
            </a:r>
            <a:r>
              <a:rPr lang="en-US" altLang="zh-TW" sz="1800">
                <a:latin typeface="Times New Roman" panose="02020603050405020304" pitchFamily="18" charset="0"/>
                <a:cs typeface="Times New Roman" panose="02020603050405020304" pitchFamily="18" charset="0"/>
              </a:rPr>
              <a:t> supports more than one task making progress</a:t>
            </a:r>
          </a:p>
          <a:p>
            <a:pPr lvl="1"/>
            <a:r>
              <a:rPr lang="en-US" altLang="zh-TW" sz="1800">
                <a:latin typeface="Times New Roman" panose="02020603050405020304" pitchFamily="18" charset="0"/>
                <a:cs typeface="Times New Roman" panose="02020603050405020304" pitchFamily="18" charset="0"/>
              </a:rPr>
              <a:t>Single processor / core, scheduler providing concurrency</a:t>
            </a:r>
          </a:p>
          <a:p>
            <a:r>
              <a:rPr lang="en-US" altLang="zh-TW" sz="1800">
                <a:latin typeface="Times New Roman" panose="02020603050405020304" pitchFamily="18" charset="0"/>
                <a:cs typeface="Times New Roman" panose="02020603050405020304" pitchFamily="18" charset="0"/>
              </a:rPr>
              <a:t>Types of parallelism </a:t>
            </a:r>
          </a:p>
          <a:p>
            <a:pPr lvl="1"/>
            <a:r>
              <a:rPr lang="en-US" altLang="zh-TW" sz="1800" b="1">
                <a:solidFill>
                  <a:srgbClr val="3366FF"/>
                </a:solidFill>
                <a:latin typeface="Times New Roman" panose="02020603050405020304" pitchFamily="18" charset="0"/>
                <a:cs typeface="Times New Roman" panose="02020603050405020304" pitchFamily="18" charset="0"/>
              </a:rPr>
              <a:t>Data parallelism</a:t>
            </a:r>
            <a:r>
              <a:rPr lang="en-US" altLang="zh-TW" sz="1800">
                <a:latin typeface="Times New Roman" panose="02020603050405020304" pitchFamily="18" charset="0"/>
                <a:cs typeface="Times New Roman" panose="02020603050405020304" pitchFamily="18" charset="0"/>
              </a:rPr>
              <a:t> – distributes subsets of the same data across multiple cores, same operation on each</a:t>
            </a:r>
            <a:endParaRPr lang="en-US" altLang="zh-TW" sz="1800" b="1">
              <a:solidFill>
                <a:srgbClr val="3366FF"/>
              </a:solidFill>
              <a:latin typeface="Times New Roman" panose="02020603050405020304" pitchFamily="18" charset="0"/>
              <a:cs typeface="Times New Roman" panose="02020603050405020304" pitchFamily="18" charset="0"/>
            </a:endParaRPr>
          </a:p>
          <a:p>
            <a:pPr lvl="1"/>
            <a:r>
              <a:rPr lang="en-US" altLang="zh-TW" sz="1800" b="1">
                <a:solidFill>
                  <a:srgbClr val="3366FF"/>
                </a:solidFill>
                <a:latin typeface="Times New Roman" panose="02020603050405020304" pitchFamily="18" charset="0"/>
                <a:cs typeface="Times New Roman" panose="02020603050405020304" pitchFamily="18" charset="0"/>
              </a:rPr>
              <a:t>Task parallelism </a:t>
            </a:r>
            <a:r>
              <a:rPr lang="en-US" altLang="zh-TW" sz="1800">
                <a:latin typeface="Times New Roman" panose="02020603050405020304" pitchFamily="18" charset="0"/>
                <a:cs typeface="Times New Roman" panose="02020603050405020304" pitchFamily="18" charset="0"/>
              </a:rPr>
              <a:t>– distributing threads across cores, each thread performing unique operation</a:t>
            </a:r>
          </a:p>
          <a:p>
            <a:pPr lvl="1">
              <a:buFont typeface="Monotype Sorts" pitchFamily="2" charset="2"/>
              <a:buNone/>
            </a:pPr>
            <a:endParaRPr lang="en-US" altLang="zh-TW"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a:extLst>
              <a:ext uri="{FF2B5EF4-FFF2-40B4-BE49-F238E27FC236}">
                <a16:creationId xmlns:a16="http://schemas.microsoft.com/office/drawing/2014/main" id="{4E0A467A-B723-4B88-9173-38AB75616E24}"/>
              </a:ext>
            </a:extLst>
          </p:cNvPr>
          <p:cNvSpPr>
            <a:spLocks noGrp="1"/>
          </p:cNvSpPr>
          <p:nvPr>
            <p:ph type="title"/>
          </p:nvPr>
        </p:nvSpPr>
        <p:spPr>
          <a:xfrm>
            <a:off x="469900" y="260350"/>
            <a:ext cx="8229600" cy="1139825"/>
          </a:xfrm>
        </p:spPr>
        <p:txBody>
          <a:bodyPr/>
          <a:lstStyle/>
          <a:p>
            <a:r>
              <a:rPr lang="en-US" altLang="zh-TW" sz="4000">
                <a:latin typeface="Times New Roman" panose="02020603050405020304" pitchFamily="18" charset="0"/>
                <a:cs typeface="Times New Roman" panose="02020603050405020304" pitchFamily="18" charset="0"/>
              </a:rPr>
              <a:t>Problem: vector addition using pthread</a:t>
            </a:r>
            <a:endParaRPr lang="zh-TW" altLang="en-US" sz="4000">
              <a:latin typeface="Times New Roman" panose="02020603050405020304" pitchFamily="18" charset="0"/>
              <a:cs typeface="Times New Roman" panose="02020603050405020304" pitchFamily="18" charset="0"/>
            </a:endParaRPr>
          </a:p>
        </p:txBody>
      </p:sp>
      <p:pic>
        <p:nvPicPr>
          <p:cNvPr id="35843" name="圖片 6">
            <a:extLst>
              <a:ext uri="{FF2B5EF4-FFF2-40B4-BE49-F238E27FC236}">
                <a16:creationId xmlns:a16="http://schemas.microsoft.com/office/drawing/2014/main" id="{6537ADCE-5340-4CAA-B9AE-442F7C4C33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981075"/>
            <a:ext cx="7278688"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a:extLst>
              <a:ext uri="{FF2B5EF4-FFF2-40B4-BE49-F238E27FC236}">
                <a16:creationId xmlns:a16="http://schemas.microsoft.com/office/drawing/2014/main" id="{3D7EDE79-739C-4845-AE93-9AABB893404E}"/>
              </a:ext>
            </a:extLst>
          </p:cNvPr>
          <p:cNvSpPr>
            <a:spLocks noGrp="1"/>
          </p:cNvSpPr>
          <p:nvPr>
            <p:ph type="title"/>
          </p:nvPr>
        </p:nvSpPr>
        <p:spPr/>
        <p:txBody>
          <a:bodyPr/>
          <a:lstStyle/>
          <a:p>
            <a:endParaRPr lang="zh-TW" altLang="en-US"/>
          </a:p>
        </p:txBody>
      </p:sp>
      <p:sp>
        <p:nvSpPr>
          <p:cNvPr id="36867" name="內容版面配置區 2">
            <a:extLst>
              <a:ext uri="{FF2B5EF4-FFF2-40B4-BE49-F238E27FC236}">
                <a16:creationId xmlns:a16="http://schemas.microsoft.com/office/drawing/2014/main" id="{974E3ED7-4D7A-4548-8203-9244167AE389}"/>
              </a:ext>
            </a:extLst>
          </p:cNvPr>
          <p:cNvSpPr>
            <a:spLocks noGrp="1"/>
          </p:cNvSpPr>
          <p:nvPr>
            <p:ph idx="1"/>
          </p:nvPr>
        </p:nvSpPr>
        <p:spPr/>
        <p:txBody>
          <a:bodyPr/>
          <a:lstStyle/>
          <a:p>
            <a:endParaRPr lang="zh-TW" altLang="en-US"/>
          </a:p>
        </p:txBody>
      </p:sp>
      <p:pic>
        <p:nvPicPr>
          <p:cNvPr id="36868" name="圖片 4">
            <a:extLst>
              <a:ext uri="{FF2B5EF4-FFF2-40B4-BE49-F238E27FC236}">
                <a16:creationId xmlns:a16="http://schemas.microsoft.com/office/drawing/2014/main" id="{005D2C2E-886C-4280-8F52-61831073B9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 y="385763"/>
            <a:ext cx="9124950" cy="60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a:extLst>
              <a:ext uri="{FF2B5EF4-FFF2-40B4-BE49-F238E27FC236}">
                <a16:creationId xmlns:a16="http://schemas.microsoft.com/office/drawing/2014/main" id="{1D746D97-AC2B-43E0-894C-0973EB8D9B3D}"/>
              </a:ext>
            </a:extLst>
          </p:cNvPr>
          <p:cNvSpPr>
            <a:spLocks noGrp="1"/>
          </p:cNvSpPr>
          <p:nvPr>
            <p:ph type="title"/>
          </p:nvPr>
        </p:nvSpPr>
        <p:spPr/>
        <p:txBody>
          <a:bodyPr/>
          <a:lstStyle/>
          <a:p>
            <a:endParaRPr lang="zh-TW" altLang="en-US"/>
          </a:p>
        </p:txBody>
      </p:sp>
      <p:sp>
        <p:nvSpPr>
          <p:cNvPr id="37891" name="內容版面配置區 2">
            <a:extLst>
              <a:ext uri="{FF2B5EF4-FFF2-40B4-BE49-F238E27FC236}">
                <a16:creationId xmlns:a16="http://schemas.microsoft.com/office/drawing/2014/main" id="{32D07910-2B3B-403A-A334-21223281A75A}"/>
              </a:ext>
            </a:extLst>
          </p:cNvPr>
          <p:cNvSpPr>
            <a:spLocks noGrp="1"/>
          </p:cNvSpPr>
          <p:nvPr>
            <p:ph idx="1"/>
          </p:nvPr>
        </p:nvSpPr>
        <p:spPr/>
        <p:txBody>
          <a:bodyPr/>
          <a:lstStyle/>
          <a:p>
            <a:endParaRPr lang="zh-TW" altLang="en-US"/>
          </a:p>
        </p:txBody>
      </p:sp>
      <p:pic>
        <p:nvPicPr>
          <p:cNvPr id="37892" name="圖片 3">
            <a:extLst>
              <a:ext uri="{FF2B5EF4-FFF2-40B4-BE49-F238E27FC236}">
                <a16:creationId xmlns:a16="http://schemas.microsoft.com/office/drawing/2014/main" id="{DC178DC2-9B65-4AC1-A40B-A71B047078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963" y="228600"/>
            <a:ext cx="8982075"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a:extLst>
              <a:ext uri="{FF2B5EF4-FFF2-40B4-BE49-F238E27FC236}">
                <a16:creationId xmlns:a16="http://schemas.microsoft.com/office/drawing/2014/main" id="{D94DEC0A-B01F-4997-9574-F9A9E9D942FC}"/>
              </a:ext>
            </a:extLst>
          </p:cNvPr>
          <p:cNvSpPr>
            <a:spLocks noGrp="1"/>
          </p:cNvSpPr>
          <p:nvPr>
            <p:ph type="title"/>
          </p:nvPr>
        </p:nvSpPr>
        <p:spPr/>
        <p:txBody>
          <a:bodyPr/>
          <a:lstStyle/>
          <a:p>
            <a:endParaRPr lang="zh-TW" altLang="en-US"/>
          </a:p>
        </p:txBody>
      </p:sp>
      <p:pic>
        <p:nvPicPr>
          <p:cNvPr id="38915" name="圖片 3">
            <a:extLst>
              <a:ext uri="{FF2B5EF4-FFF2-40B4-BE49-F238E27FC236}">
                <a16:creationId xmlns:a16="http://schemas.microsoft.com/office/drawing/2014/main" id="{23081E07-5133-4CA1-AA6F-F419BF2DBC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399463"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9923A6-23A9-4521-93B8-24162E77C804}"/>
              </a:ext>
            </a:extLst>
          </p:cNvPr>
          <p:cNvSpPr>
            <a:spLocks noGrp="1"/>
          </p:cNvSpPr>
          <p:nvPr>
            <p:ph type="title"/>
          </p:nvPr>
        </p:nvSpPr>
        <p:spPr/>
        <p:txBody>
          <a:bodyPr/>
          <a:lstStyle/>
          <a:p>
            <a:r>
              <a:rPr lang="en-US" altLang="zh-TW" dirty="0"/>
              <a:t>Matrix multiplication</a:t>
            </a:r>
            <a:endParaRPr lang="zh-TW" altLang="en-US" dirty="0"/>
          </a:p>
        </p:txBody>
      </p:sp>
      <p:pic>
        <p:nvPicPr>
          <p:cNvPr id="4" name="圖片 3">
            <a:extLst>
              <a:ext uri="{FF2B5EF4-FFF2-40B4-BE49-F238E27FC236}">
                <a16:creationId xmlns:a16="http://schemas.microsoft.com/office/drawing/2014/main" id="{942F23CB-6241-45AC-80AA-3E4C25F7122E}"/>
              </a:ext>
            </a:extLst>
          </p:cNvPr>
          <p:cNvPicPr>
            <a:picLocks noChangeAspect="1"/>
          </p:cNvPicPr>
          <p:nvPr/>
        </p:nvPicPr>
        <p:blipFill>
          <a:blip r:embed="rId2"/>
          <a:stretch>
            <a:fillRect/>
          </a:stretch>
        </p:blipFill>
        <p:spPr>
          <a:xfrm>
            <a:off x="457199" y="980727"/>
            <a:ext cx="5122913" cy="5651214"/>
          </a:xfrm>
          <a:prstGeom prst="rect">
            <a:avLst/>
          </a:prstGeom>
        </p:spPr>
      </p:pic>
      <p:sp>
        <p:nvSpPr>
          <p:cNvPr id="7" name="矩形 6">
            <a:extLst>
              <a:ext uri="{FF2B5EF4-FFF2-40B4-BE49-F238E27FC236}">
                <a16:creationId xmlns:a16="http://schemas.microsoft.com/office/drawing/2014/main" id="{2D5319D3-D1F0-4E6C-B579-6695A3582588}"/>
              </a:ext>
            </a:extLst>
          </p:cNvPr>
          <p:cNvSpPr/>
          <p:nvPr/>
        </p:nvSpPr>
        <p:spPr>
          <a:xfrm>
            <a:off x="4125456" y="982255"/>
            <a:ext cx="4572000" cy="3046988"/>
          </a:xfrm>
          <a:prstGeom prst="rect">
            <a:avLst/>
          </a:prstGeom>
        </p:spPr>
        <p:txBody>
          <a:bodyPr>
            <a:spAutoFit/>
          </a:bodyPr>
          <a:lstStyle/>
          <a:p>
            <a:r>
              <a:rPr lang="zh-TW" altLang="en-US" sz="2400" dirty="0">
                <a:latin typeface="Times New Roman" panose="02020603050405020304" pitchFamily="18" charset="0"/>
                <a:cs typeface="Times New Roman" panose="02020603050405020304" pitchFamily="18" charset="0"/>
              </a:rPr>
              <a:t>for(i = 0; i &lt; N; i++) {</a:t>
            </a:r>
          </a:p>
          <a:p>
            <a:r>
              <a:rPr lang="zh-TW" altLang="en-US" sz="2400" dirty="0">
                <a:latin typeface="Times New Roman" panose="02020603050405020304" pitchFamily="18" charset="0"/>
                <a:cs typeface="Times New Roman" panose="02020603050405020304" pitchFamily="18" charset="0"/>
              </a:rPr>
              <a:t>   for(j = 0; j &lt; N; j++) {</a:t>
            </a:r>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	C[i][j] </a:t>
            </a:r>
            <a:r>
              <a:rPr lang="en-US" altLang="zh-TW" sz="2400" dirty="0">
                <a:latin typeface="Times New Roman" panose="02020603050405020304" pitchFamily="18" charset="0"/>
                <a:cs typeface="Times New Roman" panose="02020603050405020304" pitchFamily="18" charset="0"/>
              </a:rPr>
              <a:t>= 0;   </a:t>
            </a:r>
            <a:endParaRPr lang="zh-TW" altLang="en-US" sz="2400" dirty="0">
              <a:latin typeface="Times New Roman" panose="02020603050405020304" pitchFamily="18" charset="0"/>
              <a:cs typeface="Times New Roman" panose="02020603050405020304" pitchFamily="18" charset="0"/>
            </a:endParaRPr>
          </a:p>
          <a:p>
            <a:r>
              <a:rPr lang="zh-TW" altLang="en-US" sz="2400" dirty="0">
                <a:latin typeface="Times New Roman" panose="02020603050405020304" pitchFamily="18" charset="0"/>
                <a:cs typeface="Times New Roman" panose="02020603050405020304" pitchFamily="18" charset="0"/>
              </a:rPr>
              <a:t>      for(k=0; k&lt;N; k++){		C[i][j]+=A[i][k] * B[k][j];</a:t>
            </a:r>
            <a:endParaRPr lang="en-US" altLang="zh-TW" sz="2400" dirty="0">
              <a:latin typeface="Times New Roman" panose="02020603050405020304" pitchFamily="18" charset="0"/>
              <a:cs typeface="Times New Roman" panose="02020603050405020304" pitchFamily="18" charset="0"/>
            </a:endParaRPr>
          </a:p>
          <a:p>
            <a:r>
              <a:rPr lang="zh-TW" altLang="en-US" sz="2400" dirty="0">
                <a:latin typeface="Times New Roman" panose="02020603050405020304" pitchFamily="18" charset="0"/>
                <a:cs typeface="Times New Roman" panose="02020603050405020304" pitchFamily="18" charset="0"/>
              </a:rPr>
              <a:t>      }</a:t>
            </a:r>
          </a:p>
          <a:p>
            <a:r>
              <a:rPr lang="zh-TW" altLang="en-US" sz="2400" dirty="0">
                <a:latin typeface="Times New Roman" panose="02020603050405020304" pitchFamily="18" charset="0"/>
                <a:cs typeface="Times New Roman" panose="02020603050405020304" pitchFamily="18" charset="0"/>
              </a:rPr>
              <a:t>   }</a:t>
            </a:r>
          </a:p>
          <a:p>
            <a:r>
              <a:rPr lang="zh-TW"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7173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456DFD-E971-4C51-811A-E172EB95787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204C830-AD38-4B80-91C2-F4D146515CA8}"/>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BF4309EC-B450-4E55-A831-C8C07C9895C8}"/>
              </a:ext>
            </a:extLst>
          </p:cNvPr>
          <p:cNvPicPr>
            <a:picLocks noChangeAspect="1"/>
          </p:cNvPicPr>
          <p:nvPr/>
        </p:nvPicPr>
        <p:blipFill>
          <a:blip r:embed="rId2"/>
          <a:stretch>
            <a:fillRect/>
          </a:stretch>
        </p:blipFill>
        <p:spPr>
          <a:xfrm>
            <a:off x="457200" y="281221"/>
            <a:ext cx="8555741" cy="5976664"/>
          </a:xfrm>
          <a:prstGeom prst="rect">
            <a:avLst/>
          </a:prstGeom>
        </p:spPr>
      </p:pic>
    </p:spTree>
    <p:extLst>
      <p:ext uri="{BB962C8B-B14F-4D97-AF65-F5344CB8AC3E}">
        <p14:creationId xmlns:p14="http://schemas.microsoft.com/office/powerpoint/2010/main" val="1999928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02E659-23F4-45C7-ABF3-FD590484ED7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E77A955-3F11-40CE-B61B-AD1BF170F930}"/>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6D782FB2-F1A2-4D0B-B9D8-5CC0D19F0393}"/>
              </a:ext>
            </a:extLst>
          </p:cNvPr>
          <p:cNvPicPr>
            <a:picLocks noChangeAspect="1"/>
          </p:cNvPicPr>
          <p:nvPr/>
        </p:nvPicPr>
        <p:blipFill>
          <a:blip r:embed="rId2"/>
          <a:stretch>
            <a:fillRect/>
          </a:stretch>
        </p:blipFill>
        <p:spPr>
          <a:xfrm>
            <a:off x="427712" y="1562333"/>
            <a:ext cx="8756246" cy="4242931"/>
          </a:xfrm>
          <a:prstGeom prst="rect">
            <a:avLst/>
          </a:prstGeom>
        </p:spPr>
      </p:pic>
    </p:spTree>
    <p:extLst>
      <p:ext uri="{BB962C8B-B14F-4D97-AF65-F5344CB8AC3E}">
        <p14:creationId xmlns:p14="http://schemas.microsoft.com/office/powerpoint/2010/main" val="3358397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C4BEF1-8311-4C89-9066-217FC7E7F199}"/>
              </a:ext>
            </a:extLst>
          </p:cNvPr>
          <p:cNvSpPr>
            <a:spLocks noGrp="1"/>
          </p:cNvSpPr>
          <p:nvPr>
            <p:ph type="title"/>
          </p:nvPr>
        </p:nvSpPr>
        <p:spPr/>
        <p:txBody>
          <a:bodyPr/>
          <a:lstStyle/>
          <a:p>
            <a:r>
              <a:rPr lang="en-US" altLang="zh-TW" dirty="0"/>
              <a:t>Problem</a:t>
            </a:r>
            <a:endParaRPr lang="zh-TW" altLang="en-US" dirty="0"/>
          </a:p>
        </p:txBody>
      </p:sp>
      <p:sp>
        <p:nvSpPr>
          <p:cNvPr id="3" name="內容版面配置區 2">
            <a:extLst>
              <a:ext uri="{FF2B5EF4-FFF2-40B4-BE49-F238E27FC236}">
                <a16:creationId xmlns:a16="http://schemas.microsoft.com/office/drawing/2014/main" id="{915E3EFE-4467-4576-BBEC-9EDF6D4ED601}"/>
              </a:ext>
            </a:extLst>
          </p:cNvPr>
          <p:cNvSpPr>
            <a:spLocks noGrp="1"/>
          </p:cNvSpPr>
          <p:nvPr>
            <p:ph idx="1"/>
          </p:nvPr>
        </p:nvSpPr>
        <p:spPr>
          <a:xfrm>
            <a:off x="457200" y="1196752"/>
            <a:ext cx="8229600" cy="4934173"/>
          </a:xfrm>
        </p:spPr>
        <p:txBody>
          <a:bodyPr/>
          <a:lstStyle/>
          <a:p>
            <a:r>
              <a:rPr lang="en-US" altLang="zh-TW" dirty="0"/>
              <a:t>Too many threads</a:t>
            </a:r>
          </a:p>
          <a:p>
            <a:r>
              <a:rPr lang="en-US" altLang="zh-TW" dirty="0"/>
              <a:t>Reading B matrix is inefficient </a:t>
            </a:r>
          </a:p>
          <a:p>
            <a:r>
              <a:rPr lang="en-US" altLang="zh-TW" dirty="0"/>
              <a:t>Transpose B would be better</a:t>
            </a:r>
            <a:endParaRPr lang="zh-TW" altLang="en-US" dirty="0"/>
          </a:p>
        </p:txBody>
      </p:sp>
    </p:spTree>
    <p:extLst>
      <p:ext uri="{BB962C8B-B14F-4D97-AF65-F5344CB8AC3E}">
        <p14:creationId xmlns:p14="http://schemas.microsoft.com/office/powerpoint/2010/main" val="2475576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48F8D53-39CB-483E-A0F6-7AD07F49F13F}"/>
              </a:ext>
            </a:extLst>
          </p:cNvPr>
          <p:cNvSpPr>
            <a:spLocks noGrp="1" noChangeArrowheads="1"/>
          </p:cNvSpPr>
          <p:nvPr>
            <p:ph type="title"/>
          </p:nvPr>
        </p:nvSpPr>
        <p:spPr/>
        <p:txBody>
          <a:bodyPr/>
          <a:lstStyle/>
          <a:p>
            <a:pPr eaLnBrk="1" hangingPunct="1"/>
            <a:r>
              <a:rPr lang="zh-TW" altLang="en-US" dirty="0">
                <a:latin typeface="Times New Roman" panose="02020603050405020304" pitchFamily="18" charset="0"/>
                <a:ea typeface="標楷體" panose="03000509000000000000" pitchFamily="65" charset="-120"/>
                <a:cs typeface="Times New Roman" panose="02020603050405020304" pitchFamily="18" charset="0"/>
              </a:rPr>
              <a:t>隱性線程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(Implicit Threading)</a:t>
            </a:r>
          </a:p>
        </p:txBody>
      </p:sp>
      <p:sp>
        <p:nvSpPr>
          <p:cNvPr id="55299" name="Rectangle 3">
            <a:extLst>
              <a:ext uri="{FF2B5EF4-FFF2-40B4-BE49-F238E27FC236}">
                <a16:creationId xmlns:a16="http://schemas.microsoft.com/office/drawing/2014/main" id="{2AA7F54F-47C3-40FE-AD5A-4F7C86136658}"/>
              </a:ext>
            </a:extLst>
          </p:cNvPr>
          <p:cNvSpPr>
            <a:spLocks noGrp="1" noChangeArrowheads="1"/>
          </p:cNvSpPr>
          <p:nvPr>
            <p:ph type="body" idx="1"/>
          </p:nvPr>
        </p:nvSpPr>
        <p:spPr>
          <a:xfrm>
            <a:off x="457200" y="1196975"/>
            <a:ext cx="7631113" cy="4694238"/>
          </a:xfrm>
        </p:spPr>
        <p:txBody>
          <a:bodyPr/>
          <a:lstStyle/>
          <a:p>
            <a:pPr>
              <a:buFont typeface="Monotype Sorts" pitchFamily="-84" charset="2"/>
              <a:buChar char="n"/>
              <a:defRPr/>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隨著線程數量的增加，顯式線程</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explicit threads)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的編程正確性更加困難</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buFont typeface="Monotype Sorts" pitchFamily="-84" charset="2"/>
              <a:buChar char="n"/>
              <a:defRPr/>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由編譯器和運行時庫</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run-time</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libraries</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創建和管理線程，而不是由程序員</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Monotype Sorts" pitchFamily="-84" charset="2"/>
              <a:buChar char="n"/>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Three methods explored</a:t>
            </a:r>
          </a:p>
          <a:p>
            <a:pPr lvl="1">
              <a:buFont typeface="Monotype Sorts" pitchFamily="-84" charset="2"/>
              <a:buChar char="l"/>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Thread Pools</a:t>
            </a:r>
          </a:p>
          <a:p>
            <a:pPr lvl="1">
              <a:buFont typeface="Monotype Sorts" pitchFamily="-84" charset="2"/>
              <a:buChar char="l"/>
              <a:defRPr/>
            </a:pP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OpenMP</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1">
              <a:buFont typeface="Monotype Sorts" pitchFamily="-84" charset="2"/>
              <a:buChar char="l"/>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Grand Central Dispatch</a:t>
            </a:r>
          </a:p>
          <a:p>
            <a:pPr marL="434996" lvl="1" indent="0">
              <a:buFont typeface="Wingdings" panose="05000000000000000000" pitchFamily="2" charset="2"/>
              <a:buNone/>
              <a:defRPr/>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Monotype Sorts" pitchFamily="-84" charset="2"/>
              <a:buChar char="n"/>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Other methods include Microsoft Threading Building Blocks (TBB),</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err="1">
                <a:latin typeface="Times New Roman" panose="02020603050405020304" pitchFamily="18" charset="0"/>
                <a:ea typeface="標楷體" panose="03000509000000000000" pitchFamily="65" charset="-120"/>
                <a:cs typeface="Times New Roman" panose="02020603050405020304" pitchFamily="18" charset="0"/>
              </a:rPr>
              <a:t>java.util.concurrent</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package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1361392-E6C3-4A8D-AD48-A6FBF32C93E2}"/>
              </a:ext>
            </a:extLst>
          </p:cNvPr>
          <p:cNvSpPr>
            <a:spLocks noGrp="1" noChangeArrowheads="1"/>
          </p:cNvSpPr>
          <p:nvPr>
            <p:ph type="title"/>
          </p:nvPr>
        </p:nvSpPr>
        <p:spPr/>
        <p:txBody>
          <a:bodyPr/>
          <a:lstStyle/>
          <a:p>
            <a:pPr eaLnBrk="1" hangingPunct="1"/>
            <a:r>
              <a:rPr lang="en-US" altLang="zh-TW"/>
              <a:t>OpenMP</a:t>
            </a:r>
          </a:p>
        </p:txBody>
      </p:sp>
      <p:sp>
        <p:nvSpPr>
          <p:cNvPr id="41987" name="Rectangle 3">
            <a:extLst>
              <a:ext uri="{FF2B5EF4-FFF2-40B4-BE49-F238E27FC236}">
                <a16:creationId xmlns:a16="http://schemas.microsoft.com/office/drawing/2014/main" id="{7D4EB203-4E3E-4310-8913-B99802946DCB}"/>
              </a:ext>
            </a:extLst>
          </p:cNvPr>
          <p:cNvSpPr>
            <a:spLocks noGrp="1" noChangeArrowheads="1"/>
          </p:cNvSpPr>
          <p:nvPr>
            <p:ph type="body" idx="1"/>
          </p:nvPr>
        </p:nvSpPr>
        <p:spPr>
          <a:xfrm>
            <a:off x="457200" y="1196975"/>
            <a:ext cx="8362950" cy="4260850"/>
          </a:xfrm>
        </p:spPr>
        <p:txBody>
          <a:bodyPr/>
          <a:lstStyle/>
          <a:p>
            <a:r>
              <a:rPr lang="en-US" altLang="zh-TW" sz="2200" dirty="0">
                <a:latin typeface="Times New Roman" panose="02020603050405020304" pitchFamily="18" charset="0"/>
                <a:cs typeface="Times New Roman" panose="02020603050405020304" pitchFamily="18" charset="0"/>
              </a:rPr>
              <a:t>Set of compiler directives and an API for C, C++, FORTRAN </a:t>
            </a:r>
          </a:p>
          <a:p>
            <a:r>
              <a:rPr lang="en-US" altLang="zh-TW" sz="2200" dirty="0">
                <a:latin typeface="Times New Roman" panose="02020603050405020304" pitchFamily="18" charset="0"/>
                <a:cs typeface="Times New Roman" panose="02020603050405020304" pitchFamily="18" charset="0"/>
              </a:rPr>
              <a:t>Provides support for parallel programming in shared-memory environments</a:t>
            </a:r>
          </a:p>
          <a:p>
            <a:r>
              <a:rPr lang="en-US" altLang="zh-TW" sz="2200" dirty="0">
                <a:latin typeface="Times New Roman" panose="02020603050405020304" pitchFamily="18" charset="0"/>
                <a:cs typeface="Times New Roman" panose="02020603050405020304" pitchFamily="18" charset="0"/>
              </a:rPr>
              <a:t>Identifies </a:t>
            </a:r>
            <a:r>
              <a:rPr lang="en-US" altLang="zh-TW" sz="2200" b="1" dirty="0">
                <a:solidFill>
                  <a:srgbClr val="3366FF"/>
                </a:solidFill>
                <a:latin typeface="Times New Roman" panose="02020603050405020304" pitchFamily="18" charset="0"/>
                <a:cs typeface="Times New Roman" panose="02020603050405020304" pitchFamily="18" charset="0"/>
              </a:rPr>
              <a:t>parallel regions </a:t>
            </a:r>
            <a:r>
              <a:rPr lang="en-US" altLang="zh-TW" sz="2200" dirty="0">
                <a:latin typeface="Times New Roman" panose="02020603050405020304" pitchFamily="18" charset="0"/>
                <a:cs typeface="Times New Roman" panose="02020603050405020304" pitchFamily="18" charset="0"/>
              </a:rPr>
              <a:t>– blocks of code that can run in parallel</a:t>
            </a:r>
          </a:p>
          <a:p>
            <a:endParaRPr lang="en-US" altLang="zh-TW" sz="2200" dirty="0">
              <a:latin typeface="Times New Roman" panose="02020603050405020304" pitchFamily="18" charset="0"/>
              <a:cs typeface="Times New Roman" panose="02020603050405020304" pitchFamily="18" charset="0"/>
            </a:endParaRPr>
          </a:p>
          <a:p>
            <a:pPr>
              <a:buFont typeface="Monotype Sorts" pitchFamily="2" charset="2"/>
              <a:buNone/>
            </a:pPr>
            <a:r>
              <a:rPr lang="en-US" altLang="zh-TW" sz="2200" b="1" dirty="0">
                <a:latin typeface="Times New Roman" panose="02020603050405020304" pitchFamily="18" charset="0"/>
                <a:cs typeface="Times New Roman" panose="02020603050405020304" pitchFamily="18" charset="0"/>
              </a:rPr>
              <a:t>#pragma </a:t>
            </a:r>
            <a:r>
              <a:rPr lang="en-US" altLang="zh-TW" sz="2200" b="1" dirty="0" err="1">
                <a:latin typeface="Times New Roman" panose="02020603050405020304" pitchFamily="18" charset="0"/>
                <a:cs typeface="Times New Roman" panose="02020603050405020304" pitchFamily="18" charset="0"/>
              </a:rPr>
              <a:t>omp</a:t>
            </a:r>
            <a:r>
              <a:rPr lang="en-US" altLang="zh-TW" sz="2200" b="1" dirty="0">
                <a:latin typeface="Times New Roman" panose="02020603050405020304" pitchFamily="18" charset="0"/>
                <a:cs typeface="Times New Roman" panose="02020603050405020304" pitchFamily="18" charset="0"/>
              </a:rPr>
              <a:t> parallel </a:t>
            </a:r>
          </a:p>
          <a:p>
            <a:pPr>
              <a:buFont typeface="Monotype Sorts" pitchFamily="2" charset="2"/>
              <a:buNone/>
            </a:pPr>
            <a:r>
              <a:rPr lang="en-US" altLang="zh-TW" sz="2200" dirty="0">
                <a:latin typeface="Times New Roman" panose="02020603050405020304" pitchFamily="18" charset="0"/>
                <a:cs typeface="Times New Roman" panose="02020603050405020304" pitchFamily="18" charset="0"/>
              </a:rPr>
              <a:t>Create as many threads as there are cores</a:t>
            </a:r>
          </a:p>
          <a:p>
            <a:pPr lvl="1"/>
            <a:endParaRPr lang="en-US" altLang="zh-TW" sz="2200" dirty="0">
              <a:latin typeface="Times New Roman" panose="02020603050405020304" pitchFamily="18" charset="0"/>
              <a:cs typeface="Times New Roman" panose="02020603050405020304" pitchFamily="18" charset="0"/>
            </a:endParaRPr>
          </a:p>
          <a:p>
            <a:pPr>
              <a:buFont typeface="Monotype Sorts" pitchFamily="2" charset="2"/>
              <a:buNone/>
            </a:pPr>
            <a:r>
              <a:rPr lang="da-DK" altLang="zh-TW" sz="2200" b="1" dirty="0">
                <a:latin typeface="Times New Roman" panose="02020603050405020304" pitchFamily="18" charset="0"/>
                <a:cs typeface="Times New Roman" panose="02020603050405020304" pitchFamily="18" charset="0"/>
              </a:rPr>
              <a:t>#pragma omp parallel for </a:t>
            </a:r>
          </a:p>
          <a:p>
            <a:pPr>
              <a:buFont typeface="Monotype Sorts" pitchFamily="2" charset="2"/>
              <a:buNone/>
            </a:pPr>
            <a:r>
              <a:rPr lang="da-DK" altLang="zh-TW" sz="2200" b="1" dirty="0">
                <a:latin typeface="Times New Roman" panose="02020603050405020304" pitchFamily="18" charset="0"/>
                <a:cs typeface="Times New Roman" panose="02020603050405020304" pitchFamily="18" charset="0"/>
              </a:rPr>
              <a:t>for(i=0;</a:t>
            </a:r>
            <a:r>
              <a:rPr lang="zh-TW" altLang="en-US" sz="2200" b="1" dirty="0">
                <a:latin typeface="Times New Roman" panose="02020603050405020304" pitchFamily="18" charset="0"/>
                <a:cs typeface="Times New Roman" panose="02020603050405020304" pitchFamily="18" charset="0"/>
              </a:rPr>
              <a:t> </a:t>
            </a:r>
            <a:r>
              <a:rPr lang="da-DK" altLang="zh-TW" sz="2200" b="1" dirty="0">
                <a:latin typeface="Times New Roman" panose="02020603050405020304" pitchFamily="18" charset="0"/>
                <a:cs typeface="Times New Roman" panose="02020603050405020304" pitchFamily="18" charset="0"/>
              </a:rPr>
              <a:t>i&lt;N;</a:t>
            </a:r>
            <a:r>
              <a:rPr lang="zh-TW" altLang="en-US" sz="2200" b="1" dirty="0">
                <a:latin typeface="Times New Roman" panose="02020603050405020304" pitchFamily="18" charset="0"/>
                <a:cs typeface="Times New Roman" panose="02020603050405020304" pitchFamily="18" charset="0"/>
              </a:rPr>
              <a:t> </a:t>
            </a:r>
            <a:r>
              <a:rPr lang="da-DK" altLang="zh-TW" sz="2200" b="1" dirty="0">
                <a:latin typeface="Times New Roman" panose="02020603050405020304" pitchFamily="18" charset="0"/>
                <a:cs typeface="Times New Roman" panose="02020603050405020304" pitchFamily="18" charset="0"/>
              </a:rPr>
              <a:t>i++) { </a:t>
            </a:r>
          </a:p>
          <a:p>
            <a:pPr>
              <a:buFont typeface="Monotype Sorts" pitchFamily="2" charset="2"/>
              <a:buNone/>
            </a:pPr>
            <a:r>
              <a:rPr lang="da-DK" altLang="zh-TW" sz="2200" b="1" dirty="0">
                <a:latin typeface="Times New Roman" panose="02020603050405020304" pitchFamily="18" charset="0"/>
                <a:cs typeface="Times New Roman" panose="02020603050405020304" pitchFamily="18" charset="0"/>
              </a:rPr>
              <a:t>    c[i] = a[i] + b[i]; </a:t>
            </a:r>
          </a:p>
          <a:p>
            <a:pPr>
              <a:buFont typeface="Monotype Sorts" pitchFamily="2" charset="2"/>
              <a:buNone/>
            </a:pPr>
            <a:r>
              <a:rPr lang="da-DK" altLang="zh-TW" sz="2200" b="1" dirty="0">
                <a:latin typeface="Times New Roman" panose="02020603050405020304" pitchFamily="18" charset="0"/>
                <a:cs typeface="Times New Roman" panose="02020603050405020304" pitchFamily="18" charset="0"/>
              </a:rPr>
              <a:t>} </a:t>
            </a:r>
          </a:p>
          <a:p>
            <a:endParaRPr lang="en-US" altLang="zh-TW"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7D617A6-282B-42A2-A9D2-77F3FE237E76}"/>
              </a:ext>
            </a:extLst>
          </p:cNvPr>
          <p:cNvSpPr>
            <a:spLocks noGrp="1" noChangeArrowheads="1"/>
          </p:cNvSpPr>
          <p:nvPr>
            <p:ph type="title"/>
          </p:nvPr>
        </p:nvSpPr>
        <p:spPr/>
        <p:txBody>
          <a:bodyPr/>
          <a:lstStyle/>
          <a:p>
            <a:pPr eaLnBrk="1" hangingPunct="1"/>
            <a:r>
              <a:rPr lang="en-US" altLang="zh-TW">
                <a:latin typeface="標楷體" pitchFamily="65" charset="-120"/>
                <a:ea typeface="標楷體" pitchFamily="65" charset="-120"/>
              </a:rPr>
              <a:t>4.1 概論</a:t>
            </a:r>
            <a:endParaRPr lang="zh-TW" altLang="en-US">
              <a:latin typeface="標楷體" pitchFamily="65" charset="-120"/>
              <a:ea typeface="標楷體" pitchFamily="65" charset="-120"/>
            </a:endParaRPr>
          </a:p>
        </p:txBody>
      </p:sp>
      <p:sp>
        <p:nvSpPr>
          <p:cNvPr id="9219" name="Rectangle 3">
            <a:extLst>
              <a:ext uri="{FF2B5EF4-FFF2-40B4-BE49-F238E27FC236}">
                <a16:creationId xmlns:a16="http://schemas.microsoft.com/office/drawing/2014/main" id="{2ECEC485-3DC9-4F1B-BCA1-DA40414303B1}"/>
              </a:ext>
            </a:extLst>
          </p:cNvPr>
          <p:cNvSpPr>
            <a:spLocks noGrp="1" noChangeArrowheads="1"/>
          </p:cNvSpPr>
          <p:nvPr>
            <p:ph type="body" idx="1"/>
          </p:nvPr>
        </p:nvSpPr>
        <p:spPr>
          <a:xfrm>
            <a:off x="468313" y="1052513"/>
            <a:ext cx="8305800" cy="4556125"/>
          </a:xfrm>
        </p:spPr>
        <p:txBody>
          <a:bodyPr/>
          <a:lstStyle/>
          <a:p>
            <a:pPr eaLnBrk="1" hangingPunct="1"/>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4.1 </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概論</a:t>
            </a:r>
          </a:p>
          <a:p>
            <a:pPr lvl="1" eaLnBrk="1" hangingPunct="1"/>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執行緒</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(Thread)</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是 </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CPU</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使用時的一個基本單位，它是由一個</a:t>
            </a:r>
            <a:r>
              <a:rPr lang="zh-TW" altLang="en-US" sz="2400" b="1" dirty="0">
                <a:solidFill>
                  <a:srgbClr val="000000"/>
                </a:solidFill>
                <a:latin typeface="Times New Roman" panose="02020603050405020304" pitchFamily="18" charset="0"/>
                <a:ea typeface="標楷體" pitchFamily="65" charset="-120"/>
                <a:cs typeface="Times New Roman" panose="02020603050405020304" pitchFamily="18" charset="0"/>
              </a:rPr>
              <a:t>執行緒</a:t>
            </a:r>
            <a:r>
              <a:rPr lang="en-US" altLang="zh-TW" sz="2400" b="1" dirty="0">
                <a:solidFill>
                  <a:srgbClr val="000000"/>
                </a:solidFill>
                <a:latin typeface="Times New Roman" panose="02020603050405020304" pitchFamily="18" charset="0"/>
                <a:ea typeface="標楷體" pitchFamily="65" charset="-120"/>
                <a:cs typeface="Times New Roman" panose="02020603050405020304" pitchFamily="18" charset="0"/>
              </a:rPr>
              <a:t>ID</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a:t>
            </a:r>
            <a:r>
              <a:rPr lang="zh-TW" altLang="en-US" sz="2400" b="1" dirty="0">
                <a:solidFill>
                  <a:srgbClr val="000000"/>
                </a:solidFill>
                <a:latin typeface="Times New Roman" panose="02020603050405020304" pitchFamily="18" charset="0"/>
                <a:ea typeface="標楷體" pitchFamily="65" charset="-120"/>
                <a:cs typeface="Times New Roman" panose="02020603050405020304" pitchFamily="18" charset="0"/>
              </a:rPr>
              <a:t>程式計數器</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、一組</a:t>
            </a:r>
            <a:r>
              <a:rPr lang="zh-TW" altLang="en-US" sz="2400" b="1" dirty="0">
                <a:solidFill>
                  <a:srgbClr val="000000"/>
                </a:solidFill>
                <a:latin typeface="Times New Roman" panose="02020603050405020304" pitchFamily="18" charset="0"/>
                <a:ea typeface="標楷體" pitchFamily="65" charset="-120"/>
                <a:cs typeface="Times New Roman" panose="02020603050405020304" pitchFamily="18" charset="0"/>
              </a:rPr>
              <a:t>暫存器</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，以及一個</a:t>
            </a:r>
            <a:r>
              <a:rPr lang="zh-TW" altLang="en-US" sz="2400" b="1" dirty="0">
                <a:solidFill>
                  <a:srgbClr val="000000"/>
                </a:solidFill>
                <a:latin typeface="Times New Roman" panose="02020603050405020304" pitchFamily="18" charset="0"/>
                <a:ea typeface="標楷體" pitchFamily="65" charset="-120"/>
                <a:cs typeface="Times New Roman" panose="02020603050405020304" pitchFamily="18" charset="0"/>
              </a:rPr>
              <a:t>堆疊</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空間所組成。</a:t>
            </a:r>
          </a:p>
        </p:txBody>
      </p:sp>
      <p:pic>
        <p:nvPicPr>
          <p:cNvPr id="9220" name="Picture 4">
            <a:extLst>
              <a:ext uri="{FF2B5EF4-FFF2-40B4-BE49-F238E27FC236}">
                <a16:creationId xmlns:a16="http://schemas.microsoft.com/office/drawing/2014/main" id="{230AE3A6-42FB-45C8-8523-7E680F345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708275"/>
            <a:ext cx="582295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a:extLst>
              <a:ext uri="{FF2B5EF4-FFF2-40B4-BE49-F238E27FC236}">
                <a16:creationId xmlns:a16="http://schemas.microsoft.com/office/drawing/2014/main" id="{96D9468B-3756-4B00-B5F6-AF83224EE51B}"/>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#pragma omp parallel</a:t>
            </a:r>
            <a:endParaRPr lang="zh-TW" altLang="en-US">
              <a:latin typeface="Times New Roman" panose="02020603050405020304" pitchFamily="18" charset="0"/>
              <a:cs typeface="Times New Roman" panose="02020603050405020304" pitchFamily="18" charset="0"/>
            </a:endParaRPr>
          </a:p>
        </p:txBody>
      </p:sp>
      <p:pic>
        <p:nvPicPr>
          <p:cNvPr id="46083" name="圖片 4">
            <a:extLst>
              <a:ext uri="{FF2B5EF4-FFF2-40B4-BE49-F238E27FC236}">
                <a16:creationId xmlns:a16="http://schemas.microsoft.com/office/drawing/2014/main" id="{F1444653-D73B-4E1D-8B08-6F8A599DA1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606107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939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a:extLst>
              <a:ext uri="{FF2B5EF4-FFF2-40B4-BE49-F238E27FC236}">
                <a16:creationId xmlns:a16="http://schemas.microsoft.com/office/drawing/2014/main" id="{C8F70E6C-91FD-425C-BFE8-7D53926DFE09}"/>
              </a:ext>
            </a:extLst>
          </p:cNvPr>
          <p:cNvSpPr>
            <a:spLocks noGrp="1"/>
          </p:cNvSpPr>
          <p:nvPr>
            <p:ph type="title"/>
          </p:nvPr>
        </p:nvSpPr>
        <p:spPr/>
        <p:txBody>
          <a:bodyPr/>
          <a:lstStyle/>
          <a:p>
            <a:endParaRPr lang="zh-TW" altLang="en-US"/>
          </a:p>
        </p:txBody>
      </p:sp>
      <p:sp>
        <p:nvSpPr>
          <p:cNvPr id="47107" name="內容版面配置區 2">
            <a:extLst>
              <a:ext uri="{FF2B5EF4-FFF2-40B4-BE49-F238E27FC236}">
                <a16:creationId xmlns:a16="http://schemas.microsoft.com/office/drawing/2014/main" id="{C85A15AD-C483-4EA0-BB5D-3BF366EFC0E5}"/>
              </a:ext>
            </a:extLst>
          </p:cNvPr>
          <p:cNvSpPr>
            <a:spLocks noGrp="1"/>
          </p:cNvSpPr>
          <p:nvPr>
            <p:ph idx="1"/>
          </p:nvPr>
        </p:nvSpPr>
        <p:spPr/>
        <p:txBody>
          <a:bodyPr/>
          <a:lstStyle/>
          <a:p>
            <a:endParaRPr lang="zh-TW" altLang="en-US"/>
          </a:p>
        </p:txBody>
      </p:sp>
      <p:pic>
        <p:nvPicPr>
          <p:cNvPr id="47108" name="圖片 3">
            <a:extLst>
              <a:ext uri="{FF2B5EF4-FFF2-40B4-BE49-F238E27FC236}">
                <a16:creationId xmlns:a16="http://schemas.microsoft.com/office/drawing/2014/main" id="{4CF95D64-B24C-4B32-80E6-2795B608A6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8771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0705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標題 1">
            <a:extLst>
              <a:ext uri="{FF2B5EF4-FFF2-40B4-BE49-F238E27FC236}">
                <a16:creationId xmlns:a16="http://schemas.microsoft.com/office/drawing/2014/main" id="{ED1F58FE-71D6-468F-A0C5-CB5EFB07BCD1}"/>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#pragma omp parallel for</a:t>
            </a:r>
            <a:endParaRPr lang="zh-TW" altLang="en-US">
              <a:latin typeface="Times New Roman" panose="02020603050405020304" pitchFamily="18" charset="0"/>
              <a:cs typeface="Times New Roman" panose="02020603050405020304" pitchFamily="18" charset="0"/>
            </a:endParaRPr>
          </a:p>
        </p:txBody>
      </p:sp>
      <p:sp>
        <p:nvSpPr>
          <p:cNvPr id="48131" name="內容版面配置區 2">
            <a:extLst>
              <a:ext uri="{FF2B5EF4-FFF2-40B4-BE49-F238E27FC236}">
                <a16:creationId xmlns:a16="http://schemas.microsoft.com/office/drawing/2014/main" id="{65C2C9EE-36F8-4D5B-8B54-4094E4CE472A}"/>
              </a:ext>
            </a:extLst>
          </p:cNvPr>
          <p:cNvSpPr>
            <a:spLocks noGrp="1"/>
          </p:cNvSpPr>
          <p:nvPr>
            <p:ph idx="1"/>
          </p:nvPr>
        </p:nvSpPr>
        <p:spPr/>
        <p:txBody>
          <a:bodyPr/>
          <a:lstStyle/>
          <a:p>
            <a:endParaRPr lang="zh-TW" altLang="en-US"/>
          </a:p>
        </p:txBody>
      </p:sp>
      <p:pic>
        <p:nvPicPr>
          <p:cNvPr id="48132" name="圖片 4">
            <a:extLst>
              <a:ext uri="{FF2B5EF4-FFF2-40B4-BE49-F238E27FC236}">
                <a16:creationId xmlns:a16="http://schemas.microsoft.com/office/drawing/2014/main" id="{6ADA34EB-CB3E-4519-B4A7-E01F126647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125538"/>
            <a:ext cx="485775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圖片 5">
            <a:extLst>
              <a:ext uri="{FF2B5EF4-FFF2-40B4-BE49-F238E27FC236}">
                <a16:creationId xmlns:a16="http://schemas.microsoft.com/office/drawing/2014/main" id="{684B888A-321C-4F04-AF81-CA553C1944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013" y="5730875"/>
            <a:ext cx="78200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2679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4B1642-C91A-4561-8C99-31CECEC4486C}"/>
              </a:ext>
            </a:extLst>
          </p:cNvPr>
          <p:cNvSpPr>
            <a:spLocks noGrp="1"/>
          </p:cNvSpPr>
          <p:nvPr>
            <p:ph type="title"/>
          </p:nvPr>
        </p:nvSpPr>
        <p:spPr/>
        <p: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Omp</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用法</a:t>
            </a:r>
          </a:p>
        </p:txBody>
      </p:sp>
      <p:sp>
        <p:nvSpPr>
          <p:cNvPr id="3" name="內容版面配置區 2">
            <a:extLst>
              <a:ext uri="{FF2B5EF4-FFF2-40B4-BE49-F238E27FC236}">
                <a16:creationId xmlns:a16="http://schemas.microsoft.com/office/drawing/2014/main" id="{1682EE3B-7FE2-4210-9091-92304E02B28D}"/>
              </a:ext>
            </a:extLst>
          </p:cNvPr>
          <p:cNvSpPr>
            <a:spLocks noGrp="1"/>
          </p:cNvSpPr>
          <p:nvPr>
            <p:ph idx="1"/>
          </p:nvPr>
        </p:nvSpPr>
        <p:spPr>
          <a:xfrm>
            <a:off x="457200" y="1318692"/>
            <a:ext cx="8229600" cy="4530725"/>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#pragma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omp</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directive [clause]</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Parallel</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For</a:t>
            </a: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矩形 3">
            <a:extLst>
              <a:ext uri="{FF2B5EF4-FFF2-40B4-BE49-F238E27FC236}">
                <a16:creationId xmlns:a16="http://schemas.microsoft.com/office/drawing/2014/main" id="{8C2D47A3-1C30-4F40-B25F-1CF0F153EC3F}"/>
              </a:ext>
            </a:extLst>
          </p:cNvPr>
          <p:cNvSpPr/>
          <p:nvPr/>
        </p:nvSpPr>
        <p:spPr>
          <a:xfrm>
            <a:off x="827584" y="3212976"/>
            <a:ext cx="4572000" cy="1200329"/>
          </a:xfrm>
          <a:prstGeom prst="rect">
            <a:avLst/>
          </a:prstGeom>
        </p:spPr>
        <p:txBody>
          <a:bodyPr>
            <a:spAutoFit/>
          </a:bodyPr>
          <a:lstStyle/>
          <a:p>
            <a:r>
              <a:rPr lang="zh-TW" altLang="en-US" sz="2400" dirty="0"/>
              <a:t>#pragma omp parallel for</a:t>
            </a:r>
          </a:p>
          <a:p>
            <a:r>
              <a:rPr lang="zh-TW" altLang="en-US" sz="2400" dirty="0"/>
              <a:t>for( int i = 0; i &lt; 10; ++ i )</a:t>
            </a:r>
          </a:p>
          <a:p>
            <a:r>
              <a:rPr lang="zh-TW" altLang="en-US" sz="2400" dirty="0"/>
              <a:t>  Test( i );</a:t>
            </a:r>
          </a:p>
        </p:txBody>
      </p:sp>
      <p:sp>
        <p:nvSpPr>
          <p:cNvPr id="5" name="矩形 4">
            <a:extLst>
              <a:ext uri="{FF2B5EF4-FFF2-40B4-BE49-F238E27FC236}">
                <a16:creationId xmlns:a16="http://schemas.microsoft.com/office/drawing/2014/main" id="{05D3A1CC-BBE9-4A8E-9189-2E8F706F1F51}"/>
              </a:ext>
            </a:extLst>
          </p:cNvPr>
          <p:cNvSpPr/>
          <p:nvPr/>
        </p:nvSpPr>
        <p:spPr>
          <a:xfrm>
            <a:off x="5076056" y="3212976"/>
            <a:ext cx="3816424" cy="2308324"/>
          </a:xfrm>
          <a:prstGeom prst="rect">
            <a:avLst/>
          </a:prstGeom>
        </p:spPr>
        <p:txBody>
          <a:bodyPr wrap="square">
            <a:spAutoFit/>
          </a:bodyPr>
          <a:lstStyle/>
          <a:p>
            <a:r>
              <a:rPr lang="zh-TW" altLang="en-US" sz="2400" dirty="0"/>
              <a:t>#pragma omp parallel</a:t>
            </a:r>
          </a:p>
          <a:p>
            <a:r>
              <a:rPr lang="zh-TW" altLang="en-US" sz="2400" dirty="0"/>
              <a:t>{</a:t>
            </a:r>
          </a:p>
          <a:p>
            <a:r>
              <a:rPr lang="zh-TW" altLang="en-US" sz="2400" dirty="0"/>
              <a:t>  #pragma omp for</a:t>
            </a:r>
          </a:p>
          <a:p>
            <a:r>
              <a:rPr lang="zh-TW" altLang="en-US" sz="2400" dirty="0"/>
              <a:t>  for( int i = 0; i &lt; 10; ++ i )</a:t>
            </a:r>
          </a:p>
          <a:p>
            <a:r>
              <a:rPr lang="zh-TW" altLang="en-US" sz="2400" dirty="0"/>
              <a:t>   Test( i );</a:t>
            </a:r>
          </a:p>
          <a:p>
            <a:r>
              <a:rPr lang="zh-TW" altLang="en-US" sz="2400" dirty="0"/>
              <a:t>}</a:t>
            </a:r>
          </a:p>
        </p:txBody>
      </p:sp>
    </p:spTree>
    <p:extLst>
      <p:ext uri="{BB962C8B-B14F-4D97-AF65-F5344CB8AC3E}">
        <p14:creationId xmlns:p14="http://schemas.microsoft.com/office/powerpoint/2010/main" val="1861268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E9D0E7-09B7-415D-93EA-D844E5FB23B7}"/>
              </a:ext>
            </a:extLst>
          </p:cNvPr>
          <p:cNvSpPr>
            <a:spLocks noGrp="1"/>
          </p:cNvSpPr>
          <p:nvPr>
            <p:ph type="title"/>
          </p:nvPr>
        </p:nvSpPr>
        <p:spPr/>
        <p:txBody>
          <a:bodyPr/>
          <a:lstStyle/>
          <a:p>
            <a:r>
              <a:rPr lang="en-US" altLang="zh-TW" dirty="0"/>
              <a:t>directive</a:t>
            </a:r>
            <a:endParaRPr lang="zh-TW" altLang="en-US" dirty="0"/>
          </a:p>
        </p:txBody>
      </p:sp>
      <p:graphicFrame>
        <p:nvGraphicFramePr>
          <p:cNvPr id="4" name="內容版面配置區 3">
            <a:extLst>
              <a:ext uri="{FF2B5EF4-FFF2-40B4-BE49-F238E27FC236}">
                <a16:creationId xmlns:a16="http://schemas.microsoft.com/office/drawing/2014/main" id="{26DD2424-E1FB-4C8B-9F14-813E09865E16}"/>
              </a:ext>
            </a:extLst>
          </p:cNvPr>
          <p:cNvGraphicFramePr>
            <a:graphicFrameLocks noGrp="1"/>
          </p:cNvGraphicFramePr>
          <p:nvPr>
            <p:ph idx="1"/>
            <p:extLst>
              <p:ext uri="{D42A27DB-BD31-4B8C-83A1-F6EECF244321}">
                <p14:modId xmlns:p14="http://schemas.microsoft.com/office/powerpoint/2010/main" val="4181921339"/>
              </p:ext>
            </p:extLst>
          </p:nvPr>
        </p:nvGraphicFramePr>
        <p:xfrm>
          <a:off x="455216" y="1234440"/>
          <a:ext cx="8231584" cy="4663440"/>
        </p:xfrm>
        <a:graphic>
          <a:graphicData uri="http://schemas.openxmlformats.org/drawingml/2006/table">
            <a:tbl>
              <a:tblPr firstRow="1" bandRow="1">
                <a:tableStyleId>{5C22544A-7EE6-4342-B048-85BDC9FD1C3A}</a:tableStyleId>
              </a:tblPr>
              <a:tblGrid>
                <a:gridCol w="1668512">
                  <a:extLst>
                    <a:ext uri="{9D8B030D-6E8A-4147-A177-3AD203B41FA5}">
                      <a16:colId xmlns:a16="http://schemas.microsoft.com/office/drawing/2014/main" val="4134617429"/>
                    </a:ext>
                  </a:extLst>
                </a:gridCol>
                <a:gridCol w="6563072">
                  <a:extLst>
                    <a:ext uri="{9D8B030D-6E8A-4147-A177-3AD203B41FA5}">
                      <a16:colId xmlns:a16="http://schemas.microsoft.com/office/drawing/2014/main" val="1620893598"/>
                    </a:ext>
                  </a:extLst>
                </a:gridCol>
              </a:tblGrid>
              <a:tr h="370840">
                <a:tc>
                  <a:txBody>
                    <a:bodyPr/>
                    <a:lstStyle/>
                    <a:p>
                      <a:pPr algn="ctr"/>
                      <a:r>
                        <a:rPr lang="en-US" altLang="zh-TW" sz="2400" dirty="0">
                          <a:latin typeface="Times New Roman" panose="02020603050405020304" pitchFamily="18" charset="0"/>
                          <a:cs typeface="Times New Roman" panose="02020603050405020304" pitchFamily="18" charset="0"/>
                        </a:rPr>
                        <a:t>directive</a:t>
                      </a:r>
                      <a:endParaRPr lang="zh-TW"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TW" sz="2400" dirty="0">
                          <a:latin typeface="Times New Roman" panose="02020603050405020304" pitchFamily="18" charset="0"/>
                          <a:cs typeface="Times New Roman" panose="02020603050405020304" pitchFamily="18" charset="0"/>
                        </a:rPr>
                        <a:t>function</a:t>
                      </a:r>
                      <a:endParaRPr lang="zh-TW"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7914224"/>
                  </a:ext>
                </a:extLst>
              </a:tr>
              <a:tr h="370840">
                <a:tc>
                  <a:txBody>
                    <a:bodyPr/>
                    <a:lstStyle/>
                    <a:p>
                      <a:pPr algn="ctr"/>
                      <a:r>
                        <a:rPr lang="en-US" altLang="zh-TW" sz="2400" dirty="0">
                          <a:latin typeface="Times New Roman" panose="02020603050405020304" pitchFamily="18" charset="0"/>
                          <a:cs typeface="Times New Roman" panose="02020603050405020304" pitchFamily="18" charset="0"/>
                        </a:rPr>
                        <a:t>parallel</a:t>
                      </a:r>
                      <a:endParaRPr lang="zh-TW" altLang="en-US" sz="2400" dirty="0">
                        <a:latin typeface="Times New Roman" panose="02020603050405020304" pitchFamily="18" charset="0"/>
                        <a:cs typeface="Times New Roman" panose="02020603050405020304" pitchFamily="18" charset="0"/>
                      </a:endParaRPr>
                    </a:p>
                  </a:txBody>
                  <a:tcPr anchor="ctr"/>
                </a:tc>
                <a:tc>
                  <a:txBody>
                    <a:bodyPr/>
                    <a:lstStyle/>
                    <a:p>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代表接下來的程式區塊將被平行化。</a:t>
                      </a:r>
                      <a:endParaRPr lang="en-US" altLang="zh-TW"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950227023"/>
                  </a:ext>
                </a:extLst>
              </a:tr>
              <a:tr h="370840">
                <a:tc>
                  <a:txBody>
                    <a:bodyPr/>
                    <a:lstStyle/>
                    <a:p>
                      <a:pPr algn="ctr"/>
                      <a:r>
                        <a:rPr lang="en-US" altLang="zh-TW" sz="2400" dirty="0">
                          <a:latin typeface="Times New Roman" panose="02020603050405020304" pitchFamily="18" charset="0"/>
                          <a:cs typeface="Times New Roman" panose="02020603050405020304" pitchFamily="18" charset="0"/>
                        </a:rPr>
                        <a:t>for</a:t>
                      </a:r>
                      <a:endParaRPr lang="zh-TW" altLang="en-US" sz="2400" dirty="0">
                        <a:latin typeface="Times New Roman" panose="02020603050405020304" pitchFamily="18" charset="0"/>
                        <a:cs typeface="Times New Roman" panose="02020603050405020304" pitchFamily="18" charset="0"/>
                      </a:endParaRPr>
                    </a:p>
                  </a:txBody>
                  <a:tcPr anchor="ctr"/>
                </a:tc>
                <a:tc>
                  <a:txBody>
                    <a:bodyPr/>
                    <a:lstStyle/>
                    <a:p>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用在 </a:t>
                      </a:r>
                      <a:r>
                        <a:rPr lang="en-US" altLang="zh-TW"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for </a:t>
                      </a:r>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迴圈之前，會將迴圈平行化處理。（註：迴圈的 </a:t>
                      </a:r>
                      <a:r>
                        <a:rPr lang="en-US" altLang="zh-TW"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index </a:t>
                      </a:r>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只能是 </a:t>
                      </a:r>
                      <a:r>
                        <a:rPr lang="en-US" altLang="zh-TW"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2885919985"/>
                  </a:ext>
                </a:extLst>
              </a:tr>
              <a:tr h="370840">
                <a:tc>
                  <a:txBody>
                    <a:bodyPr/>
                    <a:lstStyle/>
                    <a:p>
                      <a:pPr algn="ctr"/>
                      <a:r>
                        <a:rPr lang="en-US" altLang="zh-TW" sz="2400" dirty="0">
                          <a:latin typeface="Times New Roman" panose="02020603050405020304" pitchFamily="18" charset="0"/>
                          <a:cs typeface="Times New Roman" panose="02020603050405020304" pitchFamily="18" charset="0"/>
                        </a:rPr>
                        <a:t>master</a:t>
                      </a:r>
                      <a:endParaRPr lang="zh-TW" altLang="en-US" sz="2400" dirty="0">
                        <a:latin typeface="Times New Roman" panose="02020603050405020304" pitchFamily="18" charset="0"/>
                        <a:cs typeface="Times New Roman" panose="02020603050405020304" pitchFamily="18" charset="0"/>
                      </a:endParaRPr>
                    </a:p>
                  </a:txBody>
                  <a:tcPr anchor="ctr"/>
                </a:tc>
                <a:tc>
                  <a:txBody>
                    <a:bodyPr/>
                    <a:lstStyle/>
                    <a:p>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指定由主執行緒來執行接下來的程式。</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3325348"/>
                  </a:ext>
                </a:extLst>
              </a:tr>
              <a:tr h="128344">
                <a:tc>
                  <a:txBody>
                    <a:bodyPr/>
                    <a:lstStyle/>
                    <a:p>
                      <a:pPr algn="ctr"/>
                      <a:r>
                        <a:rPr lang="en-US" altLang="zh-TW" sz="2400" dirty="0">
                          <a:latin typeface="Times New Roman" panose="02020603050405020304" pitchFamily="18" charset="0"/>
                          <a:cs typeface="Times New Roman" panose="02020603050405020304" pitchFamily="18" charset="0"/>
                        </a:rPr>
                        <a:t>ordered</a:t>
                      </a:r>
                      <a:endParaRPr lang="zh-TW" altLang="en-US" sz="2400" dirty="0">
                        <a:latin typeface="Times New Roman" panose="02020603050405020304" pitchFamily="18" charset="0"/>
                        <a:cs typeface="Times New Roman" panose="02020603050405020304" pitchFamily="18" charset="0"/>
                      </a:endParaRPr>
                    </a:p>
                  </a:txBody>
                  <a:tcPr anchor="ctr"/>
                </a:tc>
                <a:tc>
                  <a:txBody>
                    <a:bodyPr/>
                    <a:lstStyle/>
                    <a:p>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指定接下來被程式，在被平行化的 </a:t>
                      </a:r>
                      <a:r>
                        <a:rPr lang="en-US" altLang="zh-TW"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for </a:t>
                      </a:r>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迴圈將依序的執行。</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017412106"/>
                  </a:ext>
                </a:extLst>
              </a:tr>
              <a:tr h="128344">
                <a:tc>
                  <a:txBody>
                    <a:bodyPr/>
                    <a:lstStyle/>
                    <a:p>
                      <a:pPr algn="ctr"/>
                      <a:r>
                        <a:rPr lang="en-US" altLang="zh-TW" sz="2400" kern="1200" dirty="0">
                          <a:solidFill>
                            <a:schemeClr val="dk1"/>
                          </a:solidFill>
                          <a:latin typeface="Times New Roman" panose="02020603050405020304" pitchFamily="18" charset="0"/>
                          <a:ea typeface="+mn-ea"/>
                          <a:cs typeface="Times New Roman" panose="02020603050405020304" pitchFamily="18" charset="0"/>
                        </a:rPr>
                        <a:t>atomic</a:t>
                      </a:r>
                      <a:endParaRPr lang="zh-TW" altLang="en-US" sz="24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這個指令的目的在於避免變數被同時修改而造成計算結果錯誤。</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628527740"/>
                  </a:ext>
                </a:extLst>
              </a:tr>
              <a:tr h="128344">
                <a:tc>
                  <a:txBody>
                    <a:bodyPr/>
                    <a:lstStyle/>
                    <a:p>
                      <a:pPr algn="ctr"/>
                      <a:r>
                        <a:rPr lang="en-US" altLang="zh-TW" sz="2400" kern="1200" dirty="0">
                          <a:solidFill>
                            <a:schemeClr val="dk1"/>
                          </a:solidFill>
                          <a:latin typeface="Times New Roman" panose="02020603050405020304" pitchFamily="18" charset="0"/>
                          <a:ea typeface="+mn-ea"/>
                          <a:cs typeface="Times New Roman" panose="02020603050405020304" pitchFamily="18" charset="0"/>
                        </a:rPr>
                        <a:t>barrier</a:t>
                      </a:r>
                      <a:endParaRPr lang="zh-TW" altLang="en-US" sz="24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等待，直到所有的執行緒都執行到 </a:t>
                      </a:r>
                      <a:r>
                        <a:rPr lang="en-US" altLang="zh-TW"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barrier</a:t>
                      </a:r>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。用來同步化。</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2429203679"/>
                  </a:ext>
                </a:extLst>
              </a:tr>
            </a:tbl>
          </a:graphicData>
        </a:graphic>
      </p:graphicFrame>
    </p:spTree>
    <p:extLst>
      <p:ext uri="{BB962C8B-B14F-4D97-AF65-F5344CB8AC3E}">
        <p14:creationId xmlns:p14="http://schemas.microsoft.com/office/powerpoint/2010/main" val="2847888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E9D0E7-09B7-415D-93EA-D844E5FB23B7}"/>
              </a:ext>
            </a:extLst>
          </p:cNvPr>
          <p:cNvSpPr>
            <a:spLocks noGrp="1"/>
          </p:cNvSpPr>
          <p:nvPr>
            <p:ph type="title"/>
          </p:nvPr>
        </p:nvSpPr>
        <p:spPr/>
        <p:txBody>
          <a:bodyPr/>
          <a:lstStyle/>
          <a:p>
            <a:r>
              <a:rPr lang="en-US" altLang="zh-TW" dirty="0"/>
              <a:t>directive</a:t>
            </a:r>
            <a:endParaRPr lang="zh-TW" altLang="en-US" dirty="0"/>
          </a:p>
        </p:txBody>
      </p:sp>
      <p:graphicFrame>
        <p:nvGraphicFramePr>
          <p:cNvPr id="4" name="內容版面配置區 3">
            <a:extLst>
              <a:ext uri="{FF2B5EF4-FFF2-40B4-BE49-F238E27FC236}">
                <a16:creationId xmlns:a16="http://schemas.microsoft.com/office/drawing/2014/main" id="{26DD2424-E1FB-4C8B-9F14-813E09865E16}"/>
              </a:ext>
            </a:extLst>
          </p:cNvPr>
          <p:cNvGraphicFramePr>
            <a:graphicFrameLocks noGrp="1"/>
          </p:cNvGraphicFramePr>
          <p:nvPr>
            <p:ph idx="1"/>
            <p:extLst>
              <p:ext uri="{D42A27DB-BD31-4B8C-83A1-F6EECF244321}">
                <p14:modId xmlns:p14="http://schemas.microsoft.com/office/powerpoint/2010/main" val="3906383933"/>
              </p:ext>
            </p:extLst>
          </p:nvPr>
        </p:nvGraphicFramePr>
        <p:xfrm>
          <a:off x="467544" y="1124744"/>
          <a:ext cx="8231584" cy="384048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4134617429"/>
                    </a:ext>
                  </a:extLst>
                </a:gridCol>
                <a:gridCol w="6287368">
                  <a:extLst>
                    <a:ext uri="{9D8B030D-6E8A-4147-A177-3AD203B41FA5}">
                      <a16:colId xmlns:a16="http://schemas.microsoft.com/office/drawing/2014/main" val="1620893598"/>
                    </a:ext>
                  </a:extLst>
                </a:gridCol>
              </a:tblGrid>
              <a:tr h="370840">
                <a:tc>
                  <a:txBody>
                    <a:bodyPr/>
                    <a:lstStyle/>
                    <a:p>
                      <a:pPr algn="ct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directive</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function</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887914224"/>
                  </a:ext>
                </a:extLst>
              </a:tr>
              <a:tr h="370840">
                <a:tc>
                  <a:txBody>
                    <a:bodyPr/>
                    <a:lstStyle/>
                    <a:p>
                      <a:pPr algn="ctr"/>
                      <a:r>
                        <a:rPr lang="en-US" altLang="zh-TW" sz="2400" kern="1200" dirty="0">
                          <a:solidFill>
                            <a:schemeClr val="dk1"/>
                          </a:solidFill>
                          <a:latin typeface="Times New Roman" panose="02020603050405020304" pitchFamily="18" charset="0"/>
                          <a:ea typeface="+mn-ea"/>
                          <a:cs typeface="Times New Roman" panose="02020603050405020304" pitchFamily="18" charset="0"/>
                        </a:rPr>
                        <a:t>Sections</a:t>
                      </a:r>
                      <a:endParaRPr lang="zh-TW" altLang="en-US" sz="24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將接下來的 </a:t>
                      </a:r>
                      <a:r>
                        <a:rPr lang="en-US" altLang="zh-TW"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section </a:t>
                      </a:r>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平行化處理。</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176373235"/>
                  </a:ext>
                </a:extLst>
              </a:tr>
              <a:tr h="370840">
                <a:tc>
                  <a:txBody>
                    <a:bodyPr/>
                    <a:lstStyle/>
                    <a:p>
                      <a:pPr algn="ct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Single</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之後的程式將只會在一個執行緒執行，不會被平行化。</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735684920"/>
                  </a:ext>
                </a:extLst>
              </a:tr>
              <a:tr h="226040">
                <a:tc>
                  <a:txBody>
                    <a:bodyPr/>
                    <a:lstStyle/>
                    <a:p>
                      <a:pPr algn="ct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threadprivate</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定義一個變數是一個線程私有</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922557965"/>
                  </a:ext>
                </a:extLst>
              </a:tr>
              <a:tr h="226040">
                <a:tc>
                  <a:txBody>
                    <a:bodyPr/>
                    <a:lstStyle/>
                    <a:p>
                      <a:pPr algn="ctr"/>
                      <a:r>
                        <a:rPr lang="en-US" altLang="zh-TW" sz="2400" kern="1200" dirty="0">
                          <a:solidFill>
                            <a:schemeClr val="dk1"/>
                          </a:solidFill>
                          <a:latin typeface="Times New Roman" panose="02020603050405020304" pitchFamily="18" charset="0"/>
                          <a:ea typeface="+mn-ea"/>
                          <a:cs typeface="Times New Roman" panose="02020603050405020304" pitchFamily="18" charset="0"/>
                        </a:rPr>
                        <a:t>critical</a:t>
                      </a:r>
                      <a:endParaRPr lang="zh-TW" altLang="en-US" sz="24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TW" altLang="en-US"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強制接下來的程式區塊一次只會被一個執行緒執行。</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770913803"/>
                  </a:ext>
                </a:extLst>
              </a:tr>
              <a:tr h="226040">
                <a:tc>
                  <a:txBody>
                    <a:bodyPr/>
                    <a:lstStyle/>
                    <a:p>
                      <a:pPr algn="ctr"/>
                      <a:r>
                        <a:rPr lang="en-US" altLang="zh-TW" sz="2400" kern="1200" dirty="0">
                          <a:solidFill>
                            <a:schemeClr val="dk1"/>
                          </a:solidFill>
                          <a:latin typeface="Times New Roman" panose="02020603050405020304" pitchFamily="18" charset="0"/>
                          <a:ea typeface="+mn-ea"/>
                          <a:cs typeface="Times New Roman" panose="02020603050405020304" pitchFamily="18" charset="0"/>
                        </a:rPr>
                        <a:t>flush</a:t>
                      </a:r>
                      <a:endParaRPr lang="zh-TW" altLang="en-US" sz="24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en-US" altLang="zh-TW" sz="2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Specifies that all threads have the same view of memory for all shared objects.</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3753186"/>
                  </a:ext>
                </a:extLst>
              </a:tr>
            </a:tbl>
          </a:graphicData>
        </a:graphic>
      </p:graphicFrame>
    </p:spTree>
    <p:extLst>
      <p:ext uri="{BB962C8B-B14F-4D97-AF65-F5344CB8AC3E}">
        <p14:creationId xmlns:p14="http://schemas.microsoft.com/office/powerpoint/2010/main" val="3999914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8C7A5A-AC75-42DC-B16D-63952D2EF89F}"/>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clause</a:t>
            </a:r>
            <a:endParaRPr lang="zh-TW" altLang="en-US" dirty="0">
              <a:latin typeface="Times New Roman" panose="02020603050405020304" pitchFamily="18" charset="0"/>
              <a:cs typeface="Times New Roman" panose="02020603050405020304" pitchFamily="18" charset="0"/>
            </a:endParaRPr>
          </a:p>
        </p:txBody>
      </p:sp>
      <p:graphicFrame>
        <p:nvGraphicFramePr>
          <p:cNvPr id="4" name="內容版面配置區 3">
            <a:extLst>
              <a:ext uri="{FF2B5EF4-FFF2-40B4-BE49-F238E27FC236}">
                <a16:creationId xmlns:a16="http://schemas.microsoft.com/office/drawing/2014/main" id="{2AFEA418-1F2C-414A-A4CA-E4EFF9191859}"/>
              </a:ext>
            </a:extLst>
          </p:cNvPr>
          <p:cNvGraphicFramePr>
            <a:graphicFrameLocks noGrp="1"/>
          </p:cNvGraphicFramePr>
          <p:nvPr>
            <p:ph idx="1"/>
            <p:extLst>
              <p:ext uri="{D42A27DB-BD31-4B8C-83A1-F6EECF244321}">
                <p14:modId xmlns:p14="http://schemas.microsoft.com/office/powerpoint/2010/main" val="1261886171"/>
              </p:ext>
            </p:extLst>
          </p:nvPr>
        </p:nvGraphicFramePr>
        <p:xfrm>
          <a:off x="457200" y="1125538"/>
          <a:ext cx="8229600" cy="3383280"/>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37348056"/>
                    </a:ext>
                  </a:extLst>
                </a:gridCol>
                <a:gridCol w="6491064">
                  <a:extLst>
                    <a:ext uri="{9D8B030D-6E8A-4147-A177-3AD203B41FA5}">
                      <a16:colId xmlns:a16="http://schemas.microsoft.com/office/drawing/2014/main" val="2416603893"/>
                    </a:ext>
                  </a:extLst>
                </a:gridCol>
              </a:tblGrid>
              <a:tr h="370840">
                <a:tc>
                  <a:txBody>
                    <a:bodyPr/>
                    <a:lstStyle/>
                    <a:p>
                      <a:r>
                        <a:rPr lang="en-US" altLang="zh-TW" sz="2400" b="0" i="0"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clause</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functions</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92390556"/>
                  </a:ext>
                </a:extLst>
              </a:tr>
              <a:tr h="370840">
                <a:tc>
                  <a:txBody>
                    <a:bodyPr/>
                    <a:lstStyle/>
                    <a:p>
                      <a:pPr algn="l" fontAlgn="base"/>
                      <a:r>
                        <a:rPr lang="en-US" sz="2400"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2"/>
                        </a:rPr>
                        <a:t>copyin</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讓 </a:t>
                      </a:r>
                      <a:r>
                        <a:rPr lang="en-US" sz="2400" b="0" dirty="0" err="1">
                          <a:effectLst/>
                          <a:latin typeface="Times New Roman" panose="02020603050405020304" pitchFamily="18" charset="0"/>
                          <a:ea typeface="標楷體" panose="03000509000000000000" pitchFamily="65" charset="-120"/>
                          <a:cs typeface="Times New Roman" panose="02020603050405020304" pitchFamily="18" charset="0"/>
                        </a:rPr>
                        <a:t>threadprivate</a:t>
                      </a:r>
                      <a:r>
                        <a:rPr lang="en-US" sz="2400" b="0" dirty="0">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的變數的值和主執行緒的值相同。</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5236662"/>
                  </a:ext>
                </a:extLst>
              </a:tr>
              <a:tr h="370840">
                <a:tc>
                  <a:txBody>
                    <a:bodyPr/>
                    <a:lstStyle/>
                    <a:p>
                      <a:pPr algn="l" fontAlgn="base"/>
                      <a:r>
                        <a:rPr lang="en-US" sz="2400"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3"/>
                        </a:rPr>
                        <a:t>copyprivate</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將不同執行緒中的變數共用。</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440633960"/>
                  </a:ext>
                </a:extLst>
              </a:tr>
              <a:tr h="370840">
                <a:tc>
                  <a:txBody>
                    <a:bodyPr/>
                    <a:lstStyle/>
                    <a:p>
                      <a:pPr algn="l" fontAlgn="base"/>
                      <a:r>
                        <a:rPr lang="en-US" sz="2400"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4"/>
                        </a:rPr>
                        <a:t>default</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設定平行化時對變數處理方式的預設值。</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571831109"/>
                  </a:ext>
                </a:extLst>
              </a:tr>
              <a:tr h="370840">
                <a:tc>
                  <a:txBody>
                    <a:bodyPr/>
                    <a:lstStyle/>
                    <a:p>
                      <a:pPr algn="l" fontAlgn="base"/>
                      <a:r>
                        <a:rPr lang="en-US" sz="2400" b="0" u="none" strike="noStrike" dirty="0" err="1">
                          <a:solidFill>
                            <a:srgbClr val="5E5E5E"/>
                          </a:solidFill>
                          <a:effectLst/>
                          <a:latin typeface="Times New Roman" panose="02020603050405020304" pitchFamily="18" charset="0"/>
                          <a:ea typeface="標楷體" panose="03000509000000000000" pitchFamily="65" charset="-120"/>
                          <a:cs typeface="Times New Roman" panose="02020603050405020304" pitchFamily="18" charset="0"/>
                          <a:hlinkClick r:id="rId5"/>
                        </a:rPr>
                        <a:t>firstprivate</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讓每個執行緒中，都有一份變數的複本，以免互相干擾；而起始值則會是開始平行化之前的變數值。</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317855326"/>
                  </a:ext>
                </a:extLst>
              </a:tr>
            </a:tbl>
          </a:graphicData>
        </a:graphic>
      </p:graphicFrame>
    </p:spTree>
    <p:extLst>
      <p:ext uri="{BB962C8B-B14F-4D97-AF65-F5344CB8AC3E}">
        <p14:creationId xmlns:p14="http://schemas.microsoft.com/office/powerpoint/2010/main" val="3940997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8C7A5A-AC75-42DC-B16D-63952D2EF89F}"/>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clause</a:t>
            </a:r>
            <a:endParaRPr lang="zh-TW" altLang="en-US" dirty="0">
              <a:latin typeface="Times New Roman" panose="02020603050405020304" pitchFamily="18" charset="0"/>
              <a:cs typeface="Times New Roman" panose="02020603050405020304" pitchFamily="18" charset="0"/>
            </a:endParaRPr>
          </a:p>
        </p:txBody>
      </p:sp>
      <p:graphicFrame>
        <p:nvGraphicFramePr>
          <p:cNvPr id="4" name="內容版面配置區 3">
            <a:extLst>
              <a:ext uri="{FF2B5EF4-FFF2-40B4-BE49-F238E27FC236}">
                <a16:creationId xmlns:a16="http://schemas.microsoft.com/office/drawing/2014/main" id="{2AFEA418-1F2C-414A-A4CA-E4EFF9191859}"/>
              </a:ext>
            </a:extLst>
          </p:cNvPr>
          <p:cNvGraphicFramePr>
            <a:graphicFrameLocks noGrp="1"/>
          </p:cNvGraphicFramePr>
          <p:nvPr>
            <p:ph idx="1"/>
            <p:extLst>
              <p:ext uri="{D42A27DB-BD31-4B8C-83A1-F6EECF244321}">
                <p14:modId xmlns:p14="http://schemas.microsoft.com/office/powerpoint/2010/main" val="2273986485"/>
              </p:ext>
            </p:extLst>
          </p:nvPr>
        </p:nvGraphicFramePr>
        <p:xfrm>
          <a:off x="457200" y="1125538"/>
          <a:ext cx="8229600" cy="3229302"/>
        </p:xfrm>
        <a:graphic>
          <a:graphicData uri="http://schemas.openxmlformats.org/drawingml/2006/table">
            <a:tbl>
              <a:tblPr firstRow="1" bandRow="1">
                <a:tableStyleId>{5C22544A-7EE6-4342-B048-85BDC9FD1C3A}</a:tableStyleId>
              </a:tblPr>
              <a:tblGrid>
                <a:gridCol w="1882552">
                  <a:extLst>
                    <a:ext uri="{9D8B030D-6E8A-4147-A177-3AD203B41FA5}">
                      <a16:colId xmlns:a16="http://schemas.microsoft.com/office/drawing/2014/main" val="2037348056"/>
                    </a:ext>
                  </a:extLst>
                </a:gridCol>
                <a:gridCol w="6347048">
                  <a:extLst>
                    <a:ext uri="{9D8B030D-6E8A-4147-A177-3AD203B41FA5}">
                      <a16:colId xmlns:a16="http://schemas.microsoft.com/office/drawing/2014/main" val="2416603893"/>
                    </a:ext>
                  </a:extLst>
                </a:gridCol>
              </a:tblGrid>
              <a:tr h="370840">
                <a:tc>
                  <a:txBody>
                    <a:bodyPr/>
                    <a:lstStyle/>
                    <a:p>
                      <a:r>
                        <a:rPr lang="en-US" altLang="zh-TW" sz="2400" b="0" i="0"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clause</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functions</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92390556"/>
                  </a:ext>
                </a:extLst>
              </a:tr>
              <a:tr h="668982">
                <a:tc>
                  <a:txBody>
                    <a:bodyPr/>
                    <a:lstStyle/>
                    <a:p>
                      <a:pPr algn="l" fontAlgn="base"/>
                      <a:r>
                        <a:rPr lang="en-US" sz="2400"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2"/>
                        </a:rPr>
                        <a:t>if</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判斷條件，可以用來決定是否要平行化。</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5236662"/>
                  </a:ext>
                </a:extLst>
              </a:tr>
              <a:tr h="370840">
                <a:tc>
                  <a:txBody>
                    <a:bodyPr/>
                    <a:lstStyle/>
                    <a:p>
                      <a:pPr algn="l" fontAlgn="base"/>
                      <a:r>
                        <a:rPr lang="en-US" sz="2400"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3"/>
                        </a:rPr>
                        <a:t>lastprivate</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讓每個執行緒中，都有一份變數的複本，以免互相干擾；而在所有平行化的執行緒都結束後，會把最後的值，寫回主執行緒。</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440633960"/>
                  </a:ext>
                </a:extLst>
              </a:tr>
              <a:tr h="370840">
                <a:tc>
                  <a:txBody>
                    <a:bodyPr/>
                    <a:lstStyle/>
                    <a:p>
                      <a:pPr algn="l" fontAlgn="base"/>
                      <a:r>
                        <a:rPr lang="en-US" sz="2400"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4"/>
                        </a:rPr>
                        <a:t>nowait</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en-US" sz="2400" b="0" dirty="0" err="1">
                          <a:effectLst/>
                          <a:latin typeface="Times New Roman" panose="02020603050405020304" pitchFamily="18" charset="0"/>
                          <a:ea typeface="標楷體" panose="03000509000000000000" pitchFamily="65" charset="-120"/>
                          <a:cs typeface="Times New Roman" panose="02020603050405020304" pitchFamily="18" charset="0"/>
                        </a:rPr>
                        <a:t>忽略</a:t>
                      </a:r>
                      <a:r>
                        <a:rPr lang="en-US" sz="2400" b="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sz="2400" b="0" dirty="0" err="1">
                          <a:effectLst/>
                          <a:latin typeface="Times New Roman" panose="02020603050405020304" pitchFamily="18" charset="0"/>
                          <a:ea typeface="標楷體" panose="03000509000000000000" pitchFamily="65" charset="-120"/>
                          <a:cs typeface="Times New Roman" panose="02020603050405020304" pitchFamily="18" charset="0"/>
                        </a:rPr>
                        <a:t>barrier（等待</a:t>
                      </a:r>
                      <a:r>
                        <a:rPr lang="en-US" sz="2400" b="0" dirty="0">
                          <a:effectLst/>
                          <a:latin typeface="Times New Roman" panose="02020603050405020304" pitchFamily="18" charset="0"/>
                          <a:ea typeface="標楷體" panose="03000509000000000000" pitchFamily="65" charset="-120"/>
                          <a:cs typeface="Times New Roman" panose="02020603050405020304" pitchFamily="18" charset="0"/>
                        </a:rPr>
                        <a:t>）。</a:t>
                      </a:r>
                    </a:p>
                  </a:txBody>
                  <a:tcPr anchor="ctr"/>
                </a:tc>
                <a:extLst>
                  <a:ext uri="{0D108BD9-81ED-4DB2-BD59-A6C34878D82A}">
                    <a16:rowId xmlns:a16="http://schemas.microsoft.com/office/drawing/2014/main" val="3571831109"/>
                  </a:ext>
                </a:extLst>
              </a:tr>
              <a:tr h="370840">
                <a:tc>
                  <a:txBody>
                    <a:bodyPr/>
                    <a:lstStyle/>
                    <a:p>
                      <a:pPr algn="l" fontAlgn="base"/>
                      <a:r>
                        <a:rPr lang="en-US" sz="2400"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5"/>
                        </a:rPr>
                        <a:t>num_threads</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設定平行化時執行緒的數量。</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317855326"/>
                  </a:ext>
                </a:extLst>
              </a:tr>
            </a:tbl>
          </a:graphicData>
        </a:graphic>
      </p:graphicFrame>
    </p:spTree>
    <p:extLst>
      <p:ext uri="{BB962C8B-B14F-4D97-AF65-F5344CB8AC3E}">
        <p14:creationId xmlns:p14="http://schemas.microsoft.com/office/powerpoint/2010/main" val="1975413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8C7A5A-AC75-42DC-B16D-63952D2EF89F}"/>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clause</a:t>
            </a:r>
            <a:endParaRPr lang="zh-TW" altLang="en-US" dirty="0">
              <a:latin typeface="Times New Roman" panose="02020603050405020304" pitchFamily="18" charset="0"/>
              <a:cs typeface="Times New Roman" panose="02020603050405020304" pitchFamily="18" charset="0"/>
            </a:endParaRPr>
          </a:p>
        </p:txBody>
      </p:sp>
      <p:graphicFrame>
        <p:nvGraphicFramePr>
          <p:cNvPr id="4" name="內容版面配置區 3">
            <a:extLst>
              <a:ext uri="{FF2B5EF4-FFF2-40B4-BE49-F238E27FC236}">
                <a16:creationId xmlns:a16="http://schemas.microsoft.com/office/drawing/2014/main" id="{2AFEA418-1F2C-414A-A4CA-E4EFF9191859}"/>
              </a:ext>
            </a:extLst>
          </p:cNvPr>
          <p:cNvGraphicFramePr>
            <a:graphicFrameLocks noGrp="1"/>
          </p:cNvGraphicFramePr>
          <p:nvPr>
            <p:ph idx="1"/>
            <p:extLst>
              <p:ext uri="{D42A27DB-BD31-4B8C-83A1-F6EECF244321}">
                <p14:modId xmlns:p14="http://schemas.microsoft.com/office/powerpoint/2010/main" val="2833769419"/>
              </p:ext>
            </p:extLst>
          </p:nvPr>
        </p:nvGraphicFramePr>
        <p:xfrm>
          <a:off x="457200" y="1125538"/>
          <a:ext cx="8229600" cy="4572000"/>
        </p:xfrm>
        <a:graphic>
          <a:graphicData uri="http://schemas.openxmlformats.org/drawingml/2006/table">
            <a:tbl>
              <a:tblPr firstRow="1" bandRow="1">
                <a:tableStyleId>{5C22544A-7EE6-4342-B048-85BDC9FD1C3A}</a:tableStyleId>
              </a:tblPr>
              <a:tblGrid>
                <a:gridCol w="2098576">
                  <a:extLst>
                    <a:ext uri="{9D8B030D-6E8A-4147-A177-3AD203B41FA5}">
                      <a16:colId xmlns:a16="http://schemas.microsoft.com/office/drawing/2014/main" val="2037348056"/>
                    </a:ext>
                  </a:extLst>
                </a:gridCol>
                <a:gridCol w="6131024">
                  <a:extLst>
                    <a:ext uri="{9D8B030D-6E8A-4147-A177-3AD203B41FA5}">
                      <a16:colId xmlns:a16="http://schemas.microsoft.com/office/drawing/2014/main" val="2416603893"/>
                    </a:ext>
                  </a:extLst>
                </a:gridCol>
              </a:tblGrid>
              <a:tr h="370840">
                <a:tc>
                  <a:txBody>
                    <a:bodyPr/>
                    <a:lstStyle/>
                    <a:p>
                      <a:r>
                        <a:rPr lang="en-US" altLang="zh-TW" sz="2400" b="0" i="0"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clause</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400" b="0" i="0"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functions</a:t>
                      </a:r>
                      <a:endParaRPr lang="zh-TW" altLang="en-US" sz="2400" b="0" i="0"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92390556"/>
                  </a:ext>
                </a:extLst>
              </a:tr>
              <a:tr h="370840">
                <a:tc>
                  <a:txBody>
                    <a:bodyPr/>
                    <a:lstStyle/>
                    <a:p>
                      <a:pPr algn="l" fontAlgn="base"/>
                      <a:r>
                        <a:rPr lang="en-US" sz="2400"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2"/>
                        </a:rPr>
                        <a:t>ordered</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使用於 </a:t>
                      </a:r>
                      <a:r>
                        <a:rPr lang="en-US" sz="2400" b="0" dirty="0">
                          <a:effectLst/>
                          <a:latin typeface="Times New Roman" panose="02020603050405020304" pitchFamily="18" charset="0"/>
                          <a:ea typeface="標楷體" panose="03000509000000000000" pitchFamily="65" charset="-120"/>
                          <a:cs typeface="Times New Roman" panose="02020603050405020304" pitchFamily="18" charset="0"/>
                        </a:rPr>
                        <a:t>for，</a:t>
                      </a:r>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可以在將迴圈平行化的時候，將程式中有標記 </a:t>
                      </a:r>
                      <a:r>
                        <a:rPr lang="en-US" sz="2400" b="0" dirty="0">
                          <a:effectLst/>
                          <a:latin typeface="Times New Roman" panose="02020603050405020304" pitchFamily="18" charset="0"/>
                          <a:ea typeface="標楷體" panose="03000509000000000000" pitchFamily="65" charset="-120"/>
                          <a:cs typeface="Times New Roman" panose="02020603050405020304" pitchFamily="18" charset="0"/>
                        </a:rPr>
                        <a:t>directive ordered </a:t>
                      </a:r>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的部份依序執行。</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5236662"/>
                  </a:ext>
                </a:extLst>
              </a:tr>
              <a:tr h="370840">
                <a:tc>
                  <a:txBody>
                    <a:bodyPr/>
                    <a:lstStyle/>
                    <a:p>
                      <a:pPr algn="l" fontAlgn="base"/>
                      <a:r>
                        <a:rPr lang="en-US" sz="2400"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3"/>
                        </a:rPr>
                        <a:t>private</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定義變數為私有變數，讓每個執行緒中，都有一份變數的複本，以免互相干擾。</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440633960"/>
                  </a:ext>
                </a:extLst>
              </a:tr>
              <a:tr h="370840">
                <a:tc>
                  <a:txBody>
                    <a:bodyPr/>
                    <a:lstStyle/>
                    <a:p>
                      <a:pPr algn="l" fontAlgn="base"/>
                      <a:r>
                        <a:rPr lang="en-US" sz="2400"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4"/>
                        </a:rPr>
                        <a:t>reduction</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對各執行緒的變數，直行指定的運算元來合併寫回主執行緒。</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571831109"/>
                  </a:ext>
                </a:extLst>
              </a:tr>
              <a:tr h="370840">
                <a:tc>
                  <a:txBody>
                    <a:bodyPr/>
                    <a:lstStyle/>
                    <a:p>
                      <a:pPr algn="l" fontAlgn="base"/>
                      <a:r>
                        <a:rPr lang="en-US" sz="2400"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5"/>
                        </a:rPr>
                        <a:t>schedule</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設定 </a:t>
                      </a:r>
                      <a:r>
                        <a:rPr lang="en-US" sz="2400" b="0" dirty="0">
                          <a:effectLst/>
                          <a:latin typeface="Times New Roman" panose="02020603050405020304" pitchFamily="18" charset="0"/>
                          <a:ea typeface="標楷體" panose="03000509000000000000" pitchFamily="65" charset="-120"/>
                          <a:cs typeface="Times New Roman" panose="02020603050405020304" pitchFamily="18" charset="0"/>
                        </a:rPr>
                        <a:t>for </a:t>
                      </a:r>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迴圈的平行化方法；有 </a:t>
                      </a:r>
                      <a:r>
                        <a:rPr lang="en-US" sz="2400" b="0" dirty="0" err="1">
                          <a:effectLst/>
                          <a:latin typeface="Times New Roman" panose="02020603050405020304" pitchFamily="18" charset="0"/>
                          <a:ea typeface="標楷體" panose="03000509000000000000" pitchFamily="65" charset="-120"/>
                          <a:cs typeface="Times New Roman" panose="02020603050405020304" pitchFamily="18" charset="0"/>
                        </a:rPr>
                        <a:t>dynamic、guided、runtime、static</a:t>
                      </a:r>
                      <a:r>
                        <a:rPr lang="en-US" sz="2400" b="0" dirty="0">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四種方法。</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317855326"/>
                  </a:ext>
                </a:extLst>
              </a:tr>
              <a:tr h="370840">
                <a:tc>
                  <a:txBody>
                    <a:bodyPr/>
                    <a:lstStyle/>
                    <a:p>
                      <a:pPr algn="l" fontAlgn="base"/>
                      <a:r>
                        <a:rPr lang="en-US" sz="2400"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6"/>
                        </a:rPr>
                        <a:t>shared</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sz="2400" b="0" dirty="0">
                          <a:effectLst/>
                          <a:latin typeface="Times New Roman" panose="02020603050405020304" pitchFamily="18" charset="0"/>
                          <a:ea typeface="標楷體" panose="03000509000000000000" pitchFamily="65" charset="-120"/>
                          <a:cs typeface="Times New Roman" panose="02020603050405020304" pitchFamily="18" charset="0"/>
                        </a:rPr>
                        <a:t>將變數設定為各執行緒共用。</a:t>
                      </a:r>
                      <a:endParaRPr lang="en-US" sz="2400"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4179371968"/>
                  </a:ext>
                </a:extLst>
              </a:tr>
            </a:tbl>
          </a:graphicData>
        </a:graphic>
      </p:graphicFrame>
    </p:spTree>
    <p:extLst>
      <p:ext uri="{BB962C8B-B14F-4D97-AF65-F5344CB8AC3E}">
        <p14:creationId xmlns:p14="http://schemas.microsoft.com/office/powerpoint/2010/main" val="3496680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C00684-55FF-463F-BA47-CA63119726F9}"/>
              </a:ext>
            </a:extLst>
          </p:cNvPr>
          <p:cNvSpPr>
            <a:spLocks noGrp="1"/>
          </p:cNvSpPr>
          <p:nvPr>
            <p:ph type="title"/>
          </p:nvPr>
        </p:nvSpPr>
        <p:spPr/>
        <p:txBody>
          <a:bodyPr/>
          <a:lstStyle/>
          <a:p>
            <a:r>
              <a:rPr lang="en-US" altLang="zh-TW" dirty="0"/>
              <a:t>Find the error</a:t>
            </a:r>
            <a:endParaRPr lang="zh-TW" altLang="en-US" dirty="0"/>
          </a:p>
        </p:txBody>
      </p:sp>
      <p:sp>
        <p:nvSpPr>
          <p:cNvPr id="4" name="矩形 3">
            <a:extLst>
              <a:ext uri="{FF2B5EF4-FFF2-40B4-BE49-F238E27FC236}">
                <a16:creationId xmlns:a16="http://schemas.microsoft.com/office/drawing/2014/main" id="{142EE2C0-9E9F-4146-BF2E-46EB5CED5329}"/>
              </a:ext>
            </a:extLst>
          </p:cNvPr>
          <p:cNvSpPr/>
          <p:nvPr/>
        </p:nvSpPr>
        <p:spPr>
          <a:xfrm>
            <a:off x="457200" y="1124744"/>
            <a:ext cx="4114800" cy="5078313"/>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&lt;stdio.h&gt;</a:t>
            </a:r>
          </a:p>
          <a:p>
            <a:r>
              <a:rPr lang="zh-TW" altLang="en-US" dirty="0">
                <a:latin typeface="Times New Roman" panose="02020603050405020304" pitchFamily="18" charset="0"/>
                <a:cs typeface="Times New Roman" panose="02020603050405020304" pitchFamily="18" charset="0"/>
              </a:rPr>
              <a:t>#include &lt;stdlib.h&gt;</a:t>
            </a:r>
          </a:p>
          <a:p>
            <a:r>
              <a:rPr lang="zh-TW" altLang="en-US" dirty="0">
                <a:latin typeface="Times New Roman" panose="02020603050405020304" pitchFamily="18" charset="0"/>
                <a:cs typeface="Times New Roman" panose="02020603050405020304" pitchFamily="18" charset="0"/>
              </a:rPr>
              <a:t>#include &lt;omp.h&gt;</a:t>
            </a:r>
          </a:p>
          <a:p>
            <a:r>
              <a:rPr lang="zh-TW" altLang="en-US" dirty="0">
                <a:latin typeface="Times New Roman" panose="02020603050405020304" pitchFamily="18" charset="0"/>
                <a:cs typeface="Times New Roman" panose="02020603050405020304" pitchFamily="18" charset="0"/>
              </a:rPr>
              <a:t>#include &lt;time.h&gt;</a:t>
            </a:r>
          </a:p>
          <a:p>
            <a:r>
              <a:rPr lang="zh-TW" altLang="en-US" dirty="0">
                <a:latin typeface="Times New Roman" panose="02020603050405020304" pitchFamily="18" charset="0"/>
                <a:cs typeface="Times New Roman" panose="02020603050405020304" pitchFamily="18" charset="0"/>
              </a:rPr>
              <a:t>#define N 16</a:t>
            </a:r>
          </a:p>
          <a:p>
            <a:r>
              <a:rPr lang="zh-TW" altLang="en-US" dirty="0">
                <a:latin typeface="Times New Roman" panose="02020603050405020304" pitchFamily="18" charset="0"/>
                <a:cs typeface="Times New Roman" panose="02020603050405020304" pitchFamily="18" charset="0"/>
              </a:rPr>
              <a:t>int main(){</a:t>
            </a:r>
          </a:p>
          <a:p>
            <a:r>
              <a:rPr lang="zh-TW" altLang="en-US" dirty="0">
                <a:latin typeface="Times New Roman" panose="02020603050405020304" pitchFamily="18" charset="0"/>
                <a:cs typeface="Times New Roman" panose="02020603050405020304" pitchFamily="18" charset="0"/>
              </a:rPr>
              <a:t>   	int i;</a:t>
            </a:r>
          </a:p>
          <a:p>
            <a:r>
              <a:rPr lang="zh-TW" altLang="en-US" dirty="0">
                <a:latin typeface="Times New Roman" panose="02020603050405020304" pitchFamily="18" charset="0"/>
                <a:cs typeface="Times New Roman" panose="02020603050405020304" pitchFamily="18" charset="0"/>
              </a:rPr>
              <a:t>   	int temp;</a:t>
            </a:r>
          </a:p>
          <a:p>
            <a:r>
              <a:rPr lang="zh-TW" altLang="en-US" dirty="0">
                <a:latin typeface="Times New Roman" panose="02020603050405020304" pitchFamily="18" charset="0"/>
                <a:cs typeface="Times New Roman" panose="02020603050405020304" pitchFamily="18" charset="0"/>
              </a:rPr>
              <a:t>   	int A[N], B[N], AA[N], BB[N];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for(i=0; i&lt;N; i++){</a:t>
            </a:r>
          </a:p>
          <a:p>
            <a:r>
              <a:rPr lang="zh-TW" altLang="en-US" dirty="0">
                <a:latin typeface="Times New Roman" panose="02020603050405020304" pitchFamily="18" charset="0"/>
                <a:cs typeface="Times New Roman" panose="02020603050405020304" pitchFamily="18" charset="0"/>
              </a:rPr>
              <a:t>		A[i] = rand() % 256;</a:t>
            </a:r>
          </a:p>
          <a:p>
            <a:r>
              <a:rPr lang="zh-TW" altLang="en-US" dirty="0">
                <a:latin typeface="Times New Roman" panose="02020603050405020304" pitchFamily="18" charset="0"/>
                <a:cs typeface="Times New Roman" panose="02020603050405020304" pitchFamily="18" charset="0"/>
              </a:rPr>
              <a:t>		B[i] = rand() % 256;</a:t>
            </a:r>
          </a:p>
          <a:p>
            <a:r>
              <a:rPr lang="zh-TW" altLang="en-US" dirty="0">
                <a:latin typeface="Times New Roman" panose="02020603050405020304" pitchFamily="18" charset="0"/>
                <a:cs typeface="Times New Roman" panose="02020603050405020304" pitchFamily="18" charset="0"/>
              </a:rPr>
              <a:t>		AA[i] = A[i];</a:t>
            </a:r>
          </a:p>
          <a:p>
            <a:r>
              <a:rPr lang="zh-TW" altLang="en-US" dirty="0">
                <a:latin typeface="Times New Roman" panose="02020603050405020304" pitchFamily="18" charset="0"/>
                <a:cs typeface="Times New Roman" panose="02020603050405020304" pitchFamily="18" charset="0"/>
              </a:rPr>
              <a:t>		BB[i] = B[i];</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32E72F1F-C87A-4F42-8CB0-27892D4C695A}"/>
              </a:ext>
            </a:extLst>
          </p:cNvPr>
          <p:cNvSpPr/>
          <p:nvPr/>
        </p:nvSpPr>
        <p:spPr>
          <a:xfrm>
            <a:off x="4355976" y="58846"/>
            <a:ext cx="5125144" cy="6740307"/>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for(i=0; i&lt;N; i++){</a:t>
            </a:r>
          </a:p>
          <a:p>
            <a:r>
              <a:rPr lang="zh-TW" altLang="en-US" dirty="0">
                <a:latin typeface="Times New Roman" panose="02020603050405020304" pitchFamily="18" charset="0"/>
                <a:cs typeface="Times New Roman" panose="02020603050405020304" pitchFamily="18" charset="0"/>
              </a:rPr>
              <a:t>		temp = A[i];</a:t>
            </a:r>
          </a:p>
          <a:p>
            <a:r>
              <a:rPr lang="zh-TW" altLang="en-US" dirty="0">
                <a:latin typeface="Times New Roman" panose="02020603050405020304" pitchFamily="18" charset="0"/>
                <a:cs typeface="Times New Roman" panose="02020603050405020304" pitchFamily="18" charset="0"/>
              </a:rPr>
              <a:t>		A[i] = B[i];</a:t>
            </a:r>
          </a:p>
          <a:p>
            <a:r>
              <a:rPr lang="zh-TW" altLang="en-US" dirty="0">
                <a:latin typeface="Times New Roman" panose="02020603050405020304" pitchFamily="18" charset="0"/>
                <a:cs typeface="Times New Roman" panose="02020603050405020304" pitchFamily="18" charset="0"/>
              </a:rPr>
              <a:t>		B[i] = temp;</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#pragma omp parallel for </a:t>
            </a:r>
          </a:p>
          <a:p>
            <a:r>
              <a:rPr lang="zh-TW" altLang="en-US" dirty="0">
                <a:latin typeface="Times New Roman" panose="02020603050405020304" pitchFamily="18" charset="0"/>
                <a:cs typeface="Times New Roman" panose="02020603050405020304" pitchFamily="18" charset="0"/>
              </a:rPr>
              <a:t>   	for(i=0; i&lt;N; i++){</a:t>
            </a:r>
          </a:p>
          <a:p>
            <a:r>
              <a:rPr lang="zh-TW" altLang="en-US" dirty="0">
                <a:latin typeface="Times New Roman" panose="02020603050405020304" pitchFamily="18" charset="0"/>
                <a:cs typeface="Times New Roman" panose="02020603050405020304" pitchFamily="18" charset="0"/>
              </a:rPr>
              <a:t>		temp = AA[i];</a:t>
            </a:r>
          </a:p>
          <a:p>
            <a:r>
              <a:rPr lang="zh-TW" altLang="en-US" dirty="0">
                <a:latin typeface="Times New Roman" panose="02020603050405020304" pitchFamily="18" charset="0"/>
                <a:cs typeface="Times New Roman" panose="02020603050405020304" pitchFamily="18" charset="0"/>
              </a:rPr>
              <a:t>		AA[i] = BB[i];</a:t>
            </a:r>
          </a:p>
          <a:p>
            <a:r>
              <a:rPr lang="zh-TW" altLang="en-US" dirty="0">
                <a:latin typeface="Times New Roman" panose="02020603050405020304" pitchFamily="18" charset="0"/>
                <a:cs typeface="Times New Roman" panose="02020603050405020304" pitchFamily="18" charset="0"/>
              </a:rPr>
              <a:t>		BB[i] = temp;</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for(i=0; i&lt;N; i++){</a:t>
            </a:r>
          </a:p>
          <a:p>
            <a:r>
              <a:rPr lang="zh-TW" altLang="en-US" dirty="0">
                <a:latin typeface="Times New Roman" panose="02020603050405020304" pitchFamily="18" charset="0"/>
                <a:cs typeface="Times New Roman" panose="02020603050405020304" pitchFamily="18" charset="0"/>
              </a:rPr>
              <a:t>		if(A[i] != AA[i] || B[i]!=BB[i])</a:t>
            </a:r>
          </a:p>
          <a:p>
            <a:r>
              <a:rPr lang="zh-TW" altLang="en-US" dirty="0">
                <a:latin typeface="Times New Roman" panose="02020603050405020304" pitchFamily="18" charset="0"/>
                <a:cs typeface="Times New Roman" panose="02020603050405020304" pitchFamily="18" charset="0"/>
              </a:rPr>
              <a:t>			break;</a:t>
            </a:r>
          </a:p>
          <a:p>
            <a:r>
              <a:rPr lang="zh-TW" altLang="en-US" dirty="0">
                <a:latin typeface="Times New Roman" panose="02020603050405020304" pitchFamily="18" charset="0"/>
                <a:cs typeface="Times New Roman" panose="02020603050405020304" pitchFamily="18" charset="0"/>
              </a:rPr>
              <a:t>   	}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if(i==N)</a:t>
            </a:r>
          </a:p>
          <a:p>
            <a:r>
              <a:rPr lang="zh-TW" altLang="en-US" dirty="0">
                <a:latin typeface="Times New Roman" panose="02020603050405020304" pitchFamily="18" charset="0"/>
                <a:cs typeface="Times New Roman" panose="02020603050405020304" pitchFamily="18" charset="0"/>
              </a:rPr>
              <a:t>		printf("Test pass!!!\n");</a:t>
            </a:r>
          </a:p>
          <a:p>
            <a:r>
              <a:rPr lang="zh-TW" altLang="en-US" dirty="0">
                <a:latin typeface="Times New Roman" panose="02020603050405020304" pitchFamily="18" charset="0"/>
                <a:cs typeface="Times New Roman" panose="02020603050405020304" pitchFamily="18" charset="0"/>
              </a:rPr>
              <a:t>   	else	</a:t>
            </a:r>
          </a:p>
          <a:p>
            <a:r>
              <a:rPr lang="zh-TW" altLang="en-US" dirty="0">
                <a:latin typeface="Times New Roman" panose="02020603050405020304" pitchFamily="18" charset="0"/>
                <a:cs typeface="Times New Roman" panose="02020603050405020304" pitchFamily="18" charset="0"/>
              </a:rPr>
              <a:t>		printf("Test failure\n");</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0538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C3AF281A-60D3-48E9-9871-82473374E8F7}"/>
              </a:ext>
            </a:extLst>
          </p:cNvPr>
          <p:cNvSpPr>
            <a:spLocks noGrp="1"/>
          </p:cNvSpPr>
          <p:nvPr>
            <p:ph type="title"/>
          </p:nvPr>
        </p:nvSpPr>
        <p:spPr/>
        <p:txBody>
          <a:bodyPr/>
          <a:lstStyle/>
          <a:p>
            <a:r>
              <a:rPr lang="en-US" altLang="zh-TW" sz="4000"/>
              <a:t>Difference between creating a process and a thread</a:t>
            </a:r>
            <a:endParaRPr lang="zh-TW" altLang="en-US" sz="4000"/>
          </a:p>
        </p:txBody>
      </p:sp>
      <p:cxnSp>
        <p:nvCxnSpPr>
          <p:cNvPr id="12" name="弧形接點 11">
            <a:extLst>
              <a:ext uri="{FF2B5EF4-FFF2-40B4-BE49-F238E27FC236}">
                <a16:creationId xmlns:a16="http://schemas.microsoft.com/office/drawing/2014/main" id="{5E426968-D037-41DB-AD92-CA09CCBE440D}"/>
              </a:ext>
            </a:extLst>
          </p:cNvPr>
          <p:cNvCxnSpPr/>
          <p:nvPr/>
        </p:nvCxnSpPr>
        <p:spPr>
          <a:xfrm>
            <a:off x="2124075" y="1989138"/>
            <a:ext cx="1511300" cy="792162"/>
          </a:xfrm>
          <a:prstGeom prst="curvedConnector2">
            <a:avLst/>
          </a:prstGeom>
          <a:ln w="15875">
            <a:tailEnd type="arrow"/>
          </a:ln>
        </p:spPr>
        <p:style>
          <a:lnRef idx="1">
            <a:schemeClr val="dk1"/>
          </a:lnRef>
          <a:fillRef idx="0">
            <a:schemeClr val="dk1"/>
          </a:fillRef>
          <a:effectRef idx="0">
            <a:schemeClr val="dk1"/>
          </a:effectRef>
          <a:fontRef idx="minor">
            <a:schemeClr val="tx1"/>
          </a:fontRef>
        </p:style>
      </p:cxnSp>
      <p:sp>
        <p:nvSpPr>
          <p:cNvPr id="10244" name="文字方塊 12">
            <a:extLst>
              <a:ext uri="{FF2B5EF4-FFF2-40B4-BE49-F238E27FC236}">
                <a16:creationId xmlns:a16="http://schemas.microsoft.com/office/drawing/2014/main" id="{B94BCF62-DD2B-48BE-8D24-FCA1AE7C71FF}"/>
              </a:ext>
            </a:extLst>
          </p:cNvPr>
          <p:cNvSpPr txBox="1">
            <a:spLocks noChangeArrowheads="1"/>
          </p:cNvSpPr>
          <p:nvPr/>
        </p:nvSpPr>
        <p:spPr bwMode="auto">
          <a:xfrm>
            <a:off x="3132138" y="1989138"/>
            <a:ext cx="80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Fork()</a:t>
            </a:r>
            <a:endParaRPr lang="zh-TW" altLang="en-US" sz="1800"/>
          </a:p>
        </p:txBody>
      </p:sp>
      <p:cxnSp>
        <p:nvCxnSpPr>
          <p:cNvPr id="16" name="弧形接點 15">
            <a:extLst>
              <a:ext uri="{FF2B5EF4-FFF2-40B4-BE49-F238E27FC236}">
                <a16:creationId xmlns:a16="http://schemas.microsoft.com/office/drawing/2014/main" id="{D113B91E-65F9-4DC5-BE01-2692E141A3A4}"/>
              </a:ext>
            </a:extLst>
          </p:cNvPr>
          <p:cNvCxnSpPr/>
          <p:nvPr/>
        </p:nvCxnSpPr>
        <p:spPr>
          <a:xfrm>
            <a:off x="6300788" y="1984375"/>
            <a:ext cx="1511300" cy="792163"/>
          </a:xfrm>
          <a:prstGeom prst="curvedConnector2">
            <a:avLst/>
          </a:prstGeom>
          <a:ln w="15875">
            <a:tailEnd type="arrow"/>
          </a:ln>
        </p:spPr>
        <p:style>
          <a:lnRef idx="1">
            <a:schemeClr val="dk1"/>
          </a:lnRef>
          <a:fillRef idx="0">
            <a:schemeClr val="dk1"/>
          </a:fillRef>
          <a:effectRef idx="0">
            <a:schemeClr val="dk1"/>
          </a:effectRef>
          <a:fontRef idx="minor">
            <a:schemeClr val="tx1"/>
          </a:fontRef>
        </p:style>
      </p:cxnSp>
      <p:sp>
        <p:nvSpPr>
          <p:cNvPr id="10246" name="文字方塊 16">
            <a:extLst>
              <a:ext uri="{FF2B5EF4-FFF2-40B4-BE49-F238E27FC236}">
                <a16:creationId xmlns:a16="http://schemas.microsoft.com/office/drawing/2014/main" id="{5F70424B-5A39-4659-8857-D05BF08D3FB4}"/>
              </a:ext>
            </a:extLst>
          </p:cNvPr>
          <p:cNvSpPr txBox="1">
            <a:spLocks noChangeArrowheads="1"/>
          </p:cNvSpPr>
          <p:nvPr/>
        </p:nvSpPr>
        <p:spPr bwMode="auto">
          <a:xfrm>
            <a:off x="6918325" y="1800225"/>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Pthread_create()</a:t>
            </a:r>
            <a:endParaRPr lang="zh-TW" altLang="en-US" sz="1800"/>
          </a:p>
        </p:txBody>
      </p:sp>
      <p:sp>
        <p:nvSpPr>
          <p:cNvPr id="10247" name="文字方塊 18">
            <a:extLst>
              <a:ext uri="{FF2B5EF4-FFF2-40B4-BE49-F238E27FC236}">
                <a16:creationId xmlns:a16="http://schemas.microsoft.com/office/drawing/2014/main" id="{D4EA50B1-46BA-4BAF-876B-E08D12D445B8}"/>
              </a:ext>
            </a:extLst>
          </p:cNvPr>
          <p:cNvSpPr txBox="1">
            <a:spLocks noChangeArrowheads="1"/>
          </p:cNvSpPr>
          <p:nvPr/>
        </p:nvSpPr>
        <p:spPr bwMode="auto">
          <a:xfrm>
            <a:off x="704850" y="5219700"/>
            <a:ext cx="65516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Arial" panose="020B0604020202020204" pitchFamily="34" charset="0"/>
              <a:buChar char="•"/>
            </a:pPr>
            <a:r>
              <a:rPr lang="en-US" altLang="zh-TW" sz="1800"/>
              <a:t>Process A and Process B do not share resources.</a:t>
            </a:r>
          </a:p>
          <a:p>
            <a:pPr eaLnBrk="1" hangingPunct="1">
              <a:spcBef>
                <a:spcPct val="0"/>
              </a:spcBef>
              <a:buClrTx/>
              <a:buSzTx/>
              <a:buFont typeface="Arial" panose="020B0604020202020204" pitchFamily="34" charset="0"/>
              <a:buChar char="•"/>
            </a:pPr>
            <a:r>
              <a:rPr lang="en-US" altLang="zh-TW" sz="1800"/>
              <a:t>Thread B only applies its own stack memory.</a:t>
            </a:r>
          </a:p>
          <a:p>
            <a:pPr eaLnBrk="1" hangingPunct="1">
              <a:spcBef>
                <a:spcPct val="0"/>
              </a:spcBef>
              <a:buClrTx/>
              <a:buSzTx/>
              <a:buFont typeface="Arial" panose="020B0604020202020204" pitchFamily="34" charset="0"/>
              <a:buChar char="•"/>
            </a:pPr>
            <a:r>
              <a:rPr lang="en-US" altLang="zh-TW" sz="1800"/>
              <a:t>Thread B shares code, data, BSS, heap, files with thread A.</a:t>
            </a:r>
            <a:endParaRPr lang="zh-TW" altLang="en-US" sz="1800"/>
          </a:p>
        </p:txBody>
      </p:sp>
      <p:graphicFrame>
        <p:nvGraphicFramePr>
          <p:cNvPr id="20" name="表格 19">
            <a:extLst>
              <a:ext uri="{FF2B5EF4-FFF2-40B4-BE49-F238E27FC236}">
                <a16:creationId xmlns:a16="http://schemas.microsoft.com/office/drawing/2014/main" id="{8EDDB887-EF9A-4ED4-BDB2-F67499F30E29}"/>
              </a:ext>
            </a:extLst>
          </p:cNvPr>
          <p:cNvGraphicFramePr>
            <a:graphicFrameLocks noGrp="1"/>
          </p:cNvGraphicFramePr>
          <p:nvPr/>
        </p:nvGraphicFramePr>
        <p:xfrm>
          <a:off x="517525" y="1657350"/>
          <a:ext cx="1606550" cy="2362201"/>
        </p:xfrm>
        <a:graphic>
          <a:graphicData uri="http://schemas.openxmlformats.org/drawingml/2006/table">
            <a:tbl>
              <a:tblPr firstRow="1" bandRow="1">
                <a:tableStyleId>{5C22544A-7EE6-4342-B048-85BDC9FD1C3A}</a:tableStyleId>
              </a:tblPr>
              <a:tblGrid>
                <a:gridCol w="1606550">
                  <a:extLst>
                    <a:ext uri="{9D8B030D-6E8A-4147-A177-3AD203B41FA5}">
                      <a16:colId xmlns:a16="http://schemas.microsoft.com/office/drawing/2014/main" val="20000"/>
                    </a:ext>
                  </a:extLst>
                </a:gridCol>
              </a:tblGrid>
              <a:tr h="502876">
                <a:tc>
                  <a:txBody>
                    <a:bodyPr/>
                    <a:lstStyle/>
                    <a:p>
                      <a:pPr algn="ctr">
                        <a:lnSpc>
                          <a:spcPct val="150000"/>
                        </a:lnSpc>
                      </a:pPr>
                      <a:r>
                        <a:rPr lang="en-US" altLang="zh-TW" sz="1800" dirty="0"/>
                        <a:t>Process A</a:t>
                      </a:r>
                    </a:p>
                  </a:txBody>
                  <a:tcPr marL="91495" marR="91495" marT="45698" marB="45698"/>
                </a:tc>
                <a:extLst>
                  <a:ext uri="{0D108BD9-81ED-4DB2-BD59-A6C34878D82A}">
                    <a16:rowId xmlns:a16="http://schemas.microsoft.com/office/drawing/2014/main" val="10000"/>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95" marR="91495" marT="45698" marB="45698"/>
                </a:tc>
                <a:extLst>
                  <a:ext uri="{0D108BD9-81ED-4DB2-BD59-A6C34878D82A}">
                    <a16:rowId xmlns:a16="http://schemas.microsoft.com/office/drawing/2014/main" val="10001"/>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Heap</a:t>
                      </a:r>
                    </a:p>
                  </a:txBody>
                  <a:tcPr marL="91495" marR="91495" marT="45698" marB="45698"/>
                </a:tc>
                <a:extLst>
                  <a:ext uri="{0D108BD9-81ED-4DB2-BD59-A6C34878D82A}">
                    <a16:rowId xmlns:a16="http://schemas.microsoft.com/office/drawing/2014/main" val="10002"/>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BSS</a:t>
                      </a:r>
                    </a:p>
                  </a:txBody>
                  <a:tcPr marL="91495" marR="91495" marT="45698" marB="45698"/>
                </a:tc>
                <a:extLst>
                  <a:ext uri="{0D108BD9-81ED-4DB2-BD59-A6C34878D82A}">
                    <a16:rowId xmlns:a16="http://schemas.microsoft.com/office/drawing/2014/main" val="10003"/>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Data</a:t>
                      </a:r>
                    </a:p>
                  </a:txBody>
                  <a:tcPr marL="91495" marR="91495" marT="45698" marB="45698"/>
                </a:tc>
                <a:extLst>
                  <a:ext uri="{0D108BD9-81ED-4DB2-BD59-A6C34878D82A}">
                    <a16:rowId xmlns:a16="http://schemas.microsoft.com/office/drawing/2014/main" val="10004"/>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Code</a:t>
                      </a:r>
                      <a:endParaRPr lang="zh-TW" altLang="en-US" sz="1800" dirty="0"/>
                    </a:p>
                  </a:txBody>
                  <a:tcPr marL="91495" marR="91495" marT="45698" marB="45698"/>
                </a:tc>
                <a:extLst>
                  <a:ext uri="{0D108BD9-81ED-4DB2-BD59-A6C34878D82A}">
                    <a16:rowId xmlns:a16="http://schemas.microsoft.com/office/drawing/2014/main" val="10005"/>
                  </a:ext>
                </a:extLst>
              </a:tr>
            </a:tbl>
          </a:graphicData>
        </a:graphic>
      </p:graphicFrame>
      <p:graphicFrame>
        <p:nvGraphicFramePr>
          <p:cNvPr id="22" name="表格 21">
            <a:extLst>
              <a:ext uri="{FF2B5EF4-FFF2-40B4-BE49-F238E27FC236}">
                <a16:creationId xmlns:a16="http://schemas.microsoft.com/office/drawing/2014/main" id="{9A8FCFE3-12C8-428E-94FB-3BA23701EDAF}"/>
              </a:ext>
            </a:extLst>
          </p:cNvPr>
          <p:cNvGraphicFramePr>
            <a:graphicFrameLocks noGrp="1"/>
          </p:cNvGraphicFramePr>
          <p:nvPr/>
        </p:nvGraphicFramePr>
        <p:xfrm>
          <a:off x="2728913" y="2776538"/>
          <a:ext cx="1606550" cy="2363786"/>
        </p:xfrm>
        <a:graphic>
          <a:graphicData uri="http://schemas.openxmlformats.org/drawingml/2006/table">
            <a:tbl>
              <a:tblPr firstRow="1" bandRow="1">
                <a:tableStyleId>{5C22544A-7EE6-4342-B048-85BDC9FD1C3A}</a:tableStyleId>
              </a:tblPr>
              <a:tblGrid>
                <a:gridCol w="1606550">
                  <a:extLst>
                    <a:ext uri="{9D8B030D-6E8A-4147-A177-3AD203B41FA5}">
                      <a16:colId xmlns:a16="http://schemas.microsoft.com/office/drawing/2014/main" val="20000"/>
                    </a:ext>
                  </a:extLst>
                </a:gridCol>
              </a:tblGrid>
              <a:tr h="503061">
                <a:tc>
                  <a:txBody>
                    <a:bodyPr/>
                    <a:lstStyle/>
                    <a:p>
                      <a:pPr algn="ctr">
                        <a:lnSpc>
                          <a:spcPct val="150000"/>
                        </a:lnSpc>
                      </a:pPr>
                      <a:r>
                        <a:rPr lang="en-US" altLang="zh-TW" sz="1800" dirty="0"/>
                        <a:t>Process B</a:t>
                      </a:r>
                    </a:p>
                  </a:txBody>
                  <a:tcPr marL="91495" marR="91495" marT="45733" marB="45733"/>
                </a:tc>
                <a:extLst>
                  <a:ext uri="{0D108BD9-81ED-4DB2-BD59-A6C34878D82A}">
                    <a16:rowId xmlns:a16="http://schemas.microsoft.com/office/drawing/2014/main" val="10000"/>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95" marR="91495" marT="45733" marB="45733"/>
                </a:tc>
                <a:extLst>
                  <a:ext uri="{0D108BD9-81ED-4DB2-BD59-A6C34878D82A}">
                    <a16:rowId xmlns:a16="http://schemas.microsoft.com/office/drawing/2014/main" val="10001"/>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Heap</a:t>
                      </a:r>
                    </a:p>
                  </a:txBody>
                  <a:tcPr marL="91495" marR="91495" marT="45733" marB="45733"/>
                </a:tc>
                <a:extLst>
                  <a:ext uri="{0D108BD9-81ED-4DB2-BD59-A6C34878D82A}">
                    <a16:rowId xmlns:a16="http://schemas.microsoft.com/office/drawing/2014/main" val="10002"/>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BSS</a:t>
                      </a:r>
                    </a:p>
                  </a:txBody>
                  <a:tcPr marL="91495" marR="91495" marT="45733" marB="45733"/>
                </a:tc>
                <a:extLst>
                  <a:ext uri="{0D108BD9-81ED-4DB2-BD59-A6C34878D82A}">
                    <a16:rowId xmlns:a16="http://schemas.microsoft.com/office/drawing/2014/main" val="10003"/>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Data</a:t>
                      </a:r>
                    </a:p>
                  </a:txBody>
                  <a:tcPr marL="91495" marR="91495" marT="45733" marB="45733"/>
                </a:tc>
                <a:extLst>
                  <a:ext uri="{0D108BD9-81ED-4DB2-BD59-A6C34878D82A}">
                    <a16:rowId xmlns:a16="http://schemas.microsoft.com/office/drawing/2014/main" val="10004"/>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Code</a:t>
                      </a:r>
                      <a:endParaRPr lang="zh-TW" altLang="en-US" sz="1800" dirty="0"/>
                    </a:p>
                  </a:txBody>
                  <a:tcPr marL="91495" marR="91495" marT="45733" marB="45733"/>
                </a:tc>
                <a:extLst>
                  <a:ext uri="{0D108BD9-81ED-4DB2-BD59-A6C34878D82A}">
                    <a16:rowId xmlns:a16="http://schemas.microsoft.com/office/drawing/2014/main" val="10005"/>
                  </a:ext>
                </a:extLst>
              </a:tr>
            </a:tbl>
          </a:graphicData>
        </a:graphic>
      </p:graphicFrame>
      <p:graphicFrame>
        <p:nvGraphicFramePr>
          <p:cNvPr id="23" name="表格 22">
            <a:extLst>
              <a:ext uri="{FF2B5EF4-FFF2-40B4-BE49-F238E27FC236}">
                <a16:creationId xmlns:a16="http://schemas.microsoft.com/office/drawing/2014/main" id="{EB769736-9829-4AEC-AA04-A4D856CAB782}"/>
              </a:ext>
            </a:extLst>
          </p:cNvPr>
          <p:cNvGraphicFramePr>
            <a:graphicFrameLocks noGrp="1"/>
          </p:cNvGraphicFramePr>
          <p:nvPr/>
        </p:nvGraphicFramePr>
        <p:xfrm>
          <a:off x="4694238" y="1598613"/>
          <a:ext cx="1606550" cy="2363786"/>
        </p:xfrm>
        <a:graphic>
          <a:graphicData uri="http://schemas.openxmlformats.org/drawingml/2006/table">
            <a:tbl>
              <a:tblPr firstRow="1" bandRow="1">
                <a:tableStyleId>{5C22544A-7EE6-4342-B048-85BDC9FD1C3A}</a:tableStyleId>
              </a:tblPr>
              <a:tblGrid>
                <a:gridCol w="1606550">
                  <a:extLst>
                    <a:ext uri="{9D8B030D-6E8A-4147-A177-3AD203B41FA5}">
                      <a16:colId xmlns:a16="http://schemas.microsoft.com/office/drawing/2014/main" val="20000"/>
                    </a:ext>
                  </a:extLst>
                </a:gridCol>
              </a:tblGrid>
              <a:tr h="503061">
                <a:tc>
                  <a:txBody>
                    <a:bodyPr/>
                    <a:lstStyle/>
                    <a:p>
                      <a:pPr algn="ctr">
                        <a:lnSpc>
                          <a:spcPct val="150000"/>
                        </a:lnSpc>
                      </a:pPr>
                      <a:r>
                        <a:rPr lang="en-US" altLang="zh-TW" sz="1800" dirty="0"/>
                        <a:t>Thread A</a:t>
                      </a:r>
                    </a:p>
                  </a:txBody>
                  <a:tcPr marL="91495" marR="91495" marT="45733" marB="45733"/>
                </a:tc>
                <a:extLst>
                  <a:ext uri="{0D108BD9-81ED-4DB2-BD59-A6C34878D82A}">
                    <a16:rowId xmlns:a16="http://schemas.microsoft.com/office/drawing/2014/main" val="10000"/>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95" marR="91495" marT="45733" marB="45733"/>
                </a:tc>
                <a:extLst>
                  <a:ext uri="{0D108BD9-81ED-4DB2-BD59-A6C34878D82A}">
                    <a16:rowId xmlns:a16="http://schemas.microsoft.com/office/drawing/2014/main" val="10001"/>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Heap</a:t>
                      </a:r>
                    </a:p>
                  </a:txBody>
                  <a:tcPr marL="91495" marR="91495" marT="45733" marB="45733"/>
                </a:tc>
                <a:extLst>
                  <a:ext uri="{0D108BD9-81ED-4DB2-BD59-A6C34878D82A}">
                    <a16:rowId xmlns:a16="http://schemas.microsoft.com/office/drawing/2014/main" val="10002"/>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BSS</a:t>
                      </a:r>
                    </a:p>
                  </a:txBody>
                  <a:tcPr marL="91495" marR="91495" marT="45733" marB="45733"/>
                </a:tc>
                <a:extLst>
                  <a:ext uri="{0D108BD9-81ED-4DB2-BD59-A6C34878D82A}">
                    <a16:rowId xmlns:a16="http://schemas.microsoft.com/office/drawing/2014/main" val="10003"/>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Data</a:t>
                      </a:r>
                    </a:p>
                  </a:txBody>
                  <a:tcPr marL="91495" marR="91495" marT="45733" marB="45733"/>
                </a:tc>
                <a:extLst>
                  <a:ext uri="{0D108BD9-81ED-4DB2-BD59-A6C34878D82A}">
                    <a16:rowId xmlns:a16="http://schemas.microsoft.com/office/drawing/2014/main" val="10004"/>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Code</a:t>
                      </a:r>
                      <a:endParaRPr lang="zh-TW" altLang="en-US" sz="1800" dirty="0"/>
                    </a:p>
                  </a:txBody>
                  <a:tcPr marL="91495" marR="91495" marT="45733" marB="45733"/>
                </a:tc>
                <a:extLst>
                  <a:ext uri="{0D108BD9-81ED-4DB2-BD59-A6C34878D82A}">
                    <a16:rowId xmlns:a16="http://schemas.microsoft.com/office/drawing/2014/main" val="10005"/>
                  </a:ext>
                </a:extLst>
              </a:tr>
            </a:tbl>
          </a:graphicData>
        </a:graphic>
      </p:graphicFrame>
      <p:graphicFrame>
        <p:nvGraphicFramePr>
          <p:cNvPr id="24" name="表格 23">
            <a:extLst>
              <a:ext uri="{FF2B5EF4-FFF2-40B4-BE49-F238E27FC236}">
                <a16:creationId xmlns:a16="http://schemas.microsoft.com/office/drawing/2014/main" id="{D8088BE4-9DAE-46E9-B6E3-EDF64428AB32}"/>
              </a:ext>
            </a:extLst>
          </p:cNvPr>
          <p:cNvGraphicFramePr>
            <a:graphicFrameLocks noGrp="1"/>
          </p:cNvGraphicFramePr>
          <p:nvPr/>
        </p:nvGraphicFramePr>
        <p:xfrm>
          <a:off x="7034213" y="2800350"/>
          <a:ext cx="1604962" cy="874713"/>
        </p:xfrm>
        <a:graphic>
          <a:graphicData uri="http://schemas.openxmlformats.org/drawingml/2006/table">
            <a:tbl>
              <a:tblPr firstRow="1" bandRow="1">
                <a:tableStyleId>{5C22544A-7EE6-4342-B048-85BDC9FD1C3A}</a:tableStyleId>
              </a:tblPr>
              <a:tblGrid>
                <a:gridCol w="1604962">
                  <a:extLst>
                    <a:ext uri="{9D8B030D-6E8A-4147-A177-3AD203B41FA5}">
                      <a16:colId xmlns:a16="http://schemas.microsoft.com/office/drawing/2014/main" val="20000"/>
                    </a:ext>
                  </a:extLst>
                </a:gridCol>
              </a:tblGrid>
              <a:tr h="502869">
                <a:tc>
                  <a:txBody>
                    <a:bodyPr/>
                    <a:lstStyle/>
                    <a:p>
                      <a:pPr algn="ctr">
                        <a:lnSpc>
                          <a:spcPct val="150000"/>
                        </a:lnSpc>
                      </a:pPr>
                      <a:r>
                        <a:rPr lang="en-US" altLang="zh-TW" sz="1800" dirty="0"/>
                        <a:t>Thread B</a:t>
                      </a:r>
                    </a:p>
                  </a:txBody>
                  <a:tcPr marL="91405" marR="91405" marT="45696" marB="45696"/>
                </a:tc>
                <a:extLst>
                  <a:ext uri="{0D108BD9-81ED-4DB2-BD59-A6C34878D82A}">
                    <a16:rowId xmlns:a16="http://schemas.microsoft.com/office/drawing/2014/main" val="10000"/>
                  </a:ext>
                </a:extLst>
              </a:tr>
              <a:tr h="3718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05" marR="91405" marT="45696" marB="45696"/>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C00684-55FF-463F-BA47-CA63119726F9}"/>
              </a:ext>
            </a:extLst>
          </p:cNvPr>
          <p:cNvSpPr>
            <a:spLocks noGrp="1"/>
          </p:cNvSpPr>
          <p:nvPr>
            <p:ph type="title"/>
          </p:nvPr>
        </p:nvSpPr>
        <p:spPr/>
        <p:txBody>
          <a:bodyPr/>
          <a:lstStyle/>
          <a:p>
            <a:r>
              <a:rPr lang="en-US" altLang="zh-TW" dirty="0"/>
              <a:t>Solution</a:t>
            </a:r>
            <a:endParaRPr lang="zh-TW" altLang="en-US" dirty="0"/>
          </a:p>
        </p:txBody>
      </p:sp>
      <p:sp>
        <p:nvSpPr>
          <p:cNvPr id="4" name="矩形 3">
            <a:extLst>
              <a:ext uri="{FF2B5EF4-FFF2-40B4-BE49-F238E27FC236}">
                <a16:creationId xmlns:a16="http://schemas.microsoft.com/office/drawing/2014/main" id="{142EE2C0-9E9F-4146-BF2E-46EB5CED5329}"/>
              </a:ext>
            </a:extLst>
          </p:cNvPr>
          <p:cNvSpPr/>
          <p:nvPr/>
        </p:nvSpPr>
        <p:spPr>
          <a:xfrm>
            <a:off x="457200" y="1124744"/>
            <a:ext cx="4114800" cy="5078313"/>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&lt;stdio.h&gt;</a:t>
            </a:r>
          </a:p>
          <a:p>
            <a:r>
              <a:rPr lang="zh-TW" altLang="en-US" dirty="0">
                <a:latin typeface="Times New Roman" panose="02020603050405020304" pitchFamily="18" charset="0"/>
                <a:cs typeface="Times New Roman" panose="02020603050405020304" pitchFamily="18" charset="0"/>
              </a:rPr>
              <a:t>#include &lt;stdlib.h&gt;</a:t>
            </a:r>
          </a:p>
          <a:p>
            <a:r>
              <a:rPr lang="zh-TW" altLang="en-US" dirty="0">
                <a:latin typeface="Times New Roman" panose="02020603050405020304" pitchFamily="18" charset="0"/>
                <a:cs typeface="Times New Roman" panose="02020603050405020304" pitchFamily="18" charset="0"/>
              </a:rPr>
              <a:t>#include &lt;omp.h&gt;</a:t>
            </a:r>
          </a:p>
          <a:p>
            <a:r>
              <a:rPr lang="zh-TW" altLang="en-US" dirty="0">
                <a:latin typeface="Times New Roman" panose="02020603050405020304" pitchFamily="18" charset="0"/>
                <a:cs typeface="Times New Roman" panose="02020603050405020304" pitchFamily="18" charset="0"/>
              </a:rPr>
              <a:t>#include &lt;time.h&gt;</a:t>
            </a:r>
          </a:p>
          <a:p>
            <a:r>
              <a:rPr lang="zh-TW" altLang="en-US" dirty="0">
                <a:latin typeface="Times New Roman" panose="02020603050405020304" pitchFamily="18" charset="0"/>
                <a:cs typeface="Times New Roman" panose="02020603050405020304" pitchFamily="18" charset="0"/>
              </a:rPr>
              <a:t>#define N 16</a:t>
            </a:r>
          </a:p>
          <a:p>
            <a:r>
              <a:rPr lang="zh-TW" altLang="en-US" dirty="0">
                <a:latin typeface="Times New Roman" panose="02020603050405020304" pitchFamily="18" charset="0"/>
                <a:cs typeface="Times New Roman" panose="02020603050405020304" pitchFamily="18" charset="0"/>
              </a:rPr>
              <a:t>int main(){</a:t>
            </a:r>
          </a:p>
          <a:p>
            <a:r>
              <a:rPr lang="zh-TW" altLang="en-US" dirty="0">
                <a:latin typeface="Times New Roman" panose="02020603050405020304" pitchFamily="18" charset="0"/>
                <a:cs typeface="Times New Roman" panose="02020603050405020304" pitchFamily="18" charset="0"/>
              </a:rPr>
              <a:t>   	int i;</a:t>
            </a:r>
          </a:p>
          <a:p>
            <a:r>
              <a:rPr lang="zh-TW" altLang="en-US" dirty="0">
                <a:latin typeface="Times New Roman" panose="02020603050405020304" pitchFamily="18" charset="0"/>
                <a:cs typeface="Times New Roman" panose="02020603050405020304" pitchFamily="18" charset="0"/>
              </a:rPr>
              <a:t>   	int temp;</a:t>
            </a:r>
          </a:p>
          <a:p>
            <a:r>
              <a:rPr lang="zh-TW" altLang="en-US" dirty="0">
                <a:latin typeface="Times New Roman" panose="02020603050405020304" pitchFamily="18" charset="0"/>
                <a:cs typeface="Times New Roman" panose="02020603050405020304" pitchFamily="18" charset="0"/>
              </a:rPr>
              <a:t>   	int A[N], B[N], AA[N], BB[N];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for(i=0; i&lt;N; i++){</a:t>
            </a:r>
          </a:p>
          <a:p>
            <a:r>
              <a:rPr lang="zh-TW" altLang="en-US" dirty="0">
                <a:latin typeface="Times New Roman" panose="02020603050405020304" pitchFamily="18" charset="0"/>
                <a:cs typeface="Times New Roman" panose="02020603050405020304" pitchFamily="18" charset="0"/>
              </a:rPr>
              <a:t>		A[i] = rand() % 256;</a:t>
            </a:r>
          </a:p>
          <a:p>
            <a:r>
              <a:rPr lang="zh-TW" altLang="en-US" dirty="0">
                <a:latin typeface="Times New Roman" panose="02020603050405020304" pitchFamily="18" charset="0"/>
                <a:cs typeface="Times New Roman" panose="02020603050405020304" pitchFamily="18" charset="0"/>
              </a:rPr>
              <a:t>		B[i] = rand() % 256;</a:t>
            </a:r>
          </a:p>
          <a:p>
            <a:r>
              <a:rPr lang="zh-TW" altLang="en-US" dirty="0">
                <a:latin typeface="Times New Roman" panose="02020603050405020304" pitchFamily="18" charset="0"/>
                <a:cs typeface="Times New Roman" panose="02020603050405020304" pitchFamily="18" charset="0"/>
              </a:rPr>
              <a:t>		AA[i] = A[i];</a:t>
            </a:r>
          </a:p>
          <a:p>
            <a:r>
              <a:rPr lang="zh-TW" altLang="en-US" dirty="0">
                <a:latin typeface="Times New Roman" panose="02020603050405020304" pitchFamily="18" charset="0"/>
                <a:cs typeface="Times New Roman" panose="02020603050405020304" pitchFamily="18" charset="0"/>
              </a:rPr>
              <a:t>		BB[i] = B[i];</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32E72F1F-C87A-4F42-8CB0-27892D4C695A}"/>
              </a:ext>
            </a:extLst>
          </p:cNvPr>
          <p:cNvSpPr/>
          <p:nvPr/>
        </p:nvSpPr>
        <p:spPr>
          <a:xfrm>
            <a:off x="4016192" y="124445"/>
            <a:ext cx="5125144" cy="6740307"/>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for(i=0; i&lt;N; i++){</a:t>
            </a:r>
          </a:p>
          <a:p>
            <a:r>
              <a:rPr lang="zh-TW" altLang="en-US" dirty="0">
                <a:latin typeface="Times New Roman" panose="02020603050405020304" pitchFamily="18" charset="0"/>
                <a:cs typeface="Times New Roman" panose="02020603050405020304" pitchFamily="18" charset="0"/>
              </a:rPr>
              <a:t>		temp = A[i];</a:t>
            </a:r>
          </a:p>
          <a:p>
            <a:r>
              <a:rPr lang="zh-TW" altLang="en-US" dirty="0">
                <a:latin typeface="Times New Roman" panose="02020603050405020304" pitchFamily="18" charset="0"/>
                <a:cs typeface="Times New Roman" panose="02020603050405020304" pitchFamily="18" charset="0"/>
              </a:rPr>
              <a:t>		A[i] = B[i];</a:t>
            </a:r>
          </a:p>
          <a:p>
            <a:r>
              <a:rPr lang="zh-TW" altLang="en-US" dirty="0">
                <a:latin typeface="Times New Roman" panose="02020603050405020304" pitchFamily="18" charset="0"/>
                <a:cs typeface="Times New Roman" panose="02020603050405020304" pitchFamily="18" charset="0"/>
              </a:rPr>
              <a:t>		B[i] = temp;</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#pragma omp parallel for </a:t>
            </a:r>
            <a:r>
              <a:rPr lang="en-US" altLang="zh-TW" dirty="0">
                <a:latin typeface="Times New Roman" panose="02020603050405020304" pitchFamily="18" charset="0"/>
                <a:cs typeface="Times New Roman" panose="02020603050405020304" pitchFamily="18" charset="0"/>
              </a:rPr>
              <a:t>private(temp)</a:t>
            </a:r>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for(i=0; i&lt;N; i++){</a:t>
            </a:r>
          </a:p>
          <a:p>
            <a:r>
              <a:rPr lang="zh-TW" altLang="en-US" dirty="0">
                <a:latin typeface="Times New Roman" panose="02020603050405020304" pitchFamily="18" charset="0"/>
                <a:cs typeface="Times New Roman" panose="02020603050405020304" pitchFamily="18" charset="0"/>
              </a:rPr>
              <a:t>		temp = AA[i];</a:t>
            </a:r>
          </a:p>
          <a:p>
            <a:r>
              <a:rPr lang="zh-TW" altLang="en-US" dirty="0">
                <a:latin typeface="Times New Roman" panose="02020603050405020304" pitchFamily="18" charset="0"/>
                <a:cs typeface="Times New Roman" panose="02020603050405020304" pitchFamily="18" charset="0"/>
              </a:rPr>
              <a:t>		AA[i] = BB[i];</a:t>
            </a:r>
          </a:p>
          <a:p>
            <a:r>
              <a:rPr lang="zh-TW" altLang="en-US" dirty="0">
                <a:latin typeface="Times New Roman" panose="02020603050405020304" pitchFamily="18" charset="0"/>
                <a:cs typeface="Times New Roman" panose="02020603050405020304" pitchFamily="18" charset="0"/>
              </a:rPr>
              <a:t>		BB[i] = temp;</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for(i=0; i&lt;N; i++){</a:t>
            </a:r>
          </a:p>
          <a:p>
            <a:r>
              <a:rPr lang="zh-TW" altLang="en-US" dirty="0">
                <a:latin typeface="Times New Roman" panose="02020603050405020304" pitchFamily="18" charset="0"/>
                <a:cs typeface="Times New Roman" panose="02020603050405020304" pitchFamily="18" charset="0"/>
              </a:rPr>
              <a:t>		if(A[i] != AA[i] || B[i]!=BB[i])</a:t>
            </a:r>
          </a:p>
          <a:p>
            <a:r>
              <a:rPr lang="zh-TW" altLang="en-US" dirty="0">
                <a:latin typeface="Times New Roman" panose="02020603050405020304" pitchFamily="18" charset="0"/>
                <a:cs typeface="Times New Roman" panose="02020603050405020304" pitchFamily="18" charset="0"/>
              </a:rPr>
              <a:t>			break;</a:t>
            </a:r>
          </a:p>
          <a:p>
            <a:r>
              <a:rPr lang="zh-TW" altLang="en-US" dirty="0">
                <a:latin typeface="Times New Roman" panose="02020603050405020304" pitchFamily="18" charset="0"/>
                <a:cs typeface="Times New Roman" panose="02020603050405020304" pitchFamily="18" charset="0"/>
              </a:rPr>
              <a:t>   	}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if(i==N)</a:t>
            </a:r>
          </a:p>
          <a:p>
            <a:r>
              <a:rPr lang="zh-TW" altLang="en-US" dirty="0">
                <a:latin typeface="Times New Roman" panose="02020603050405020304" pitchFamily="18" charset="0"/>
                <a:cs typeface="Times New Roman" panose="02020603050405020304" pitchFamily="18" charset="0"/>
              </a:rPr>
              <a:t>		printf("Test pass!!!\n");</a:t>
            </a:r>
          </a:p>
          <a:p>
            <a:r>
              <a:rPr lang="zh-TW" altLang="en-US" dirty="0">
                <a:latin typeface="Times New Roman" panose="02020603050405020304" pitchFamily="18" charset="0"/>
                <a:cs typeface="Times New Roman" panose="02020603050405020304" pitchFamily="18" charset="0"/>
              </a:rPr>
              <a:t>   	else	</a:t>
            </a:r>
          </a:p>
          <a:p>
            <a:r>
              <a:rPr lang="zh-TW" altLang="en-US" dirty="0">
                <a:latin typeface="Times New Roman" panose="02020603050405020304" pitchFamily="18" charset="0"/>
                <a:cs typeface="Times New Roman" panose="02020603050405020304" pitchFamily="18" charset="0"/>
              </a:rPr>
              <a:t>		printf("Test failure\n");</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82978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113DC8-286D-490B-8F80-8AC933E866F7}"/>
              </a:ext>
            </a:extLst>
          </p:cNvPr>
          <p:cNvSpPr>
            <a:spLocks noGrp="1"/>
          </p:cNvSpPr>
          <p:nvPr>
            <p:ph type="title"/>
          </p:nvPr>
        </p:nvSpPr>
        <p:spPr/>
        <p:txBody>
          <a:bodyPr/>
          <a:lstStyle/>
          <a:p>
            <a:r>
              <a:rPr lang="en-US" altLang="zh-TW" dirty="0"/>
              <a:t>Find the error</a:t>
            </a:r>
            <a:endParaRPr lang="zh-TW" altLang="en-US" dirty="0"/>
          </a:p>
        </p:txBody>
      </p:sp>
      <p:sp>
        <p:nvSpPr>
          <p:cNvPr id="4" name="矩形 3">
            <a:extLst>
              <a:ext uri="{FF2B5EF4-FFF2-40B4-BE49-F238E27FC236}">
                <a16:creationId xmlns:a16="http://schemas.microsoft.com/office/drawing/2014/main" id="{BE253225-FCB3-4303-B622-34A3DF463C7A}"/>
              </a:ext>
            </a:extLst>
          </p:cNvPr>
          <p:cNvSpPr/>
          <p:nvPr/>
        </p:nvSpPr>
        <p:spPr>
          <a:xfrm>
            <a:off x="611560" y="1028343"/>
            <a:ext cx="7398568" cy="5262979"/>
          </a:xfrm>
          <a:prstGeom prst="rect">
            <a:avLst/>
          </a:prstGeom>
        </p:spPr>
        <p:txBody>
          <a:bodyPr wrap="square">
            <a:spAutoFit/>
          </a:bodyPr>
          <a:lstStyle/>
          <a:p>
            <a:r>
              <a:rPr lang="zh-TW" altLang="en-US" sz="2400" dirty="0">
                <a:latin typeface="Times New Roman" panose="02020603050405020304" pitchFamily="18" charset="0"/>
                <a:cs typeface="Times New Roman" panose="02020603050405020304" pitchFamily="18" charset="0"/>
              </a:rPr>
              <a:t>#include &lt;stdio.h&gt;</a:t>
            </a:r>
          </a:p>
          <a:p>
            <a:r>
              <a:rPr lang="zh-TW" altLang="en-US" sz="2400" dirty="0">
                <a:latin typeface="Times New Roman" panose="02020603050405020304" pitchFamily="18" charset="0"/>
                <a:cs typeface="Times New Roman" panose="02020603050405020304" pitchFamily="18" charset="0"/>
              </a:rPr>
              <a:t>#include &lt;omp.h&gt;</a:t>
            </a:r>
          </a:p>
          <a:p>
            <a:r>
              <a:rPr lang="zh-TW" altLang="en-US" sz="2400" dirty="0">
                <a:latin typeface="Times New Roman" panose="02020603050405020304" pitchFamily="18" charset="0"/>
                <a:cs typeface="Times New Roman" panose="02020603050405020304" pitchFamily="18" charset="0"/>
              </a:rPr>
              <a:t>#define N 4</a:t>
            </a:r>
          </a:p>
          <a:p>
            <a:endParaRPr lang="zh-TW" altLang="en-US" sz="2400" dirty="0">
              <a:latin typeface="Times New Roman" panose="02020603050405020304" pitchFamily="18" charset="0"/>
              <a:cs typeface="Times New Roman" panose="02020603050405020304" pitchFamily="18" charset="0"/>
            </a:endParaRPr>
          </a:p>
          <a:p>
            <a:r>
              <a:rPr lang="zh-TW" altLang="en-US" sz="2400" dirty="0">
                <a:latin typeface="Times New Roman" panose="02020603050405020304" pitchFamily="18" charset="0"/>
                <a:cs typeface="Times New Roman" panose="02020603050405020304" pitchFamily="18" charset="0"/>
              </a:rPr>
              <a:t>int main(){</a:t>
            </a:r>
          </a:p>
          <a:p>
            <a:r>
              <a:rPr lang="zh-TW" altLang="en-US" sz="2400" dirty="0">
                <a:latin typeface="Times New Roman" panose="02020603050405020304" pitchFamily="18" charset="0"/>
                <a:cs typeface="Times New Roman" panose="02020603050405020304" pitchFamily="18" charset="0"/>
              </a:rPr>
              <a:t>	int i, j;</a:t>
            </a:r>
          </a:p>
          <a:p>
            <a:r>
              <a:rPr lang="zh-TW" altLang="en-US" sz="2400" dirty="0">
                <a:latin typeface="Times New Roman" panose="02020603050405020304" pitchFamily="18" charset="0"/>
                <a:cs typeface="Times New Roman" panose="02020603050405020304" pitchFamily="18" charset="0"/>
              </a:rPr>
              <a:t>	#pragma omp parallel for</a:t>
            </a:r>
          </a:p>
          <a:p>
            <a:r>
              <a:rPr lang="zh-TW" altLang="en-US" sz="2400" dirty="0">
                <a:latin typeface="Times New Roman" panose="02020603050405020304" pitchFamily="18" charset="0"/>
                <a:cs typeface="Times New Roman" panose="02020603050405020304" pitchFamily="18" charset="0"/>
              </a:rPr>
              <a:t>	for(i=0; i&lt;N; i++){</a:t>
            </a:r>
          </a:p>
          <a:p>
            <a:r>
              <a:rPr lang="zh-TW" altLang="en-US" sz="2400" dirty="0">
                <a:latin typeface="Times New Roman" panose="02020603050405020304" pitchFamily="18" charset="0"/>
                <a:cs typeface="Times New Roman" panose="02020603050405020304" pitchFamily="18" charset="0"/>
              </a:rPr>
              <a:t>		for(j=0; j&lt;N; j++){</a:t>
            </a:r>
          </a:p>
          <a:p>
            <a:r>
              <a:rPr lang="zh-TW" altLang="en-US" sz="2400" dirty="0">
                <a:latin typeface="Times New Roman" panose="02020603050405020304" pitchFamily="18" charset="0"/>
                <a:cs typeface="Times New Roman" panose="02020603050405020304" pitchFamily="18" charset="0"/>
              </a:rPr>
              <a:t>			printf("i:%d, j:%d\n", i, j);</a:t>
            </a:r>
          </a:p>
          <a:p>
            <a:r>
              <a:rPr lang="zh-TW" altLang="en-US" sz="2400" dirty="0">
                <a:latin typeface="Times New Roman" panose="02020603050405020304" pitchFamily="18" charset="0"/>
                <a:cs typeface="Times New Roman" panose="02020603050405020304" pitchFamily="18" charset="0"/>
              </a:rPr>
              <a:t>		}</a:t>
            </a:r>
          </a:p>
          <a:p>
            <a:r>
              <a:rPr lang="zh-TW" altLang="en-US" sz="2400" dirty="0">
                <a:latin typeface="Times New Roman" panose="02020603050405020304" pitchFamily="18" charset="0"/>
                <a:cs typeface="Times New Roman" panose="02020603050405020304" pitchFamily="18" charset="0"/>
              </a:rPr>
              <a:t>	}</a:t>
            </a:r>
          </a:p>
          <a:p>
            <a:r>
              <a:rPr lang="zh-TW" altLang="en-US" sz="2400" dirty="0">
                <a:latin typeface="Times New Roman" panose="02020603050405020304" pitchFamily="18" charset="0"/>
                <a:cs typeface="Times New Roman" panose="02020603050405020304" pitchFamily="18" charset="0"/>
              </a:rPr>
              <a:t>	return 0;</a:t>
            </a:r>
          </a:p>
          <a:p>
            <a:r>
              <a:rPr lang="zh-TW" altLang="en-US" sz="2400" dirty="0">
                <a:latin typeface="Times New Roman" panose="02020603050405020304" pitchFamily="18" charset="0"/>
                <a:cs typeface="Times New Roman" panose="02020603050405020304" pitchFamily="18" charset="0"/>
              </a:rPr>
              <a:t>}</a:t>
            </a:r>
          </a:p>
        </p:txBody>
      </p:sp>
      <p:pic>
        <p:nvPicPr>
          <p:cNvPr id="5" name="圖片 4">
            <a:extLst>
              <a:ext uri="{FF2B5EF4-FFF2-40B4-BE49-F238E27FC236}">
                <a16:creationId xmlns:a16="http://schemas.microsoft.com/office/drawing/2014/main" id="{C01C5259-6BEA-4C3D-BEA6-8F9902F2C38B}"/>
              </a:ext>
            </a:extLst>
          </p:cNvPr>
          <p:cNvPicPr>
            <a:picLocks noChangeAspect="1"/>
          </p:cNvPicPr>
          <p:nvPr/>
        </p:nvPicPr>
        <p:blipFill>
          <a:blip r:embed="rId2"/>
          <a:stretch>
            <a:fillRect/>
          </a:stretch>
        </p:blipFill>
        <p:spPr>
          <a:xfrm>
            <a:off x="3527924" y="1072516"/>
            <a:ext cx="5222840" cy="1876381"/>
          </a:xfrm>
          <a:prstGeom prst="rect">
            <a:avLst/>
          </a:prstGeom>
        </p:spPr>
      </p:pic>
    </p:spTree>
    <p:extLst>
      <p:ext uri="{BB962C8B-B14F-4D97-AF65-F5344CB8AC3E}">
        <p14:creationId xmlns:p14="http://schemas.microsoft.com/office/powerpoint/2010/main" val="3921659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113DC8-286D-490B-8F80-8AC933E866F7}"/>
              </a:ext>
            </a:extLst>
          </p:cNvPr>
          <p:cNvSpPr>
            <a:spLocks noGrp="1"/>
          </p:cNvSpPr>
          <p:nvPr>
            <p:ph type="title"/>
          </p:nvPr>
        </p:nvSpPr>
        <p:spPr/>
        <p:txBody>
          <a:bodyPr/>
          <a:lstStyle/>
          <a:p>
            <a:r>
              <a:rPr lang="en-US" altLang="zh-TW" dirty="0"/>
              <a:t>Solution</a:t>
            </a:r>
            <a:endParaRPr lang="zh-TW" altLang="en-US" dirty="0"/>
          </a:p>
        </p:txBody>
      </p:sp>
      <p:sp>
        <p:nvSpPr>
          <p:cNvPr id="4" name="矩形 3">
            <a:extLst>
              <a:ext uri="{FF2B5EF4-FFF2-40B4-BE49-F238E27FC236}">
                <a16:creationId xmlns:a16="http://schemas.microsoft.com/office/drawing/2014/main" id="{BE253225-FCB3-4303-B622-34A3DF463C7A}"/>
              </a:ext>
            </a:extLst>
          </p:cNvPr>
          <p:cNvSpPr/>
          <p:nvPr/>
        </p:nvSpPr>
        <p:spPr>
          <a:xfrm>
            <a:off x="611560" y="980728"/>
            <a:ext cx="7398568" cy="5262979"/>
          </a:xfrm>
          <a:prstGeom prst="rect">
            <a:avLst/>
          </a:prstGeom>
        </p:spPr>
        <p:txBody>
          <a:bodyPr wrap="square">
            <a:spAutoFit/>
          </a:bodyPr>
          <a:lstStyle/>
          <a:p>
            <a:r>
              <a:rPr lang="zh-TW" altLang="en-US" sz="2400" dirty="0">
                <a:latin typeface="Times New Roman" panose="02020603050405020304" pitchFamily="18" charset="0"/>
                <a:cs typeface="Times New Roman" panose="02020603050405020304" pitchFamily="18" charset="0"/>
              </a:rPr>
              <a:t>#include &lt;stdio.h&gt;</a:t>
            </a:r>
          </a:p>
          <a:p>
            <a:r>
              <a:rPr lang="zh-TW" altLang="en-US" sz="2400" dirty="0">
                <a:latin typeface="Times New Roman" panose="02020603050405020304" pitchFamily="18" charset="0"/>
                <a:cs typeface="Times New Roman" panose="02020603050405020304" pitchFamily="18" charset="0"/>
              </a:rPr>
              <a:t>#include &lt;omp.h&gt;</a:t>
            </a:r>
          </a:p>
          <a:p>
            <a:r>
              <a:rPr lang="zh-TW" altLang="en-US" sz="2400" dirty="0">
                <a:latin typeface="Times New Roman" panose="02020603050405020304" pitchFamily="18" charset="0"/>
                <a:cs typeface="Times New Roman" panose="02020603050405020304" pitchFamily="18" charset="0"/>
              </a:rPr>
              <a:t>#define N 4</a:t>
            </a:r>
          </a:p>
          <a:p>
            <a:endParaRPr lang="zh-TW" altLang="en-US" sz="2400" dirty="0">
              <a:latin typeface="Times New Roman" panose="02020603050405020304" pitchFamily="18" charset="0"/>
              <a:cs typeface="Times New Roman" panose="02020603050405020304" pitchFamily="18" charset="0"/>
            </a:endParaRPr>
          </a:p>
          <a:p>
            <a:r>
              <a:rPr lang="zh-TW" altLang="en-US" sz="2400" dirty="0">
                <a:latin typeface="Times New Roman" panose="02020603050405020304" pitchFamily="18" charset="0"/>
                <a:cs typeface="Times New Roman" panose="02020603050405020304" pitchFamily="18" charset="0"/>
              </a:rPr>
              <a:t>int main(){</a:t>
            </a:r>
          </a:p>
          <a:p>
            <a:r>
              <a:rPr lang="zh-TW" altLang="en-US" sz="2400" dirty="0">
                <a:latin typeface="Times New Roman" panose="02020603050405020304" pitchFamily="18" charset="0"/>
                <a:cs typeface="Times New Roman" panose="02020603050405020304" pitchFamily="18" charset="0"/>
              </a:rPr>
              <a:t>	int i, j;</a:t>
            </a:r>
          </a:p>
          <a:p>
            <a:r>
              <a:rPr lang="zh-TW" altLang="en-US" sz="2400" dirty="0">
                <a:latin typeface="Times New Roman" panose="02020603050405020304" pitchFamily="18" charset="0"/>
                <a:cs typeface="Times New Roman" panose="02020603050405020304" pitchFamily="18" charset="0"/>
              </a:rPr>
              <a:t>	#pragma omp parallel for private( j)</a:t>
            </a:r>
          </a:p>
          <a:p>
            <a:r>
              <a:rPr lang="zh-TW" altLang="en-US" sz="2400" dirty="0">
                <a:latin typeface="Times New Roman" panose="02020603050405020304" pitchFamily="18" charset="0"/>
                <a:cs typeface="Times New Roman" panose="02020603050405020304" pitchFamily="18" charset="0"/>
              </a:rPr>
              <a:t>	for(i=0; i&lt;N; i++){</a:t>
            </a:r>
          </a:p>
          <a:p>
            <a:r>
              <a:rPr lang="zh-TW" altLang="en-US" sz="2400" dirty="0">
                <a:latin typeface="Times New Roman" panose="02020603050405020304" pitchFamily="18" charset="0"/>
                <a:cs typeface="Times New Roman" panose="02020603050405020304" pitchFamily="18" charset="0"/>
              </a:rPr>
              <a:t>		for(j=0; j&lt;N; j++){</a:t>
            </a:r>
          </a:p>
          <a:p>
            <a:r>
              <a:rPr lang="zh-TW" altLang="en-US" sz="2400" dirty="0">
                <a:latin typeface="Times New Roman" panose="02020603050405020304" pitchFamily="18" charset="0"/>
                <a:cs typeface="Times New Roman" panose="02020603050405020304" pitchFamily="18" charset="0"/>
              </a:rPr>
              <a:t>			printf("i:%d, j:%d\n", i, j);</a:t>
            </a:r>
          </a:p>
          <a:p>
            <a:r>
              <a:rPr lang="zh-TW" altLang="en-US" sz="2400" dirty="0">
                <a:latin typeface="Times New Roman" panose="02020603050405020304" pitchFamily="18" charset="0"/>
                <a:cs typeface="Times New Roman" panose="02020603050405020304" pitchFamily="18" charset="0"/>
              </a:rPr>
              <a:t>		}</a:t>
            </a:r>
          </a:p>
          <a:p>
            <a:r>
              <a:rPr lang="zh-TW" altLang="en-US" sz="2400" dirty="0">
                <a:latin typeface="Times New Roman" panose="02020603050405020304" pitchFamily="18" charset="0"/>
                <a:cs typeface="Times New Roman" panose="02020603050405020304" pitchFamily="18" charset="0"/>
              </a:rPr>
              <a:t>	}</a:t>
            </a:r>
          </a:p>
          <a:p>
            <a:r>
              <a:rPr lang="zh-TW" altLang="en-US" sz="2400" dirty="0">
                <a:latin typeface="Times New Roman" panose="02020603050405020304" pitchFamily="18" charset="0"/>
                <a:cs typeface="Times New Roman" panose="02020603050405020304" pitchFamily="18" charset="0"/>
              </a:rPr>
              <a:t>	return 0;</a:t>
            </a:r>
          </a:p>
          <a:p>
            <a:r>
              <a:rPr lang="zh-TW" altLang="en-US" sz="2400" dirty="0">
                <a:latin typeface="Times New Roman" panose="02020603050405020304" pitchFamily="18" charset="0"/>
                <a:cs typeface="Times New Roman" panose="02020603050405020304" pitchFamily="18" charset="0"/>
              </a:rPr>
              <a:t>}</a:t>
            </a:r>
          </a:p>
        </p:txBody>
      </p:sp>
      <p:pic>
        <p:nvPicPr>
          <p:cNvPr id="3" name="圖片 2">
            <a:extLst>
              <a:ext uri="{FF2B5EF4-FFF2-40B4-BE49-F238E27FC236}">
                <a16:creationId xmlns:a16="http://schemas.microsoft.com/office/drawing/2014/main" id="{AA2A297E-B921-4A4C-AFF9-87227A0EF440}"/>
              </a:ext>
            </a:extLst>
          </p:cNvPr>
          <p:cNvPicPr>
            <a:picLocks noChangeAspect="1"/>
          </p:cNvPicPr>
          <p:nvPr/>
        </p:nvPicPr>
        <p:blipFill>
          <a:blip r:embed="rId2"/>
          <a:stretch>
            <a:fillRect/>
          </a:stretch>
        </p:blipFill>
        <p:spPr>
          <a:xfrm>
            <a:off x="6756638" y="1206471"/>
            <a:ext cx="1314450" cy="4819650"/>
          </a:xfrm>
          <a:prstGeom prst="rect">
            <a:avLst/>
          </a:prstGeom>
        </p:spPr>
      </p:pic>
    </p:spTree>
    <p:extLst>
      <p:ext uri="{BB962C8B-B14F-4D97-AF65-F5344CB8AC3E}">
        <p14:creationId xmlns:p14="http://schemas.microsoft.com/office/powerpoint/2010/main" val="3939397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1165F-1294-4A14-8AC3-52D9CD7FD1CE}"/>
              </a:ext>
            </a:extLst>
          </p:cNvPr>
          <p:cNvSpPr>
            <a:spLocks noGrp="1"/>
          </p:cNvSpPr>
          <p:nvPr>
            <p:ph type="title"/>
          </p:nvPr>
        </p:nvSpPr>
        <p:spPr/>
        <p:txBody>
          <a:bodyPr/>
          <a:lstStyle/>
          <a:p>
            <a:r>
              <a:rPr lang="en-US" altLang="zh-TW" dirty="0"/>
              <a:t>Find the bug</a:t>
            </a:r>
            <a:endParaRPr lang="zh-TW" altLang="en-US" dirty="0"/>
          </a:p>
        </p:txBody>
      </p:sp>
      <p:sp>
        <p:nvSpPr>
          <p:cNvPr id="4" name="矩形 3">
            <a:extLst>
              <a:ext uri="{FF2B5EF4-FFF2-40B4-BE49-F238E27FC236}">
                <a16:creationId xmlns:a16="http://schemas.microsoft.com/office/drawing/2014/main" id="{843C8125-3175-448B-9E1E-7B8F27453729}"/>
              </a:ext>
            </a:extLst>
          </p:cNvPr>
          <p:cNvSpPr/>
          <p:nvPr/>
        </p:nvSpPr>
        <p:spPr>
          <a:xfrm>
            <a:off x="539552" y="1052736"/>
            <a:ext cx="4572000" cy="5016758"/>
          </a:xfrm>
          <a:prstGeom prst="rect">
            <a:avLst/>
          </a:prstGeom>
        </p:spPr>
        <p:txBody>
          <a:bodyPr>
            <a:spAutoFit/>
          </a:bodyPr>
          <a:lstStyle/>
          <a:p>
            <a:r>
              <a:rPr lang="zh-TW" altLang="en-US" sz="2000" dirty="0">
                <a:solidFill>
                  <a:schemeClr val="tx2"/>
                </a:solidFill>
              </a:rPr>
              <a:t>#include &lt;stdio.h&gt;</a:t>
            </a:r>
          </a:p>
          <a:p>
            <a:r>
              <a:rPr lang="zh-TW" altLang="en-US" sz="2000" dirty="0">
                <a:solidFill>
                  <a:schemeClr val="tx2"/>
                </a:solidFill>
              </a:rPr>
              <a:t>#include &lt;omp.h&gt;</a:t>
            </a:r>
          </a:p>
          <a:p>
            <a:r>
              <a:rPr lang="zh-TW" altLang="en-US" sz="2000" dirty="0">
                <a:solidFill>
                  <a:schemeClr val="tx2"/>
                </a:solidFill>
              </a:rPr>
              <a:t>#define N 1000</a:t>
            </a:r>
          </a:p>
          <a:p>
            <a:endParaRPr lang="zh-TW" altLang="en-US" sz="2000" dirty="0"/>
          </a:p>
          <a:p>
            <a:r>
              <a:rPr lang="zh-TW" altLang="en-US" sz="2000" b="1" dirty="0"/>
              <a:t>int</a:t>
            </a:r>
            <a:r>
              <a:rPr lang="zh-TW" altLang="en-US" sz="2000" dirty="0"/>
              <a:t> main(){</a:t>
            </a:r>
          </a:p>
          <a:p>
            <a:r>
              <a:rPr lang="zh-TW" altLang="en-US" sz="2000" b="1" dirty="0"/>
              <a:t>	int</a:t>
            </a:r>
            <a:r>
              <a:rPr lang="zh-TW" altLang="en-US" sz="2000" dirty="0"/>
              <a:t> i, sum = 0;</a:t>
            </a:r>
          </a:p>
          <a:p>
            <a:endParaRPr lang="zh-TW" altLang="en-US" sz="2000" dirty="0"/>
          </a:p>
          <a:p>
            <a:r>
              <a:rPr lang="zh-TW" altLang="en-US" sz="2000" dirty="0"/>
              <a:t>	</a:t>
            </a:r>
            <a:r>
              <a:rPr lang="zh-TW" altLang="en-US" sz="2000" dirty="0">
                <a:solidFill>
                  <a:schemeClr val="tx2"/>
                </a:solidFill>
              </a:rPr>
              <a:t>#pragma omp parallel for</a:t>
            </a:r>
          </a:p>
          <a:p>
            <a:r>
              <a:rPr lang="zh-TW" altLang="en-US" sz="2000" b="1" dirty="0"/>
              <a:t>	for</a:t>
            </a:r>
            <a:r>
              <a:rPr lang="zh-TW" altLang="en-US" sz="2000" dirty="0"/>
              <a:t>(i=1; i&lt;=N; i++){</a:t>
            </a:r>
          </a:p>
          <a:p>
            <a:r>
              <a:rPr lang="zh-TW" altLang="en-US" sz="2000" dirty="0"/>
              <a:t>		sum += i;</a:t>
            </a:r>
          </a:p>
          <a:p>
            <a:r>
              <a:rPr lang="zh-TW" altLang="en-US" sz="2000" dirty="0"/>
              <a:t>	}</a:t>
            </a:r>
          </a:p>
          <a:p>
            <a:endParaRPr lang="zh-TW" altLang="en-US" sz="2000" dirty="0"/>
          </a:p>
          <a:p>
            <a:r>
              <a:rPr lang="zh-TW" altLang="en-US" sz="2000" dirty="0"/>
              <a:t>	printf("%d\n", sum);</a:t>
            </a:r>
          </a:p>
          <a:p>
            <a:endParaRPr lang="zh-TW" altLang="en-US" sz="2000" dirty="0"/>
          </a:p>
          <a:p>
            <a:r>
              <a:rPr lang="zh-TW" altLang="en-US" sz="2000" b="1" dirty="0"/>
              <a:t>	return</a:t>
            </a:r>
            <a:r>
              <a:rPr lang="zh-TW" altLang="en-US" sz="2000" dirty="0"/>
              <a:t> 0;</a:t>
            </a:r>
          </a:p>
          <a:p>
            <a:r>
              <a:rPr lang="zh-TW" altLang="en-US" sz="2000" dirty="0"/>
              <a:t>}</a:t>
            </a:r>
          </a:p>
        </p:txBody>
      </p:sp>
      <p:pic>
        <p:nvPicPr>
          <p:cNvPr id="5" name="圖片 4">
            <a:extLst>
              <a:ext uri="{FF2B5EF4-FFF2-40B4-BE49-F238E27FC236}">
                <a16:creationId xmlns:a16="http://schemas.microsoft.com/office/drawing/2014/main" id="{C86FD6D8-491F-469E-83B5-22B4B117E32D}"/>
              </a:ext>
            </a:extLst>
          </p:cNvPr>
          <p:cNvPicPr>
            <a:picLocks noChangeAspect="1"/>
          </p:cNvPicPr>
          <p:nvPr/>
        </p:nvPicPr>
        <p:blipFill>
          <a:blip r:embed="rId2"/>
          <a:stretch>
            <a:fillRect/>
          </a:stretch>
        </p:blipFill>
        <p:spPr>
          <a:xfrm>
            <a:off x="3563888" y="980728"/>
            <a:ext cx="5366997" cy="1872208"/>
          </a:xfrm>
          <a:prstGeom prst="rect">
            <a:avLst/>
          </a:prstGeom>
        </p:spPr>
      </p:pic>
    </p:spTree>
    <p:extLst>
      <p:ext uri="{BB962C8B-B14F-4D97-AF65-F5344CB8AC3E}">
        <p14:creationId xmlns:p14="http://schemas.microsoft.com/office/powerpoint/2010/main" val="3977779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EA1A36-CD8A-482B-AEDF-931BF2015553}"/>
              </a:ext>
            </a:extLst>
          </p:cNvPr>
          <p:cNvSpPr>
            <a:spLocks noGrp="1"/>
          </p:cNvSpPr>
          <p:nvPr>
            <p:ph type="title"/>
          </p:nvPr>
        </p:nvSpPr>
        <p:spPr>
          <a:xfrm>
            <a:off x="457200" y="233425"/>
            <a:ext cx="8229600" cy="1139825"/>
          </a:xfrm>
        </p:spPr>
        <p:txBody>
          <a:bodyPr/>
          <a:lstStyle/>
          <a:p>
            <a:r>
              <a:rPr lang="en-US" altLang="zh-TW" dirty="0"/>
              <a:t>Solution</a:t>
            </a:r>
            <a:endParaRPr lang="zh-TW" altLang="en-US" dirty="0"/>
          </a:p>
        </p:txBody>
      </p:sp>
      <p:sp>
        <p:nvSpPr>
          <p:cNvPr id="4" name="矩形 3">
            <a:extLst>
              <a:ext uri="{FF2B5EF4-FFF2-40B4-BE49-F238E27FC236}">
                <a16:creationId xmlns:a16="http://schemas.microsoft.com/office/drawing/2014/main" id="{1D9090E2-ED32-453E-95C3-88B86E260139}"/>
              </a:ext>
            </a:extLst>
          </p:cNvPr>
          <p:cNvSpPr/>
          <p:nvPr/>
        </p:nvSpPr>
        <p:spPr>
          <a:xfrm>
            <a:off x="2969568" y="253600"/>
            <a:ext cx="6174432" cy="6370975"/>
          </a:xfrm>
          <a:prstGeom prst="rect">
            <a:avLst/>
          </a:prstGeom>
        </p:spPr>
        <p:txBody>
          <a:bodyPr wrap="square">
            <a:spAutoFit/>
          </a:bodyPr>
          <a:lstStyle/>
          <a:p>
            <a:r>
              <a:rPr lang="zh-TW" altLang="en-US" sz="2400" dirty="0">
                <a:solidFill>
                  <a:schemeClr val="tx2"/>
                </a:solidFill>
                <a:latin typeface="Times New Roman" panose="02020603050405020304" pitchFamily="18" charset="0"/>
                <a:cs typeface="Times New Roman" panose="02020603050405020304" pitchFamily="18" charset="0"/>
              </a:rPr>
              <a:t>#include &lt;stdio.h&gt;</a:t>
            </a:r>
          </a:p>
          <a:p>
            <a:r>
              <a:rPr lang="zh-TW" altLang="en-US" sz="2400" dirty="0">
                <a:solidFill>
                  <a:schemeClr val="tx2"/>
                </a:solidFill>
                <a:latin typeface="Times New Roman" panose="02020603050405020304" pitchFamily="18" charset="0"/>
                <a:cs typeface="Times New Roman" panose="02020603050405020304" pitchFamily="18" charset="0"/>
              </a:rPr>
              <a:t>#include &lt;omp.h&gt;</a:t>
            </a:r>
          </a:p>
          <a:p>
            <a:r>
              <a:rPr lang="zh-TW" altLang="en-US" sz="2400" dirty="0">
                <a:solidFill>
                  <a:schemeClr val="tx2"/>
                </a:solidFill>
                <a:latin typeface="Times New Roman" panose="02020603050405020304" pitchFamily="18" charset="0"/>
                <a:cs typeface="Times New Roman" panose="02020603050405020304" pitchFamily="18" charset="0"/>
              </a:rPr>
              <a:t>#define N 1000</a:t>
            </a:r>
          </a:p>
          <a:p>
            <a:endParaRPr lang="zh-TW" altLang="en-US" sz="2400" dirty="0">
              <a:latin typeface="Times New Roman" panose="02020603050405020304" pitchFamily="18" charset="0"/>
              <a:cs typeface="Times New Roman" panose="02020603050405020304" pitchFamily="18" charset="0"/>
            </a:endParaRPr>
          </a:p>
          <a:p>
            <a:r>
              <a:rPr lang="zh-TW" altLang="en-US" sz="2400" b="1" dirty="0">
                <a:latin typeface="Times New Roman" panose="02020603050405020304" pitchFamily="18" charset="0"/>
                <a:cs typeface="Times New Roman" panose="02020603050405020304" pitchFamily="18" charset="0"/>
              </a:rPr>
              <a:t>int</a:t>
            </a:r>
            <a:r>
              <a:rPr lang="zh-TW" altLang="en-US" sz="2400" dirty="0">
                <a:latin typeface="Times New Roman" panose="02020603050405020304" pitchFamily="18" charset="0"/>
                <a:cs typeface="Times New Roman" panose="02020603050405020304" pitchFamily="18" charset="0"/>
              </a:rPr>
              <a:t> main(){</a:t>
            </a:r>
          </a:p>
          <a:p>
            <a:r>
              <a:rPr lang="zh-TW" altLang="en-US" sz="2400" b="1" dirty="0">
                <a:latin typeface="Times New Roman" panose="02020603050405020304" pitchFamily="18" charset="0"/>
                <a:cs typeface="Times New Roman" panose="02020603050405020304" pitchFamily="18" charset="0"/>
              </a:rPr>
              <a:t>	int</a:t>
            </a:r>
            <a:r>
              <a:rPr lang="zh-TW" altLang="en-US" sz="2400" dirty="0">
                <a:latin typeface="Times New Roman" panose="02020603050405020304" pitchFamily="18" charset="0"/>
                <a:cs typeface="Times New Roman" panose="02020603050405020304" pitchFamily="18" charset="0"/>
              </a:rPr>
              <a:t> i, sum = 0;</a:t>
            </a:r>
          </a:p>
          <a:p>
            <a:endParaRPr lang="zh-TW" altLang="en-US" sz="2400" dirty="0">
              <a:latin typeface="Times New Roman" panose="02020603050405020304" pitchFamily="18" charset="0"/>
              <a:cs typeface="Times New Roman" panose="02020603050405020304" pitchFamily="18" charset="0"/>
            </a:endParaRPr>
          </a:p>
          <a:p>
            <a:r>
              <a:rPr lang="zh-TW" altLang="en-US" sz="2400" dirty="0">
                <a:latin typeface="Times New Roman" panose="02020603050405020304" pitchFamily="18" charset="0"/>
                <a:cs typeface="Times New Roman" panose="02020603050405020304" pitchFamily="18" charset="0"/>
              </a:rPr>
              <a:t>	</a:t>
            </a:r>
            <a:r>
              <a:rPr lang="zh-TW" altLang="en-US" sz="2400" dirty="0">
                <a:solidFill>
                  <a:schemeClr val="tx2"/>
                </a:solidFill>
                <a:latin typeface="Times New Roman" panose="02020603050405020304" pitchFamily="18" charset="0"/>
                <a:cs typeface="Times New Roman" panose="02020603050405020304" pitchFamily="18" charset="0"/>
              </a:rPr>
              <a:t>#pragma omp parallel for</a:t>
            </a:r>
          </a:p>
          <a:p>
            <a:r>
              <a:rPr lang="zh-TW" altLang="en-US" sz="2400" b="1" dirty="0">
                <a:latin typeface="Times New Roman" panose="02020603050405020304" pitchFamily="18" charset="0"/>
                <a:cs typeface="Times New Roman" panose="02020603050405020304" pitchFamily="18" charset="0"/>
              </a:rPr>
              <a:t>	for</a:t>
            </a:r>
            <a:r>
              <a:rPr lang="zh-TW" altLang="en-US" sz="2400" dirty="0">
                <a:latin typeface="Times New Roman" panose="02020603050405020304" pitchFamily="18" charset="0"/>
                <a:cs typeface="Times New Roman" panose="02020603050405020304" pitchFamily="18" charset="0"/>
              </a:rPr>
              <a:t>(i=1; i&lt;=N; i++){</a:t>
            </a:r>
          </a:p>
          <a:p>
            <a:r>
              <a:rPr lang="zh-TW" altLang="en-US" sz="2400" dirty="0">
                <a:latin typeface="Times New Roman" panose="02020603050405020304" pitchFamily="18" charset="0"/>
                <a:cs typeface="Times New Roman" panose="02020603050405020304" pitchFamily="18" charset="0"/>
              </a:rPr>
              <a:t>		</a:t>
            </a:r>
            <a:r>
              <a:rPr lang="zh-TW" altLang="en-US" sz="2400" dirty="0">
                <a:solidFill>
                  <a:schemeClr val="tx2"/>
                </a:solidFill>
                <a:latin typeface="Times New Roman" panose="02020603050405020304" pitchFamily="18" charset="0"/>
                <a:cs typeface="Times New Roman" panose="02020603050405020304" pitchFamily="18" charset="0"/>
              </a:rPr>
              <a:t>#pragma omp atomic</a:t>
            </a:r>
          </a:p>
          <a:p>
            <a:r>
              <a:rPr lang="zh-TW" altLang="en-US" sz="2400" dirty="0">
                <a:latin typeface="Times New Roman" panose="02020603050405020304" pitchFamily="18" charset="0"/>
                <a:cs typeface="Times New Roman" panose="02020603050405020304" pitchFamily="18" charset="0"/>
              </a:rPr>
              <a:t>		sum += i;</a:t>
            </a:r>
          </a:p>
          <a:p>
            <a:r>
              <a:rPr lang="zh-TW" altLang="en-US" sz="2400" dirty="0">
                <a:latin typeface="Times New Roman" panose="02020603050405020304" pitchFamily="18" charset="0"/>
                <a:cs typeface="Times New Roman" panose="02020603050405020304" pitchFamily="18" charset="0"/>
              </a:rPr>
              <a:t>	}</a:t>
            </a:r>
          </a:p>
          <a:p>
            <a:endParaRPr lang="zh-TW" altLang="en-US" sz="2400" dirty="0">
              <a:latin typeface="Times New Roman" panose="02020603050405020304" pitchFamily="18" charset="0"/>
              <a:cs typeface="Times New Roman" panose="02020603050405020304" pitchFamily="18" charset="0"/>
            </a:endParaRPr>
          </a:p>
          <a:p>
            <a:r>
              <a:rPr lang="zh-TW" altLang="en-US" sz="2400" dirty="0">
                <a:latin typeface="Times New Roman" panose="02020603050405020304" pitchFamily="18" charset="0"/>
                <a:cs typeface="Times New Roman" panose="02020603050405020304" pitchFamily="18" charset="0"/>
              </a:rPr>
              <a:t>	printf("%d\n", sum);</a:t>
            </a:r>
          </a:p>
          <a:p>
            <a:endParaRPr lang="zh-TW" altLang="en-US" sz="2400" dirty="0">
              <a:latin typeface="Times New Roman" panose="02020603050405020304" pitchFamily="18" charset="0"/>
              <a:cs typeface="Times New Roman" panose="02020603050405020304" pitchFamily="18" charset="0"/>
            </a:endParaRPr>
          </a:p>
          <a:p>
            <a:r>
              <a:rPr lang="zh-TW" altLang="en-US" sz="2400" b="1" dirty="0">
                <a:latin typeface="Times New Roman" panose="02020603050405020304" pitchFamily="18" charset="0"/>
                <a:cs typeface="Times New Roman" panose="02020603050405020304" pitchFamily="18" charset="0"/>
              </a:rPr>
              <a:t>	return</a:t>
            </a:r>
            <a:r>
              <a:rPr lang="zh-TW" altLang="en-US" sz="2400" dirty="0">
                <a:latin typeface="Times New Roman" panose="02020603050405020304" pitchFamily="18" charset="0"/>
                <a:cs typeface="Times New Roman" panose="02020603050405020304" pitchFamily="18" charset="0"/>
              </a:rPr>
              <a:t> 0;</a:t>
            </a:r>
          </a:p>
          <a:p>
            <a:r>
              <a:rPr lang="zh-TW"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2718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4531F9-EAFD-4FB1-9538-4C80762CD9D3}"/>
              </a:ext>
            </a:extLst>
          </p:cNvPr>
          <p:cNvSpPr>
            <a:spLocks noGrp="1"/>
          </p:cNvSpPr>
          <p:nvPr>
            <p:ph type="title"/>
          </p:nvPr>
        </p:nvSpPr>
        <p:spPr/>
        <p:txBody>
          <a:bodyPr/>
          <a:lstStyle/>
          <a:p>
            <a:r>
              <a:rPr lang="en-US" altLang="zh-TW" dirty="0"/>
              <a:t>Solution II</a:t>
            </a:r>
            <a:endParaRPr lang="zh-TW" altLang="en-US" dirty="0"/>
          </a:p>
        </p:txBody>
      </p:sp>
      <p:sp>
        <p:nvSpPr>
          <p:cNvPr id="4" name="矩形 3">
            <a:extLst>
              <a:ext uri="{FF2B5EF4-FFF2-40B4-BE49-F238E27FC236}">
                <a16:creationId xmlns:a16="http://schemas.microsoft.com/office/drawing/2014/main" id="{25DE8E2A-9365-4BB9-8376-835638E434EF}"/>
              </a:ext>
            </a:extLst>
          </p:cNvPr>
          <p:cNvSpPr/>
          <p:nvPr/>
        </p:nvSpPr>
        <p:spPr>
          <a:xfrm>
            <a:off x="3131840" y="428178"/>
            <a:ext cx="6436320" cy="6001643"/>
          </a:xfrm>
          <a:prstGeom prst="rect">
            <a:avLst/>
          </a:prstGeom>
        </p:spPr>
        <p:txBody>
          <a:bodyPr wrap="square">
            <a:spAutoFit/>
          </a:bodyPr>
          <a:lstStyle/>
          <a:p>
            <a:r>
              <a:rPr lang="zh-TW" altLang="en-US" sz="2400" dirty="0">
                <a:solidFill>
                  <a:schemeClr val="tx2"/>
                </a:solidFill>
                <a:latin typeface="Times New Roman" panose="02020603050405020304" pitchFamily="18" charset="0"/>
                <a:cs typeface="Times New Roman" panose="02020603050405020304" pitchFamily="18" charset="0"/>
              </a:rPr>
              <a:t>#include &lt;stdio.h&gt;</a:t>
            </a:r>
          </a:p>
          <a:p>
            <a:r>
              <a:rPr lang="zh-TW" altLang="en-US" sz="2400" dirty="0">
                <a:solidFill>
                  <a:schemeClr val="tx2"/>
                </a:solidFill>
                <a:latin typeface="Times New Roman" panose="02020603050405020304" pitchFamily="18" charset="0"/>
                <a:cs typeface="Times New Roman" panose="02020603050405020304" pitchFamily="18" charset="0"/>
              </a:rPr>
              <a:t>#include &lt;omp.h&gt;</a:t>
            </a:r>
          </a:p>
          <a:p>
            <a:r>
              <a:rPr lang="zh-TW" altLang="en-US" sz="2400" dirty="0">
                <a:solidFill>
                  <a:schemeClr val="tx2"/>
                </a:solidFill>
                <a:latin typeface="Times New Roman" panose="02020603050405020304" pitchFamily="18" charset="0"/>
                <a:cs typeface="Times New Roman" panose="02020603050405020304" pitchFamily="18" charset="0"/>
              </a:rPr>
              <a:t>#define N 1000</a:t>
            </a:r>
          </a:p>
          <a:p>
            <a:endParaRPr lang="zh-TW" altLang="en-US" sz="2400" dirty="0">
              <a:latin typeface="Times New Roman" panose="02020603050405020304" pitchFamily="18" charset="0"/>
              <a:cs typeface="Times New Roman" panose="02020603050405020304" pitchFamily="18" charset="0"/>
            </a:endParaRPr>
          </a:p>
          <a:p>
            <a:r>
              <a:rPr lang="zh-TW" altLang="en-US" sz="2400" b="1" dirty="0">
                <a:latin typeface="Times New Roman" panose="02020603050405020304" pitchFamily="18" charset="0"/>
                <a:cs typeface="Times New Roman" panose="02020603050405020304" pitchFamily="18" charset="0"/>
              </a:rPr>
              <a:t>int</a:t>
            </a:r>
            <a:r>
              <a:rPr lang="zh-TW" altLang="en-US" sz="2400" dirty="0">
                <a:latin typeface="Times New Roman" panose="02020603050405020304" pitchFamily="18" charset="0"/>
                <a:cs typeface="Times New Roman" panose="02020603050405020304" pitchFamily="18" charset="0"/>
              </a:rPr>
              <a:t> main(){</a:t>
            </a:r>
          </a:p>
          <a:p>
            <a:r>
              <a:rPr lang="zh-TW" altLang="en-US" sz="2400" b="1" dirty="0">
                <a:latin typeface="Times New Roman" panose="02020603050405020304" pitchFamily="18" charset="0"/>
                <a:cs typeface="Times New Roman" panose="02020603050405020304" pitchFamily="18" charset="0"/>
              </a:rPr>
              <a:t>      int</a:t>
            </a:r>
            <a:r>
              <a:rPr lang="zh-TW" altLang="en-US" sz="2400" dirty="0">
                <a:latin typeface="Times New Roman" panose="02020603050405020304" pitchFamily="18" charset="0"/>
                <a:cs typeface="Times New Roman" panose="02020603050405020304" pitchFamily="18" charset="0"/>
              </a:rPr>
              <a:t> i, sum = 0;</a:t>
            </a:r>
          </a:p>
          <a:p>
            <a:endParaRPr lang="zh-TW" altLang="en-US" sz="2400" dirty="0">
              <a:latin typeface="Times New Roman" panose="02020603050405020304" pitchFamily="18" charset="0"/>
              <a:cs typeface="Times New Roman" panose="02020603050405020304" pitchFamily="18" charset="0"/>
            </a:endParaRPr>
          </a:p>
          <a:p>
            <a:r>
              <a:rPr lang="zh-TW" altLang="en-US" sz="2400" dirty="0">
                <a:solidFill>
                  <a:schemeClr val="tx2"/>
                </a:solidFill>
                <a:latin typeface="Times New Roman" panose="02020603050405020304" pitchFamily="18" charset="0"/>
                <a:cs typeface="Times New Roman" panose="02020603050405020304" pitchFamily="18" charset="0"/>
              </a:rPr>
              <a:t>      #pragma omp parallel for reduction(+:sum)</a:t>
            </a:r>
          </a:p>
          <a:p>
            <a:r>
              <a:rPr lang="zh-TW" altLang="en-US" sz="2400" b="1" dirty="0">
                <a:latin typeface="Times New Roman" panose="02020603050405020304" pitchFamily="18" charset="0"/>
                <a:cs typeface="Times New Roman" panose="02020603050405020304" pitchFamily="18" charset="0"/>
              </a:rPr>
              <a:t>      for</a:t>
            </a:r>
            <a:r>
              <a:rPr lang="zh-TW" altLang="en-US" sz="2400" dirty="0">
                <a:latin typeface="Times New Roman" panose="02020603050405020304" pitchFamily="18" charset="0"/>
                <a:cs typeface="Times New Roman" panose="02020603050405020304" pitchFamily="18" charset="0"/>
              </a:rPr>
              <a:t>(i=1; i&lt;=N; i++){</a:t>
            </a:r>
          </a:p>
          <a:p>
            <a:r>
              <a:rPr lang="zh-TW" altLang="en-US" sz="2400" dirty="0">
                <a:latin typeface="Times New Roman" panose="02020603050405020304" pitchFamily="18" charset="0"/>
                <a:cs typeface="Times New Roman" panose="02020603050405020304" pitchFamily="18" charset="0"/>
              </a:rPr>
              <a:t>	sum += i;</a:t>
            </a:r>
          </a:p>
          <a:p>
            <a:r>
              <a:rPr lang="zh-TW" altLang="en-US" sz="2400" dirty="0">
                <a:latin typeface="Times New Roman" panose="02020603050405020304" pitchFamily="18" charset="0"/>
                <a:cs typeface="Times New Roman" panose="02020603050405020304" pitchFamily="18" charset="0"/>
              </a:rPr>
              <a:t>      }</a:t>
            </a:r>
          </a:p>
          <a:p>
            <a:endParaRPr lang="zh-TW" altLang="en-US" sz="2400" dirty="0">
              <a:latin typeface="Times New Roman" panose="02020603050405020304" pitchFamily="18" charset="0"/>
              <a:cs typeface="Times New Roman" panose="02020603050405020304" pitchFamily="18" charset="0"/>
            </a:endParaRPr>
          </a:p>
          <a:p>
            <a:r>
              <a:rPr lang="zh-TW" altLang="en-US" sz="2400" dirty="0">
                <a:latin typeface="Times New Roman" panose="02020603050405020304" pitchFamily="18" charset="0"/>
                <a:cs typeface="Times New Roman" panose="02020603050405020304" pitchFamily="18" charset="0"/>
              </a:rPr>
              <a:t>      printf("%d\n", sum);</a:t>
            </a:r>
          </a:p>
          <a:p>
            <a:endParaRPr lang="zh-TW" altLang="en-US" sz="2400" dirty="0">
              <a:latin typeface="Times New Roman" panose="02020603050405020304" pitchFamily="18" charset="0"/>
              <a:cs typeface="Times New Roman" panose="02020603050405020304" pitchFamily="18" charset="0"/>
            </a:endParaRPr>
          </a:p>
          <a:p>
            <a:r>
              <a:rPr lang="zh-TW" altLang="en-US" sz="2400" b="1" dirty="0">
                <a:latin typeface="Times New Roman" panose="02020603050405020304" pitchFamily="18" charset="0"/>
                <a:cs typeface="Times New Roman" panose="02020603050405020304" pitchFamily="18" charset="0"/>
              </a:rPr>
              <a:t>      return</a:t>
            </a:r>
            <a:r>
              <a:rPr lang="zh-TW" altLang="en-US" sz="2400" dirty="0">
                <a:latin typeface="Times New Roman" panose="02020603050405020304" pitchFamily="18" charset="0"/>
                <a:cs typeface="Times New Roman" panose="02020603050405020304" pitchFamily="18" charset="0"/>
              </a:rPr>
              <a:t> 0;</a:t>
            </a:r>
          </a:p>
          <a:p>
            <a:r>
              <a:rPr lang="zh-TW"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197233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3D297E-2857-4237-80F3-FA7C884B44E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Compare the performance of atomic and reduction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B9BEEC41-983D-4429-BC72-4179EBC15766}"/>
              </a:ext>
            </a:extLst>
          </p:cNvPr>
          <p:cNvSpPr>
            <a:spLocks noGrp="1"/>
          </p:cNvSpPr>
          <p:nvPr>
            <p:ph idx="1"/>
          </p:nvPr>
        </p:nvSpPr>
        <p:spPr>
          <a:xfrm>
            <a:off x="457200" y="1700808"/>
            <a:ext cx="8229600" cy="4430117"/>
          </a:xfrm>
        </p:spPr>
        <p:txBody>
          <a:bodyPr/>
          <a:lstStyle/>
          <a:p>
            <a:r>
              <a:rPr lang="en-US" altLang="zh-TW" dirty="0">
                <a:latin typeface="Times New Roman" panose="02020603050405020304" pitchFamily="18" charset="0"/>
                <a:cs typeface="Times New Roman" panose="02020603050405020304" pitchFamily="18" charset="0"/>
              </a:rPr>
              <a:t>Please compare the performance of atomic add and reduction Add.</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203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a:extLst>
              <a:ext uri="{FF2B5EF4-FFF2-40B4-BE49-F238E27FC236}">
                <a16:creationId xmlns:a16="http://schemas.microsoft.com/office/drawing/2014/main" id="{1704353E-62F5-4FD9-BA5D-ABBFFCE41A8C}"/>
              </a:ext>
            </a:extLst>
          </p:cNvPr>
          <p:cNvSpPr>
            <a:spLocks noGrp="1"/>
          </p:cNvSpPr>
          <p:nvPr>
            <p:ph type="title"/>
          </p:nvPr>
        </p:nvSpPr>
        <p:spPr/>
        <p:txBody>
          <a:bodyPr/>
          <a:lstStyle/>
          <a:p>
            <a:r>
              <a:rPr lang="en-US" altLang="zh-TW">
                <a:latin typeface="標楷體" pitchFamily="65" charset="-120"/>
                <a:ea typeface="標楷體" pitchFamily="65" charset="-120"/>
              </a:rPr>
              <a:t>4.6 </a:t>
            </a:r>
            <a:r>
              <a:rPr lang="zh-TW" altLang="en-US">
                <a:latin typeface="標楷體" pitchFamily="65" charset="-120"/>
                <a:ea typeface="標楷體" pitchFamily="65" charset="-120"/>
              </a:rPr>
              <a:t>執行緒的重要事項</a:t>
            </a:r>
          </a:p>
        </p:txBody>
      </p:sp>
      <p:sp>
        <p:nvSpPr>
          <p:cNvPr id="49155" name="內容版面配置區 2">
            <a:extLst>
              <a:ext uri="{FF2B5EF4-FFF2-40B4-BE49-F238E27FC236}">
                <a16:creationId xmlns:a16="http://schemas.microsoft.com/office/drawing/2014/main" id="{8545971F-1760-426F-A60A-494A27F71F1A}"/>
              </a:ext>
            </a:extLst>
          </p:cNvPr>
          <p:cNvSpPr>
            <a:spLocks noGrp="1"/>
          </p:cNvSpPr>
          <p:nvPr>
            <p:ph idx="1"/>
          </p:nvPr>
        </p:nvSpPr>
        <p:spPr>
          <a:xfrm>
            <a:off x="457200" y="1196975"/>
            <a:ext cx="8229600" cy="4933950"/>
          </a:xfrm>
        </p:spPr>
        <p:txBody>
          <a:bodyPr/>
          <a:lstStyle/>
          <a:p>
            <a:r>
              <a:rPr lang="zh-TW" altLang="en-US" sz="2800" dirty="0">
                <a:latin typeface="Times New Roman" panose="02020603050405020304" pitchFamily="18" charset="0"/>
                <a:ea typeface="標楷體" pitchFamily="65" charset="-120"/>
                <a:cs typeface="Times New Roman" panose="02020603050405020304" pitchFamily="18" charset="0"/>
              </a:rPr>
              <a:t>如果有一個行程</a:t>
            </a:r>
            <a:r>
              <a:rPr lang="en-US" altLang="zh-TW" sz="2800" dirty="0">
                <a:latin typeface="Times New Roman" panose="02020603050405020304" pitchFamily="18" charset="0"/>
                <a:ea typeface="標楷體" pitchFamily="65" charset="-120"/>
                <a:cs typeface="Times New Roman" panose="02020603050405020304" pitchFamily="18" charset="0"/>
              </a:rPr>
              <a:t>(process)</a:t>
            </a:r>
            <a:r>
              <a:rPr lang="zh-TW" altLang="en-US" sz="2800" dirty="0">
                <a:latin typeface="Times New Roman" panose="02020603050405020304" pitchFamily="18" charset="0"/>
                <a:ea typeface="標楷體" pitchFamily="65" charset="-120"/>
                <a:cs typeface="Times New Roman" panose="02020603050405020304" pitchFamily="18" charset="0"/>
              </a:rPr>
              <a:t>的某一個執行緒</a:t>
            </a:r>
            <a:r>
              <a:rPr lang="en-US" altLang="zh-TW" sz="2800" dirty="0">
                <a:latin typeface="Times New Roman" panose="02020603050405020304" pitchFamily="18" charset="0"/>
                <a:ea typeface="標楷體" pitchFamily="65" charset="-120"/>
                <a:cs typeface="Times New Roman" panose="02020603050405020304" pitchFamily="18" charset="0"/>
              </a:rPr>
              <a:t>(thread)</a:t>
            </a:r>
            <a:r>
              <a:rPr lang="zh-TW" altLang="en-US" sz="2800" dirty="0">
                <a:latin typeface="Times New Roman" panose="02020603050405020304" pitchFamily="18" charset="0"/>
                <a:ea typeface="標楷體" pitchFamily="65" charset="-120"/>
                <a:cs typeface="Times New Roman" panose="02020603050405020304" pitchFamily="18" charset="0"/>
              </a:rPr>
              <a:t>呼叫</a:t>
            </a:r>
            <a:r>
              <a:rPr lang="en-US" altLang="zh-TW" sz="2800" dirty="0">
                <a:latin typeface="Times New Roman" panose="02020603050405020304" pitchFamily="18" charset="0"/>
                <a:ea typeface="標楷體" pitchFamily="65" charset="-120"/>
                <a:cs typeface="Times New Roman" panose="02020603050405020304" pitchFamily="18" charset="0"/>
              </a:rPr>
              <a:t>fork()</a:t>
            </a:r>
            <a:r>
              <a:rPr lang="zh-TW" altLang="en-US" sz="2800" dirty="0">
                <a:latin typeface="Times New Roman" panose="02020603050405020304" pitchFamily="18" charset="0"/>
                <a:ea typeface="標楷體" pitchFamily="65" charset="-120"/>
                <a:cs typeface="Times New Roman" panose="02020603050405020304" pitchFamily="18" charset="0"/>
              </a:rPr>
              <a:t>，新的</a:t>
            </a:r>
            <a:r>
              <a:rPr lang="en-US" altLang="zh-TW" sz="2800" dirty="0">
                <a:latin typeface="Times New Roman" panose="02020603050405020304" pitchFamily="18" charset="0"/>
                <a:ea typeface="標楷體" pitchFamily="65" charset="-120"/>
                <a:cs typeface="Times New Roman" panose="02020603050405020304" pitchFamily="18" charset="0"/>
              </a:rPr>
              <a:t>process</a:t>
            </a:r>
            <a:r>
              <a:rPr lang="zh-TW" altLang="en-US" sz="2800" dirty="0">
                <a:latin typeface="Times New Roman" panose="02020603050405020304" pitchFamily="18" charset="0"/>
                <a:ea typeface="標楷體" pitchFamily="65" charset="-120"/>
                <a:cs typeface="Times New Roman" panose="02020603050405020304" pitchFamily="18" charset="0"/>
              </a:rPr>
              <a:t>是否會複製所有的執行緒，或者只複製呼叫</a:t>
            </a:r>
            <a:r>
              <a:rPr lang="en-US" altLang="zh-TW" sz="2800" dirty="0">
                <a:latin typeface="Times New Roman" panose="02020603050405020304" pitchFamily="18" charset="0"/>
                <a:ea typeface="標楷體" pitchFamily="65" charset="-120"/>
                <a:cs typeface="Times New Roman" panose="02020603050405020304" pitchFamily="18" charset="0"/>
              </a:rPr>
              <a:t>fork()</a:t>
            </a:r>
            <a:r>
              <a:rPr lang="zh-TW" altLang="en-US" sz="2800" dirty="0">
                <a:latin typeface="Times New Roman" panose="02020603050405020304" pitchFamily="18" charset="0"/>
                <a:ea typeface="標楷體" pitchFamily="65" charset="-120"/>
                <a:cs typeface="Times New Roman" panose="02020603050405020304" pitchFamily="18" charset="0"/>
              </a:rPr>
              <a:t>的那一個執行緒</a:t>
            </a:r>
            <a:r>
              <a:rPr lang="en-US" altLang="zh-TW" sz="2800" dirty="0">
                <a:latin typeface="Times New Roman" panose="02020603050405020304" pitchFamily="18" charset="0"/>
                <a:ea typeface="標楷體" pitchFamily="65" charset="-120"/>
                <a:cs typeface="Times New Roman" panose="02020603050405020304" pitchFamily="18" charset="0"/>
              </a:rPr>
              <a:t>?</a:t>
            </a:r>
          </a:p>
          <a:p>
            <a:pPr lvl="1"/>
            <a:r>
              <a:rPr lang="zh-TW" altLang="en-US" sz="2400" dirty="0">
                <a:latin typeface="Times New Roman" panose="02020603050405020304" pitchFamily="18" charset="0"/>
                <a:ea typeface="標楷體" pitchFamily="65" charset="-120"/>
                <a:cs typeface="Times New Roman" panose="02020603050405020304" pitchFamily="18" charset="0"/>
              </a:rPr>
              <a:t>兩種方式皆有</a:t>
            </a:r>
            <a:endParaRPr lang="en-US" altLang="zh-TW" sz="2400" dirty="0">
              <a:latin typeface="Times New Roman" panose="02020603050405020304" pitchFamily="18" charset="0"/>
              <a:ea typeface="標楷體" pitchFamily="65" charset="-120"/>
              <a:cs typeface="Times New Roman" panose="02020603050405020304" pitchFamily="18" charset="0"/>
            </a:endParaRPr>
          </a:p>
          <a:p>
            <a:pPr lvl="1"/>
            <a:endParaRPr lang="en-US" altLang="zh-TW" sz="2400" dirty="0">
              <a:latin typeface="Times New Roman" panose="02020603050405020304" pitchFamily="18" charset="0"/>
              <a:ea typeface="標楷體" pitchFamily="65" charset="-120"/>
              <a:cs typeface="Times New Roman" panose="02020603050405020304" pitchFamily="18" charset="0"/>
            </a:endParaRPr>
          </a:p>
          <a:p>
            <a:r>
              <a:rPr lang="zh-TW" altLang="en-US" sz="2800" dirty="0">
                <a:latin typeface="Times New Roman" panose="02020603050405020304" pitchFamily="18" charset="0"/>
                <a:ea typeface="標楷體" pitchFamily="65" charset="-120"/>
                <a:cs typeface="Times New Roman" panose="02020603050405020304" pitchFamily="18" charset="0"/>
              </a:rPr>
              <a:t>如果有一個執行緒</a:t>
            </a:r>
            <a:r>
              <a:rPr lang="en-US" altLang="zh-TW" sz="2800" dirty="0">
                <a:latin typeface="Times New Roman" panose="02020603050405020304" pitchFamily="18" charset="0"/>
                <a:ea typeface="標楷體" pitchFamily="65" charset="-120"/>
                <a:cs typeface="Times New Roman" panose="02020603050405020304" pitchFamily="18" charset="0"/>
              </a:rPr>
              <a:t>(thread)</a:t>
            </a:r>
            <a:r>
              <a:rPr lang="zh-TW" altLang="en-US" sz="2800" dirty="0">
                <a:latin typeface="Times New Roman" panose="02020603050405020304" pitchFamily="18" charset="0"/>
                <a:ea typeface="標楷體" pitchFamily="65" charset="-120"/>
                <a:cs typeface="Times New Roman" panose="02020603050405020304" pitchFamily="18" charset="0"/>
              </a:rPr>
              <a:t>呼叫</a:t>
            </a:r>
            <a:r>
              <a:rPr lang="en-US" altLang="zh-TW" sz="2800" dirty="0">
                <a:latin typeface="Times New Roman" panose="02020603050405020304" pitchFamily="18" charset="0"/>
                <a:ea typeface="標楷體" pitchFamily="65" charset="-120"/>
                <a:cs typeface="Times New Roman" panose="02020603050405020304" pitchFamily="18" charset="0"/>
              </a:rPr>
              <a:t>exec()</a:t>
            </a:r>
            <a:r>
              <a:rPr lang="zh-TW" altLang="en-US" sz="2800" dirty="0">
                <a:latin typeface="Times New Roman" panose="02020603050405020304" pitchFamily="18" charset="0"/>
                <a:ea typeface="標楷體" pitchFamily="65" charset="-120"/>
                <a:cs typeface="Times New Roman" panose="02020603050405020304" pitchFamily="18" charset="0"/>
              </a:rPr>
              <a:t>，</a:t>
            </a:r>
            <a:r>
              <a:rPr lang="en-US" altLang="zh-TW" sz="2800" dirty="0">
                <a:latin typeface="Times New Roman" panose="02020603050405020304" pitchFamily="18" charset="0"/>
                <a:ea typeface="標楷體" pitchFamily="65" charset="-120"/>
                <a:cs typeface="Times New Roman" panose="02020603050405020304" pitchFamily="18" charset="0"/>
              </a:rPr>
              <a:t>exec()</a:t>
            </a:r>
            <a:r>
              <a:rPr lang="zh-TW" altLang="en-US" sz="2800" dirty="0">
                <a:latin typeface="Times New Roman" panose="02020603050405020304" pitchFamily="18" charset="0"/>
                <a:ea typeface="標楷體" pitchFamily="65" charset="-120"/>
                <a:cs typeface="Times New Roman" panose="02020603050405020304" pitchFamily="18" charset="0"/>
              </a:rPr>
              <a:t>的參數會取代整個</a:t>
            </a:r>
            <a:r>
              <a:rPr lang="en-US" altLang="zh-TW" sz="2800" dirty="0">
                <a:latin typeface="Times New Roman" panose="02020603050405020304" pitchFamily="18" charset="0"/>
                <a:ea typeface="標楷體" pitchFamily="65" charset="-120"/>
                <a:cs typeface="Times New Roman" panose="02020603050405020304" pitchFamily="18" charset="0"/>
              </a:rPr>
              <a:t>new process</a:t>
            </a:r>
            <a:r>
              <a:rPr lang="zh-TW" altLang="en-US" sz="2800" dirty="0">
                <a:latin typeface="Times New Roman" panose="02020603050405020304" pitchFamily="18" charset="0"/>
                <a:ea typeface="標楷體" pitchFamily="65" charset="-120"/>
                <a:cs typeface="Times New Roman" panose="02020603050405020304" pitchFamily="18" charset="0"/>
              </a:rPr>
              <a:t>，包括其所有的執行緒。</a:t>
            </a:r>
            <a:endParaRPr lang="en-US" altLang="zh-TW" sz="2800" dirty="0">
              <a:latin typeface="Times New Roman" panose="02020603050405020304" pitchFamily="18" charset="0"/>
              <a:ea typeface="標楷體" pitchFamily="65" charset="-120"/>
              <a:cs typeface="Times New Roman" panose="02020603050405020304" pitchFamily="18" charset="0"/>
            </a:endParaRPr>
          </a:p>
          <a:p>
            <a:endParaRPr lang="en-US" altLang="zh-TW" sz="2800" dirty="0">
              <a:latin typeface="Times New Roman" panose="02020603050405020304" pitchFamily="18" charset="0"/>
              <a:ea typeface="標楷體" pitchFamily="65" charset="-120"/>
              <a:cs typeface="Times New Roman" panose="02020603050405020304" pitchFamily="18" charset="0"/>
            </a:endParaRPr>
          </a:p>
          <a:p>
            <a:endParaRPr lang="zh-TW" altLang="en-US" sz="2800" dirty="0">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6887BEC7-2E0F-4C5F-8731-F5134E9C890C}"/>
              </a:ext>
            </a:extLst>
          </p:cNvPr>
          <p:cNvSpPr>
            <a:spLocks noGrp="1" noChangeArrowheads="1"/>
          </p:cNvSpPr>
          <p:nvPr>
            <p:ph type="body" idx="1"/>
          </p:nvPr>
        </p:nvSpPr>
        <p:spPr>
          <a:xfrm>
            <a:off x="457200" y="260350"/>
            <a:ext cx="8229600" cy="5870575"/>
          </a:xfrm>
        </p:spPr>
        <p:txBody>
          <a:bodyPr/>
          <a:lstStyle/>
          <a:p>
            <a:pPr marL="0" indent="0" eaLnBrk="1" hangingPunct="1">
              <a:spcBef>
                <a:spcPct val="0"/>
              </a:spcBef>
              <a:buFont typeface="Wingdings" panose="05000000000000000000" pitchFamily="2" charset="2"/>
              <a:buNone/>
            </a:pP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4.6.2  </a:t>
            </a:r>
            <a:r>
              <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rPr>
              <a:t>信號處理</a:t>
            </a: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(signal handling)</a:t>
            </a:r>
            <a:endPar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endParaRPr>
          </a:p>
          <a:p>
            <a:pPr marL="0" indent="0" eaLnBrk="1" hangingPunct="1"/>
            <a:r>
              <a:rPr lang="zh-TW" altLang="en-US" sz="2400" dirty="0">
                <a:solidFill>
                  <a:srgbClr val="000000"/>
                </a:solidFill>
                <a:latin typeface="標楷體" pitchFamily="65" charset="-120"/>
                <a:ea typeface="標楷體" pitchFamily="65" charset="-120"/>
              </a:rPr>
              <a:t>信號由於特定事件的發生而產生</a:t>
            </a:r>
          </a:p>
          <a:p>
            <a:pPr marL="0" indent="0" eaLnBrk="1" hangingPunct="1"/>
            <a:r>
              <a:rPr lang="zh-TW" altLang="en-US" sz="2400" dirty="0">
                <a:solidFill>
                  <a:srgbClr val="000000"/>
                </a:solidFill>
                <a:latin typeface="標楷體" pitchFamily="65" charset="-120"/>
                <a:ea typeface="標楷體" pitchFamily="65" charset="-120"/>
              </a:rPr>
              <a:t>產生的信號被送到一個行程。</a:t>
            </a:r>
          </a:p>
          <a:p>
            <a:pPr marL="0" indent="0" eaLnBrk="1" hangingPunct="1"/>
            <a:r>
              <a:rPr lang="zh-TW" altLang="en-US" sz="2400" dirty="0">
                <a:solidFill>
                  <a:srgbClr val="000000"/>
                </a:solidFill>
                <a:latin typeface="標楷體" pitchFamily="65" charset="-120"/>
                <a:ea typeface="標楷體" pitchFamily="65" charset="-120"/>
              </a:rPr>
              <a:t>一旦送達後，此信號必須處理。</a:t>
            </a:r>
          </a:p>
          <a:p>
            <a:pPr marL="0" indent="0" eaLnBrk="1" hangingPunct="1"/>
            <a:r>
              <a:rPr lang="zh-TW" altLang="en-US" sz="2400" dirty="0">
                <a:solidFill>
                  <a:srgbClr val="000000"/>
                </a:solidFill>
                <a:latin typeface="標楷體" pitchFamily="65" charset="-120"/>
                <a:ea typeface="標楷體" pitchFamily="65" charset="-120"/>
              </a:rPr>
              <a:t>一個信號應該被傳送到那裡呢</a:t>
            </a:r>
            <a:r>
              <a:rPr lang="en-US" altLang="zh-TW" sz="2400" dirty="0">
                <a:solidFill>
                  <a:srgbClr val="000000"/>
                </a:solidFill>
                <a:latin typeface="標楷體" pitchFamily="65" charset="-120"/>
                <a:ea typeface="標楷體" pitchFamily="65" charset="-120"/>
              </a:rPr>
              <a:t>?</a:t>
            </a:r>
            <a:r>
              <a:rPr lang="zh-TW" altLang="en-US" sz="2400" dirty="0">
                <a:solidFill>
                  <a:srgbClr val="000000"/>
                </a:solidFill>
                <a:latin typeface="標楷體" pitchFamily="65" charset="-120"/>
                <a:ea typeface="標楷體" pitchFamily="65" charset="-120"/>
              </a:rPr>
              <a:t>通常有以下的選擇存在</a:t>
            </a:r>
            <a:r>
              <a:rPr lang="en-US" altLang="zh-TW" sz="2400" dirty="0">
                <a:solidFill>
                  <a:srgbClr val="000000"/>
                </a:solidFill>
                <a:latin typeface="標楷體" pitchFamily="65" charset="-120"/>
                <a:ea typeface="標楷體" pitchFamily="65" charset="-120"/>
              </a:rPr>
              <a:t>:</a:t>
            </a:r>
          </a:p>
          <a:p>
            <a:pPr marL="942975" lvl="1" indent="-623888" eaLnBrk="1" hangingPunct="1">
              <a:buFontTx/>
              <a:buAutoNum type="arabicPeriod"/>
            </a:pPr>
            <a:r>
              <a:rPr lang="zh-TW" altLang="en-US" sz="2400" dirty="0">
                <a:solidFill>
                  <a:srgbClr val="000000"/>
                </a:solidFill>
                <a:latin typeface="標楷體" pitchFamily="65" charset="-120"/>
                <a:ea typeface="標楷體" pitchFamily="65" charset="-120"/>
              </a:rPr>
              <a:t>傳送信號到此信號作用的執行緒。</a:t>
            </a:r>
          </a:p>
          <a:p>
            <a:pPr marL="942975" lvl="1" indent="-623888" eaLnBrk="1" hangingPunct="1">
              <a:buFontTx/>
              <a:buAutoNum type="arabicPeriod"/>
            </a:pPr>
            <a:r>
              <a:rPr lang="zh-TW" altLang="en-US" sz="2400" dirty="0">
                <a:solidFill>
                  <a:srgbClr val="000000"/>
                </a:solidFill>
                <a:latin typeface="標楷體" pitchFamily="65" charset="-120"/>
                <a:ea typeface="標楷體" pitchFamily="65" charset="-120"/>
              </a:rPr>
              <a:t>傳送信號到行程中的每一個執行緒。</a:t>
            </a:r>
          </a:p>
          <a:p>
            <a:pPr marL="942975" lvl="1" indent="-623888" eaLnBrk="1" hangingPunct="1">
              <a:buFontTx/>
              <a:buAutoNum type="arabicPeriod"/>
            </a:pPr>
            <a:r>
              <a:rPr lang="zh-TW" altLang="en-US" sz="2400" dirty="0">
                <a:solidFill>
                  <a:srgbClr val="000000"/>
                </a:solidFill>
                <a:latin typeface="標楷體" pitchFamily="65" charset="-120"/>
                <a:ea typeface="標楷體" pitchFamily="65" charset="-120"/>
              </a:rPr>
              <a:t>傳送信號到行程中特定的執行緒。</a:t>
            </a:r>
          </a:p>
          <a:p>
            <a:pPr marL="942975" lvl="1" indent="-623888" eaLnBrk="1" hangingPunct="1">
              <a:buFontTx/>
              <a:buAutoNum type="arabicPeriod"/>
            </a:pPr>
            <a:r>
              <a:rPr lang="zh-TW" altLang="en-US" sz="2400" dirty="0">
                <a:solidFill>
                  <a:srgbClr val="000000"/>
                </a:solidFill>
                <a:latin typeface="標楷體" pitchFamily="65" charset="-120"/>
                <a:ea typeface="標楷體" pitchFamily="65" charset="-120"/>
              </a:rPr>
              <a:t>指定一個特定的執行緒來接收該行程的所有信號。</a:t>
            </a:r>
            <a:endParaRPr lang="en-US" altLang="zh-TW" sz="2400" dirty="0">
              <a:solidFill>
                <a:srgbClr val="000000"/>
              </a:solidFill>
              <a:latin typeface="標楷體" pitchFamily="65" charset="-120"/>
              <a:ea typeface="標楷體" pitchFamily="65" charset="-120"/>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874F2319-E656-4AE3-BF72-34192DC639B9}"/>
              </a:ext>
            </a:extLst>
          </p:cNvPr>
          <p:cNvSpPr>
            <a:spLocks noGrp="1" noChangeArrowheads="1"/>
          </p:cNvSpPr>
          <p:nvPr>
            <p:ph type="body" idx="1"/>
          </p:nvPr>
        </p:nvSpPr>
        <p:spPr>
          <a:xfrm>
            <a:off x="457200" y="260350"/>
            <a:ext cx="8229600" cy="5870575"/>
          </a:xfrm>
        </p:spPr>
        <p:txBody>
          <a:bodyPr/>
          <a:lstStyle/>
          <a:p>
            <a:pPr marL="0" indent="0" eaLnBrk="1" hangingPunct="1">
              <a:spcBef>
                <a:spcPct val="0"/>
              </a:spcBef>
              <a:buFont typeface="Wingdings" panose="05000000000000000000" pitchFamily="2" charset="2"/>
              <a:buNone/>
            </a:pP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4.6.3</a:t>
            </a:r>
            <a:r>
              <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rPr>
              <a:t> 執行緒取消</a:t>
            </a: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(thread cancellation)</a:t>
            </a:r>
            <a:endParaRPr lang="zh-TW" altLang="en-US" sz="4200" dirty="0">
              <a:solidFill>
                <a:schemeClr val="tx2"/>
              </a:solidFill>
              <a:latin typeface="Times New Roman" panose="02020603050405020304" pitchFamily="18" charset="0"/>
              <a:ea typeface="標楷體" pitchFamily="65" charset="-120"/>
              <a:cs typeface="Times New Roman" panose="02020603050405020304" pitchFamily="18" charset="0"/>
            </a:endParaRPr>
          </a:p>
          <a:p>
            <a:pPr marL="0" indent="0" eaLnBrk="1" hangingPunct="1"/>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執行緒取消</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(thread cancellation)</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是在一個執行緒完成之前結束它。</a:t>
            </a:r>
            <a:endPar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endPar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buFontTx/>
              <a:buAutoNum type="arabicPeriod"/>
            </a:pP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非同步取消 </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(asynchronous cancellation):</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一個執行緒立即終止目標執行緒。</a:t>
            </a:r>
            <a:endPar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buFontTx/>
              <a:buAutoNum type="arabicPeriod"/>
            </a:pPr>
            <a:endPar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buFontTx/>
              <a:buAutoNum type="arabicPeriod"/>
            </a:pP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延遲取消 </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(deferred cancellation):</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目標執行緒可以週期地檢查它是否該被取消，逼允許目標執行緒有機會以有條不紊的方式結束自己。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13163201-49EA-4A69-8DEA-7E8F5705D806}"/>
              </a:ext>
            </a:extLst>
          </p:cNvPr>
          <p:cNvSpPr>
            <a:spLocks noGrp="1" noChangeArrowheads="1"/>
          </p:cNvSpPr>
          <p:nvPr>
            <p:ph type="body" idx="1"/>
          </p:nvPr>
        </p:nvSpPr>
        <p:spPr>
          <a:xfrm>
            <a:off x="468313" y="260350"/>
            <a:ext cx="8305800" cy="2684463"/>
          </a:xfrm>
        </p:spPr>
        <p:txBody>
          <a:bodyPr/>
          <a:lstStyle/>
          <a:p>
            <a:pPr marL="0" indent="0" eaLnBrk="1" hangingPunct="1">
              <a:lnSpc>
                <a:spcPct val="90000"/>
              </a:lnSpc>
              <a:spcBef>
                <a:spcPct val="0"/>
              </a:spcBef>
              <a:buFont typeface="Wingdings" panose="05000000000000000000" pitchFamily="2" charset="2"/>
              <a:buNone/>
            </a:pPr>
            <a:r>
              <a:rPr lang="en-US" altLang="zh-TW" sz="4200">
                <a:solidFill>
                  <a:schemeClr val="tx2"/>
                </a:solidFill>
                <a:latin typeface="標楷體" pitchFamily="65" charset="-120"/>
                <a:ea typeface="標楷體" pitchFamily="65" charset="-120"/>
              </a:rPr>
              <a:t>4.1.1   </a:t>
            </a:r>
            <a:r>
              <a:rPr lang="zh-TW" altLang="en-US" sz="4200">
                <a:solidFill>
                  <a:schemeClr val="tx2"/>
                </a:solidFill>
                <a:latin typeface="標楷體" pitchFamily="65" charset="-120"/>
                <a:ea typeface="標楷體" pitchFamily="65" charset="-120"/>
              </a:rPr>
              <a:t>動 機</a:t>
            </a:r>
          </a:p>
          <a:p>
            <a:pPr marL="342900" lvl="1" indent="0" eaLnBrk="1" hangingPunct="1">
              <a:lnSpc>
                <a:spcPct val="90000"/>
              </a:lnSpc>
              <a:buFont typeface="Wingdings" panose="05000000000000000000" pitchFamily="2" charset="2"/>
              <a:buNone/>
            </a:pPr>
            <a:r>
              <a:rPr lang="zh-TW" altLang="en-US" sz="2400">
                <a:solidFill>
                  <a:srgbClr val="000000"/>
                </a:solidFill>
                <a:latin typeface="標楷體" pitchFamily="65" charset="-120"/>
                <a:ea typeface="標楷體" pitchFamily="65" charset="-120"/>
              </a:rPr>
              <a:t>許多在桌上型</a:t>
            </a:r>
            <a:r>
              <a:rPr lang="en-US" altLang="zh-TW" sz="2400">
                <a:solidFill>
                  <a:srgbClr val="000000"/>
                </a:solidFill>
                <a:latin typeface="標楷體" pitchFamily="65" charset="-120"/>
                <a:ea typeface="標楷體" pitchFamily="65" charset="-120"/>
              </a:rPr>
              <a:t>PC</a:t>
            </a:r>
            <a:r>
              <a:rPr lang="zh-TW" altLang="en-US" sz="2400">
                <a:solidFill>
                  <a:srgbClr val="000000"/>
                </a:solidFill>
                <a:latin typeface="標楷體" pitchFamily="65" charset="-120"/>
                <a:ea typeface="標楷體" pitchFamily="65" charset="-120"/>
              </a:rPr>
              <a:t>執行的套裝軟體都是</a:t>
            </a:r>
            <a:r>
              <a:rPr lang="zh-TW" altLang="en-US" sz="2400">
                <a:solidFill>
                  <a:srgbClr val="C00000"/>
                </a:solidFill>
                <a:latin typeface="標楷體" pitchFamily="65" charset="-120"/>
                <a:ea typeface="標楷體" pitchFamily="65" charset="-120"/>
              </a:rPr>
              <a:t>多執行緒</a:t>
            </a:r>
            <a:r>
              <a:rPr lang="zh-TW" altLang="en-US" sz="2400">
                <a:solidFill>
                  <a:srgbClr val="000000"/>
                </a:solidFill>
                <a:latin typeface="標楷體" pitchFamily="65" charset="-120"/>
                <a:ea typeface="標楷體" pitchFamily="65" charset="-120"/>
              </a:rPr>
              <a:t>。應用程式通常都製作成有許多執行緒控制的個別行程。網頁瀏覽器可能有一個執行緒顯示影像或文字，而另一執行緒則從網路擷取資料。文書處理器可能有一個執行緒在顯示圖形，另一個執行緒從使用者讀入按鍵，而第三個執行緒在背景下執行拼字和文法校正。</a:t>
            </a:r>
          </a:p>
        </p:txBody>
      </p:sp>
      <p:pic>
        <p:nvPicPr>
          <p:cNvPr id="11267" name="Picture 6">
            <a:extLst>
              <a:ext uri="{FF2B5EF4-FFF2-40B4-BE49-F238E27FC236}">
                <a16:creationId xmlns:a16="http://schemas.microsoft.com/office/drawing/2014/main" id="{85D6EE0C-E365-41E0-B9AB-F7EA65EB8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500438"/>
            <a:ext cx="5688013"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9D4DFC51-13AC-42EB-B889-096FE98AA17A}"/>
              </a:ext>
            </a:extLst>
          </p:cNvPr>
          <p:cNvSpPr>
            <a:spLocks noGrp="1" noChangeArrowheads="1"/>
          </p:cNvSpPr>
          <p:nvPr>
            <p:ph type="body" idx="1"/>
          </p:nvPr>
        </p:nvSpPr>
        <p:spPr>
          <a:xfrm>
            <a:off x="468313" y="333375"/>
            <a:ext cx="8305800" cy="5130800"/>
          </a:xfrm>
        </p:spPr>
        <p:txBody>
          <a:bodyPr/>
          <a:lstStyle/>
          <a:p>
            <a:pPr marL="0" indent="0" eaLnBrk="1" hangingPunct="1">
              <a:spcBef>
                <a:spcPct val="0"/>
              </a:spcBef>
              <a:buFont typeface="Wingdings" panose="05000000000000000000" pitchFamily="2" charset="2"/>
              <a:buNone/>
            </a:pP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4.6.4 </a:t>
            </a:r>
            <a:r>
              <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rPr>
              <a:t>執行緒池</a:t>
            </a: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(Thread pool)</a:t>
            </a:r>
            <a:endPar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endParaRPr>
          </a:p>
          <a:p>
            <a:pPr marL="0" indent="0" eaLnBrk="1" hangingPunct="1"/>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執行緒池的優點有</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a:t>
            </a:r>
          </a:p>
          <a:p>
            <a:pPr marL="0" indent="0" eaLnBrk="1" hangingPunct="1">
              <a:buFontTx/>
              <a:buAutoNum type="arabicPeriod"/>
            </a:pP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通常對於服務一項要求時，使用現存的執行緒比等待產生一個執行緒快。</a:t>
            </a:r>
          </a:p>
          <a:p>
            <a:pPr marL="0" indent="0" eaLnBrk="1" hangingPunct="1">
              <a:buFontTx/>
              <a:buAutoNum type="arabicPeriod"/>
            </a:pP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執行緒限制了任何時候執行緒的個數。這對於無法支援大量並行執行緒的系統特別重要。</a:t>
            </a:r>
            <a:endPar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buFontTx/>
              <a:buAutoNum type="arabicPeriod"/>
            </a:pP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將</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running task</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與 </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creating thread</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分開，這個特點允許我們使用不同的方式來執行這個</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task</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。例如：我們可以在一個</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time delay</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後執行或週期性的執行這個</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task</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FBEFA47-24BD-4382-84A5-27D606803C1B}"/>
              </a:ext>
            </a:extLst>
          </p:cNvPr>
          <p:cNvSpPr>
            <a:spLocks noGrp="1" noChangeArrowheads="1"/>
          </p:cNvSpPr>
          <p:nvPr>
            <p:ph type="body" idx="1"/>
          </p:nvPr>
        </p:nvSpPr>
        <p:spPr>
          <a:xfrm>
            <a:off x="609600" y="260350"/>
            <a:ext cx="8305800" cy="5759450"/>
          </a:xfrm>
        </p:spPr>
        <p:txBody>
          <a:bodyPr/>
          <a:lstStyle/>
          <a:p>
            <a:pPr marL="0" indent="0" eaLnBrk="1" hangingPunct="1">
              <a:spcBef>
                <a:spcPct val="0"/>
              </a:spcBef>
              <a:buFont typeface="Wingdings" panose="05000000000000000000" pitchFamily="2" charset="2"/>
              <a:buNone/>
            </a:pPr>
            <a:r>
              <a:rPr lang="en-US" altLang="zh-TW" sz="4000">
                <a:solidFill>
                  <a:schemeClr val="tx2"/>
                </a:solidFill>
                <a:latin typeface="標楷體" pitchFamily="65" charset="-120"/>
                <a:ea typeface="標楷體" pitchFamily="65" charset="-120"/>
              </a:rPr>
              <a:t>4.6.5  </a:t>
            </a:r>
            <a:r>
              <a:rPr lang="zh-TW" altLang="en-US" sz="4000">
                <a:solidFill>
                  <a:schemeClr val="tx2"/>
                </a:solidFill>
                <a:latin typeface="標楷體" pitchFamily="65" charset="-120"/>
                <a:ea typeface="標楷體" pitchFamily="65" charset="-120"/>
              </a:rPr>
              <a:t>排班程式活化作用</a:t>
            </a:r>
          </a:p>
          <a:p>
            <a:pPr marL="0" indent="0" eaLnBrk="1" hangingPunct="1"/>
            <a:r>
              <a:rPr lang="zh-TW" altLang="en-US" sz="2400">
                <a:solidFill>
                  <a:srgbClr val="000000"/>
                </a:solidFill>
                <a:latin typeface="Times New Roman" panose="02020603050405020304" pitchFamily="18" charset="0"/>
                <a:ea typeface="標楷體" pitchFamily="65" charset="-120"/>
              </a:rPr>
              <a:t>在使用者執行緒程式庫與核心之間通信其中一個技巧稱為排班程式活化作用</a:t>
            </a:r>
            <a:r>
              <a:rPr lang="en-US" altLang="zh-TW" sz="2400">
                <a:solidFill>
                  <a:srgbClr val="000000"/>
                </a:solidFill>
                <a:latin typeface="Times New Roman" panose="02020603050405020304" pitchFamily="18" charset="0"/>
                <a:ea typeface="標楷體" pitchFamily="65" charset="-120"/>
              </a:rPr>
              <a:t>(scheduler activation)</a:t>
            </a:r>
            <a:r>
              <a:rPr lang="zh-TW" altLang="en-US" sz="2400">
                <a:solidFill>
                  <a:srgbClr val="000000"/>
                </a:solidFill>
                <a:latin typeface="Times New Roman" panose="02020603050405020304" pitchFamily="18" charset="0"/>
                <a:ea typeface="標楷體" pitchFamily="65" charset="-120"/>
              </a:rPr>
              <a:t>。</a:t>
            </a:r>
          </a:p>
          <a:p>
            <a:pPr marL="0" indent="0" eaLnBrk="1" hangingPunct="1"/>
            <a:r>
              <a:rPr lang="zh-TW" altLang="en-US" sz="2400">
                <a:solidFill>
                  <a:srgbClr val="000000"/>
                </a:solidFill>
                <a:latin typeface="Times New Roman" panose="02020603050405020304" pitchFamily="18" charset="0"/>
                <a:ea typeface="標楷體" pitchFamily="65" charset="-120"/>
              </a:rPr>
              <a:t>以下列方式工作</a:t>
            </a:r>
            <a:r>
              <a:rPr lang="en-US" altLang="zh-TW" sz="2400">
                <a:solidFill>
                  <a:srgbClr val="000000"/>
                </a:solidFill>
                <a:latin typeface="Times New Roman" panose="02020603050405020304" pitchFamily="18" charset="0"/>
                <a:ea typeface="標楷體" pitchFamily="65" charset="-120"/>
              </a:rPr>
              <a:t>:</a:t>
            </a:r>
            <a:r>
              <a:rPr lang="zh-TW" altLang="en-US" sz="2400">
                <a:solidFill>
                  <a:srgbClr val="000000"/>
                </a:solidFill>
                <a:latin typeface="Times New Roman" panose="02020603050405020304" pitchFamily="18" charset="0"/>
                <a:ea typeface="標楷體" pitchFamily="65" charset="-120"/>
              </a:rPr>
              <a:t>核心以一組虛擬處理器 </a:t>
            </a:r>
            <a:r>
              <a:rPr lang="en-US" altLang="zh-TW" sz="2400">
                <a:solidFill>
                  <a:srgbClr val="000000"/>
                </a:solidFill>
                <a:latin typeface="Times New Roman" panose="02020603050405020304" pitchFamily="18" charset="0"/>
                <a:ea typeface="標楷體" pitchFamily="65" charset="-120"/>
              </a:rPr>
              <a:t>(LWPs)</a:t>
            </a:r>
            <a:r>
              <a:rPr lang="zh-TW" altLang="en-US" sz="2400">
                <a:solidFill>
                  <a:srgbClr val="000000"/>
                </a:solidFill>
                <a:latin typeface="Times New Roman" panose="02020603050405020304" pitchFamily="18" charset="0"/>
                <a:ea typeface="標楷體" pitchFamily="65" charset="-120"/>
              </a:rPr>
              <a:t>提供一個應用程式，並且應用程式在可用的虛擬處理器上排班執行。再者，核心必須通知應用程式一些事件，這種流程稱為向上呼叫</a:t>
            </a:r>
            <a:r>
              <a:rPr lang="en-US" altLang="zh-TW" sz="2400">
                <a:solidFill>
                  <a:srgbClr val="000000"/>
                </a:solidFill>
                <a:latin typeface="Times New Roman" panose="02020603050405020304" pitchFamily="18" charset="0"/>
                <a:ea typeface="標楷體" pitchFamily="65" charset="-120"/>
              </a:rPr>
              <a:t>(upcall)</a:t>
            </a:r>
            <a:r>
              <a:rPr lang="zh-TW" altLang="en-US" sz="2400">
                <a:solidFill>
                  <a:srgbClr val="000000"/>
                </a:solidFill>
                <a:latin typeface="Times New Roman" panose="02020603050405020304" pitchFamily="18" charset="0"/>
                <a:ea typeface="標楷體" pitchFamily="65" charset="-120"/>
              </a:rPr>
              <a:t>。執行緒程式庫用一個向上呼叫處理程式 </a:t>
            </a:r>
            <a:r>
              <a:rPr lang="en-US" altLang="zh-TW" sz="2400">
                <a:solidFill>
                  <a:srgbClr val="000000"/>
                </a:solidFill>
                <a:latin typeface="Times New Roman" panose="02020603050405020304" pitchFamily="18" charset="0"/>
                <a:ea typeface="標楷體" pitchFamily="65" charset="-120"/>
              </a:rPr>
              <a:t>(upcall handler)</a:t>
            </a:r>
            <a:r>
              <a:rPr lang="zh-TW" altLang="en-US" sz="2400">
                <a:solidFill>
                  <a:srgbClr val="000000"/>
                </a:solidFill>
                <a:latin typeface="Times New Roman" panose="02020603050405020304" pitchFamily="18" charset="0"/>
                <a:ea typeface="標楷體" pitchFamily="65" charset="-120"/>
              </a:rPr>
              <a:t>處理向上呼叫，而且向上呼叫必須在虛擬處理器上執行。</a:t>
            </a:r>
            <a:endParaRPr lang="en-US" altLang="zh-TW" sz="2400">
              <a:solidFill>
                <a:srgbClr val="000000"/>
              </a:solidFill>
              <a:latin typeface="Times New Roman" panose="02020603050405020304" pitchFamily="18" charset="0"/>
              <a:ea typeface="標楷體" pitchFamily="65" charset="-120"/>
            </a:endParaRPr>
          </a:p>
        </p:txBody>
      </p:sp>
      <p:pic>
        <p:nvPicPr>
          <p:cNvPr id="53251" name="Picture 4">
            <a:extLst>
              <a:ext uri="{FF2B5EF4-FFF2-40B4-BE49-F238E27FC236}">
                <a16:creationId xmlns:a16="http://schemas.microsoft.com/office/drawing/2014/main" id="{D6F2FD22-C0EA-4125-8218-B8972AF53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3716338"/>
            <a:ext cx="2506662"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061FA23-9BB3-47BD-BD27-E4F54AC74D14}"/>
              </a:ext>
            </a:extLst>
          </p:cNvPr>
          <p:cNvSpPr>
            <a:spLocks noGrp="1" noChangeArrowheads="1"/>
          </p:cNvSpPr>
          <p:nvPr>
            <p:ph type="title"/>
          </p:nvPr>
        </p:nvSpPr>
        <p:spPr/>
        <p:txBody>
          <a:bodyPr/>
          <a:lstStyle/>
          <a:p>
            <a:pPr eaLnBrk="1" hangingPunct="1"/>
            <a:r>
              <a:rPr lang="en-US" altLang="zh-TW">
                <a:latin typeface="標楷體" pitchFamily="65" charset="-120"/>
                <a:ea typeface="標楷體" pitchFamily="65" charset="-120"/>
              </a:rPr>
              <a:t>4.5 </a:t>
            </a:r>
            <a:r>
              <a:rPr lang="en-US" altLang="zh-TW" sz="4000">
                <a:latin typeface="標楷體" pitchFamily="65" charset="-120"/>
                <a:ea typeface="標楷體" pitchFamily="65" charset="-120"/>
              </a:rPr>
              <a:t>作業系統範例</a:t>
            </a:r>
            <a:endParaRPr lang="zh-TW" altLang="en-US">
              <a:latin typeface="標楷體" pitchFamily="65" charset="-120"/>
              <a:ea typeface="標楷體" pitchFamily="65" charset="-120"/>
            </a:endParaRPr>
          </a:p>
        </p:txBody>
      </p:sp>
      <p:sp>
        <p:nvSpPr>
          <p:cNvPr id="54275" name="Rectangle 3">
            <a:extLst>
              <a:ext uri="{FF2B5EF4-FFF2-40B4-BE49-F238E27FC236}">
                <a16:creationId xmlns:a16="http://schemas.microsoft.com/office/drawing/2014/main" id="{D91C0E8A-812E-460C-8B5C-71AF5F28A4AB}"/>
              </a:ext>
            </a:extLst>
          </p:cNvPr>
          <p:cNvSpPr>
            <a:spLocks noGrp="1" noChangeArrowheads="1"/>
          </p:cNvSpPr>
          <p:nvPr>
            <p:ph type="body" idx="1"/>
          </p:nvPr>
        </p:nvSpPr>
        <p:spPr>
          <a:xfrm>
            <a:off x="611188" y="1196975"/>
            <a:ext cx="8305800" cy="4535488"/>
          </a:xfrm>
        </p:spPr>
        <p:txBody>
          <a:bodyPr/>
          <a:lstStyle/>
          <a:p>
            <a:pPr eaLnBrk="1" hangingPunct="1"/>
            <a:r>
              <a:rPr lang="en-US" altLang="zh-TW" sz="2100">
                <a:solidFill>
                  <a:srgbClr val="000000"/>
                </a:solidFill>
                <a:latin typeface="Times New Roman" panose="02020603050405020304" pitchFamily="18" charset="0"/>
                <a:ea typeface="標楷體" pitchFamily="65" charset="-120"/>
              </a:rPr>
              <a:t>4.5.1 Windows XP </a:t>
            </a:r>
            <a:r>
              <a:rPr lang="zh-TW" altLang="en-US" sz="2100">
                <a:solidFill>
                  <a:srgbClr val="000000"/>
                </a:solidFill>
                <a:latin typeface="Times New Roman" panose="02020603050405020304" pitchFamily="18" charset="0"/>
                <a:ea typeface="標楷體" pitchFamily="65" charset="-120"/>
              </a:rPr>
              <a:t>執行緒</a:t>
            </a:r>
          </a:p>
        </p:txBody>
      </p:sp>
      <p:pic>
        <p:nvPicPr>
          <p:cNvPr id="54276" name="Picture 5">
            <a:extLst>
              <a:ext uri="{FF2B5EF4-FFF2-40B4-BE49-F238E27FC236}">
                <a16:creationId xmlns:a16="http://schemas.microsoft.com/office/drawing/2014/main" id="{0272068A-1297-41DA-8CA5-F269D6CD6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700213"/>
            <a:ext cx="43243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18D18105-5027-4034-9A8D-E37B5493C2FC}"/>
              </a:ext>
            </a:extLst>
          </p:cNvPr>
          <p:cNvSpPr>
            <a:spLocks noGrp="1" noChangeArrowheads="1"/>
          </p:cNvSpPr>
          <p:nvPr>
            <p:ph type="body" idx="1"/>
          </p:nvPr>
        </p:nvSpPr>
        <p:spPr>
          <a:xfrm>
            <a:off x="395288" y="333375"/>
            <a:ext cx="8305800" cy="4986338"/>
          </a:xfrm>
        </p:spPr>
        <p:txBody>
          <a:bodyPr/>
          <a:lstStyle/>
          <a:p>
            <a:pPr marL="0" indent="0" eaLnBrk="1" hangingPunct="1">
              <a:spcBef>
                <a:spcPct val="0"/>
              </a:spcBef>
              <a:buFont typeface="Wingdings" panose="05000000000000000000" pitchFamily="2" charset="2"/>
              <a:buNone/>
            </a:pPr>
            <a:r>
              <a:rPr lang="en-US" altLang="zh-TW" sz="4000">
                <a:solidFill>
                  <a:schemeClr val="tx2"/>
                </a:solidFill>
                <a:latin typeface="標楷體" pitchFamily="65" charset="-120"/>
                <a:ea typeface="標楷體" pitchFamily="65" charset="-120"/>
              </a:rPr>
              <a:t>4.5.2</a:t>
            </a:r>
            <a:r>
              <a:rPr lang="en-US" altLang="zh-TW" sz="4200">
                <a:solidFill>
                  <a:schemeClr val="tx2"/>
                </a:solidFill>
                <a:latin typeface="標楷體" pitchFamily="65" charset="-120"/>
                <a:ea typeface="標楷體" pitchFamily="65" charset="-120"/>
              </a:rPr>
              <a:t> Linux </a:t>
            </a:r>
            <a:r>
              <a:rPr lang="zh-TW" altLang="en-US" sz="4200">
                <a:solidFill>
                  <a:schemeClr val="tx2"/>
                </a:solidFill>
                <a:latin typeface="標楷體" pitchFamily="65" charset="-120"/>
                <a:ea typeface="標楷體" pitchFamily="65" charset="-120"/>
              </a:rPr>
              <a:t>執行緒</a:t>
            </a:r>
          </a:p>
          <a:p>
            <a:pPr marL="0" indent="0" eaLnBrk="1" hangingPunct="1"/>
            <a:r>
              <a:rPr lang="en-US" altLang="zh-TW" sz="2400">
                <a:solidFill>
                  <a:srgbClr val="000000"/>
                </a:solidFill>
                <a:latin typeface="Times New Roman" panose="02020603050405020304" pitchFamily="18" charset="0"/>
                <a:ea typeface="標楷體" pitchFamily="65" charset="-120"/>
              </a:rPr>
              <a:t>Linux</a:t>
            </a:r>
            <a:r>
              <a:rPr lang="zh-TW" altLang="en-US" sz="2400">
                <a:solidFill>
                  <a:srgbClr val="000000"/>
                </a:solidFill>
                <a:latin typeface="Times New Roman" panose="02020603050405020304" pitchFamily="18" charset="0"/>
                <a:ea typeface="標楷體" pitchFamily="65" charset="-120"/>
              </a:rPr>
              <a:t>提供一個</a:t>
            </a:r>
            <a:r>
              <a:rPr lang="en-US" altLang="zh-TW" sz="2400">
                <a:solidFill>
                  <a:srgbClr val="000000"/>
                </a:solidFill>
                <a:latin typeface="Times New Roman" panose="02020603050405020304" pitchFamily="18" charset="0"/>
                <a:ea typeface="標楷體" pitchFamily="65" charset="-120"/>
              </a:rPr>
              <a:t>fork</a:t>
            </a:r>
            <a:r>
              <a:rPr lang="zh-TW" altLang="en-US" sz="2400">
                <a:solidFill>
                  <a:srgbClr val="000000"/>
                </a:solidFill>
                <a:latin typeface="Times New Roman" panose="02020603050405020304" pitchFamily="18" charset="0"/>
                <a:ea typeface="標楷體" pitchFamily="65" charset="-120"/>
              </a:rPr>
              <a:t>系統，它擁有傳統的複製行程功能。</a:t>
            </a:r>
            <a:r>
              <a:rPr lang="en-US" altLang="zh-TW" sz="2400">
                <a:solidFill>
                  <a:srgbClr val="000000"/>
                </a:solidFill>
                <a:latin typeface="Times New Roman" panose="02020603050405020304" pitchFamily="18" charset="0"/>
                <a:ea typeface="標楷體" pitchFamily="65" charset="-120"/>
              </a:rPr>
              <a:t>Linux</a:t>
            </a:r>
            <a:r>
              <a:rPr lang="zh-TW" altLang="en-US" sz="2400">
                <a:solidFill>
                  <a:srgbClr val="000000"/>
                </a:solidFill>
                <a:latin typeface="Times New Roman" panose="02020603050405020304" pitchFamily="18" charset="0"/>
                <a:ea typeface="標楷體" pitchFamily="65" charset="-120"/>
              </a:rPr>
              <a:t>也提供</a:t>
            </a:r>
            <a:r>
              <a:rPr lang="en-US" altLang="zh-TW" sz="2400">
                <a:solidFill>
                  <a:srgbClr val="000000"/>
                </a:solidFill>
                <a:latin typeface="Times New Roman" panose="02020603050405020304" pitchFamily="18" charset="0"/>
                <a:ea typeface="標楷體" pitchFamily="65" charset="-120"/>
              </a:rPr>
              <a:t>clone</a:t>
            </a:r>
            <a:r>
              <a:rPr lang="zh-TW" altLang="en-US" sz="2400">
                <a:solidFill>
                  <a:srgbClr val="000000"/>
                </a:solidFill>
                <a:latin typeface="Times New Roman" panose="02020603050405020304" pitchFamily="18" charset="0"/>
                <a:ea typeface="標楷體" pitchFamily="65" charset="-120"/>
              </a:rPr>
              <a:t>系統呼叫來產生執行緒。</a:t>
            </a:r>
            <a:r>
              <a:rPr lang="zh-TW" altLang="en-US" sz="2400">
                <a:solidFill>
                  <a:srgbClr val="FF0000"/>
                </a:solidFill>
                <a:latin typeface="Times New Roman" panose="02020603050405020304" pitchFamily="18" charset="0"/>
                <a:ea typeface="標楷體" pitchFamily="65" charset="-120"/>
              </a:rPr>
              <a:t>然而</a:t>
            </a:r>
            <a:r>
              <a:rPr lang="en-US" altLang="zh-TW" sz="2400">
                <a:solidFill>
                  <a:srgbClr val="FF0000"/>
                </a:solidFill>
                <a:latin typeface="Times New Roman" panose="02020603050405020304" pitchFamily="18" charset="0"/>
                <a:ea typeface="標楷體" pitchFamily="65" charset="-120"/>
              </a:rPr>
              <a:t>Linux</a:t>
            </a:r>
            <a:r>
              <a:rPr lang="zh-TW" altLang="en-US" sz="2400">
                <a:solidFill>
                  <a:srgbClr val="FF0000"/>
                </a:solidFill>
                <a:latin typeface="Times New Roman" panose="02020603050405020304" pitchFamily="18" charset="0"/>
                <a:ea typeface="標楷體" pitchFamily="65" charset="-120"/>
              </a:rPr>
              <a:t>無法區分行程與執行緒</a:t>
            </a:r>
            <a:r>
              <a:rPr lang="zh-TW" altLang="en-US" sz="2400">
                <a:solidFill>
                  <a:srgbClr val="000000"/>
                </a:solidFill>
                <a:latin typeface="Times New Roman" panose="02020603050405020304" pitchFamily="18" charset="0"/>
                <a:ea typeface="標楷體" pitchFamily="65" charset="-120"/>
              </a:rPr>
              <a:t>。事實上，當在程式內一連串控制時，</a:t>
            </a:r>
            <a:r>
              <a:rPr lang="en-US" altLang="zh-TW" sz="2400">
                <a:solidFill>
                  <a:srgbClr val="000000"/>
                </a:solidFill>
                <a:latin typeface="Times New Roman" panose="02020603050405020304" pitchFamily="18" charset="0"/>
                <a:ea typeface="標楷體" pitchFamily="65" charset="-120"/>
              </a:rPr>
              <a:t>Linux</a:t>
            </a:r>
            <a:r>
              <a:rPr lang="zh-TW" altLang="en-US" sz="2400">
                <a:solidFill>
                  <a:srgbClr val="000000"/>
                </a:solidFill>
                <a:latin typeface="Times New Roman" panose="02020603050405020304" pitchFamily="18" charset="0"/>
                <a:ea typeface="標楷體" pitchFamily="65" charset="-120"/>
              </a:rPr>
              <a:t>通常使用任務而不是行程或執行緒。當啟動</a:t>
            </a:r>
            <a:r>
              <a:rPr lang="en-US" altLang="zh-TW" sz="2400">
                <a:solidFill>
                  <a:srgbClr val="000000"/>
                </a:solidFill>
                <a:latin typeface="Times New Roman" panose="02020603050405020304" pitchFamily="18" charset="0"/>
                <a:ea typeface="標楷體" pitchFamily="65" charset="-120"/>
              </a:rPr>
              <a:t>clone</a:t>
            </a:r>
            <a:r>
              <a:rPr lang="zh-TW" altLang="en-US" sz="2400">
                <a:solidFill>
                  <a:srgbClr val="000000"/>
                </a:solidFill>
                <a:latin typeface="Times New Roman" panose="02020603050405020304" pitchFamily="18" charset="0"/>
                <a:ea typeface="標楷體" pitchFamily="65" charset="-120"/>
              </a:rPr>
              <a:t>，它傳遞一組旗標，決定有多少共用發生在父任務與子任務之間。下列是這些旗標當中的一部份。</a:t>
            </a:r>
          </a:p>
        </p:txBody>
      </p:sp>
      <p:pic>
        <p:nvPicPr>
          <p:cNvPr id="55299" name="Picture 4">
            <a:extLst>
              <a:ext uri="{FF2B5EF4-FFF2-40B4-BE49-F238E27FC236}">
                <a16:creationId xmlns:a16="http://schemas.microsoft.com/office/drawing/2014/main" id="{AA66DD47-E383-4C5C-AAA2-220876849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573463"/>
            <a:ext cx="59055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369F2BE2-5C55-40C4-9E66-6B5586917454}"/>
              </a:ext>
            </a:extLst>
          </p:cNvPr>
          <p:cNvSpPr>
            <a:spLocks noGrp="1" noChangeArrowheads="1"/>
          </p:cNvSpPr>
          <p:nvPr>
            <p:ph type="body" idx="1"/>
          </p:nvPr>
        </p:nvSpPr>
        <p:spPr>
          <a:xfrm>
            <a:off x="395288" y="333375"/>
            <a:ext cx="8305800" cy="5400675"/>
          </a:xfrm>
        </p:spPr>
        <p:txBody>
          <a:bodyPr/>
          <a:lstStyle/>
          <a:p>
            <a:pPr marL="0" indent="0" eaLnBrk="1" hangingPunct="1">
              <a:lnSpc>
                <a:spcPct val="80000"/>
              </a:lnSpc>
              <a:spcBef>
                <a:spcPct val="0"/>
              </a:spcBef>
              <a:buFont typeface="Wingdings" panose="05000000000000000000" pitchFamily="2" charset="2"/>
              <a:buNone/>
            </a:pPr>
            <a:r>
              <a:rPr lang="en-US" altLang="zh-TW" sz="4200">
                <a:solidFill>
                  <a:schemeClr val="tx2"/>
                </a:solidFill>
                <a:latin typeface="標楷體" pitchFamily="65" charset="-120"/>
                <a:ea typeface="標楷體" pitchFamily="65" charset="-120"/>
              </a:rPr>
              <a:t>4.1.2 </a:t>
            </a:r>
            <a:r>
              <a:rPr lang="zh-TW" altLang="en-US" sz="4200">
                <a:solidFill>
                  <a:schemeClr val="tx2"/>
                </a:solidFill>
                <a:latin typeface="標楷體" pitchFamily="65" charset="-120"/>
                <a:ea typeface="標楷體" pitchFamily="65" charset="-120"/>
              </a:rPr>
              <a:t>利 益</a:t>
            </a:r>
          </a:p>
          <a:p>
            <a:pPr marL="0" indent="0" eaLnBrk="1" hangingPunct="1">
              <a:lnSpc>
                <a:spcPct val="80000"/>
              </a:lnSpc>
              <a:buFont typeface="Wingdings" panose="05000000000000000000" pitchFamily="2" charset="2"/>
              <a:buNone/>
            </a:pPr>
            <a:r>
              <a:rPr lang="zh-TW" altLang="en-US" sz="2400">
                <a:solidFill>
                  <a:srgbClr val="000000"/>
                </a:solidFill>
                <a:latin typeface="標楷體" pitchFamily="65" charset="-120"/>
                <a:ea typeface="標楷體" pitchFamily="65" charset="-120"/>
              </a:rPr>
              <a:t>  撰寫多執行緒程式的好處可以分成四個主要類別</a:t>
            </a:r>
            <a:r>
              <a:rPr lang="en-US" altLang="zh-TW" sz="2400">
                <a:solidFill>
                  <a:srgbClr val="000000"/>
                </a:solidFill>
                <a:latin typeface="標楷體" pitchFamily="65" charset="-120"/>
                <a:ea typeface="標楷體" pitchFamily="65" charset="-120"/>
              </a:rPr>
              <a:t>:</a:t>
            </a:r>
          </a:p>
          <a:p>
            <a:pPr marL="0" indent="0" eaLnBrk="1" hangingPunct="1">
              <a:lnSpc>
                <a:spcPct val="80000"/>
              </a:lnSpc>
              <a:buFontTx/>
              <a:buAutoNum type="arabicPeriod"/>
            </a:pPr>
            <a:r>
              <a:rPr lang="zh-TW" altLang="en-US" sz="2400">
                <a:solidFill>
                  <a:srgbClr val="C00000"/>
                </a:solidFill>
                <a:latin typeface="標楷體" pitchFamily="65" charset="-120"/>
                <a:ea typeface="標楷體" pitchFamily="65" charset="-120"/>
              </a:rPr>
              <a:t>應答</a:t>
            </a:r>
            <a:r>
              <a:rPr lang="en-US" altLang="zh-TW" sz="2400">
                <a:solidFill>
                  <a:srgbClr val="C00000"/>
                </a:solidFill>
                <a:latin typeface="標楷體" pitchFamily="65" charset="-120"/>
                <a:ea typeface="標楷體" pitchFamily="65" charset="-120"/>
              </a:rPr>
              <a:t>(</a:t>
            </a:r>
            <a:r>
              <a:rPr lang="en-US" altLang="zh-TW" sz="2400">
                <a:solidFill>
                  <a:srgbClr val="C00000"/>
                </a:solidFill>
                <a:ea typeface="MS PGothic" panose="020B0600070205080204" pitchFamily="34" charset="-128"/>
              </a:rPr>
              <a:t>Responsiveness</a:t>
            </a:r>
            <a:r>
              <a:rPr lang="en-US" altLang="zh-TW" sz="2400">
                <a:solidFill>
                  <a:srgbClr val="C00000"/>
                </a:solidFill>
                <a:latin typeface="標楷體" pitchFamily="65" charset="-120"/>
                <a:ea typeface="標楷體" pitchFamily="65" charset="-120"/>
              </a:rPr>
              <a:t>): </a:t>
            </a:r>
            <a:r>
              <a:rPr lang="zh-TW" altLang="en-US" sz="2400">
                <a:solidFill>
                  <a:srgbClr val="000000"/>
                </a:solidFill>
                <a:latin typeface="標楷體" pitchFamily="65" charset="-120"/>
                <a:ea typeface="標楷體" pitchFamily="65" charset="-120"/>
              </a:rPr>
              <a:t>將交談式的應用程式多執行緒化，可以在一個程式某一部份被暫停，或程式在執行冗長操作時，依然持續執行，因此增加了對使用者的應答。</a:t>
            </a:r>
          </a:p>
          <a:p>
            <a:pPr marL="0" indent="0" eaLnBrk="1" hangingPunct="1">
              <a:lnSpc>
                <a:spcPct val="80000"/>
              </a:lnSpc>
              <a:buFontTx/>
              <a:buAutoNum type="arabicPeriod"/>
            </a:pPr>
            <a:r>
              <a:rPr lang="zh-TW" altLang="en-US" sz="2400">
                <a:solidFill>
                  <a:srgbClr val="C00000"/>
                </a:solidFill>
                <a:latin typeface="標楷體" pitchFamily="65" charset="-120"/>
                <a:ea typeface="標楷體" pitchFamily="65" charset="-120"/>
              </a:rPr>
              <a:t>資源分享</a:t>
            </a:r>
            <a:r>
              <a:rPr lang="en-US" altLang="zh-TW" sz="2400">
                <a:solidFill>
                  <a:srgbClr val="C00000"/>
                </a:solidFill>
                <a:latin typeface="標楷體" pitchFamily="65" charset="-120"/>
                <a:ea typeface="標楷體" pitchFamily="65" charset="-120"/>
              </a:rPr>
              <a:t>(</a:t>
            </a:r>
            <a:r>
              <a:rPr lang="en-US" altLang="zh-TW" sz="2400">
                <a:solidFill>
                  <a:srgbClr val="C00000"/>
                </a:solidFill>
                <a:ea typeface="MS PGothic" panose="020B0600070205080204" pitchFamily="34" charset="-128"/>
              </a:rPr>
              <a:t>Resource Sharing)</a:t>
            </a:r>
            <a:r>
              <a:rPr lang="en-US" altLang="zh-TW" sz="2400">
                <a:solidFill>
                  <a:srgbClr val="C00000"/>
                </a:solidFill>
                <a:latin typeface="標楷體" pitchFamily="65" charset="-120"/>
                <a:ea typeface="標楷體" pitchFamily="65" charset="-120"/>
              </a:rPr>
              <a:t>:</a:t>
            </a:r>
            <a:r>
              <a:rPr lang="en-US" altLang="zh-TW" sz="2400">
                <a:solidFill>
                  <a:srgbClr val="000000"/>
                </a:solidFill>
                <a:latin typeface="標楷體" pitchFamily="65" charset="-120"/>
                <a:ea typeface="標楷體" pitchFamily="65" charset="-120"/>
              </a:rPr>
              <a:t> </a:t>
            </a:r>
            <a:r>
              <a:rPr lang="zh-TW" altLang="en-US" sz="2400">
                <a:solidFill>
                  <a:srgbClr val="000000"/>
                </a:solidFill>
                <a:latin typeface="標楷體" pitchFamily="65" charset="-120"/>
                <a:ea typeface="標楷體" pitchFamily="65" charset="-120"/>
              </a:rPr>
              <a:t>執行緒間將共用它們所屬行程的記憶體和資源。程式碼和資料共用的好處是讓應用程式有數個不同的執行緒在同一位址空間活動。</a:t>
            </a:r>
          </a:p>
          <a:p>
            <a:pPr marL="0" indent="0" eaLnBrk="1" hangingPunct="1">
              <a:lnSpc>
                <a:spcPct val="80000"/>
              </a:lnSpc>
              <a:buFontTx/>
              <a:buAutoNum type="arabicPeriod"/>
            </a:pPr>
            <a:r>
              <a:rPr lang="zh-TW" altLang="en-US" sz="2400">
                <a:solidFill>
                  <a:srgbClr val="C00000"/>
                </a:solidFill>
                <a:latin typeface="標楷體" pitchFamily="65" charset="-120"/>
                <a:ea typeface="標楷體" pitchFamily="65" charset="-120"/>
              </a:rPr>
              <a:t>經濟</a:t>
            </a:r>
            <a:r>
              <a:rPr lang="en-US" altLang="zh-TW" sz="2400">
                <a:solidFill>
                  <a:srgbClr val="C00000"/>
                </a:solidFill>
                <a:latin typeface="標楷體" pitchFamily="65" charset="-120"/>
                <a:ea typeface="標楷體" pitchFamily="65" charset="-120"/>
              </a:rPr>
              <a:t>(</a:t>
            </a:r>
            <a:r>
              <a:rPr lang="en-US" altLang="zh-TW" sz="2400">
                <a:solidFill>
                  <a:srgbClr val="C00000"/>
                </a:solidFill>
                <a:ea typeface="MS PGothic" panose="020B0600070205080204" pitchFamily="34" charset="-128"/>
              </a:rPr>
              <a:t>Economy) </a:t>
            </a:r>
            <a:r>
              <a:rPr lang="en-US" altLang="zh-TW" sz="2400">
                <a:solidFill>
                  <a:srgbClr val="C00000"/>
                </a:solidFill>
                <a:latin typeface="標楷體" pitchFamily="65" charset="-120"/>
                <a:ea typeface="標楷體" pitchFamily="65" charset="-120"/>
              </a:rPr>
              <a:t>:</a:t>
            </a:r>
            <a:r>
              <a:rPr lang="en-US" altLang="zh-TW" sz="2400">
                <a:solidFill>
                  <a:srgbClr val="000000"/>
                </a:solidFill>
                <a:latin typeface="標楷體" pitchFamily="65" charset="-120"/>
                <a:ea typeface="標楷體" pitchFamily="65" charset="-120"/>
              </a:rPr>
              <a:t> </a:t>
            </a:r>
            <a:r>
              <a:rPr lang="zh-TW" altLang="en-US" sz="2400">
                <a:solidFill>
                  <a:srgbClr val="000000"/>
                </a:solidFill>
                <a:latin typeface="標楷體" pitchFamily="65" charset="-120"/>
                <a:ea typeface="標楷體" pitchFamily="65" charset="-120"/>
              </a:rPr>
              <a:t>對於行程產生所配置的記憶體和資源耗費很大。反之，因為執行緒共用它們所屬行程的資源，所以執行緒的產生和內容交換就比較經濟。憑經驗去測量出產生和維護行程比執行緒多出多少時間可能很困難，但通常產生和維護行程會比執行緒更費時。</a:t>
            </a:r>
          </a:p>
          <a:p>
            <a:pPr marL="0" indent="0" eaLnBrk="1" hangingPunct="1">
              <a:lnSpc>
                <a:spcPct val="80000"/>
              </a:lnSpc>
              <a:buFontTx/>
              <a:buAutoNum type="arabicPeriod"/>
            </a:pPr>
            <a:r>
              <a:rPr lang="zh-TW" altLang="en-US" sz="2400">
                <a:solidFill>
                  <a:srgbClr val="C00000"/>
                </a:solidFill>
                <a:latin typeface="標楷體" pitchFamily="65" charset="-120"/>
                <a:ea typeface="標楷體" pitchFamily="65" charset="-120"/>
              </a:rPr>
              <a:t>可擴展性</a:t>
            </a:r>
            <a:r>
              <a:rPr lang="en-US" altLang="zh-TW" sz="2400">
                <a:solidFill>
                  <a:srgbClr val="C00000"/>
                </a:solidFill>
                <a:latin typeface="標楷體" pitchFamily="65" charset="-120"/>
                <a:ea typeface="標楷體" pitchFamily="65" charset="-120"/>
              </a:rPr>
              <a:t>(</a:t>
            </a:r>
            <a:r>
              <a:rPr lang="en-US" altLang="zh-TW" sz="2400">
                <a:solidFill>
                  <a:srgbClr val="C00000"/>
                </a:solidFill>
                <a:ea typeface="MS PGothic" panose="020B0600070205080204" pitchFamily="34" charset="-128"/>
              </a:rPr>
              <a:t>Scalability)</a:t>
            </a:r>
            <a:r>
              <a:rPr lang="en-US" altLang="zh-TW" sz="2400">
                <a:solidFill>
                  <a:srgbClr val="C00000"/>
                </a:solidFill>
                <a:latin typeface="標楷體" pitchFamily="65" charset="-120"/>
                <a:ea typeface="標楷體" pitchFamily="65" charset="-120"/>
              </a:rPr>
              <a:t>: </a:t>
            </a:r>
            <a:r>
              <a:rPr lang="zh-TW" altLang="en-US" sz="2400">
                <a:solidFill>
                  <a:srgbClr val="000000"/>
                </a:solidFill>
                <a:latin typeface="標楷體" pitchFamily="65" charset="-120"/>
                <a:ea typeface="標楷體" pitchFamily="65" charset="-120"/>
              </a:rPr>
              <a:t>在多處理器的架構下，多執行緒的利益可以大幅提升，因為每一執行緒可以並行地在不同的處理器上執行。不論有多少</a:t>
            </a:r>
            <a:r>
              <a:rPr lang="en-US" altLang="zh-TW" sz="2400">
                <a:solidFill>
                  <a:srgbClr val="000000"/>
                </a:solidFill>
                <a:latin typeface="標楷體" pitchFamily="65" charset="-120"/>
                <a:ea typeface="標楷體" pitchFamily="65" charset="-120"/>
              </a:rPr>
              <a:t>CPU</a:t>
            </a:r>
            <a:r>
              <a:rPr lang="zh-TW" altLang="en-US" sz="2400">
                <a:solidFill>
                  <a:srgbClr val="000000"/>
                </a:solidFill>
                <a:latin typeface="標楷體" pitchFamily="65" charset="-120"/>
                <a:ea typeface="標楷體" pitchFamily="65" charset="-120"/>
              </a:rPr>
              <a:t>可以使用，單一執行緒只能在一個</a:t>
            </a:r>
            <a:r>
              <a:rPr lang="en-US" altLang="zh-TW" sz="2400">
                <a:solidFill>
                  <a:srgbClr val="000000"/>
                </a:solidFill>
                <a:latin typeface="標楷體" pitchFamily="65" charset="-120"/>
                <a:ea typeface="標楷體" pitchFamily="65" charset="-120"/>
              </a:rPr>
              <a:t>CPU</a:t>
            </a:r>
            <a:r>
              <a:rPr lang="zh-TW" altLang="en-US" sz="2400">
                <a:solidFill>
                  <a:srgbClr val="000000"/>
                </a:solidFill>
                <a:latin typeface="標楷體" pitchFamily="65" charset="-120"/>
                <a:ea typeface="標楷體" pitchFamily="65" charset="-120"/>
              </a:rPr>
              <a:t>上執行。多處理器上並行增加多執行緒。</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3EB1F20-330D-4B75-8E8A-4090D7C5775D}"/>
              </a:ext>
            </a:extLst>
          </p:cNvPr>
          <p:cNvSpPr>
            <a:spLocks noGrp="1" noChangeArrowheads="1"/>
          </p:cNvSpPr>
          <p:nvPr>
            <p:ph type="body" idx="1"/>
          </p:nvPr>
        </p:nvSpPr>
        <p:spPr>
          <a:xfrm>
            <a:off x="395288" y="260350"/>
            <a:ext cx="8305800" cy="5473700"/>
          </a:xfrm>
        </p:spPr>
        <p:txBody>
          <a:bodyPr/>
          <a:lstStyle/>
          <a:p>
            <a:pPr marL="0" indent="0" eaLnBrk="1" hangingPunct="1">
              <a:lnSpc>
                <a:spcPct val="80000"/>
              </a:lnSpc>
              <a:spcBef>
                <a:spcPct val="0"/>
              </a:spcBef>
              <a:buFont typeface="Wingdings" panose="05000000000000000000" pitchFamily="2" charset="2"/>
              <a:buNone/>
            </a:pPr>
            <a:r>
              <a:rPr lang="en-US" altLang="zh-TW" sz="4200">
                <a:solidFill>
                  <a:schemeClr val="tx2"/>
                </a:solidFill>
                <a:latin typeface="標楷體" pitchFamily="65" charset="-120"/>
                <a:ea typeface="標楷體" pitchFamily="65" charset="-120"/>
              </a:rPr>
              <a:t>4.1.3 </a:t>
            </a:r>
            <a:r>
              <a:rPr lang="zh-TW" altLang="en-US" sz="4200">
                <a:solidFill>
                  <a:schemeClr val="tx2"/>
                </a:solidFill>
                <a:latin typeface="標楷體" pitchFamily="65" charset="-120"/>
                <a:ea typeface="標楷體" pitchFamily="65" charset="-120"/>
              </a:rPr>
              <a:t>多核心程式的挑戰</a:t>
            </a:r>
          </a:p>
          <a:p>
            <a:pPr marL="0" indent="0" eaLnBrk="1" hangingPunct="1">
              <a:lnSpc>
                <a:spcPct val="80000"/>
              </a:lnSpc>
              <a:buFont typeface="Wingdings" panose="05000000000000000000" pitchFamily="2" charset="2"/>
              <a:buNone/>
            </a:pPr>
            <a:r>
              <a:rPr lang="zh-TW" altLang="en-US" sz="2000">
                <a:solidFill>
                  <a:srgbClr val="000000"/>
                </a:solidFill>
                <a:ea typeface="標楷體" pitchFamily="65" charset="-120"/>
              </a:rPr>
              <a:t>在位多核心系統編寫程式中目前的挑戰有以下五個領域：</a:t>
            </a:r>
            <a:r>
              <a:rPr lang="zh-TW" altLang="en-US" sz="3200"/>
              <a:t> </a:t>
            </a:r>
            <a:endParaRPr lang="zh-TW" altLang="en-US" sz="2000">
              <a:solidFill>
                <a:srgbClr val="000000"/>
              </a:solidFill>
              <a:latin typeface="標楷體" pitchFamily="65" charset="-120"/>
              <a:ea typeface="標楷體" pitchFamily="65" charset="-120"/>
            </a:endParaRP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latin typeface="標楷體" pitchFamily="65" charset="-120"/>
                <a:ea typeface="標楷體" pitchFamily="65" charset="-120"/>
              </a:rPr>
              <a:t>1.</a:t>
            </a:r>
            <a:r>
              <a:rPr lang="zh-TW" altLang="en-US" sz="2000">
                <a:solidFill>
                  <a:srgbClr val="000000"/>
                </a:solidFill>
                <a:latin typeface="標楷體" pitchFamily="65" charset="-120"/>
                <a:ea typeface="標楷體" pitchFamily="65" charset="-120"/>
              </a:rPr>
              <a:t>切割</a:t>
            </a:r>
            <a:r>
              <a:rPr lang="zh-TW" altLang="en-US" sz="2000">
                <a:solidFill>
                  <a:srgbClr val="000000"/>
                </a:solidFill>
                <a:ea typeface="標楷體" pitchFamily="65" charset="-120"/>
              </a:rPr>
              <a:t>活動</a:t>
            </a:r>
            <a:r>
              <a:rPr lang="en-US" altLang="zh-TW" sz="2000">
                <a:solidFill>
                  <a:srgbClr val="000000"/>
                </a:solidFill>
                <a:ea typeface="標楷體" pitchFamily="65" charset="-120"/>
              </a:rPr>
              <a:t>(Dividing activities)</a:t>
            </a:r>
            <a:r>
              <a:rPr lang="zh-TW" altLang="en-US" sz="2000">
                <a:solidFill>
                  <a:srgbClr val="000000"/>
                </a:solidFill>
                <a:ea typeface="標楷體" pitchFamily="65" charset="-120"/>
              </a:rPr>
              <a:t>： 檢查應用程式來找出可以被切割成個別的、同時發生的任務，因此可以在個別的核心上平行地執行。</a:t>
            </a: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ea typeface="標楷體" pitchFamily="65" charset="-120"/>
              </a:rPr>
              <a:t>2.</a:t>
            </a:r>
            <a:r>
              <a:rPr lang="zh-TW" altLang="en-US" sz="2000">
                <a:solidFill>
                  <a:srgbClr val="000000"/>
                </a:solidFill>
                <a:ea typeface="標楷體" pitchFamily="65" charset="-120"/>
              </a:rPr>
              <a:t>平衡</a:t>
            </a:r>
            <a:r>
              <a:rPr lang="en-US" altLang="zh-TW" sz="2000">
                <a:solidFill>
                  <a:srgbClr val="000000"/>
                </a:solidFill>
                <a:ea typeface="標楷體" pitchFamily="65" charset="-120"/>
              </a:rPr>
              <a:t>(Balance)</a:t>
            </a:r>
            <a:r>
              <a:rPr lang="zh-TW" altLang="en-US" sz="2000">
                <a:solidFill>
                  <a:srgbClr val="000000"/>
                </a:solidFill>
                <a:ea typeface="標楷體" pitchFamily="65" charset="-120"/>
              </a:rPr>
              <a:t>： 當識別任務可以平行地執行時，程式員也必須保證任務執行為相等的工作。</a:t>
            </a: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ea typeface="標楷體" pitchFamily="65" charset="-120"/>
              </a:rPr>
              <a:t>3.</a:t>
            </a:r>
            <a:r>
              <a:rPr lang="zh-TW" altLang="en-US" sz="2000">
                <a:solidFill>
                  <a:srgbClr val="000000"/>
                </a:solidFill>
                <a:ea typeface="標楷體" pitchFamily="65" charset="-120"/>
              </a:rPr>
              <a:t>資料分裂</a:t>
            </a:r>
            <a:r>
              <a:rPr lang="en-US" altLang="zh-TW" sz="2000">
                <a:solidFill>
                  <a:srgbClr val="000000"/>
                </a:solidFill>
                <a:ea typeface="標楷體" pitchFamily="65" charset="-120"/>
              </a:rPr>
              <a:t>(Data splitting)</a:t>
            </a:r>
            <a:r>
              <a:rPr lang="zh-TW" altLang="en-US" sz="2000">
                <a:solidFill>
                  <a:srgbClr val="000000"/>
                </a:solidFill>
                <a:ea typeface="標楷體" pitchFamily="65" charset="-120"/>
              </a:rPr>
              <a:t>： 正如同應用程式被分割成個別的任務，藉由任務來存取和運用的資料必須被分割到個別的核心上執行。</a:t>
            </a: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ea typeface="標楷體" pitchFamily="65" charset="-120"/>
              </a:rPr>
              <a:t>4.</a:t>
            </a:r>
            <a:r>
              <a:rPr lang="zh-TW" altLang="en-US" sz="2000">
                <a:solidFill>
                  <a:srgbClr val="000000"/>
                </a:solidFill>
                <a:ea typeface="標楷體" pitchFamily="65" charset="-120"/>
              </a:rPr>
              <a:t>資料相依性</a:t>
            </a:r>
            <a:r>
              <a:rPr lang="en-US" altLang="zh-TW" sz="2000">
                <a:solidFill>
                  <a:srgbClr val="000000"/>
                </a:solidFill>
                <a:ea typeface="標楷體" pitchFamily="65" charset="-120"/>
              </a:rPr>
              <a:t>(Data dependency)</a:t>
            </a:r>
            <a:r>
              <a:rPr lang="zh-TW" altLang="en-US" sz="2000">
                <a:solidFill>
                  <a:srgbClr val="000000"/>
                </a:solidFill>
                <a:ea typeface="標楷體" pitchFamily="65" charset="-120"/>
              </a:rPr>
              <a:t>： 藉由任務存取的資料必須在兩個或多個任務之間檢查其相依性。在一個任務依靠另一個任務的情況下，程式員必須確認任務的執行與資料的相依性是同步的。</a:t>
            </a: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ea typeface="標楷體" pitchFamily="65" charset="-120"/>
              </a:rPr>
              <a:t>5.</a:t>
            </a:r>
            <a:r>
              <a:rPr lang="zh-TW" altLang="en-US" sz="2000">
                <a:solidFill>
                  <a:srgbClr val="000000"/>
                </a:solidFill>
                <a:ea typeface="標楷體" pitchFamily="65" charset="-120"/>
              </a:rPr>
              <a:t>測試與除錯</a:t>
            </a:r>
            <a:r>
              <a:rPr lang="en-US" altLang="zh-TW" sz="2000">
                <a:solidFill>
                  <a:srgbClr val="000000"/>
                </a:solidFill>
                <a:ea typeface="標楷體" pitchFamily="65" charset="-120"/>
              </a:rPr>
              <a:t>(</a:t>
            </a:r>
            <a:r>
              <a:rPr lang="en-US" altLang="zh-TW" sz="2000" i="1">
                <a:solidFill>
                  <a:srgbClr val="000000"/>
                </a:solidFill>
                <a:ea typeface="標楷體" pitchFamily="65" charset="-120"/>
              </a:rPr>
              <a:t>Testing and debugging</a:t>
            </a:r>
            <a:r>
              <a:rPr lang="en-US" altLang="zh-TW" sz="2000">
                <a:solidFill>
                  <a:srgbClr val="000000"/>
                </a:solidFill>
                <a:ea typeface="標楷體" pitchFamily="65" charset="-120"/>
              </a:rPr>
              <a:t>)</a:t>
            </a:r>
            <a:r>
              <a:rPr lang="zh-TW" altLang="en-US" sz="2000">
                <a:solidFill>
                  <a:srgbClr val="000000"/>
                </a:solidFill>
                <a:ea typeface="標楷體" pitchFamily="65" charset="-120"/>
              </a:rPr>
              <a:t>：當一個程式在多核心上平行地執行時，有許多不同的執行路徑。測試和</a:t>
            </a:r>
            <a:r>
              <a:rPr lang="zh-TW" altLang="en-US" sz="2000">
                <a:solidFill>
                  <a:srgbClr val="000000"/>
                </a:solidFill>
                <a:latin typeface="標楷體" pitchFamily="65" charset="-120"/>
                <a:ea typeface="標楷體" pitchFamily="65" charset="-120"/>
              </a:rPr>
              <a:t>除錯這類同步的程式原來就比測試和除錯單一執行緒的應用程式更加困難。</a:t>
            </a:r>
            <a:endParaRPr lang="en-US" altLang="zh-TW" sz="2000">
              <a:solidFill>
                <a:srgbClr val="000000"/>
              </a:solidFill>
              <a:latin typeface="標楷體" pitchFamily="65" charset="-120"/>
              <a:ea typeface="標楷體" pitchFamily="65" charset="-120"/>
            </a:endParaRPr>
          </a:p>
        </p:txBody>
      </p:sp>
      <p:pic>
        <p:nvPicPr>
          <p:cNvPr id="13315" name="Picture 3">
            <a:extLst>
              <a:ext uri="{FF2B5EF4-FFF2-40B4-BE49-F238E27FC236}">
                <a16:creationId xmlns:a16="http://schemas.microsoft.com/office/drawing/2014/main" id="{5B72686F-26CA-47B5-8DFD-61B0A6BD1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084763"/>
            <a:ext cx="47244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a:extLst>
              <a:ext uri="{FF2B5EF4-FFF2-40B4-BE49-F238E27FC236}">
                <a16:creationId xmlns:a16="http://schemas.microsoft.com/office/drawing/2014/main" id="{8F331EED-FB85-4AB1-9933-49F072F88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863" y="4854575"/>
            <a:ext cx="30670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21B6952-FBA5-4010-BF38-1509863E3D64}"/>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cs typeface="Times New Roman" panose="02020603050405020304" pitchFamily="18" charset="0"/>
              </a:rPr>
              <a:t>Amdahl</a:t>
            </a:r>
            <a:r>
              <a:rPr lang="en-US"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s Law</a:t>
            </a:r>
          </a:p>
        </p:txBody>
      </p:sp>
      <p:sp>
        <p:nvSpPr>
          <p:cNvPr id="7171" name="Rectangle 3">
            <a:extLst>
              <a:ext uri="{FF2B5EF4-FFF2-40B4-BE49-F238E27FC236}">
                <a16:creationId xmlns:a16="http://schemas.microsoft.com/office/drawing/2014/main" id="{239F0DBD-43A0-4E14-A441-45B0972DE17B}"/>
              </a:ext>
            </a:extLst>
          </p:cNvPr>
          <p:cNvSpPr>
            <a:spLocks noGrp="1" noChangeArrowheads="1"/>
          </p:cNvSpPr>
          <p:nvPr>
            <p:ph type="body" idx="1"/>
          </p:nvPr>
        </p:nvSpPr>
        <p:spPr>
          <a:xfrm>
            <a:off x="457200" y="1052513"/>
            <a:ext cx="8229600" cy="5078412"/>
          </a:xfrm>
        </p:spPr>
        <p:txBody>
          <a:bodyPr/>
          <a:lstStyle/>
          <a:p>
            <a:pPr>
              <a:defRPr/>
            </a:pPr>
            <a:r>
              <a:rPr lang="en-US" altLang="zh-TW" sz="2400" dirty="0">
                <a:latin typeface="Times New Roman" panose="02020603050405020304" pitchFamily="18" charset="0"/>
                <a:cs typeface="Times New Roman" panose="02020603050405020304" pitchFamily="18" charset="0"/>
              </a:rPr>
              <a:t>Identifies performance gains from adding additional cores to an application that has both serial and parallel components</a:t>
            </a:r>
          </a:p>
          <a:p>
            <a:pPr>
              <a:defRPr/>
            </a:pPr>
            <a:r>
              <a:rPr lang="en-US" altLang="zh-TW" sz="2400" i="1" dirty="0">
                <a:latin typeface="Times New Roman" panose="02020603050405020304" pitchFamily="18" charset="0"/>
                <a:cs typeface="Times New Roman" panose="02020603050405020304" pitchFamily="18" charset="0"/>
              </a:rPr>
              <a:t>S</a:t>
            </a:r>
            <a:r>
              <a:rPr lang="en-US" altLang="zh-TW" sz="2400" dirty="0">
                <a:latin typeface="Times New Roman" panose="02020603050405020304" pitchFamily="18" charset="0"/>
                <a:cs typeface="Times New Roman" panose="02020603050405020304" pitchFamily="18" charset="0"/>
              </a:rPr>
              <a:t> is serial portion</a:t>
            </a:r>
          </a:p>
          <a:p>
            <a:pPr>
              <a:defRPr/>
            </a:pPr>
            <a:r>
              <a:rPr lang="en-US" altLang="zh-TW" sz="2400" i="1" dirty="0">
                <a:latin typeface="Times New Roman" panose="02020603050405020304" pitchFamily="18" charset="0"/>
                <a:cs typeface="Times New Roman" panose="02020603050405020304" pitchFamily="18" charset="0"/>
              </a:rPr>
              <a:t>N</a:t>
            </a:r>
            <a:r>
              <a:rPr lang="en-US" altLang="zh-TW" sz="2400" dirty="0">
                <a:latin typeface="Times New Roman" panose="02020603050405020304" pitchFamily="18" charset="0"/>
                <a:cs typeface="Times New Roman" panose="02020603050405020304" pitchFamily="18" charset="0"/>
              </a:rPr>
              <a:t> processing cores</a:t>
            </a:r>
          </a:p>
          <a:p>
            <a:pPr>
              <a:defRPr/>
            </a:pPr>
            <a:endParaRPr lang="en-US" altLang="zh-TW"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TW" sz="2400" dirty="0">
              <a:latin typeface="Times New Roman" panose="02020603050405020304" pitchFamily="18" charset="0"/>
              <a:cs typeface="Times New Roman" panose="02020603050405020304" pitchFamily="18" charset="0"/>
            </a:endParaRPr>
          </a:p>
          <a:p>
            <a:pPr>
              <a:defRPr/>
            </a:pPr>
            <a:r>
              <a:rPr lang="en-US" altLang="zh-TW" sz="2400" dirty="0">
                <a:latin typeface="Times New Roman" panose="02020603050405020304" pitchFamily="18" charset="0"/>
                <a:cs typeface="Times New Roman" panose="02020603050405020304" pitchFamily="18" charset="0"/>
              </a:rPr>
              <a:t>I.e. if application is 75% parallel / 25% serial, moving from 1 to 2 cores results in speedup of 1.6 times</a:t>
            </a:r>
          </a:p>
          <a:p>
            <a:pPr>
              <a:defRPr/>
            </a:pPr>
            <a:r>
              <a:rPr lang="en-US" altLang="zh-TW" sz="2400" dirty="0">
                <a:latin typeface="Times New Roman" panose="02020603050405020304" pitchFamily="18" charset="0"/>
                <a:cs typeface="Times New Roman" panose="02020603050405020304" pitchFamily="18" charset="0"/>
              </a:rPr>
              <a:t>As </a:t>
            </a:r>
            <a:r>
              <a:rPr lang="en-US" altLang="zh-TW" sz="2400" i="1" dirty="0">
                <a:latin typeface="Times New Roman" panose="02020603050405020304" pitchFamily="18" charset="0"/>
                <a:cs typeface="Times New Roman" panose="02020603050405020304" pitchFamily="18" charset="0"/>
              </a:rPr>
              <a:t>N</a:t>
            </a:r>
            <a:r>
              <a:rPr lang="en-US" altLang="zh-TW" sz="2400" dirty="0">
                <a:latin typeface="Times New Roman" panose="02020603050405020304" pitchFamily="18" charset="0"/>
                <a:cs typeface="Times New Roman" panose="02020603050405020304" pitchFamily="18" charset="0"/>
              </a:rPr>
              <a:t> approaches infinity, speedup approaches 1 / </a:t>
            </a:r>
            <a:r>
              <a:rPr lang="en-US" altLang="zh-TW" sz="2400" i="1" dirty="0">
                <a:latin typeface="Times New Roman" panose="02020603050405020304" pitchFamily="18" charset="0"/>
                <a:cs typeface="Times New Roman" panose="02020603050405020304" pitchFamily="18" charset="0"/>
              </a:rPr>
              <a:t>S</a:t>
            </a:r>
            <a:br>
              <a:rPr lang="en-US" altLang="zh-TW" sz="2400" b="1" dirty="0">
                <a:latin typeface="Times New Roman" panose="02020603050405020304" pitchFamily="18" charset="0"/>
                <a:cs typeface="Times New Roman" panose="02020603050405020304" pitchFamily="18" charset="0"/>
              </a:rPr>
            </a:br>
            <a:r>
              <a:rPr lang="en-US" altLang="zh-TW" sz="2400" b="1" dirty="0">
                <a:latin typeface="Times New Roman" panose="02020603050405020304" pitchFamily="18" charset="0"/>
                <a:cs typeface="Times New Roman" panose="02020603050405020304" pitchFamily="18" charset="0"/>
              </a:rPr>
              <a:t>Serial portion of an application has disproportionate  effect on performance gained by adding additional cores</a:t>
            </a:r>
          </a:p>
          <a:p>
            <a:pPr>
              <a:buFont typeface="Monotype Sorts" pitchFamily="2" charset="2"/>
              <a:buNone/>
              <a:defRPr/>
            </a:pPr>
            <a:endParaRPr lang="en-US" altLang="zh-TW" sz="2400" b="1" dirty="0">
              <a:latin typeface="Times New Roman" panose="02020603050405020304" pitchFamily="18" charset="0"/>
              <a:cs typeface="Times New Roman" panose="02020603050405020304" pitchFamily="18" charset="0"/>
            </a:endParaRPr>
          </a:p>
          <a:p>
            <a:pPr>
              <a:defRPr/>
            </a:pPr>
            <a:r>
              <a:rPr lang="en-US" altLang="zh-TW" sz="2400" dirty="0">
                <a:latin typeface="Times New Roman" panose="02020603050405020304" pitchFamily="18" charset="0"/>
                <a:cs typeface="Times New Roman" panose="02020603050405020304" pitchFamily="18" charset="0"/>
              </a:rPr>
              <a:t>But does the law take into account contemporary multicore systems?</a:t>
            </a:r>
          </a:p>
        </p:txBody>
      </p:sp>
      <p:pic>
        <p:nvPicPr>
          <p:cNvPr id="14340" name="Picture 1" descr="Screen Shot 2012-12-04 at 7.54.07 PM.png">
            <a:extLst>
              <a:ext uri="{FF2B5EF4-FFF2-40B4-BE49-F238E27FC236}">
                <a16:creationId xmlns:a16="http://schemas.microsoft.com/office/drawing/2014/main" id="{147D6A80-8A10-45FC-8FA6-E708B1C8EC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349500"/>
            <a:ext cx="243046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21366</TotalTime>
  <Words>4493</Words>
  <Application>Microsoft Office PowerPoint</Application>
  <PresentationFormat>如螢幕大小 (4:3)</PresentationFormat>
  <Paragraphs>550</Paragraphs>
  <Slides>63</Slides>
  <Notes>5</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63</vt:i4>
      </vt:variant>
    </vt:vector>
  </HeadingPairs>
  <TitlesOfParts>
    <vt:vector size="75" baseType="lpstr">
      <vt:lpstr>Monotype Sorts</vt:lpstr>
      <vt:lpstr>MS PGothic</vt:lpstr>
      <vt:lpstr>新細明體</vt:lpstr>
      <vt:lpstr>標楷體</vt:lpstr>
      <vt:lpstr>Arial</vt:lpstr>
      <vt:lpstr>Calibri</vt:lpstr>
      <vt:lpstr>Courier New</vt:lpstr>
      <vt:lpstr>Garamond</vt:lpstr>
      <vt:lpstr>Helvetica</vt:lpstr>
      <vt:lpstr>Times New Roman</vt:lpstr>
      <vt:lpstr>Wingdings</vt:lpstr>
      <vt:lpstr>Edge</vt:lpstr>
      <vt:lpstr>CHAPTER  4  多執行緒 (Multithreaded Programming)</vt:lpstr>
      <vt:lpstr>CHAPTER  4  多執行緒</vt:lpstr>
      <vt:lpstr>Multicore Programming</vt:lpstr>
      <vt:lpstr>4.1 概論</vt:lpstr>
      <vt:lpstr>Difference between creating a process and a thread</vt:lpstr>
      <vt:lpstr>PowerPoint 簡報</vt:lpstr>
      <vt:lpstr>PowerPoint 簡報</vt:lpstr>
      <vt:lpstr>PowerPoint 簡報</vt:lpstr>
      <vt:lpstr>Amdahl’s Law</vt:lpstr>
      <vt:lpstr>Difference of functions </vt:lpstr>
      <vt:lpstr>User Threads and Kernel Threads</vt:lpstr>
      <vt:lpstr>多執行緒模式</vt:lpstr>
      <vt:lpstr>PowerPoint 簡報</vt:lpstr>
      <vt:lpstr>PowerPoint 簡報</vt:lpstr>
      <vt:lpstr>PowerPoint 簡報</vt:lpstr>
      <vt:lpstr>4.4 執行緒的函式庫</vt:lpstr>
      <vt:lpstr>4.4 執行緒程式庫(Thread Libraries)</vt:lpstr>
      <vt:lpstr>Pthreads</vt:lpstr>
      <vt:lpstr>Preliminaries</vt:lpstr>
      <vt:lpstr>pthread_attr_init</vt:lpstr>
      <vt:lpstr>執行緒屬性</vt:lpstr>
      <vt:lpstr>執行緒的相關API</vt:lpstr>
      <vt:lpstr>Creating a thread: pthread_create </vt:lpstr>
      <vt:lpstr>Waiting for the threads to finish: pthread_join </vt:lpstr>
      <vt:lpstr>Exiting a Thread</vt:lpstr>
      <vt:lpstr>Pthreads Example</vt:lpstr>
      <vt:lpstr>Pthreads Example (Cont.)</vt:lpstr>
      <vt:lpstr>Pthreads Code for Joining 10 Threads</vt:lpstr>
      <vt:lpstr>Quiz 1</vt:lpstr>
      <vt:lpstr>Problem: vector addition using pthread</vt:lpstr>
      <vt:lpstr>PowerPoint 簡報</vt:lpstr>
      <vt:lpstr>PowerPoint 簡報</vt:lpstr>
      <vt:lpstr>PowerPoint 簡報</vt:lpstr>
      <vt:lpstr>Matrix multiplication</vt:lpstr>
      <vt:lpstr>PowerPoint 簡報</vt:lpstr>
      <vt:lpstr>PowerPoint 簡報</vt:lpstr>
      <vt:lpstr>Problem</vt:lpstr>
      <vt:lpstr>隱性線程(Implicit Threading)</vt:lpstr>
      <vt:lpstr>OpenMP</vt:lpstr>
      <vt:lpstr>#pragma omp parallel</vt:lpstr>
      <vt:lpstr>PowerPoint 簡報</vt:lpstr>
      <vt:lpstr>#pragma omp parallel for</vt:lpstr>
      <vt:lpstr>Omp 用法</vt:lpstr>
      <vt:lpstr>directive</vt:lpstr>
      <vt:lpstr>directive</vt:lpstr>
      <vt:lpstr>clause</vt:lpstr>
      <vt:lpstr>clause</vt:lpstr>
      <vt:lpstr>clause</vt:lpstr>
      <vt:lpstr>Find the error</vt:lpstr>
      <vt:lpstr>Solution</vt:lpstr>
      <vt:lpstr>Find the error</vt:lpstr>
      <vt:lpstr>Solution</vt:lpstr>
      <vt:lpstr>Find the bug</vt:lpstr>
      <vt:lpstr>Solution</vt:lpstr>
      <vt:lpstr>Solution II</vt:lpstr>
      <vt:lpstr>Compare the performance of atomic and reduction </vt:lpstr>
      <vt:lpstr>4.6 執行緒的重要事項</vt:lpstr>
      <vt:lpstr>PowerPoint 簡報</vt:lpstr>
      <vt:lpstr>PowerPoint 簡報</vt:lpstr>
      <vt:lpstr>PowerPoint 簡報</vt:lpstr>
      <vt:lpstr>PowerPoint 簡報</vt:lpstr>
      <vt:lpstr>4.5 作業系統範例</vt:lpstr>
      <vt:lpstr>PowerPoint 簡報</vt:lpstr>
    </vt:vector>
  </TitlesOfParts>
  <Manager/>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subject/>
  <dc:creator>sju</dc:creator>
  <cp:keywords/>
  <dc:description/>
  <cp:lastModifiedBy>Brucelin</cp:lastModifiedBy>
  <cp:revision>174</cp:revision>
  <cp:lastPrinted>1601-01-01T00:00:00Z</cp:lastPrinted>
  <dcterms:created xsi:type="dcterms:W3CDTF">2006-03-02T08:04:12Z</dcterms:created>
  <dcterms:modified xsi:type="dcterms:W3CDTF">2020-04-14T07:56:56Z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TC010721181028</vt:lpwstr>
  </property>
</Properties>
</file>