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4"/>
  </p:notesMasterIdLst>
  <p:sldIdLst>
    <p:sldId id="257" r:id="rId2"/>
    <p:sldId id="256" r:id="rId3"/>
    <p:sldId id="258" r:id="rId4"/>
    <p:sldId id="306" r:id="rId5"/>
    <p:sldId id="307" r:id="rId6"/>
    <p:sldId id="259" r:id="rId7"/>
    <p:sldId id="260" r:id="rId8"/>
    <p:sldId id="261" r:id="rId9"/>
    <p:sldId id="262" r:id="rId10"/>
    <p:sldId id="263" r:id="rId11"/>
    <p:sldId id="302" r:id="rId12"/>
    <p:sldId id="264" r:id="rId13"/>
    <p:sldId id="308" r:id="rId14"/>
    <p:sldId id="309" r:id="rId15"/>
    <p:sldId id="310" r:id="rId16"/>
    <p:sldId id="323" r:id="rId17"/>
    <p:sldId id="324" r:id="rId18"/>
    <p:sldId id="325" r:id="rId19"/>
    <p:sldId id="265" r:id="rId20"/>
    <p:sldId id="266" r:id="rId21"/>
    <p:sldId id="267" r:id="rId22"/>
    <p:sldId id="268" r:id="rId23"/>
    <p:sldId id="311" r:id="rId24"/>
    <p:sldId id="270" r:id="rId25"/>
    <p:sldId id="271" r:id="rId26"/>
    <p:sldId id="312" r:id="rId27"/>
    <p:sldId id="304" r:id="rId28"/>
    <p:sldId id="313" r:id="rId29"/>
    <p:sldId id="272" r:id="rId30"/>
    <p:sldId id="273" r:id="rId31"/>
    <p:sldId id="274" r:id="rId32"/>
    <p:sldId id="275" r:id="rId33"/>
    <p:sldId id="277" r:id="rId34"/>
    <p:sldId id="269" r:id="rId35"/>
    <p:sldId id="318" r:id="rId36"/>
    <p:sldId id="317" r:id="rId37"/>
    <p:sldId id="279" r:id="rId38"/>
    <p:sldId id="314" r:id="rId39"/>
    <p:sldId id="315" r:id="rId40"/>
    <p:sldId id="280" r:id="rId41"/>
    <p:sldId id="316" r:id="rId42"/>
    <p:sldId id="303" r:id="rId43"/>
    <p:sldId id="281" r:id="rId44"/>
    <p:sldId id="282" r:id="rId45"/>
    <p:sldId id="319" r:id="rId46"/>
    <p:sldId id="283" r:id="rId47"/>
    <p:sldId id="284" r:id="rId48"/>
    <p:sldId id="320" r:id="rId49"/>
    <p:sldId id="322" r:id="rId50"/>
    <p:sldId id="321" r:id="rId51"/>
    <p:sldId id="285" r:id="rId52"/>
    <p:sldId id="287" r:id="rId53"/>
    <p:sldId id="297" r:id="rId54"/>
    <p:sldId id="288" r:id="rId55"/>
    <p:sldId id="289" r:id="rId56"/>
    <p:sldId id="290" r:id="rId57"/>
    <p:sldId id="291" r:id="rId58"/>
    <p:sldId id="292" r:id="rId59"/>
    <p:sldId id="298" r:id="rId60"/>
    <p:sldId id="293" r:id="rId61"/>
    <p:sldId id="294" r:id="rId62"/>
    <p:sldId id="295" r:id="rId63"/>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5" autoAdjust="0"/>
    <p:restoredTop sz="94728" autoAdjust="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7806E676-8ADF-410B-A3C6-D374130BEF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a:extLst>
              <a:ext uri="{FF2B5EF4-FFF2-40B4-BE49-F238E27FC236}">
                <a16:creationId xmlns:a16="http://schemas.microsoft.com/office/drawing/2014/main" id="{C2CF7F98-AF67-4909-BADF-68DF10099AB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2F2D70D-5C52-4642-ABD9-CC834F15CBA8}" type="datetimeFigureOut">
              <a:rPr lang="zh-TW" altLang="en-US"/>
              <a:pPr>
                <a:defRPr/>
              </a:pPr>
              <a:t>2020/5/25</a:t>
            </a:fld>
            <a:endParaRPr lang="zh-TW" altLang="en-US"/>
          </a:p>
        </p:txBody>
      </p:sp>
      <p:sp>
        <p:nvSpPr>
          <p:cNvPr id="4" name="投影片圖像版面配置區 3">
            <a:extLst>
              <a:ext uri="{FF2B5EF4-FFF2-40B4-BE49-F238E27FC236}">
                <a16:creationId xmlns:a16="http://schemas.microsoft.com/office/drawing/2014/main" id="{603153A0-828D-4402-814B-78A89227987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83FFC560-D95F-46D1-8B2A-027194C72AB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0DCEE727-FEB7-4128-B32C-F750CAD4332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a:extLst>
              <a:ext uri="{FF2B5EF4-FFF2-40B4-BE49-F238E27FC236}">
                <a16:creationId xmlns:a16="http://schemas.microsoft.com/office/drawing/2014/main" id="{83185586-1CC6-47C1-897C-8B79E39AC42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1EBD221-0449-4830-9A36-607A7B1FADBF}"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C24A97F-7CC6-4260-9912-6AFDE4B462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6788">
              <a:defRPr kumimoji="1">
                <a:solidFill>
                  <a:schemeClr val="tx1"/>
                </a:solidFill>
                <a:latin typeface="Arial" panose="020B0604020202020204" pitchFamily="34" charset="0"/>
                <a:ea typeface="新細明體" panose="02020500000000000000" pitchFamily="18" charset="-120"/>
              </a:defRPr>
            </a:lvl1pPr>
            <a:lvl2pPr marL="742950" indent="-285750" defTabSz="966788">
              <a:defRPr kumimoji="1">
                <a:solidFill>
                  <a:schemeClr val="tx1"/>
                </a:solidFill>
                <a:latin typeface="Arial" panose="020B0604020202020204" pitchFamily="34" charset="0"/>
                <a:ea typeface="新細明體" panose="02020500000000000000" pitchFamily="18" charset="-120"/>
              </a:defRPr>
            </a:lvl2pPr>
            <a:lvl3pPr marL="1143000" indent="-228600" defTabSz="966788">
              <a:defRPr kumimoji="1">
                <a:solidFill>
                  <a:schemeClr val="tx1"/>
                </a:solidFill>
                <a:latin typeface="Arial" panose="020B0604020202020204" pitchFamily="34" charset="0"/>
                <a:ea typeface="新細明體" panose="02020500000000000000" pitchFamily="18" charset="-120"/>
              </a:defRPr>
            </a:lvl3pPr>
            <a:lvl4pPr marL="1600200" indent="-228600" defTabSz="966788">
              <a:defRPr kumimoji="1">
                <a:solidFill>
                  <a:schemeClr val="tx1"/>
                </a:solidFill>
                <a:latin typeface="Arial" panose="020B0604020202020204" pitchFamily="34" charset="0"/>
                <a:ea typeface="新細明體" panose="02020500000000000000" pitchFamily="18" charset="-120"/>
              </a:defRPr>
            </a:lvl4pPr>
            <a:lvl5pPr marL="2057400" indent="-228600" defTabSz="966788">
              <a:defRPr kumimoji="1">
                <a:solidFill>
                  <a:schemeClr val="tx1"/>
                </a:solidFill>
                <a:latin typeface="Arial" panose="020B060402020202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CA01328-0564-4C23-B177-DBB6751B475C}" type="slidenum">
              <a:rPr lang="en-US" altLang="zh-TW" smtClean="0">
                <a:latin typeface="Times New Roman" panose="02020603050405020304" pitchFamily="18" charset="0"/>
                <a:ea typeface="ＭＳ Ｐゴシック" panose="020B0600070205080204" pitchFamily="34" charset="-128"/>
              </a:rPr>
              <a:pPr/>
              <a:t>11</a:t>
            </a:fld>
            <a:endParaRPr lang="en-US" altLang="zh-TW">
              <a:latin typeface="Times New Roman" panose="02020603050405020304" pitchFamily="18" charset="0"/>
              <a:ea typeface="ＭＳ Ｐゴシック" panose="020B0600070205080204" pitchFamily="34" charset="-128"/>
            </a:endParaRPr>
          </a:p>
        </p:txBody>
      </p:sp>
      <p:sp>
        <p:nvSpPr>
          <p:cNvPr id="17411" name="Rectangle 2">
            <a:extLst>
              <a:ext uri="{FF2B5EF4-FFF2-40B4-BE49-F238E27FC236}">
                <a16:creationId xmlns:a16="http://schemas.microsoft.com/office/drawing/2014/main" id="{8E3FD2B5-9567-4BFD-A6C3-4FE006FB19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A3855DBD-616E-402B-99AB-8B52BF8598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9EF4CBF-904E-4F12-8419-11AA376D05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6788">
              <a:defRPr kumimoji="1">
                <a:solidFill>
                  <a:schemeClr val="tx1"/>
                </a:solidFill>
                <a:latin typeface="Arial" panose="020B0604020202020204" pitchFamily="34" charset="0"/>
                <a:ea typeface="新細明體" panose="02020500000000000000" pitchFamily="18" charset="-120"/>
              </a:defRPr>
            </a:lvl1pPr>
            <a:lvl2pPr marL="742950" indent="-285750" defTabSz="966788">
              <a:defRPr kumimoji="1">
                <a:solidFill>
                  <a:schemeClr val="tx1"/>
                </a:solidFill>
                <a:latin typeface="Arial" panose="020B0604020202020204" pitchFamily="34" charset="0"/>
                <a:ea typeface="新細明體" panose="02020500000000000000" pitchFamily="18" charset="-120"/>
              </a:defRPr>
            </a:lvl2pPr>
            <a:lvl3pPr marL="1143000" indent="-228600" defTabSz="966788">
              <a:defRPr kumimoji="1">
                <a:solidFill>
                  <a:schemeClr val="tx1"/>
                </a:solidFill>
                <a:latin typeface="Arial" panose="020B0604020202020204" pitchFamily="34" charset="0"/>
                <a:ea typeface="新細明體" panose="02020500000000000000" pitchFamily="18" charset="-120"/>
              </a:defRPr>
            </a:lvl3pPr>
            <a:lvl4pPr marL="1600200" indent="-228600" defTabSz="966788">
              <a:defRPr kumimoji="1">
                <a:solidFill>
                  <a:schemeClr val="tx1"/>
                </a:solidFill>
                <a:latin typeface="Arial" panose="020B0604020202020204" pitchFamily="34" charset="0"/>
                <a:ea typeface="新細明體" panose="02020500000000000000" pitchFamily="18" charset="-120"/>
              </a:defRPr>
            </a:lvl4pPr>
            <a:lvl5pPr marL="2057400" indent="-228600" defTabSz="966788">
              <a:defRPr kumimoji="1">
                <a:solidFill>
                  <a:schemeClr val="tx1"/>
                </a:solidFill>
                <a:latin typeface="Arial" panose="020B060402020202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8623C39-E35E-4FB4-A1FF-9C80CA73E6A0}" type="slidenum">
              <a:rPr lang="en-US" altLang="zh-TW" smtClean="0">
                <a:latin typeface="Times New Roman" panose="02020603050405020304" pitchFamily="18" charset="0"/>
                <a:ea typeface="ＭＳ Ｐゴシック" panose="020B0600070205080204" pitchFamily="34" charset="-128"/>
              </a:rPr>
              <a:pPr/>
              <a:t>42</a:t>
            </a:fld>
            <a:endParaRPr lang="en-US" altLang="zh-TW">
              <a:latin typeface="Times New Roman" panose="02020603050405020304" pitchFamily="18" charset="0"/>
              <a:ea typeface="ＭＳ Ｐゴシック" panose="020B0600070205080204" pitchFamily="34" charset="-128"/>
            </a:endParaRPr>
          </a:p>
        </p:txBody>
      </p:sp>
      <p:sp>
        <p:nvSpPr>
          <p:cNvPr id="38915" name="Rectangle 2">
            <a:extLst>
              <a:ext uri="{FF2B5EF4-FFF2-40B4-BE49-F238E27FC236}">
                <a16:creationId xmlns:a16="http://schemas.microsoft.com/office/drawing/2014/main" id="{57A3F9DA-85BF-4202-AFD2-66ACC6E86C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122D241D-E6E4-4BBE-804C-9B54B32AF6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zh-TW">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C3832335-5D7F-46ED-9F01-C54D533ED905}"/>
              </a:ext>
            </a:extLst>
          </p:cNvPr>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a:extLst>
              <a:ext uri="{FF2B5EF4-FFF2-40B4-BE49-F238E27FC236}">
                <a16:creationId xmlns:a16="http://schemas.microsoft.com/office/drawing/2014/main" id="{FF95463F-59A4-4C5D-8238-AAAA23603C27}"/>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2706" name="Rectangle 2"/>
          <p:cNvSpPr>
            <a:spLocks noGrp="1" noChangeArrowheads="1"/>
          </p:cNvSpPr>
          <p:nvPr>
            <p:ph type="ctrTitle"/>
          </p:nvPr>
        </p:nvSpPr>
        <p:spPr>
          <a:xfrm>
            <a:off x="914400" y="1524000"/>
            <a:ext cx="7623175" cy="1752600"/>
          </a:xfrm>
        </p:spPr>
        <p:txBody>
          <a:bodyPr/>
          <a:lstStyle>
            <a:lvl1pPr>
              <a:defRPr sz="5000"/>
            </a:lvl1pPr>
          </a:lstStyle>
          <a:p>
            <a:r>
              <a:rPr lang="en-US" altLang="zh-TW"/>
              <a:t>按一下以編輯母片標題樣式</a:t>
            </a:r>
          </a:p>
        </p:txBody>
      </p:sp>
      <p:sp>
        <p:nvSpPr>
          <p:cNvPr id="727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TW"/>
              <a:t>按一下以編輯母片副標題樣式</a:t>
            </a:r>
          </a:p>
        </p:txBody>
      </p:sp>
      <p:sp>
        <p:nvSpPr>
          <p:cNvPr id="6" name="Rectangle 4">
            <a:extLst>
              <a:ext uri="{FF2B5EF4-FFF2-40B4-BE49-F238E27FC236}">
                <a16:creationId xmlns:a16="http://schemas.microsoft.com/office/drawing/2014/main" id="{8A3F26AA-34E1-41AD-B6D4-13C2F03207A6}"/>
              </a:ext>
            </a:extLst>
          </p:cNvPr>
          <p:cNvSpPr>
            <a:spLocks noGrp="1" noChangeArrowheads="1"/>
          </p:cNvSpPr>
          <p:nvPr>
            <p:ph type="dt" sz="half" idx="10"/>
          </p:nvPr>
        </p:nvSpPr>
        <p:spPr/>
        <p:txBody>
          <a:bodyPr/>
          <a:lstStyle>
            <a:lvl1pPr>
              <a:defRPr/>
            </a:lvl1pPr>
          </a:lstStyle>
          <a:p>
            <a:pPr>
              <a:defRPr/>
            </a:pPr>
            <a:endParaRPr lang="en-US" altLang="zh-TW"/>
          </a:p>
        </p:txBody>
      </p:sp>
      <p:sp>
        <p:nvSpPr>
          <p:cNvPr id="7" name="Rectangle 5">
            <a:extLst>
              <a:ext uri="{FF2B5EF4-FFF2-40B4-BE49-F238E27FC236}">
                <a16:creationId xmlns:a16="http://schemas.microsoft.com/office/drawing/2014/main" id="{41D78D52-A1D5-41D9-9788-C69F8D7E26A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TW"/>
          </a:p>
        </p:txBody>
      </p:sp>
      <p:sp>
        <p:nvSpPr>
          <p:cNvPr id="8" name="Rectangle 6">
            <a:extLst>
              <a:ext uri="{FF2B5EF4-FFF2-40B4-BE49-F238E27FC236}">
                <a16:creationId xmlns:a16="http://schemas.microsoft.com/office/drawing/2014/main" id="{2E488031-3B88-4465-929E-854B22FB0D04}"/>
              </a:ext>
            </a:extLst>
          </p:cNvPr>
          <p:cNvSpPr>
            <a:spLocks noGrp="1" noChangeArrowheads="1"/>
          </p:cNvSpPr>
          <p:nvPr>
            <p:ph type="sldNum" sz="quarter" idx="12"/>
          </p:nvPr>
        </p:nvSpPr>
        <p:spPr/>
        <p:txBody>
          <a:bodyPr/>
          <a:lstStyle>
            <a:lvl1pPr>
              <a:defRPr/>
            </a:lvl1pPr>
          </a:lstStyle>
          <a:p>
            <a:pPr>
              <a:defRPr/>
            </a:pPr>
            <a:fld id="{EE727880-61C3-42B0-998C-B13F43E1072F}" type="slidenum">
              <a:rPr lang="en-US" altLang="zh-TW"/>
              <a:pPr>
                <a:defRPr/>
              </a:pPr>
              <a:t>‹#›</a:t>
            </a:fld>
            <a:endParaRPr lang="en-US" altLang="zh-TW"/>
          </a:p>
        </p:txBody>
      </p:sp>
    </p:spTree>
    <p:extLst>
      <p:ext uri="{BB962C8B-B14F-4D97-AF65-F5344CB8AC3E}">
        <p14:creationId xmlns:p14="http://schemas.microsoft.com/office/powerpoint/2010/main" val="417659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8DD47B89-3943-4B32-B915-D59A26AEE90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D52D1FD-71FD-41D3-8A65-4CAA562843B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EADAD05-2ADB-4BF5-A8E2-17ACA386AC14}"/>
              </a:ext>
            </a:extLst>
          </p:cNvPr>
          <p:cNvSpPr>
            <a:spLocks noGrp="1" noChangeArrowheads="1"/>
          </p:cNvSpPr>
          <p:nvPr>
            <p:ph type="sldNum" sz="quarter" idx="12"/>
          </p:nvPr>
        </p:nvSpPr>
        <p:spPr>
          <a:ln/>
        </p:spPr>
        <p:txBody>
          <a:bodyPr/>
          <a:lstStyle>
            <a:lvl1pPr>
              <a:defRPr/>
            </a:lvl1pPr>
          </a:lstStyle>
          <a:p>
            <a:pPr>
              <a:defRPr/>
            </a:pPr>
            <a:fld id="{349B24F4-7B9B-48A6-B0CC-639D881A5A8F}" type="slidenum">
              <a:rPr lang="en-US" altLang="zh-TW"/>
              <a:pPr>
                <a:defRPr/>
              </a:pPr>
              <a:t>‹#›</a:t>
            </a:fld>
            <a:endParaRPr lang="en-US" altLang="zh-TW"/>
          </a:p>
        </p:txBody>
      </p:sp>
    </p:spTree>
    <p:extLst>
      <p:ext uri="{BB962C8B-B14F-4D97-AF65-F5344CB8AC3E}">
        <p14:creationId xmlns:p14="http://schemas.microsoft.com/office/powerpoint/2010/main" val="26022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78E46CB-EF49-43BA-8F96-ED9F5A5461E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BDCDD18-6B43-4DF7-B9E4-770479C2B99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360B3BE-E91C-418D-87FD-00C32D569871}"/>
              </a:ext>
            </a:extLst>
          </p:cNvPr>
          <p:cNvSpPr>
            <a:spLocks noGrp="1" noChangeArrowheads="1"/>
          </p:cNvSpPr>
          <p:nvPr>
            <p:ph type="sldNum" sz="quarter" idx="12"/>
          </p:nvPr>
        </p:nvSpPr>
        <p:spPr>
          <a:ln/>
        </p:spPr>
        <p:txBody>
          <a:bodyPr/>
          <a:lstStyle>
            <a:lvl1pPr>
              <a:defRPr/>
            </a:lvl1pPr>
          </a:lstStyle>
          <a:p>
            <a:pPr>
              <a:defRPr/>
            </a:pPr>
            <a:fld id="{D4119C36-9379-4FF5-BB03-7DB442D8F543}" type="slidenum">
              <a:rPr lang="en-US" altLang="zh-TW"/>
              <a:pPr>
                <a:defRPr/>
              </a:pPr>
              <a:t>‹#›</a:t>
            </a:fld>
            <a:endParaRPr lang="en-US" altLang="zh-TW"/>
          </a:p>
        </p:txBody>
      </p:sp>
    </p:spTree>
    <p:extLst>
      <p:ext uri="{BB962C8B-B14F-4D97-AF65-F5344CB8AC3E}">
        <p14:creationId xmlns:p14="http://schemas.microsoft.com/office/powerpoint/2010/main" val="271350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42D747BC-BDD5-41D4-BF53-EA282F1C215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401FB3B-3ED5-470E-BD6E-252EC24B348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97A0941-68CB-4B69-A698-06E2EC236D17}"/>
              </a:ext>
            </a:extLst>
          </p:cNvPr>
          <p:cNvSpPr>
            <a:spLocks noGrp="1" noChangeArrowheads="1"/>
          </p:cNvSpPr>
          <p:nvPr>
            <p:ph type="sldNum" sz="quarter" idx="12"/>
          </p:nvPr>
        </p:nvSpPr>
        <p:spPr>
          <a:ln/>
        </p:spPr>
        <p:txBody>
          <a:bodyPr/>
          <a:lstStyle>
            <a:lvl1pPr>
              <a:defRPr/>
            </a:lvl1pPr>
          </a:lstStyle>
          <a:p>
            <a:pPr>
              <a:defRPr/>
            </a:pPr>
            <a:fld id="{EF7C791D-467C-4BA3-A727-0AF739D56AA1}" type="slidenum">
              <a:rPr lang="en-US" altLang="zh-TW"/>
              <a:pPr>
                <a:defRPr/>
              </a:pPr>
              <a:t>‹#›</a:t>
            </a:fld>
            <a:endParaRPr lang="en-US" altLang="zh-TW"/>
          </a:p>
        </p:txBody>
      </p:sp>
    </p:spTree>
    <p:extLst>
      <p:ext uri="{BB962C8B-B14F-4D97-AF65-F5344CB8AC3E}">
        <p14:creationId xmlns:p14="http://schemas.microsoft.com/office/powerpoint/2010/main" val="103689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817FD1B4-845F-4962-9188-ABBAC89856E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8E91CE7-31D2-4A8B-A809-580A524936B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4D71A43-15F6-4F4F-ADEC-3E5E2D87F96A}"/>
              </a:ext>
            </a:extLst>
          </p:cNvPr>
          <p:cNvSpPr>
            <a:spLocks noGrp="1" noChangeArrowheads="1"/>
          </p:cNvSpPr>
          <p:nvPr>
            <p:ph type="sldNum" sz="quarter" idx="12"/>
          </p:nvPr>
        </p:nvSpPr>
        <p:spPr>
          <a:ln/>
        </p:spPr>
        <p:txBody>
          <a:bodyPr/>
          <a:lstStyle>
            <a:lvl1pPr>
              <a:defRPr/>
            </a:lvl1pPr>
          </a:lstStyle>
          <a:p>
            <a:pPr>
              <a:defRPr/>
            </a:pPr>
            <a:fld id="{BD614691-4E9D-4AE6-ABC2-F568996B7A48}" type="slidenum">
              <a:rPr lang="en-US" altLang="zh-TW"/>
              <a:pPr>
                <a:defRPr/>
              </a:pPr>
              <a:t>‹#›</a:t>
            </a:fld>
            <a:endParaRPr lang="en-US" altLang="zh-TW"/>
          </a:p>
        </p:txBody>
      </p:sp>
    </p:spTree>
    <p:extLst>
      <p:ext uri="{BB962C8B-B14F-4D97-AF65-F5344CB8AC3E}">
        <p14:creationId xmlns:p14="http://schemas.microsoft.com/office/powerpoint/2010/main" val="401709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468A57D8-B5E5-4450-90B5-C49B972E463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6BB938C6-1A3B-49AD-8B1D-613201D0E4D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C6494DC-F6D4-476D-9B9C-828F73918710}"/>
              </a:ext>
            </a:extLst>
          </p:cNvPr>
          <p:cNvSpPr>
            <a:spLocks noGrp="1" noChangeArrowheads="1"/>
          </p:cNvSpPr>
          <p:nvPr>
            <p:ph type="sldNum" sz="quarter" idx="12"/>
          </p:nvPr>
        </p:nvSpPr>
        <p:spPr>
          <a:ln/>
        </p:spPr>
        <p:txBody>
          <a:bodyPr/>
          <a:lstStyle>
            <a:lvl1pPr>
              <a:defRPr/>
            </a:lvl1pPr>
          </a:lstStyle>
          <a:p>
            <a:pPr>
              <a:defRPr/>
            </a:pPr>
            <a:fld id="{6F400EC6-0806-48A9-89F7-6D692252885E}" type="slidenum">
              <a:rPr lang="en-US" altLang="zh-TW"/>
              <a:pPr>
                <a:defRPr/>
              </a:pPr>
              <a:t>‹#›</a:t>
            </a:fld>
            <a:endParaRPr lang="en-US" altLang="zh-TW"/>
          </a:p>
        </p:txBody>
      </p:sp>
    </p:spTree>
    <p:extLst>
      <p:ext uri="{BB962C8B-B14F-4D97-AF65-F5344CB8AC3E}">
        <p14:creationId xmlns:p14="http://schemas.microsoft.com/office/powerpoint/2010/main" val="231400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EB93118A-3FB1-4C0C-ADB9-29D1F4D379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E191625F-DD75-4478-92E1-5052736A0C8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4CC50356-C7E0-4CA3-8FA3-C960EF229FAA}"/>
              </a:ext>
            </a:extLst>
          </p:cNvPr>
          <p:cNvSpPr>
            <a:spLocks noGrp="1" noChangeArrowheads="1"/>
          </p:cNvSpPr>
          <p:nvPr>
            <p:ph type="sldNum" sz="quarter" idx="12"/>
          </p:nvPr>
        </p:nvSpPr>
        <p:spPr>
          <a:ln/>
        </p:spPr>
        <p:txBody>
          <a:bodyPr/>
          <a:lstStyle>
            <a:lvl1pPr>
              <a:defRPr/>
            </a:lvl1pPr>
          </a:lstStyle>
          <a:p>
            <a:pPr>
              <a:defRPr/>
            </a:pPr>
            <a:fld id="{80CE5C8B-C54B-454D-B2DB-BBFFDD0ECCFF}" type="slidenum">
              <a:rPr lang="en-US" altLang="zh-TW"/>
              <a:pPr>
                <a:defRPr/>
              </a:pPr>
              <a:t>‹#›</a:t>
            </a:fld>
            <a:endParaRPr lang="en-US" altLang="zh-TW"/>
          </a:p>
        </p:txBody>
      </p:sp>
    </p:spTree>
    <p:extLst>
      <p:ext uri="{BB962C8B-B14F-4D97-AF65-F5344CB8AC3E}">
        <p14:creationId xmlns:p14="http://schemas.microsoft.com/office/powerpoint/2010/main" val="223908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4601ACC1-A57D-40E3-A289-A2693DAE74B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9367C7AC-449D-4C2F-ABA2-17BF82658E5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D68CBFCD-70F5-4926-B2C7-61272902127E}"/>
              </a:ext>
            </a:extLst>
          </p:cNvPr>
          <p:cNvSpPr>
            <a:spLocks noGrp="1" noChangeArrowheads="1"/>
          </p:cNvSpPr>
          <p:nvPr>
            <p:ph type="sldNum" sz="quarter" idx="12"/>
          </p:nvPr>
        </p:nvSpPr>
        <p:spPr>
          <a:ln/>
        </p:spPr>
        <p:txBody>
          <a:bodyPr/>
          <a:lstStyle>
            <a:lvl1pPr>
              <a:defRPr/>
            </a:lvl1pPr>
          </a:lstStyle>
          <a:p>
            <a:pPr>
              <a:defRPr/>
            </a:pPr>
            <a:fld id="{D2725200-AFC6-4EBE-B0CA-34A0E6FF13BB}" type="slidenum">
              <a:rPr lang="en-US" altLang="zh-TW"/>
              <a:pPr>
                <a:defRPr/>
              </a:pPr>
              <a:t>‹#›</a:t>
            </a:fld>
            <a:endParaRPr lang="en-US" altLang="zh-TW"/>
          </a:p>
        </p:txBody>
      </p:sp>
    </p:spTree>
    <p:extLst>
      <p:ext uri="{BB962C8B-B14F-4D97-AF65-F5344CB8AC3E}">
        <p14:creationId xmlns:p14="http://schemas.microsoft.com/office/powerpoint/2010/main" val="291519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839DD7-AFE4-4E08-83E3-8986C754F09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0CDCD33D-DE5E-474D-8281-5795B726815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614FA451-EC96-4A0F-A075-7CABB8BC6E0B}"/>
              </a:ext>
            </a:extLst>
          </p:cNvPr>
          <p:cNvSpPr>
            <a:spLocks noGrp="1" noChangeArrowheads="1"/>
          </p:cNvSpPr>
          <p:nvPr>
            <p:ph type="sldNum" sz="quarter" idx="12"/>
          </p:nvPr>
        </p:nvSpPr>
        <p:spPr>
          <a:ln/>
        </p:spPr>
        <p:txBody>
          <a:bodyPr/>
          <a:lstStyle>
            <a:lvl1pPr>
              <a:defRPr/>
            </a:lvl1pPr>
          </a:lstStyle>
          <a:p>
            <a:pPr>
              <a:defRPr/>
            </a:pPr>
            <a:fld id="{188966CE-F6AC-4092-9BF7-6C95783CE524}" type="slidenum">
              <a:rPr lang="en-US" altLang="zh-TW"/>
              <a:pPr>
                <a:defRPr/>
              </a:pPr>
              <a:t>‹#›</a:t>
            </a:fld>
            <a:endParaRPr lang="en-US" altLang="zh-TW"/>
          </a:p>
        </p:txBody>
      </p:sp>
    </p:spTree>
    <p:extLst>
      <p:ext uri="{BB962C8B-B14F-4D97-AF65-F5344CB8AC3E}">
        <p14:creationId xmlns:p14="http://schemas.microsoft.com/office/powerpoint/2010/main" val="408730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EED6EA88-4C0C-4971-AEDD-F80D556B3C1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97666C2F-7C02-49B4-A889-7037FCCCD99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4D83C172-6FE2-457D-A3AB-C45C91CF4DD1}"/>
              </a:ext>
            </a:extLst>
          </p:cNvPr>
          <p:cNvSpPr>
            <a:spLocks noGrp="1" noChangeArrowheads="1"/>
          </p:cNvSpPr>
          <p:nvPr>
            <p:ph type="sldNum" sz="quarter" idx="12"/>
          </p:nvPr>
        </p:nvSpPr>
        <p:spPr>
          <a:ln/>
        </p:spPr>
        <p:txBody>
          <a:bodyPr/>
          <a:lstStyle>
            <a:lvl1pPr>
              <a:defRPr/>
            </a:lvl1pPr>
          </a:lstStyle>
          <a:p>
            <a:pPr>
              <a:defRPr/>
            </a:pPr>
            <a:fld id="{3D797D52-D7B3-4DDD-A511-8E29B390E6CF}" type="slidenum">
              <a:rPr lang="en-US" altLang="zh-TW"/>
              <a:pPr>
                <a:defRPr/>
              </a:pPr>
              <a:t>‹#›</a:t>
            </a:fld>
            <a:endParaRPr lang="en-US" altLang="zh-TW"/>
          </a:p>
        </p:txBody>
      </p:sp>
    </p:spTree>
    <p:extLst>
      <p:ext uri="{BB962C8B-B14F-4D97-AF65-F5344CB8AC3E}">
        <p14:creationId xmlns:p14="http://schemas.microsoft.com/office/powerpoint/2010/main" val="21962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3494C9DA-43FF-486D-B19D-FA605BBA02F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4F7E7AB-1898-4A90-97C6-65046E0E640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E0DC193D-FFA6-4255-87D1-405702CD10B8}"/>
              </a:ext>
            </a:extLst>
          </p:cNvPr>
          <p:cNvSpPr>
            <a:spLocks noGrp="1" noChangeArrowheads="1"/>
          </p:cNvSpPr>
          <p:nvPr>
            <p:ph type="sldNum" sz="quarter" idx="12"/>
          </p:nvPr>
        </p:nvSpPr>
        <p:spPr>
          <a:ln/>
        </p:spPr>
        <p:txBody>
          <a:bodyPr/>
          <a:lstStyle>
            <a:lvl1pPr>
              <a:defRPr/>
            </a:lvl1pPr>
          </a:lstStyle>
          <a:p>
            <a:pPr>
              <a:defRPr/>
            </a:pPr>
            <a:fld id="{3EF8114F-9640-4BCF-867D-D5C82B1B119F}" type="slidenum">
              <a:rPr lang="en-US" altLang="zh-TW"/>
              <a:pPr>
                <a:defRPr/>
              </a:pPr>
              <a:t>‹#›</a:t>
            </a:fld>
            <a:endParaRPr lang="en-US" altLang="zh-TW"/>
          </a:p>
        </p:txBody>
      </p:sp>
    </p:spTree>
    <p:extLst>
      <p:ext uri="{BB962C8B-B14F-4D97-AF65-F5344CB8AC3E}">
        <p14:creationId xmlns:p14="http://schemas.microsoft.com/office/powerpoint/2010/main" val="159932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71F59E-CA57-4D5D-B52E-C62F8038F024}"/>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按一下以編輯母片標題樣式</a:t>
            </a:r>
          </a:p>
        </p:txBody>
      </p:sp>
      <p:sp>
        <p:nvSpPr>
          <p:cNvPr id="1027" name="Rectangle 3">
            <a:extLst>
              <a:ext uri="{FF2B5EF4-FFF2-40B4-BE49-F238E27FC236}">
                <a16:creationId xmlns:a16="http://schemas.microsoft.com/office/drawing/2014/main" id="{1703AFF0-6135-4E12-9E0C-1F308E99B30B}"/>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a:t>
            </a:r>
          </a:p>
          <a:p>
            <a:pPr lvl="1"/>
            <a:r>
              <a:rPr lang="en-US" altLang="zh-TW"/>
              <a:t>第二層</a:t>
            </a:r>
          </a:p>
          <a:p>
            <a:pPr lvl="2"/>
            <a:r>
              <a:rPr lang="en-US" altLang="zh-TW"/>
              <a:t>第三層</a:t>
            </a:r>
          </a:p>
          <a:p>
            <a:pPr lvl="3"/>
            <a:r>
              <a:rPr lang="en-US" altLang="zh-TW"/>
              <a:t>第四層</a:t>
            </a:r>
          </a:p>
          <a:p>
            <a:pPr lvl="4"/>
            <a:r>
              <a:rPr lang="en-US" altLang="zh-TW"/>
              <a:t>第五層</a:t>
            </a:r>
          </a:p>
        </p:txBody>
      </p:sp>
      <p:sp>
        <p:nvSpPr>
          <p:cNvPr id="71684" name="Rectangle 4">
            <a:extLst>
              <a:ext uri="{FF2B5EF4-FFF2-40B4-BE49-F238E27FC236}">
                <a16:creationId xmlns:a16="http://schemas.microsoft.com/office/drawing/2014/main" id="{3548C3A7-EFFE-486F-A0C6-38B92CEDEE8C}"/>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mj-lt"/>
                <a:ea typeface="新細明體" charset="-120"/>
              </a:defRPr>
            </a:lvl1pPr>
          </a:lstStyle>
          <a:p>
            <a:pPr>
              <a:defRPr/>
            </a:pPr>
            <a:endParaRPr lang="en-US" altLang="zh-TW"/>
          </a:p>
        </p:txBody>
      </p:sp>
      <p:sp>
        <p:nvSpPr>
          <p:cNvPr id="71685" name="Rectangle 5">
            <a:extLst>
              <a:ext uri="{FF2B5EF4-FFF2-40B4-BE49-F238E27FC236}">
                <a16:creationId xmlns:a16="http://schemas.microsoft.com/office/drawing/2014/main" id="{81FC98B1-651F-4599-A848-C1294A4A503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mj-lt"/>
                <a:ea typeface="新細明體" charset="-120"/>
              </a:defRPr>
            </a:lvl1pPr>
          </a:lstStyle>
          <a:p>
            <a:pPr>
              <a:defRPr/>
            </a:pPr>
            <a:endParaRPr lang="en-US" altLang="zh-TW"/>
          </a:p>
        </p:txBody>
      </p:sp>
      <p:sp>
        <p:nvSpPr>
          <p:cNvPr id="71686" name="Rectangle 6">
            <a:extLst>
              <a:ext uri="{FF2B5EF4-FFF2-40B4-BE49-F238E27FC236}">
                <a16:creationId xmlns:a16="http://schemas.microsoft.com/office/drawing/2014/main" id="{4DE9E343-5F8C-4994-AC50-0804B2EC543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Garamond" panose="02020404030301010803" pitchFamily="18" charset="0"/>
              </a:defRPr>
            </a:lvl1pPr>
          </a:lstStyle>
          <a:p>
            <a:pPr>
              <a:defRPr/>
            </a:pPr>
            <a:fld id="{F4562C1B-EDF7-495E-A598-89578769A640}" type="slidenum">
              <a:rPr lang="en-US" altLang="zh-TW"/>
              <a:pPr>
                <a:defRPr/>
              </a:pPr>
              <a:t>‹#›</a:t>
            </a:fld>
            <a:endParaRPr lang="en-US" altLang="zh-TW"/>
          </a:p>
        </p:txBody>
      </p:sp>
      <p:sp>
        <p:nvSpPr>
          <p:cNvPr id="1031" name="Freeform 7">
            <a:extLst>
              <a:ext uri="{FF2B5EF4-FFF2-40B4-BE49-F238E27FC236}">
                <a16:creationId xmlns:a16="http://schemas.microsoft.com/office/drawing/2014/main" id="{A82B86E3-7938-4300-8746-73F286BDF351}"/>
              </a:ext>
            </a:extLst>
          </p:cNvPr>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2" name="Line 8">
            <a:extLst>
              <a:ext uri="{FF2B5EF4-FFF2-40B4-BE49-F238E27FC236}">
                <a16:creationId xmlns:a16="http://schemas.microsoft.com/office/drawing/2014/main" id="{521BF46F-5B48-4AFE-9249-B57EAD9F9755}"/>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charset="-120"/>
        </a:defRPr>
      </a:lvl5pPr>
      <a:lvl6pPr marL="457200" algn="l" rtl="0" fontAlgn="base">
        <a:spcBef>
          <a:spcPct val="0"/>
        </a:spcBef>
        <a:spcAft>
          <a:spcPct val="0"/>
        </a:spcAft>
        <a:defRPr kumimoji="1" sz="4200">
          <a:solidFill>
            <a:schemeClr val="tx2"/>
          </a:solidFill>
          <a:latin typeface="Garamond" pitchFamily="18" charset="0"/>
          <a:ea typeface="新細明體" charset="-120"/>
        </a:defRPr>
      </a:lvl6pPr>
      <a:lvl7pPr marL="914400" algn="l" rtl="0" fontAlgn="base">
        <a:spcBef>
          <a:spcPct val="0"/>
        </a:spcBef>
        <a:spcAft>
          <a:spcPct val="0"/>
        </a:spcAft>
        <a:defRPr kumimoji="1" sz="4200">
          <a:solidFill>
            <a:schemeClr val="tx2"/>
          </a:solidFill>
          <a:latin typeface="Garamond" pitchFamily="18" charset="0"/>
          <a:ea typeface="新細明體" charset="-120"/>
        </a:defRPr>
      </a:lvl7pPr>
      <a:lvl8pPr marL="1371600" algn="l" rtl="0" fontAlgn="base">
        <a:spcBef>
          <a:spcPct val="0"/>
        </a:spcBef>
        <a:spcAft>
          <a:spcPct val="0"/>
        </a:spcAft>
        <a:defRPr kumimoji="1" sz="4200">
          <a:solidFill>
            <a:schemeClr val="tx2"/>
          </a:solidFill>
          <a:latin typeface="Garamond" pitchFamily="18" charset="0"/>
          <a:ea typeface="新細明體" charset="-120"/>
        </a:defRPr>
      </a:lvl8pPr>
      <a:lvl9pPr marL="1828800" algn="l" rtl="0" fontAlgn="base">
        <a:spcBef>
          <a:spcPct val="0"/>
        </a:spcBef>
        <a:spcAft>
          <a:spcPct val="0"/>
        </a:spcAft>
        <a:defRPr kumimoji="1" sz="4200">
          <a:solidFill>
            <a:schemeClr val="tx2"/>
          </a:solidFill>
          <a:latin typeface="Garamond" pitchFamily="18" charset="0"/>
          <a:ea typeface="新細明體"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BE821B9-63B5-4DCA-B12B-2D4E3004F2D2}"/>
              </a:ext>
            </a:extLst>
          </p:cNvPr>
          <p:cNvSpPr>
            <a:spLocks noGrp="1" noChangeArrowheads="1"/>
          </p:cNvSpPr>
          <p:nvPr>
            <p:ph type="ctrTitle"/>
          </p:nvPr>
        </p:nvSpPr>
        <p:spPr>
          <a:xfrm>
            <a:off x="1187624" y="1382296"/>
            <a:ext cx="5638800" cy="2057400"/>
          </a:xfrm>
        </p:spPr>
        <p:txBody>
          <a:bodyPr/>
          <a:lstStyle/>
          <a:p>
            <a:pPr algn="ctr" eaLnBrk="1" hangingPunct="1">
              <a:defRPr/>
            </a:pPr>
            <a:r>
              <a:rPr lang="en-US" altLang="zh-TW" sz="3800" dirty="0">
                <a:latin typeface="Times New Roman" panose="02020603050405020304" pitchFamily="18" charset="0"/>
                <a:ea typeface="標楷體" panose="03000509000000000000" pitchFamily="65" charset="-120"/>
              </a:rPr>
              <a:t>Chapter 9 </a:t>
            </a:r>
            <a:r>
              <a:rPr lang="zh-TW" altLang="en-US" sz="3800" dirty="0">
                <a:latin typeface="Times New Roman" panose="02020603050405020304" pitchFamily="18" charset="0"/>
                <a:ea typeface="標楷體" panose="03000509000000000000" pitchFamily="65" charset="-120"/>
              </a:rPr>
              <a:t>虛擬記憶體管理 </a:t>
            </a:r>
          </a:p>
        </p:txBody>
      </p:sp>
      <p:sp>
        <p:nvSpPr>
          <p:cNvPr id="3" name="矩形 1">
            <a:extLst>
              <a:ext uri="{FF2B5EF4-FFF2-40B4-BE49-F238E27FC236}">
                <a16:creationId xmlns:a16="http://schemas.microsoft.com/office/drawing/2014/main" id="{7070F178-BAE2-4326-9445-8069FDEF70A5}"/>
              </a:ext>
            </a:extLst>
          </p:cNvPr>
          <p:cNvSpPr>
            <a:spLocks noChangeArrowheads="1"/>
          </p:cNvSpPr>
          <p:nvPr/>
        </p:nvSpPr>
        <p:spPr bwMode="auto">
          <a:xfrm>
            <a:off x="1907704" y="414908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400" dirty="0">
                <a:latin typeface="標楷體" panose="03000509000000000000" pitchFamily="65" charset="-120"/>
                <a:ea typeface="標楷體" panose="03000509000000000000" pitchFamily="65" charset="-120"/>
              </a:rPr>
              <a:t>林政宏</a:t>
            </a:r>
            <a:endParaRPr lang="en-US" altLang="zh-TW" sz="2400" dirty="0">
              <a:latin typeface="標楷體" panose="03000509000000000000" pitchFamily="65" charset="-120"/>
              <a:ea typeface="標楷體" panose="03000509000000000000" pitchFamily="65" charset="-120"/>
            </a:endParaRPr>
          </a:p>
          <a:p>
            <a:pPr eaLnBrk="1" hangingPunct="1"/>
            <a:r>
              <a:rPr lang="zh-TW" altLang="en-US" sz="2400" dirty="0">
                <a:latin typeface="標楷體" panose="03000509000000000000" pitchFamily="65" charset="-120"/>
                <a:ea typeface="標楷體" panose="03000509000000000000" pitchFamily="65" charset="-120"/>
              </a:rPr>
              <a:t>國立臺灣師範大學電機工程學系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E63A33-BE9C-44A0-AE6E-7CE815F2045B}"/>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9.2.2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需求分頁的性能</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Rectangle 3">
            <a:extLst>
              <a:ext uri="{FF2B5EF4-FFF2-40B4-BE49-F238E27FC236}">
                <a16:creationId xmlns:a16="http://schemas.microsoft.com/office/drawing/2014/main" id="{4317FD21-BFB6-4025-9823-C9EA156352B0}"/>
              </a:ext>
            </a:extLst>
          </p:cNvPr>
          <p:cNvSpPr txBox="1">
            <a:spLocks noChangeArrowheads="1"/>
          </p:cNvSpPr>
          <p:nvPr/>
        </p:nvSpPr>
        <p:spPr bwMode="auto">
          <a:xfrm>
            <a:off x="457200" y="10525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a:lstStyle>
          <a:p>
            <a:pPr>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rPr>
              <a:t>Page Fault Rate 0 </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i="1"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 1.0</a:t>
            </a:r>
          </a:p>
          <a:p>
            <a:pPr lvl="1">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if </a:t>
            </a:r>
            <a:r>
              <a:rPr lang="en-US" altLang="zh-TW" sz="2400" i="1"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 0 no page faults </a:t>
            </a:r>
          </a:p>
          <a:p>
            <a:pPr lvl="1">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if </a:t>
            </a:r>
            <a:r>
              <a:rPr lang="en-US" altLang="zh-TW" sz="2400" i="1"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 1, every reference is a fault</a:t>
            </a:r>
            <a:b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br>
            <a:endPar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Effective Access Time (EAT)</a:t>
            </a:r>
          </a:p>
          <a:p>
            <a:pPr>
              <a:buFont typeface="Monotype Sorts" charset="2"/>
              <a:buNone/>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EAT = (1 – </a:t>
            </a:r>
            <a:r>
              <a:rPr lang="en-US" altLang="zh-TW" sz="2400" i="1"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x memory access</a:t>
            </a:r>
          </a:p>
          <a:p>
            <a:pPr>
              <a:buFont typeface="Monotype Sorts" charset="2"/>
              <a:buNone/>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zh-TW" altLang="en-US"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i="1"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(page fault overhead</a:t>
            </a:r>
            <a:r>
              <a:rPr lang="zh-TW" altLang="en-US"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swap page out</a:t>
            </a:r>
          </a:p>
          <a:p>
            <a:pPr>
              <a:buFont typeface="Monotype Sorts" charset="2"/>
              <a:buNone/>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zh-TW" altLang="en-US"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swap page in</a:t>
            </a:r>
          </a:p>
          <a:p>
            <a:pPr>
              <a:buFont typeface="Monotype Sorts" charset="2"/>
              <a:buNone/>
              <a:tabLst>
                <a:tab pos="2165350" algn="l"/>
                <a:tab pos="2857500" algn="l"/>
              </a:tabLst>
              <a:defRPr/>
            </a:pP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zh-TW" altLang="en-US"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zh-TW" sz="2400" kern="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restart overhead)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F720556-8B76-4251-BCCB-7DD564F664CE}"/>
              </a:ext>
            </a:extLst>
          </p:cNvPr>
          <p:cNvSpPr>
            <a:spLocks noGrp="1" noChangeArrowheads="1"/>
          </p:cNvSpPr>
          <p:nvPr>
            <p:ph type="title"/>
          </p:nvPr>
        </p:nvSpPr>
        <p:spPr/>
        <p:txBody>
          <a:bodyPr/>
          <a:lstStyle/>
          <a:p>
            <a:pPr eaLnBrk="1" hangingPunct="1"/>
            <a:r>
              <a:rPr lang="en-US" altLang="zh-TW" dirty="0">
                <a:latin typeface="Times New Roman" panose="02020603050405020304" pitchFamily="18" charset="0"/>
                <a:ea typeface="ＭＳ Ｐゴシック" panose="020B0600070205080204" pitchFamily="34" charset="-128"/>
                <a:cs typeface="Times New Roman" panose="02020603050405020304" pitchFamily="18" charset="0"/>
              </a:rPr>
              <a:t>Demand Paging Example</a:t>
            </a:r>
          </a:p>
        </p:txBody>
      </p:sp>
      <p:sp>
        <p:nvSpPr>
          <p:cNvPr id="16387" name="Rectangle 3">
            <a:extLst>
              <a:ext uri="{FF2B5EF4-FFF2-40B4-BE49-F238E27FC236}">
                <a16:creationId xmlns:a16="http://schemas.microsoft.com/office/drawing/2014/main" id="{A5D1B032-5796-4C1F-B195-E21882805045}"/>
              </a:ext>
            </a:extLst>
          </p:cNvPr>
          <p:cNvSpPr>
            <a:spLocks noGrp="1" noChangeArrowheads="1"/>
          </p:cNvSpPr>
          <p:nvPr>
            <p:ph type="body" idx="1"/>
          </p:nvPr>
        </p:nvSpPr>
        <p:spPr>
          <a:xfrm>
            <a:off x="395536" y="1268760"/>
            <a:ext cx="8229600" cy="5472608"/>
          </a:xfrm>
        </p:spPr>
        <p:txBody>
          <a:bodyPr/>
          <a:lstStyle/>
          <a:p>
            <a:pPr>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Memory access time = 200 nanoseconds</a:t>
            </a:r>
          </a:p>
          <a:p>
            <a:pPr>
              <a:buFont typeface="Monotype Sorts" charset="2"/>
              <a:buNone/>
              <a:tabLst>
                <a:tab pos="1774825" algn="l"/>
                <a:tab pos="2279650" algn="l"/>
              </a:tabLst>
            </a:pPr>
            <a:endPar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Average page-fault service time = 8 milliseconds</a:t>
            </a:r>
            <a:b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EAT = (1 – p) x 200</a:t>
            </a:r>
            <a:r>
              <a:rPr lang="zh-TW"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 + p (8 milliseconds) </a:t>
            </a:r>
          </a:p>
          <a:p>
            <a:pPr>
              <a:buFont typeface="Monotype Sorts" charset="2"/>
              <a:buNone/>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	        = (1 – p ) x 200 + p x 8,000,000 </a:t>
            </a:r>
          </a:p>
          <a:p>
            <a:pPr>
              <a:buFont typeface="Monotype Sorts" charset="2"/>
              <a:buNone/>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              = 200 + p x 7,999,800</a:t>
            </a:r>
          </a:p>
          <a:p>
            <a:pPr>
              <a:buFont typeface="Monotype Sorts" charset="2"/>
              <a:buNone/>
              <a:tabLst>
                <a:tab pos="1774825" algn="l"/>
                <a:tab pos="2279650" algn="l"/>
              </a:tabLst>
            </a:pPr>
            <a:endPar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If one access out of 1,000 causes a page fault, then</a:t>
            </a:r>
          </a:p>
          <a:p>
            <a:pPr>
              <a:buFont typeface="Monotype Sorts" charset="2"/>
              <a:buNone/>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         EAT = 8.2 microseconds. </a:t>
            </a:r>
          </a:p>
          <a:p>
            <a:pPr>
              <a:buFont typeface="Monotype Sorts" charset="2"/>
              <a:buNone/>
              <a:tabLst>
                <a:tab pos="1774825" algn="l"/>
                <a:tab pos="2279650" algn="l"/>
              </a:tabLst>
            </a:pP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      This is a slowdown by a factor of </a:t>
            </a:r>
            <a:r>
              <a:rPr lang="en-US" altLang="zh-TW" sz="2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40</a:t>
            </a:r>
            <a:r>
              <a:rPr lang="en-US" altLang="zh-TW" sz="24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BAEA81-D97D-4884-A5F5-5D18E254755B}"/>
              </a:ext>
            </a:extLst>
          </p:cNvPr>
          <p:cNvSpPr>
            <a:spLocks noGrp="1" noChangeArrowheads="1"/>
          </p:cNvSpPr>
          <p:nvPr>
            <p:ph type="title"/>
          </p:nvPr>
        </p:nvSpPr>
        <p:spPr>
          <a:xfrm>
            <a:off x="457200" y="277813"/>
            <a:ext cx="8229600" cy="1139825"/>
          </a:xfrm>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9.3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寫入時複製</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Copy on write</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435" name="Rectangle 3">
            <a:extLst>
              <a:ext uri="{FF2B5EF4-FFF2-40B4-BE49-F238E27FC236}">
                <a16:creationId xmlns:a16="http://schemas.microsoft.com/office/drawing/2014/main" id="{89A3D011-9226-4895-AF77-C4EA156C4564}"/>
              </a:ext>
            </a:extLst>
          </p:cNvPr>
          <p:cNvSpPr>
            <a:spLocks noGrp="1" noChangeArrowheads="1"/>
          </p:cNvSpPr>
          <p:nvPr>
            <p:ph type="body" idx="1"/>
          </p:nvPr>
        </p:nvSpPr>
        <p:spPr>
          <a:xfrm>
            <a:off x="457200" y="1124744"/>
            <a:ext cx="8229600" cy="4862165"/>
          </a:xfrm>
        </p:spPr>
        <p:txBody>
          <a:bodyPr/>
          <a:lstStyle/>
          <a:p>
            <a:pPr eaLnBrk="1" hangingPunct="1"/>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copy-on-write (COW)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是一種最佳化策略，在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copy-on-write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策略中如果有多個呼叫者同時要求相同資源（如記憶體或磁碟上的資料儲存），則他們會共同取得相同的指標指向相同的資源，直到某個呼叫者試圖修改資源的內容時，系統才會真正複製一份專用副本給該呼叫者，而其他呼叫者所見到的最初的資源仍然保持不變。</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BAEA81-D97D-4884-A5F5-5D18E254755B}"/>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9.3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寫入時複製</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Copy on write</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435" name="Rectangle 3">
            <a:extLst>
              <a:ext uri="{FF2B5EF4-FFF2-40B4-BE49-F238E27FC236}">
                <a16:creationId xmlns:a16="http://schemas.microsoft.com/office/drawing/2014/main" id="{89A3D011-9226-4895-AF77-C4EA156C4564}"/>
              </a:ext>
            </a:extLst>
          </p:cNvPr>
          <p:cNvSpPr>
            <a:spLocks noGrp="1" noChangeArrowheads="1"/>
          </p:cNvSpPr>
          <p:nvPr>
            <p:ph type="body" idx="1"/>
          </p:nvPr>
        </p:nvSpPr>
        <p:spPr/>
        <p:txBody>
          <a:bodyPr/>
          <a:lstStyle/>
          <a:p>
            <a:pPr eaLnBrk="1" hangingPunct="1"/>
            <a:endParaRPr lang="zh-TW" altLang="en-US"/>
          </a:p>
        </p:txBody>
      </p:sp>
      <p:pic>
        <p:nvPicPr>
          <p:cNvPr id="18436" name="Picture 4">
            <a:extLst>
              <a:ext uri="{FF2B5EF4-FFF2-40B4-BE49-F238E27FC236}">
                <a16:creationId xmlns:a16="http://schemas.microsoft.com/office/drawing/2014/main" id="{0F12BA08-65D6-480B-920B-B2B6AB0AC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5238"/>
            <a:ext cx="9144000"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19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B9BB-E7C4-4823-ABED-F77D3B6D10A6}"/>
              </a:ext>
            </a:extLst>
          </p:cNvPr>
          <p:cNvSpPr>
            <a:spLocks noGrp="1"/>
          </p:cNvSpPr>
          <p:nvPr>
            <p:ph type="title"/>
          </p:nvPr>
        </p:nvSpPr>
        <p:spPr/>
        <p:txBody>
          <a:bodyPr/>
          <a:lstStyle/>
          <a:p>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3600" b="1" dirty="0">
                <a:latin typeface="Times New Roman" panose="02020603050405020304" pitchFamily="18" charset="0"/>
                <a:ea typeface="標楷體" panose="03000509000000000000" pitchFamily="65" charset="-120"/>
                <a:cs typeface="Times New Roman" panose="02020603050405020304" pitchFamily="18" charset="0"/>
              </a:rPr>
              <a:t>寫時拷貝技術</a:t>
            </a:r>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(copy-on-write)</a:t>
            </a:r>
          </a:p>
        </p:txBody>
      </p:sp>
      <p:sp>
        <p:nvSpPr>
          <p:cNvPr id="6" name="內容版面配置區 5">
            <a:extLst>
              <a:ext uri="{FF2B5EF4-FFF2-40B4-BE49-F238E27FC236}">
                <a16:creationId xmlns:a16="http://schemas.microsoft.com/office/drawing/2014/main" id="{F0C21430-88AB-4EF6-81CB-6BB715CB5989}"/>
              </a:ext>
            </a:extLst>
          </p:cNvPr>
          <p:cNvSpPr>
            <a:spLocks noGrp="1"/>
          </p:cNvSpPr>
          <p:nvPr>
            <p:ph idx="1"/>
          </p:nvPr>
        </p:nvSpPr>
        <p:spPr>
          <a:xfrm>
            <a:off x="457200" y="1052736"/>
            <a:ext cx="8229600" cy="4934173"/>
          </a:xfrm>
        </p:spPr>
        <p:txBody>
          <a:bodyPr/>
          <a:lstStyle/>
          <a:p>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程式中，</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fork()</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會產生一個和父程序完全相同的子程序，但子程序在此後多會執行</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exec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系統呼叫，因效率考慮，</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中引入了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寫時複製</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(copy-on-write)”</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技術，也就是父或子程序有更改資料的行為時，才會將父程序的內容複製一份給子程序。</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fork</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之後</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exec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之前兩個程序用的是相同的物理空間（記憶體區），子程序的程式碼段、資料段、堆疊都是指向父程序的物理空間，也就是說，兩者的</a:t>
            </a:r>
            <a:r>
              <a:rPr lang="zh-TW" altLang="en-US" sz="2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虛擬空間不同</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，但其對應的</a:t>
            </a:r>
            <a:r>
              <a:rPr lang="zh-TW" altLang="en-US" sz="2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物理空間是同一個</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。當父或子程序中有更改相應段的行為發生時，再為子程序相應的段分配物理空間，如果不是因為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exec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，核心會給子程序的資料段、堆疊段分配相應的物理空間（至此兩者有各自的程序空間，互不影響），而程式碼段繼續共享父程序的物理空間（兩者的程式碼完全相同）。而如果是因為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exec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，由於兩者執行的程式碼不同，子程序的程式碼段也會分配單獨的物理空間。 </a:t>
            </a:r>
          </a:p>
        </p:txBody>
      </p:sp>
    </p:spTree>
    <p:extLst>
      <p:ext uri="{BB962C8B-B14F-4D97-AF65-F5344CB8AC3E}">
        <p14:creationId xmlns:p14="http://schemas.microsoft.com/office/powerpoint/2010/main" val="41399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60D878-7855-4A0A-A5CA-47CB9F5BA22B}"/>
              </a:ext>
            </a:extLst>
          </p:cNvPr>
          <p:cNvSpPr>
            <a:spLocks noGrp="1"/>
          </p:cNvSpPr>
          <p:nvPr>
            <p:ph type="title"/>
          </p:nvPr>
        </p:nvSpPr>
        <p:spPr/>
        <p:txBody>
          <a:bodyPr/>
          <a:lstStyle/>
          <a:p>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3600" b="1" dirty="0">
                <a:latin typeface="Times New Roman" panose="02020603050405020304" pitchFamily="18" charset="0"/>
                <a:ea typeface="標楷體" panose="03000509000000000000" pitchFamily="65" charset="-120"/>
                <a:cs typeface="Times New Roman" panose="02020603050405020304" pitchFamily="18" charset="0"/>
              </a:rPr>
              <a:t>寫時拷貝技術</a:t>
            </a:r>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(copy-on-write)</a:t>
            </a:r>
            <a:endParaRPr lang="zh-TW" altLang="en-US" sz="3600" dirty="0"/>
          </a:p>
        </p:txBody>
      </p:sp>
      <p:sp>
        <p:nvSpPr>
          <p:cNvPr id="3" name="內容版面配置區 2">
            <a:extLst>
              <a:ext uri="{FF2B5EF4-FFF2-40B4-BE49-F238E27FC236}">
                <a16:creationId xmlns:a16="http://schemas.microsoft.com/office/drawing/2014/main" id="{A489B494-9CAE-471B-861B-2666F05E054F}"/>
              </a:ext>
            </a:extLst>
          </p:cNvPr>
          <p:cNvSpPr>
            <a:spLocks noGrp="1"/>
          </p:cNvSpPr>
          <p:nvPr>
            <p:ph idx="1"/>
          </p:nvPr>
        </p:nvSpPr>
        <p:spPr>
          <a:xfrm>
            <a:off x="472976" y="1163637"/>
            <a:ext cx="8229600" cy="5577731"/>
          </a:xfrm>
        </p:spPr>
        <p:txBody>
          <a:bodyPr/>
          <a:lstStyle/>
          <a:p>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寫時複製</a:t>
            </a:r>
            <a:r>
              <a:rPr lang="en-US" altLang="zh-TW" sz="2200" b="1" dirty="0">
                <a:latin typeface="Times New Roman" panose="02020603050405020304" pitchFamily="18" charset="0"/>
                <a:ea typeface="標楷體" panose="03000509000000000000" pitchFamily="65" charset="-120"/>
                <a:cs typeface="Times New Roman" panose="02020603050405020304" pitchFamily="18" charset="0"/>
              </a:rPr>
              <a:t>(copy-on-write)</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技術：核心只為新生成的子程序建立虛擬空間結構，它們來複制於父程序的虛擬究竟結構，但是不為這些段分配實體記憶體，它們共享父程序的物理空間，</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when</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子程序中有更改相應段的行為發生時，再為子程序相應的段分配物理空間。</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不同於</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fork()</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vfork</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()(virtual memory fork)</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並未使用寫時複製技術。當呼叫</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vfork</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，父程序暫停執行，直到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child process</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執行了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exec() </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exit()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，期間子程序直接使用父程序的記憶體空間。因為沒有使用寫時複製技術，子程序得以修改父程序記憶體空間的任何資料，這些修改對父程序而言都是可見的，這是很危險的</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但也因為沒有使用寫時複製技術，</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vfork</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在建立子程序的效能上是比</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fork()</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好，被用來實現</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UNIX</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command-line shell interfaces.</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2291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59797-CD32-483E-9224-75972E5EAC0C}"/>
              </a:ext>
            </a:extLst>
          </p:cNvPr>
          <p:cNvSpPr>
            <a:spLocks noGrp="1"/>
          </p:cNvSpPr>
          <p:nvPr>
            <p:ph type="title"/>
          </p:nvPr>
        </p:nvSpPr>
        <p:spPr/>
        <p:txBody>
          <a:bodyPr/>
          <a:lstStyle/>
          <a:p>
            <a:r>
              <a:rPr lang="en-US" altLang="zh-TW" dirty="0"/>
              <a:t>Fork and </a:t>
            </a:r>
            <a:r>
              <a:rPr lang="en-US" altLang="zh-TW" dirty="0" err="1"/>
              <a:t>vfork</a:t>
            </a:r>
            <a:r>
              <a:rPr lang="en-US" altLang="zh-TW" dirty="0"/>
              <a:t> example</a:t>
            </a:r>
            <a:endParaRPr lang="zh-TW" altLang="en-US" dirty="0"/>
          </a:p>
        </p:txBody>
      </p:sp>
      <p:sp>
        <p:nvSpPr>
          <p:cNvPr id="4" name="矩形 3">
            <a:extLst>
              <a:ext uri="{FF2B5EF4-FFF2-40B4-BE49-F238E27FC236}">
                <a16:creationId xmlns:a16="http://schemas.microsoft.com/office/drawing/2014/main" id="{C685F744-F230-4F85-9B1A-639683BAAE35}"/>
              </a:ext>
            </a:extLst>
          </p:cNvPr>
          <p:cNvSpPr/>
          <p:nvPr/>
        </p:nvSpPr>
        <p:spPr>
          <a:xfrm>
            <a:off x="424944" y="1124744"/>
            <a:ext cx="5371192" cy="5078313"/>
          </a:xfrm>
          <a:prstGeom prst="rect">
            <a:avLst/>
          </a:prstGeom>
        </p:spPr>
        <p:txBody>
          <a:bodyPr wrap="square">
            <a:spAutoFit/>
          </a:bodyPr>
          <a:lstStyle/>
          <a:p>
            <a:r>
              <a:rPr lang="en-US" altLang="zh-TW" dirty="0">
                <a:solidFill>
                  <a:srgbClr val="333366"/>
                </a:solidFill>
                <a:latin typeface="Times New Roman" panose="02020603050405020304" pitchFamily="18" charset="0"/>
                <a:cs typeface="Times New Roman" panose="02020603050405020304" pitchFamily="18" charset="0"/>
              </a:rPr>
              <a:t>#include&lt;</a:t>
            </a:r>
            <a:r>
              <a:rPr lang="en-US" altLang="zh-TW" dirty="0" err="1">
                <a:solidFill>
                  <a:srgbClr val="333366"/>
                </a:solidFill>
                <a:latin typeface="Times New Roman" panose="02020603050405020304" pitchFamily="18" charset="0"/>
                <a:cs typeface="Times New Roman" panose="02020603050405020304" pitchFamily="18" charset="0"/>
              </a:rPr>
              <a:t>unistd.h</a:t>
            </a:r>
            <a:r>
              <a:rPr lang="en-US" altLang="zh-TW" dirty="0">
                <a:solidFill>
                  <a:srgbClr val="333366"/>
                </a:solidFill>
                <a:latin typeface="Times New Roman" panose="02020603050405020304" pitchFamily="18" charset="0"/>
                <a:cs typeface="Times New Roman" panose="02020603050405020304" pitchFamily="18" charset="0"/>
              </a:rPr>
              <a:t>&gt;</a:t>
            </a:r>
          </a:p>
          <a:p>
            <a:r>
              <a:rPr lang="en-US" altLang="zh-TW" dirty="0">
                <a:solidFill>
                  <a:srgbClr val="333366"/>
                </a:solidFill>
                <a:latin typeface="Times New Roman" panose="02020603050405020304" pitchFamily="18" charset="0"/>
                <a:cs typeface="Times New Roman" panose="02020603050405020304" pitchFamily="18" charset="0"/>
              </a:rPr>
              <a:t>#include&lt;</a:t>
            </a:r>
            <a:r>
              <a:rPr lang="en-US" altLang="zh-TW" dirty="0" err="1">
                <a:solidFill>
                  <a:srgbClr val="333366"/>
                </a:solidFill>
                <a:latin typeface="Times New Roman" panose="02020603050405020304" pitchFamily="18" charset="0"/>
                <a:cs typeface="Times New Roman" panose="02020603050405020304" pitchFamily="18" charset="0"/>
              </a:rPr>
              <a:t>error.h</a:t>
            </a:r>
            <a:r>
              <a:rPr lang="en-US" altLang="zh-TW" dirty="0">
                <a:solidFill>
                  <a:srgbClr val="333366"/>
                </a:solidFill>
                <a:latin typeface="Times New Roman" panose="02020603050405020304" pitchFamily="18" charset="0"/>
                <a:cs typeface="Times New Roman" panose="02020603050405020304" pitchFamily="18" charset="0"/>
              </a:rPr>
              <a:t>&gt;</a:t>
            </a:r>
          </a:p>
          <a:p>
            <a:r>
              <a:rPr lang="en-US" altLang="zh-TW" dirty="0">
                <a:solidFill>
                  <a:srgbClr val="333366"/>
                </a:solidFill>
                <a:latin typeface="Times New Roman" panose="02020603050405020304" pitchFamily="18" charset="0"/>
                <a:cs typeface="Times New Roman" panose="02020603050405020304" pitchFamily="18" charset="0"/>
              </a:rPr>
              <a:t>#include&lt;sys/</a:t>
            </a:r>
            <a:r>
              <a:rPr lang="en-US" altLang="zh-TW" dirty="0" err="1">
                <a:solidFill>
                  <a:srgbClr val="333366"/>
                </a:solidFill>
                <a:latin typeface="Times New Roman" panose="02020603050405020304" pitchFamily="18" charset="0"/>
                <a:cs typeface="Times New Roman" panose="02020603050405020304" pitchFamily="18" charset="0"/>
              </a:rPr>
              <a:t>types.h</a:t>
            </a:r>
            <a:r>
              <a:rPr lang="en-US" altLang="zh-TW" dirty="0">
                <a:solidFill>
                  <a:srgbClr val="333366"/>
                </a:solidFill>
                <a:latin typeface="Times New Roman" panose="02020603050405020304" pitchFamily="18" charset="0"/>
                <a:cs typeface="Times New Roman" panose="02020603050405020304" pitchFamily="18" charset="0"/>
              </a:rPr>
              <a:t>&gt;</a:t>
            </a:r>
          </a:p>
          <a:p>
            <a:r>
              <a:rPr lang="en-US" altLang="zh-TW" dirty="0">
                <a:solidFill>
                  <a:srgbClr val="333366"/>
                </a:solidFill>
                <a:latin typeface="Times New Roman" panose="02020603050405020304" pitchFamily="18" charset="0"/>
                <a:cs typeface="Times New Roman" panose="02020603050405020304" pitchFamily="18" charset="0"/>
              </a:rPr>
              <a:t>#include&lt;</a:t>
            </a:r>
            <a:r>
              <a:rPr lang="en-US" altLang="zh-TW" dirty="0" err="1">
                <a:solidFill>
                  <a:srgbClr val="333366"/>
                </a:solidFill>
                <a:latin typeface="Times New Roman" panose="02020603050405020304" pitchFamily="18" charset="0"/>
                <a:cs typeface="Times New Roman" panose="02020603050405020304" pitchFamily="18" charset="0"/>
              </a:rPr>
              <a:t>stdio.h</a:t>
            </a:r>
            <a:r>
              <a:rPr lang="en-US" altLang="zh-TW" dirty="0">
                <a:solidFill>
                  <a:srgbClr val="333366"/>
                </a:solidFill>
                <a:latin typeface="Times New Roman" panose="02020603050405020304" pitchFamily="18" charset="0"/>
                <a:cs typeface="Times New Roman" panose="02020603050405020304" pitchFamily="18" charset="0"/>
              </a:rPr>
              <a:t>&gt;</a:t>
            </a:r>
          </a:p>
          <a:p>
            <a:r>
              <a:rPr lang="en-US" altLang="zh-TW" dirty="0">
                <a:solidFill>
                  <a:srgbClr val="333366"/>
                </a:solidFill>
                <a:latin typeface="Times New Roman" panose="02020603050405020304" pitchFamily="18" charset="0"/>
                <a:cs typeface="Times New Roman" panose="02020603050405020304" pitchFamily="18" charset="0"/>
              </a:rPr>
              <a:t>#include&lt;</a:t>
            </a:r>
            <a:r>
              <a:rPr lang="en-US" altLang="zh-TW" dirty="0" err="1">
                <a:solidFill>
                  <a:srgbClr val="333366"/>
                </a:solidFill>
                <a:latin typeface="Times New Roman" panose="02020603050405020304" pitchFamily="18" charset="0"/>
                <a:cs typeface="Times New Roman" panose="02020603050405020304" pitchFamily="18" charset="0"/>
              </a:rPr>
              <a:t>stdlib.h</a:t>
            </a:r>
            <a:r>
              <a:rPr lang="en-US" altLang="zh-TW" dirty="0">
                <a:solidFill>
                  <a:srgbClr val="333366"/>
                </a:solidFill>
                <a:latin typeface="Times New Roman" panose="02020603050405020304" pitchFamily="18" charset="0"/>
                <a:cs typeface="Times New Roman" panose="02020603050405020304" pitchFamily="18" charset="0"/>
              </a:rPr>
              <a:t>&gt;</a:t>
            </a:r>
          </a:p>
          <a:p>
            <a:r>
              <a:rPr lang="en-US" altLang="zh-TW" dirty="0">
                <a:solidFill>
                  <a:srgbClr val="333366"/>
                </a:solidFill>
                <a:latin typeface="Times New Roman" panose="02020603050405020304" pitchFamily="18" charset="0"/>
                <a:cs typeface="Times New Roman" panose="02020603050405020304" pitchFamily="18" charset="0"/>
              </a:rPr>
              <a:t>int glob=6; //</a:t>
            </a:r>
            <a:r>
              <a:rPr lang="zh-TW" altLang="en-US" dirty="0">
                <a:solidFill>
                  <a:srgbClr val="333366"/>
                </a:solidFill>
                <a:latin typeface="Times New Roman" panose="02020603050405020304" pitchFamily="18" charset="0"/>
                <a:cs typeface="Times New Roman" panose="02020603050405020304" pitchFamily="18" charset="0"/>
              </a:rPr>
              <a:t>以初始化的全域變數，位於資料區</a:t>
            </a:r>
          </a:p>
          <a:p>
            <a:r>
              <a:rPr lang="en-US" altLang="zh-TW" dirty="0">
                <a:solidFill>
                  <a:srgbClr val="333366"/>
                </a:solidFill>
                <a:latin typeface="Times New Roman" panose="02020603050405020304" pitchFamily="18" charset="0"/>
                <a:cs typeface="Times New Roman" panose="02020603050405020304" pitchFamily="18" charset="0"/>
              </a:rPr>
              <a:t>int main()</a:t>
            </a:r>
          </a:p>
          <a:p>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int var;</a:t>
            </a:r>
          </a:p>
          <a:p>
            <a:r>
              <a:rPr lang="en-US" altLang="zh-TW" dirty="0" err="1">
                <a:solidFill>
                  <a:srgbClr val="333366"/>
                </a:solidFill>
                <a:latin typeface="Times New Roman" panose="02020603050405020304" pitchFamily="18" charset="0"/>
                <a:cs typeface="Times New Roman" panose="02020603050405020304" pitchFamily="18" charset="0"/>
              </a:rPr>
              <a:t>pid_t</a:t>
            </a:r>
            <a:r>
              <a:rPr lang="en-US" altLang="zh-TW" dirty="0">
                <a:solidFill>
                  <a:srgbClr val="333366"/>
                </a:solidFill>
                <a:latin typeface="Times New Roman" panose="02020603050405020304" pitchFamily="18" charset="0"/>
                <a:cs typeface="Times New Roman" panose="02020603050405020304" pitchFamily="18" charset="0"/>
              </a:rPr>
              <a:t> </a:t>
            </a:r>
            <a:r>
              <a:rPr lang="en-US" altLang="zh-TW" dirty="0" err="1">
                <a:solidFill>
                  <a:srgbClr val="333366"/>
                </a:solidFill>
                <a:latin typeface="Times New Roman" panose="02020603050405020304" pitchFamily="18" charset="0"/>
                <a:cs typeface="Times New Roman" panose="02020603050405020304" pitchFamily="18" charset="0"/>
              </a:rPr>
              <a:t>pid</a:t>
            </a:r>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var=88;//</a:t>
            </a:r>
            <a:r>
              <a:rPr lang="zh-TW" altLang="en-US" dirty="0">
                <a:solidFill>
                  <a:srgbClr val="333366"/>
                </a:solidFill>
                <a:latin typeface="Times New Roman" panose="02020603050405020304" pitchFamily="18" charset="0"/>
                <a:cs typeface="Times New Roman" panose="02020603050405020304" pitchFamily="18" charset="0"/>
              </a:rPr>
              <a:t>區域變數，位於堆疊區</a:t>
            </a:r>
          </a:p>
          <a:p>
            <a:r>
              <a:rPr lang="en-US" altLang="zh-TW" dirty="0" err="1">
                <a:solidFill>
                  <a:srgbClr val="333366"/>
                </a:solidFill>
                <a:latin typeface="Times New Roman" panose="02020603050405020304" pitchFamily="18" charset="0"/>
                <a:cs typeface="Times New Roman" panose="02020603050405020304" pitchFamily="18" charset="0"/>
              </a:rPr>
              <a:t>printf</a:t>
            </a:r>
            <a:r>
              <a:rPr lang="en-US" altLang="zh-TW" dirty="0">
                <a:solidFill>
                  <a:srgbClr val="333366"/>
                </a:solidFill>
                <a:latin typeface="Times New Roman" panose="02020603050405020304" pitchFamily="18" charset="0"/>
                <a:cs typeface="Times New Roman" panose="02020603050405020304" pitchFamily="18" charset="0"/>
              </a:rPr>
              <a:t>("in beginning:\</a:t>
            </a:r>
            <a:r>
              <a:rPr lang="en-US" altLang="zh-TW" dirty="0" err="1">
                <a:solidFill>
                  <a:srgbClr val="333366"/>
                </a:solidFill>
                <a:latin typeface="Times New Roman" panose="02020603050405020304" pitchFamily="18" charset="0"/>
                <a:cs typeface="Times New Roman" panose="02020603050405020304" pitchFamily="18" charset="0"/>
              </a:rPr>
              <a:t>tglob</a:t>
            </a:r>
            <a:r>
              <a:rPr lang="en-US" altLang="zh-TW" dirty="0">
                <a:solidFill>
                  <a:srgbClr val="333366"/>
                </a:solidFill>
                <a:latin typeface="Times New Roman" panose="02020603050405020304" pitchFamily="18" charset="0"/>
                <a:cs typeface="Times New Roman" panose="02020603050405020304" pitchFamily="18" charset="0"/>
              </a:rPr>
              <a:t>=%d\</a:t>
            </a:r>
            <a:r>
              <a:rPr lang="en-US" altLang="zh-TW" dirty="0" err="1">
                <a:solidFill>
                  <a:srgbClr val="333366"/>
                </a:solidFill>
                <a:latin typeface="Times New Roman" panose="02020603050405020304" pitchFamily="18" charset="0"/>
                <a:cs typeface="Times New Roman" panose="02020603050405020304" pitchFamily="18" charset="0"/>
              </a:rPr>
              <a:t>tvar</a:t>
            </a:r>
            <a:r>
              <a:rPr lang="en-US" altLang="zh-TW" dirty="0">
                <a:solidFill>
                  <a:srgbClr val="333366"/>
                </a:solidFill>
                <a:latin typeface="Times New Roman" panose="02020603050405020304" pitchFamily="18" charset="0"/>
                <a:cs typeface="Times New Roman" panose="02020603050405020304" pitchFamily="18" charset="0"/>
              </a:rPr>
              <a:t>=%d\n",</a:t>
            </a:r>
            <a:r>
              <a:rPr lang="en-US" altLang="zh-TW" dirty="0" err="1">
                <a:solidFill>
                  <a:srgbClr val="333366"/>
                </a:solidFill>
                <a:latin typeface="Times New Roman" panose="02020603050405020304" pitchFamily="18" charset="0"/>
                <a:cs typeface="Times New Roman" panose="02020603050405020304" pitchFamily="18" charset="0"/>
              </a:rPr>
              <a:t>glob,var</a:t>
            </a:r>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if((</a:t>
            </a:r>
            <a:r>
              <a:rPr lang="en-US" altLang="zh-TW" dirty="0" err="1">
                <a:solidFill>
                  <a:srgbClr val="333366"/>
                </a:solidFill>
                <a:latin typeface="Times New Roman" panose="02020603050405020304" pitchFamily="18" charset="0"/>
                <a:cs typeface="Times New Roman" panose="02020603050405020304" pitchFamily="18" charset="0"/>
              </a:rPr>
              <a:t>pid</a:t>
            </a:r>
            <a:r>
              <a:rPr lang="en-US" altLang="zh-TW" dirty="0">
                <a:solidFill>
                  <a:srgbClr val="333366"/>
                </a:solidFill>
                <a:latin typeface="Times New Roman" panose="02020603050405020304" pitchFamily="18" charset="0"/>
                <a:cs typeface="Times New Roman" panose="02020603050405020304" pitchFamily="18" charset="0"/>
              </a:rPr>
              <a:t>=fork())&lt;0)</a:t>
            </a:r>
          </a:p>
          <a:p>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  </a:t>
            </a:r>
            <a:r>
              <a:rPr lang="en-US" altLang="zh-TW" dirty="0" err="1">
                <a:solidFill>
                  <a:srgbClr val="333366"/>
                </a:solidFill>
                <a:latin typeface="Times New Roman" panose="02020603050405020304" pitchFamily="18" charset="0"/>
                <a:cs typeface="Times New Roman" panose="02020603050405020304" pitchFamily="18" charset="0"/>
              </a:rPr>
              <a:t>perror</a:t>
            </a:r>
            <a:r>
              <a:rPr lang="en-US" altLang="zh-TW" dirty="0">
                <a:solidFill>
                  <a:srgbClr val="333366"/>
                </a:solidFill>
                <a:latin typeface="Times New Roman" panose="02020603050405020304" pitchFamily="18" charset="0"/>
                <a:cs typeface="Times New Roman" panose="02020603050405020304" pitchFamily="18" charset="0"/>
              </a:rPr>
              <a:t>("fork");</a:t>
            </a:r>
          </a:p>
          <a:p>
            <a:r>
              <a:rPr lang="en-US" altLang="zh-TW" dirty="0">
                <a:solidFill>
                  <a:srgbClr val="333366"/>
                </a:solidFill>
                <a:latin typeface="Times New Roman" panose="02020603050405020304" pitchFamily="18" charset="0"/>
                <a:cs typeface="Times New Roman" panose="02020603050405020304" pitchFamily="18" charset="0"/>
              </a:rPr>
              <a:t>  exit(EXIT_FAILURE);</a:t>
            </a:r>
          </a:p>
          <a:p>
            <a:r>
              <a:rPr lang="en-US" altLang="zh-TW" dirty="0">
                <a:solidFill>
                  <a:srgbClr val="333366"/>
                </a:solidFill>
                <a:latin typeface="Times New Roman" panose="02020603050405020304" pitchFamily="18" charset="0"/>
                <a:cs typeface="Times New Roman" panose="02020603050405020304" pitchFamily="18" charset="0"/>
              </a:rPr>
              <a:t>}</a:t>
            </a:r>
          </a:p>
          <a:p>
            <a:endParaRPr lang="en-US" altLang="zh-TW" b="0" i="0" dirty="0">
              <a:solidFill>
                <a:srgbClr val="3333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0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A95D50-83D5-46B1-9859-2AB882438A03}"/>
              </a:ext>
            </a:extLst>
          </p:cNvPr>
          <p:cNvSpPr/>
          <p:nvPr/>
        </p:nvSpPr>
        <p:spPr>
          <a:xfrm>
            <a:off x="755576" y="620688"/>
            <a:ext cx="4572000" cy="5355312"/>
          </a:xfrm>
          <a:prstGeom prst="rect">
            <a:avLst/>
          </a:prstGeom>
        </p:spPr>
        <p:txBody>
          <a:bodyPr>
            <a:spAutoFit/>
          </a:bodyPr>
          <a:lstStyle/>
          <a:p>
            <a:r>
              <a:rPr lang="en-US" altLang="zh-TW" dirty="0">
                <a:solidFill>
                  <a:srgbClr val="333366"/>
                </a:solidFill>
                <a:latin typeface="Times New Roman" panose="02020603050405020304" pitchFamily="18" charset="0"/>
                <a:cs typeface="Times New Roman" panose="02020603050405020304" pitchFamily="18" charset="0"/>
              </a:rPr>
              <a:t>else if(</a:t>
            </a:r>
            <a:r>
              <a:rPr lang="en-US" altLang="zh-TW" dirty="0" err="1">
                <a:solidFill>
                  <a:srgbClr val="333366"/>
                </a:solidFill>
                <a:latin typeface="Times New Roman" panose="02020603050405020304" pitchFamily="18" charset="0"/>
                <a:cs typeface="Times New Roman" panose="02020603050405020304" pitchFamily="18" charset="0"/>
              </a:rPr>
              <a:t>pid</a:t>
            </a:r>
            <a:r>
              <a:rPr lang="en-US" altLang="zh-TW" dirty="0">
                <a:solidFill>
                  <a:srgbClr val="333366"/>
                </a:solidFill>
                <a:latin typeface="Times New Roman" panose="02020603050405020304" pitchFamily="18" charset="0"/>
                <a:cs typeface="Times New Roman" panose="02020603050405020304" pitchFamily="18" charset="0"/>
              </a:rPr>
              <a:t>==0)</a:t>
            </a:r>
          </a:p>
          <a:p>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  </a:t>
            </a:r>
            <a:r>
              <a:rPr lang="en-US" altLang="zh-TW" dirty="0" err="1">
                <a:solidFill>
                  <a:srgbClr val="333366"/>
                </a:solidFill>
                <a:latin typeface="Times New Roman" panose="02020603050405020304" pitchFamily="18" charset="0"/>
                <a:cs typeface="Times New Roman" panose="02020603050405020304" pitchFamily="18" charset="0"/>
              </a:rPr>
              <a:t>printf</a:t>
            </a:r>
            <a:r>
              <a:rPr lang="en-US" altLang="zh-TW" dirty="0">
                <a:solidFill>
                  <a:srgbClr val="333366"/>
                </a:solidFill>
                <a:latin typeface="Times New Roman" panose="02020603050405020304" pitchFamily="18" charset="0"/>
                <a:cs typeface="Times New Roman" panose="02020603050405020304" pitchFamily="18" charset="0"/>
              </a:rPr>
              <a:t>("in </a:t>
            </a:r>
            <a:r>
              <a:rPr lang="en-US" altLang="zh-TW" dirty="0" err="1">
                <a:solidFill>
                  <a:srgbClr val="333366"/>
                </a:solidFill>
                <a:latin typeface="Times New Roman" panose="02020603050405020304" pitchFamily="18" charset="0"/>
                <a:cs typeface="Times New Roman" panose="02020603050405020304" pitchFamily="18" charset="0"/>
              </a:rPr>
              <a:t>child,modify</a:t>
            </a:r>
            <a:r>
              <a:rPr lang="en-US" altLang="zh-TW" dirty="0">
                <a:solidFill>
                  <a:srgbClr val="333366"/>
                </a:solidFill>
                <a:latin typeface="Times New Roman" panose="02020603050405020304" pitchFamily="18" charset="0"/>
                <a:cs typeface="Times New Roman" panose="02020603050405020304" pitchFamily="18" charset="0"/>
              </a:rPr>
              <a:t> the </a:t>
            </a:r>
            <a:r>
              <a:rPr lang="en-US" altLang="zh-TW" dirty="0" err="1">
                <a:solidFill>
                  <a:srgbClr val="333366"/>
                </a:solidFill>
                <a:latin typeface="Times New Roman" panose="02020603050405020304" pitchFamily="18" charset="0"/>
                <a:cs typeface="Times New Roman" panose="02020603050405020304" pitchFamily="18" charset="0"/>
              </a:rPr>
              <a:t>var:glob</a:t>
            </a:r>
            <a:r>
              <a:rPr lang="en-US" altLang="zh-TW" dirty="0">
                <a:solidFill>
                  <a:srgbClr val="333366"/>
                </a:solidFill>
                <a:latin typeface="Times New Roman" panose="02020603050405020304" pitchFamily="18" charset="0"/>
                <a:cs typeface="Times New Roman" panose="02020603050405020304" pitchFamily="18" charset="0"/>
              </a:rPr>
              <a:t>++,var++\n");</a:t>
            </a:r>
          </a:p>
          <a:p>
            <a:r>
              <a:rPr lang="en-US" altLang="zh-TW" dirty="0">
                <a:solidFill>
                  <a:srgbClr val="333366"/>
                </a:solidFill>
                <a:latin typeface="Times New Roman" panose="02020603050405020304" pitchFamily="18" charset="0"/>
                <a:cs typeface="Times New Roman" panose="02020603050405020304" pitchFamily="18" charset="0"/>
              </a:rPr>
              <a:t>  glob++; //child process modifies the global var.</a:t>
            </a:r>
          </a:p>
          <a:p>
            <a:r>
              <a:rPr lang="en-US" altLang="zh-TW" dirty="0">
                <a:solidFill>
                  <a:srgbClr val="333366"/>
                </a:solidFill>
                <a:latin typeface="Times New Roman" panose="02020603050405020304" pitchFamily="18" charset="0"/>
                <a:cs typeface="Times New Roman" panose="02020603050405020304" pitchFamily="18" charset="0"/>
              </a:rPr>
              <a:t>  var++; //child process modifies the local var.</a:t>
            </a:r>
          </a:p>
          <a:p>
            <a:r>
              <a:rPr lang="en-US" altLang="zh-TW" dirty="0">
                <a:solidFill>
                  <a:srgbClr val="333366"/>
                </a:solidFill>
                <a:latin typeface="Times New Roman" panose="02020603050405020304" pitchFamily="18" charset="0"/>
                <a:cs typeface="Times New Roman" panose="02020603050405020304" pitchFamily="18" charset="0"/>
              </a:rPr>
              <a:t>  </a:t>
            </a:r>
            <a:r>
              <a:rPr lang="en-US" altLang="zh-TW" dirty="0" err="1">
                <a:solidFill>
                  <a:srgbClr val="333366"/>
                </a:solidFill>
                <a:latin typeface="Times New Roman" panose="02020603050405020304" pitchFamily="18" charset="0"/>
                <a:cs typeface="Times New Roman" panose="02020603050405020304" pitchFamily="18" charset="0"/>
              </a:rPr>
              <a:t>printf</a:t>
            </a:r>
            <a:r>
              <a:rPr lang="en-US" altLang="zh-TW" dirty="0">
                <a:solidFill>
                  <a:srgbClr val="333366"/>
                </a:solidFill>
                <a:latin typeface="Times New Roman" panose="02020603050405020304" pitchFamily="18" charset="0"/>
                <a:cs typeface="Times New Roman" panose="02020603050405020304" pitchFamily="18" charset="0"/>
              </a:rPr>
              <a:t>("in child:\</a:t>
            </a:r>
            <a:r>
              <a:rPr lang="en-US" altLang="zh-TW" dirty="0" err="1">
                <a:solidFill>
                  <a:srgbClr val="333366"/>
                </a:solidFill>
                <a:latin typeface="Times New Roman" panose="02020603050405020304" pitchFamily="18" charset="0"/>
                <a:cs typeface="Times New Roman" panose="02020603050405020304" pitchFamily="18" charset="0"/>
              </a:rPr>
              <a:t>tglob</a:t>
            </a:r>
            <a:r>
              <a:rPr lang="en-US" altLang="zh-TW" dirty="0">
                <a:solidFill>
                  <a:srgbClr val="333366"/>
                </a:solidFill>
                <a:latin typeface="Times New Roman" panose="02020603050405020304" pitchFamily="18" charset="0"/>
                <a:cs typeface="Times New Roman" panose="02020603050405020304" pitchFamily="18" charset="0"/>
              </a:rPr>
              <a:t>=%d\</a:t>
            </a:r>
            <a:r>
              <a:rPr lang="en-US" altLang="zh-TW" dirty="0" err="1">
                <a:solidFill>
                  <a:srgbClr val="333366"/>
                </a:solidFill>
                <a:latin typeface="Times New Roman" panose="02020603050405020304" pitchFamily="18" charset="0"/>
                <a:cs typeface="Times New Roman" panose="02020603050405020304" pitchFamily="18" charset="0"/>
              </a:rPr>
              <a:t>tvar</a:t>
            </a:r>
            <a:r>
              <a:rPr lang="en-US" altLang="zh-TW" dirty="0">
                <a:solidFill>
                  <a:srgbClr val="333366"/>
                </a:solidFill>
                <a:latin typeface="Times New Roman" panose="02020603050405020304" pitchFamily="18" charset="0"/>
                <a:cs typeface="Times New Roman" panose="02020603050405020304" pitchFamily="18" charset="0"/>
              </a:rPr>
              <a:t>=%d\n",</a:t>
            </a:r>
            <a:r>
              <a:rPr lang="en-US" altLang="zh-TW" dirty="0" err="1">
                <a:solidFill>
                  <a:srgbClr val="333366"/>
                </a:solidFill>
                <a:latin typeface="Times New Roman" panose="02020603050405020304" pitchFamily="18" charset="0"/>
                <a:cs typeface="Times New Roman" panose="02020603050405020304" pitchFamily="18" charset="0"/>
              </a:rPr>
              <a:t>glob,var</a:t>
            </a:r>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  _exit(0);  //child process uses _exit(0) to exit</a:t>
            </a:r>
          </a:p>
          <a:p>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else</a:t>
            </a:r>
          </a:p>
          <a:p>
            <a:r>
              <a:rPr lang="en-US" altLang="zh-TW" dirty="0">
                <a:solidFill>
                  <a:srgbClr val="333366"/>
                </a:solidFill>
                <a:latin typeface="Times New Roman" panose="02020603050405020304" pitchFamily="18" charset="0"/>
                <a:cs typeface="Times New Roman" panose="02020603050405020304" pitchFamily="18" charset="0"/>
              </a:rPr>
              <a:t>{ </a:t>
            </a:r>
          </a:p>
          <a:p>
            <a:r>
              <a:rPr lang="en-US" altLang="zh-TW" dirty="0">
                <a:solidFill>
                  <a:srgbClr val="333366"/>
                </a:solidFill>
                <a:latin typeface="Times New Roman" panose="02020603050405020304" pitchFamily="18" charset="0"/>
                <a:cs typeface="Times New Roman" panose="02020603050405020304" pitchFamily="18" charset="0"/>
              </a:rPr>
              <a:t> wait();</a:t>
            </a:r>
          </a:p>
          <a:p>
            <a:r>
              <a:rPr lang="en-US" altLang="zh-TW" dirty="0">
                <a:solidFill>
                  <a:srgbClr val="333366"/>
                </a:solidFill>
                <a:latin typeface="Times New Roman" panose="02020603050405020304" pitchFamily="18" charset="0"/>
                <a:cs typeface="Times New Roman" panose="02020603050405020304" pitchFamily="18" charset="0"/>
              </a:rPr>
              <a:t>  </a:t>
            </a:r>
            <a:r>
              <a:rPr lang="en-US" altLang="zh-TW" dirty="0" err="1">
                <a:solidFill>
                  <a:srgbClr val="333366"/>
                </a:solidFill>
                <a:latin typeface="Times New Roman" panose="02020603050405020304" pitchFamily="18" charset="0"/>
                <a:cs typeface="Times New Roman" panose="02020603050405020304" pitchFamily="18" charset="0"/>
              </a:rPr>
              <a:t>printf</a:t>
            </a:r>
            <a:r>
              <a:rPr lang="en-US" altLang="zh-TW" dirty="0">
                <a:solidFill>
                  <a:srgbClr val="333366"/>
                </a:solidFill>
                <a:latin typeface="Times New Roman" panose="02020603050405020304" pitchFamily="18" charset="0"/>
                <a:cs typeface="Times New Roman" panose="02020603050405020304" pitchFamily="18" charset="0"/>
              </a:rPr>
              <a:t>("in parent:\</a:t>
            </a:r>
            <a:r>
              <a:rPr lang="en-US" altLang="zh-TW" dirty="0" err="1">
                <a:solidFill>
                  <a:srgbClr val="333366"/>
                </a:solidFill>
                <a:latin typeface="Times New Roman" panose="02020603050405020304" pitchFamily="18" charset="0"/>
                <a:cs typeface="Times New Roman" panose="02020603050405020304" pitchFamily="18" charset="0"/>
              </a:rPr>
              <a:t>tglob</a:t>
            </a:r>
            <a:r>
              <a:rPr lang="en-US" altLang="zh-TW" dirty="0">
                <a:solidFill>
                  <a:srgbClr val="333366"/>
                </a:solidFill>
                <a:latin typeface="Times New Roman" panose="02020603050405020304" pitchFamily="18" charset="0"/>
                <a:cs typeface="Times New Roman" panose="02020603050405020304" pitchFamily="18" charset="0"/>
              </a:rPr>
              <a:t>=%d\</a:t>
            </a:r>
            <a:r>
              <a:rPr lang="en-US" altLang="zh-TW" dirty="0" err="1">
                <a:solidFill>
                  <a:srgbClr val="333366"/>
                </a:solidFill>
                <a:latin typeface="Times New Roman" panose="02020603050405020304" pitchFamily="18" charset="0"/>
                <a:cs typeface="Times New Roman" panose="02020603050405020304" pitchFamily="18" charset="0"/>
              </a:rPr>
              <a:t>tvar</a:t>
            </a:r>
            <a:r>
              <a:rPr lang="en-US" altLang="zh-TW" dirty="0">
                <a:solidFill>
                  <a:srgbClr val="333366"/>
                </a:solidFill>
                <a:latin typeface="Times New Roman" panose="02020603050405020304" pitchFamily="18" charset="0"/>
                <a:cs typeface="Times New Roman" panose="02020603050405020304" pitchFamily="18" charset="0"/>
              </a:rPr>
              <a:t>=%d\n",</a:t>
            </a:r>
            <a:r>
              <a:rPr lang="en-US" altLang="zh-TW" dirty="0" err="1">
                <a:solidFill>
                  <a:srgbClr val="333366"/>
                </a:solidFill>
                <a:latin typeface="Times New Roman" panose="02020603050405020304" pitchFamily="18" charset="0"/>
                <a:cs typeface="Times New Roman" panose="02020603050405020304" pitchFamily="18" charset="0"/>
              </a:rPr>
              <a:t>glob,var</a:t>
            </a:r>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  return 0;</a:t>
            </a:r>
          </a:p>
          <a:p>
            <a:r>
              <a:rPr lang="en-US" altLang="zh-TW" dirty="0">
                <a:solidFill>
                  <a:srgbClr val="333366"/>
                </a:solidFill>
                <a:latin typeface="Times New Roman" panose="02020603050405020304" pitchFamily="18" charset="0"/>
                <a:cs typeface="Times New Roman" panose="02020603050405020304" pitchFamily="18" charset="0"/>
              </a:rPr>
              <a:t>}</a:t>
            </a:r>
          </a:p>
          <a:p>
            <a:r>
              <a:rPr lang="en-US" altLang="zh-TW" dirty="0">
                <a:solidFill>
                  <a:srgbClr val="333366"/>
                </a:solidFill>
                <a:latin typeface="Times New Roman" panose="02020603050405020304" pitchFamily="18" charset="0"/>
                <a:cs typeface="Times New Roman" panose="02020603050405020304" pitchFamily="18" charset="0"/>
              </a:rPr>
              <a:t>}</a:t>
            </a:r>
            <a:endParaRPr lang="zh-TW" altLang="en-US" dirty="0"/>
          </a:p>
        </p:txBody>
      </p:sp>
    </p:spTree>
    <p:extLst>
      <p:ext uri="{BB962C8B-B14F-4D97-AF65-F5344CB8AC3E}">
        <p14:creationId xmlns:p14="http://schemas.microsoft.com/office/powerpoint/2010/main" val="16509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F18916-594A-4336-B498-D504AF9EA43C}"/>
              </a:ext>
            </a:extLst>
          </p:cNvPr>
          <p:cNvSpPr/>
          <p:nvPr/>
        </p:nvSpPr>
        <p:spPr>
          <a:xfrm>
            <a:off x="539552" y="3241159"/>
            <a:ext cx="6984776" cy="1754326"/>
          </a:xfrm>
          <a:prstGeom prst="rect">
            <a:avLst/>
          </a:prstGeom>
        </p:spPr>
        <p:txBody>
          <a:bodyPr wrap="square">
            <a:spAutoFit/>
          </a:bodyPr>
          <a:lstStyle/>
          <a:p>
            <a:r>
              <a:rPr lang="zh-TW" altLang="en-US"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修改上面程式，將</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fork()</a:t>
            </a:r>
            <a:r>
              <a:rPr lang="zh-TW" altLang="en-US"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改為</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vfork</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，結果如下：</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vfork</a:t>
            </a:r>
            <a:endPar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beginning:   glob=6  var=88</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child,modify</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the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var:glob</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++,var++</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child:       glob=7  var=89</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parent:      glob=7  var=89</a:t>
            </a:r>
            <a:endParaRPr lang="en-US" altLang="zh-TW" b="0" i="0" dirty="0">
              <a:solidFill>
                <a:srgbClr val="333366"/>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 4">
            <a:extLst>
              <a:ext uri="{FF2B5EF4-FFF2-40B4-BE49-F238E27FC236}">
                <a16:creationId xmlns:a16="http://schemas.microsoft.com/office/drawing/2014/main" id="{85A2CD4C-729B-4FF3-AB52-32486FF5432D}"/>
              </a:ext>
            </a:extLst>
          </p:cNvPr>
          <p:cNvSpPr/>
          <p:nvPr/>
        </p:nvSpPr>
        <p:spPr>
          <a:xfrm>
            <a:off x="539552" y="1124744"/>
            <a:ext cx="6696744" cy="1754326"/>
          </a:xfrm>
          <a:prstGeom prst="rect">
            <a:avLst/>
          </a:prstGeom>
        </p:spPr>
        <p:txBody>
          <a:bodyPr wrap="square">
            <a:spAutoFit/>
          </a:bodyPr>
          <a:lstStyle/>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gcc</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fork.c</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-o fork</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./fork</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beginning:   glob=6  var=88</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child,modify</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 the </a:t>
            </a:r>
            <a:r>
              <a:rPr lang="en-US" altLang="zh-TW"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var:glob</a:t>
            </a:r>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++,var++</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child:       glob=7  var=89</a:t>
            </a:r>
          </a:p>
          <a:p>
            <a:r>
              <a:rPr lang="en-US" altLang="zh-TW"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in parent:      glob=6  var=88</a:t>
            </a:r>
            <a:endParaRPr lang="en-US" altLang="zh-TW" b="0" i="0" dirty="0">
              <a:solidFill>
                <a:srgbClr val="333366"/>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a:extLst>
              <a:ext uri="{FF2B5EF4-FFF2-40B4-BE49-F238E27FC236}">
                <a16:creationId xmlns:a16="http://schemas.microsoft.com/office/drawing/2014/main" id="{6E02C0EA-903C-493E-8372-2D0989F66092}"/>
              </a:ext>
            </a:extLst>
          </p:cNvPr>
          <p:cNvSpPr/>
          <p:nvPr/>
        </p:nvSpPr>
        <p:spPr>
          <a:xfrm>
            <a:off x="539552" y="5271591"/>
            <a:ext cx="7992888" cy="707886"/>
          </a:xfrm>
          <a:prstGeom prst="rect">
            <a:avLst/>
          </a:prstGeom>
        </p:spPr>
        <p:txBody>
          <a:bodyPr wrap="square">
            <a:spAutoFit/>
          </a:bodyPr>
          <a:lstStyle/>
          <a:p>
            <a:r>
              <a:rPr lang="zh-TW" altLang="en-US" sz="2000"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由上面結果可以知道，使用</a:t>
            </a:r>
            <a:r>
              <a:rPr lang="en-US" altLang="zh-TW" sz="2000" dirty="0" err="1">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vork</a:t>
            </a:r>
            <a:r>
              <a:rPr lang="en-US" altLang="zh-TW" sz="2000"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333366"/>
                </a:solidFill>
                <a:latin typeface="Times New Roman" panose="02020603050405020304" pitchFamily="18" charset="0"/>
                <a:ea typeface="標楷體" panose="03000509000000000000" pitchFamily="65" charset="-120"/>
                <a:cs typeface="Times New Roman" panose="02020603050405020304" pitchFamily="18" charset="0"/>
              </a:rPr>
              <a:t>，子程序得以修改父程序記憶體空間的任何資料，這些修改對父程序而言都是可見的</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0508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4F87717-FB54-4192-9BC9-7C3A9F0D245D}"/>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分頁替換</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Page Replacement</a:t>
            </a:r>
            <a:r>
              <a:rPr lang="zh-TW" altLang="en-US" sz="3600" u="sng" dirty="0">
                <a:effectLst>
                  <a:outerShdw blurRad="38100" dist="38100" dir="2700000" algn="tl">
                    <a:srgbClr val="C0C0C0"/>
                  </a:outerShdw>
                </a:effectLst>
                <a:latin typeface="標楷體" pitchFamily="65" charset="-120"/>
                <a:ea typeface="標楷體" pitchFamily="65" charset="-120"/>
              </a:rPr>
              <a:t> </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9459" name="Rectangle 3">
            <a:extLst>
              <a:ext uri="{FF2B5EF4-FFF2-40B4-BE49-F238E27FC236}">
                <a16:creationId xmlns:a16="http://schemas.microsoft.com/office/drawing/2014/main" id="{D9CC6437-CA0B-493F-96AF-0695F7B1BF04}"/>
              </a:ext>
            </a:extLst>
          </p:cNvPr>
          <p:cNvSpPr>
            <a:spLocks noGrp="1" noChangeArrowheads="1"/>
          </p:cNvSpPr>
          <p:nvPr>
            <p:ph type="body" idx="1"/>
          </p:nvPr>
        </p:nvSpPr>
        <p:spPr>
          <a:xfrm>
            <a:off x="468313" y="1052513"/>
            <a:ext cx="3023567" cy="4530725"/>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當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發生且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無可用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時，則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必須執行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replacement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必須選擇一個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victim page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，將其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swap out (page out)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disk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，來空出一個可用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，再將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lost page swap in(page in)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到此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9460" name="Picture 5">
            <a:extLst>
              <a:ext uri="{FF2B5EF4-FFF2-40B4-BE49-F238E27FC236}">
                <a16:creationId xmlns:a16="http://schemas.microsoft.com/office/drawing/2014/main" id="{12A22EA6-439D-4AEB-9611-DA8645738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149831"/>
            <a:ext cx="5296449" cy="455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674B447-7E3A-4048-AF23-A35318AF733B}"/>
              </a:ext>
            </a:extLst>
          </p:cNvPr>
          <p:cNvSpPr>
            <a:spLocks noGrp="1" noChangeArrowheads="1"/>
          </p:cNvSpPr>
          <p:nvPr>
            <p:ph type="title"/>
          </p:nvPr>
        </p:nvSpPr>
        <p:spPr/>
        <p:txBody>
          <a:bodyPr/>
          <a:lstStyle/>
          <a:p>
            <a:pPr eaLnBrk="1" hangingPunct="1">
              <a:defRPr/>
            </a:pPr>
            <a:r>
              <a:rPr lang="en-US" altLang="zh-TW" sz="3600" dirty="0">
                <a:latin typeface="Times New Roman" pitchFamily="18" charset="0"/>
                <a:ea typeface="標楷體" pitchFamily="65" charset="-120"/>
              </a:rPr>
              <a:t>CHAPTER 9</a:t>
            </a:r>
            <a:r>
              <a:rPr lang="zh-TW" altLang="en-US" sz="3600" dirty="0">
                <a:latin typeface="Times New Roman" pitchFamily="18" charset="0"/>
                <a:ea typeface="標楷體" pitchFamily="65" charset="-120"/>
              </a:rPr>
              <a:t>  虛擬記憶體管理</a:t>
            </a:r>
            <a:endParaRPr lang="zh-TW" altLang="en-US" sz="3200" dirty="0">
              <a:latin typeface="Times New Roman" pitchFamily="18" charset="0"/>
              <a:ea typeface="標楷體" pitchFamily="65" charset="-120"/>
            </a:endParaRPr>
          </a:p>
        </p:txBody>
      </p:sp>
      <p:sp>
        <p:nvSpPr>
          <p:cNvPr id="27651" name="Rectangle 3">
            <a:extLst>
              <a:ext uri="{FF2B5EF4-FFF2-40B4-BE49-F238E27FC236}">
                <a16:creationId xmlns:a16="http://schemas.microsoft.com/office/drawing/2014/main" id="{436FF740-F2E5-4E07-93CA-585E79E4C6AA}"/>
              </a:ext>
            </a:extLst>
          </p:cNvPr>
          <p:cNvSpPr>
            <a:spLocks noGrp="1" noChangeArrowheads="1"/>
          </p:cNvSpPr>
          <p:nvPr>
            <p:ph idx="1"/>
          </p:nvPr>
        </p:nvSpPr>
        <p:spPr/>
        <p:txBody>
          <a:bodyPr/>
          <a:lstStyle/>
          <a:p>
            <a:pPr marL="285750" indent="-285750" eaLnBrk="1" hangingPunct="1">
              <a:lnSpc>
                <a:spcPct val="80000"/>
              </a:lnSpc>
              <a:buFont typeface="Wingdings" panose="05000000000000000000" pitchFamily="2" charset="2"/>
              <a:buChar char="n"/>
              <a:defRPr/>
            </a:pPr>
            <a:r>
              <a:rPr lang="en-US" altLang="zh-TW" sz="18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1   </a:t>
            </a:r>
            <a:r>
              <a:rPr lang="zh-TW" altLang="en-US" sz="2400" dirty="0">
                <a:latin typeface="Times New Roman" panose="02020603050405020304" pitchFamily="18" charset="0"/>
                <a:ea typeface="標楷體" pitchFamily="65" charset="-120"/>
                <a:cs typeface="Times New Roman" panose="02020603050405020304" pitchFamily="18" charset="0"/>
              </a:rPr>
              <a:t>背景</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2   </a:t>
            </a:r>
            <a:r>
              <a:rPr lang="zh-TW" altLang="en-US" sz="2400" dirty="0">
                <a:latin typeface="Times New Roman" panose="02020603050405020304" pitchFamily="18" charset="0"/>
                <a:ea typeface="標楷體" pitchFamily="65" charset="-120"/>
                <a:cs typeface="Times New Roman" panose="02020603050405020304" pitchFamily="18" charset="0"/>
              </a:rPr>
              <a:t>分頁需求</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3   </a:t>
            </a:r>
            <a:r>
              <a:rPr lang="zh-TW" altLang="en-US" sz="2400" dirty="0">
                <a:latin typeface="Times New Roman" panose="02020603050405020304" pitchFamily="18" charset="0"/>
                <a:ea typeface="標楷體" pitchFamily="65" charset="-120"/>
                <a:cs typeface="Times New Roman" panose="02020603050405020304" pitchFamily="18" charset="0"/>
              </a:rPr>
              <a:t>寫入時複製</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4   </a:t>
            </a:r>
            <a:r>
              <a:rPr lang="zh-TW" altLang="en-US" sz="2400" dirty="0">
                <a:latin typeface="Times New Roman" panose="02020603050405020304" pitchFamily="18" charset="0"/>
                <a:ea typeface="標楷體" pitchFamily="65" charset="-120"/>
                <a:cs typeface="Times New Roman" panose="02020603050405020304" pitchFamily="18" charset="0"/>
              </a:rPr>
              <a:t>分頁替換</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5   </a:t>
            </a:r>
            <a:r>
              <a:rPr lang="zh-TW" altLang="en-US" sz="2400" dirty="0">
                <a:latin typeface="Times New Roman" panose="02020603050405020304" pitchFamily="18" charset="0"/>
                <a:ea typeface="標楷體" pitchFamily="65" charset="-120"/>
                <a:cs typeface="Times New Roman" panose="02020603050405020304" pitchFamily="18" charset="0"/>
              </a:rPr>
              <a:t>欄的配置法則</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6   </a:t>
            </a:r>
            <a:r>
              <a:rPr lang="zh-TW" altLang="en-US" sz="2400" dirty="0">
                <a:latin typeface="Times New Roman" panose="02020603050405020304" pitchFamily="18" charset="0"/>
                <a:ea typeface="標楷體" pitchFamily="65" charset="-120"/>
                <a:cs typeface="Times New Roman" panose="02020603050405020304" pitchFamily="18" charset="0"/>
              </a:rPr>
              <a:t>輾轉現象</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7   </a:t>
            </a:r>
            <a:r>
              <a:rPr lang="zh-TW" altLang="en-US" sz="2400" dirty="0">
                <a:latin typeface="Times New Roman" panose="02020603050405020304" pitchFamily="18" charset="0"/>
                <a:ea typeface="標楷體" pitchFamily="65" charset="-120"/>
                <a:cs typeface="Times New Roman" panose="02020603050405020304" pitchFamily="18" charset="0"/>
              </a:rPr>
              <a:t>記憶體對映檔案</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8   </a:t>
            </a:r>
            <a:r>
              <a:rPr lang="zh-TW" altLang="en-US" sz="2400" dirty="0">
                <a:latin typeface="Times New Roman" panose="02020603050405020304" pitchFamily="18" charset="0"/>
                <a:ea typeface="標楷體" pitchFamily="65" charset="-120"/>
                <a:cs typeface="Times New Roman" panose="02020603050405020304" pitchFamily="18" charset="0"/>
              </a:rPr>
              <a:t>核心記憶體的配置</a:t>
            </a:r>
          </a:p>
          <a:p>
            <a:pPr marL="342900" indent="-342900" eaLnBrk="1" hangingPunct="1">
              <a:lnSpc>
                <a:spcPct val="80000"/>
              </a:lnSpc>
              <a:buFont typeface="Wingdings" panose="05000000000000000000" pitchFamily="2" charset="2"/>
              <a:buChar char="n"/>
              <a:defRPr/>
            </a:pP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9   </a:t>
            </a:r>
            <a:r>
              <a:rPr lang="zh-TW" altLang="en-US" sz="2400" dirty="0">
                <a:latin typeface="Times New Roman" panose="02020603050405020304" pitchFamily="18" charset="0"/>
                <a:ea typeface="標楷體" pitchFamily="65" charset="-120"/>
                <a:cs typeface="Times New Roman" panose="02020603050405020304" pitchFamily="18" charset="0"/>
              </a:rPr>
              <a:t>其它考慮的因素</a:t>
            </a:r>
          </a:p>
          <a:p>
            <a:pPr marL="342900" indent="-342900" eaLnBrk="1" hangingPunct="1">
              <a:lnSpc>
                <a:spcPct val="80000"/>
              </a:lnSpc>
              <a:buFont typeface="Wingdings" panose="05000000000000000000" pitchFamily="2" charset="2"/>
              <a:buChar char="n"/>
              <a:defRPr/>
            </a:pPr>
            <a:r>
              <a:rPr lang="en-US" altLang="zh-TW" sz="2400" dirty="0">
                <a:latin typeface="Times New Roman" panose="02020603050405020304" pitchFamily="18" charset="0"/>
                <a:ea typeface="標楷體" pitchFamily="65" charset="-120"/>
                <a:cs typeface="Times New Roman" panose="02020603050405020304" pitchFamily="18" charset="0"/>
              </a:rPr>
              <a:t>   9</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10  </a:t>
            </a:r>
            <a:r>
              <a:rPr lang="zh-TW" altLang="en-US" sz="2400" dirty="0">
                <a:latin typeface="Times New Roman" panose="02020603050405020304" pitchFamily="18" charset="0"/>
                <a:ea typeface="標楷體" pitchFamily="65" charset="-120"/>
                <a:cs typeface="Times New Roman" panose="02020603050405020304" pitchFamily="18" charset="0"/>
              </a:rPr>
              <a:t>作業系統的例子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F677AD5-60DC-4F15-B55B-CF2ED863D131}"/>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9.4.1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基本技巧</a:t>
            </a:r>
          </a:p>
        </p:txBody>
      </p:sp>
      <p:sp>
        <p:nvSpPr>
          <p:cNvPr id="20483" name="Rectangle 3">
            <a:extLst>
              <a:ext uri="{FF2B5EF4-FFF2-40B4-BE49-F238E27FC236}">
                <a16:creationId xmlns:a16="http://schemas.microsoft.com/office/drawing/2014/main" id="{FFAFA868-5740-46DE-B644-D59D9F3BC34B}"/>
              </a:ext>
            </a:extLst>
          </p:cNvPr>
          <p:cNvSpPr>
            <a:spLocks noGrp="1" noChangeArrowheads="1"/>
          </p:cNvSpPr>
          <p:nvPr>
            <p:ph type="body" idx="1"/>
          </p:nvPr>
        </p:nvSpPr>
        <p:spPr>
          <a:xfrm>
            <a:off x="539552" y="908720"/>
            <a:ext cx="3240360" cy="5472608"/>
          </a:xfrm>
        </p:spPr>
        <p:txBody>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out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in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分別是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disk 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的動作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慢</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in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是必要的，一定要將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lost 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置入到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中。</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out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不盡然是必要的！需視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victim 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是否曾被修改，利用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dirty bit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來判斷，節省不必要的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動作。 </a:t>
            </a:r>
          </a:p>
        </p:txBody>
      </p:sp>
      <p:pic>
        <p:nvPicPr>
          <p:cNvPr id="20484" name="Picture 4">
            <a:extLst>
              <a:ext uri="{FF2B5EF4-FFF2-40B4-BE49-F238E27FC236}">
                <a16:creationId xmlns:a16="http://schemas.microsoft.com/office/drawing/2014/main" id="{E15AD0A5-B089-4408-8B17-1DA6932F49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4" r="18500"/>
          <a:stretch/>
        </p:blipFill>
        <p:spPr bwMode="auto">
          <a:xfrm>
            <a:off x="3599384" y="1169864"/>
            <a:ext cx="5544616"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D398E7AF-B763-43C4-96EE-38538B67248B}"/>
              </a:ext>
            </a:extLst>
          </p:cNvPr>
          <p:cNvSpPr>
            <a:spLocks noGrp="1" noChangeArrowheads="1"/>
          </p:cNvSpPr>
          <p:nvPr>
            <p:ph type="body" idx="1"/>
          </p:nvPr>
        </p:nvSpPr>
        <p:spPr>
          <a:xfrm>
            <a:off x="503238" y="269875"/>
            <a:ext cx="7848600" cy="5534025"/>
          </a:xfrm>
        </p:spPr>
        <p:txBody>
          <a:bodyPr/>
          <a:lstStyle/>
          <a:p>
            <a:pPr eaLnBrk="1" hangingPunct="1">
              <a:defRPr/>
            </a:pPr>
            <a:r>
              <a:rPr lang="zh-TW" altLang="en-US" sz="2400" dirty="0">
                <a:latin typeface="Times New Roman" pitchFamily="18" charset="0"/>
                <a:ea typeface="標楷體" pitchFamily="65" charset="-120"/>
              </a:rPr>
              <a:t>要執行需求分頁法必須先解決兩個主要的問題</a:t>
            </a:r>
            <a:r>
              <a:rPr lang="en-US" altLang="zh-TW" sz="2400" dirty="0">
                <a:latin typeface="Times New Roman" pitchFamily="18" charset="0"/>
                <a:ea typeface="標楷體" pitchFamily="65" charset="-120"/>
              </a:rPr>
              <a:t>:</a:t>
            </a:r>
            <a:r>
              <a:rPr lang="zh-TW" altLang="en-US" sz="2400" dirty="0">
                <a:latin typeface="Times New Roman" pitchFamily="18" charset="0"/>
                <a:ea typeface="標楷體" pitchFamily="65" charset="-120"/>
              </a:rPr>
              <a:t>欄的配置演算法</a:t>
            </a:r>
            <a:r>
              <a:rPr lang="en-US" altLang="zh-TW" sz="2400" dirty="0">
                <a:latin typeface="Times New Roman" pitchFamily="18" charset="0"/>
                <a:ea typeface="標楷體" pitchFamily="65" charset="-120"/>
              </a:rPr>
              <a:t>(frame-allocation algorithm)</a:t>
            </a:r>
            <a:r>
              <a:rPr lang="zh-TW" altLang="en-US" sz="2400" dirty="0">
                <a:latin typeface="Times New Roman" pitchFamily="18" charset="0"/>
                <a:ea typeface="標楷體" pitchFamily="65" charset="-120"/>
              </a:rPr>
              <a:t>與分頁替換演算法</a:t>
            </a:r>
            <a:r>
              <a:rPr lang="en-US" altLang="zh-TW" sz="2400" dirty="0">
                <a:latin typeface="Times New Roman" pitchFamily="18" charset="0"/>
                <a:ea typeface="標楷體" pitchFamily="65" charset="-120"/>
              </a:rPr>
              <a:t>(page-replacement algorithm)</a:t>
            </a:r>
            <a:r>
              <a:rPr lang="zh-TW" altLang="en-US" sz="2400" dirty="0">
                <a:latin typeface="Times New Roman" pitchFamily="18" charset="0"/>
                <a:ea typeface="標楷體" pitchFamily="65" charset="-120"/>
              </a:rPr>
              <a:t>。如果有很多行程在記憶體中，必須決定每個行程要分給它多少欄使用。</a:t>
            </a:r>
          </a:p>
          <a:p>
            <a:pPr eaLnBrk="1" hangingPunct="1">
              <a:defRPr/>
            </a:pPr>
            <a:r>
              <a:rPr lang="zh-TW" altLang="en-US" sz="2400" dirty="0">
                <a:latin typeface="Times New Roman" pitchFamily="18" charset="0"/>
                <a:ea typeface="標楷體" pitchFamily="65" charset="-120"/>
              </a:rPr>
              <a:t>不同的分頁替換演算法有許多種。也許每一套作業系統都有自己單獨的替換技術。如何去選擇一個替換演算法呢</a:t>
            </a:r>
            <a:r>
              <a:rPr lang="en-US" altLang="zh-TW" sz="2400" dirty="0">
                <a:latin typeface="Times New Roman" pitchFamily="18" charset="0"/>
                <a:ea typeface="標楷體" pitchFamily="65" charset="-120"/>
              </a:rPr>
              <a:t>?</a:t>
            </a:r>
            <a:r>
              <a:rPr lang="zh-TW" altLang="en-US" sz="2400" dirty="0">
                <a:latin typeface="Times New Roman" pitchFamily="18" charset="0"/>
                <a:ea typeface="標楷體" pitchFamily="65" charset="-120"/>
              </a:rPr>
              <a:t>一般來說，希望具有最低分頁錯誤比率的那一個。</a:t>
            </a:r>
          </a:p>
        </p:txBody>
      </p:sp>
      <p:pic>
        <p:nvPicPr>
          <p:cNvPr id="21507" name="Picture 5">
            <a:extLst>
              <a:ext uri="{FF2B5EF4-FFF2-40B4-BE49-F238E27FC236}">
                <a16:creationId xmlns:a16="http://schemas.microsoft.com/office/drawing/2014/main" id="{6FCFDD20-4FA4-44FD-9FB7-582D1B6693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13" r="20356"/>
          <a:stretch/>
        </p:blipFill>
        <p:spPr bwMode="auto">
          <a:xfrm>
            <a:off x="1979711" y="3025775"/>
            <a:ext cx="5592381"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字方塊 3">
            <a:extLst>
              <a:ext uri="{FF2B5EF4-FFF2-40B4-BE49-F238E27FC236}">
                <a16:creationId xmlns:a16="http://schemas.microsoft.com/office/drawing/2014/main" id="{3D2F1FC9-3C25-4F57-8642-7AA0209A8900}"/>
              </a:ext>
            </a:extLst>
          </p:cNvPr>
          <p:cNvSpPr txBox="1">
            <a:spLocks noChangeArrowheads="1"/>
          </p:cNvSpPr>
          <p:nvPr/>
        </p:nvSpPr>
        <p:spPr bwMode="auto">
          <a:xfrm>
            <a:off x="3759901" y="5857240"/>
            <a:ext cx="203200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Number of frames</a:t>
            </a:r>
            <a:endParaRPr lang="zh-TW" altLang="en-US" sz="1800"/>
          </a:p>
        </p:txBody>
      </p:sp>
      <p:sp>
        <p:nvSpPr>
          <p:cNvPr id="21509" name="文字方塊 4">
            <a:extLst>
              <a:ext uri="{FF2B5EF4-FFF2-40B4-BE49-F238E27FC236}">
                <a16:creationId xmlns:a16="http://schemas.microsoft.com/office/drawing/2014/main" id="{072566DF-6A16-4A10-9FF5-65D3C47C5670}"/>
              </a:ext>
            </a:extLst>
          </p:cNvPr>
          <p:cNvSpPr txBox="1">
            <a:spLocks noChangeArrowheads="1"/>
          </p:cNvSpPr>
          <p:nvPr/>
        </p:nvSpPr>
        <p:spPr bwMode="auto">
          <a:xfrm>
            <a:off x="1979711" y="3284984"/>
            <a:ext cx="461963" cy="236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dirty="0"/>
              <a:t>Number of page faults</a:t>
            </a:r>
            <a:endParaRPr lang="zh-TW" alt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DDE3C01-FAA0-4C3E-96F9-12F17413E222}"/>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9.4.2  FIFO</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法則</a:t>
            </a:r>
          </a:p>
        </p:txBody>
      </p:sp>
      <p:sp>
        <p:nvSpPr>
          <p:cNvPr id="22531" name="Rectangle 3">
            <a:extLst>
              <a:ext uri="{FF2B5EF4-FFF2-40B4-BE49-F238E27FC236}">
                <a16:creationId xmlns:a16="http://schemas.microsoft.com/office/drawing/2014/main" id="{42E50B2D-EC3E-48B9-9940-86AB0CD441E8}"/>
              </a:ext>
            </a:extLst>
          </p:cNvPr>
          <p:cNvSpPr>
            <a:spLocks noGrp="1" noChangeArrowheads="1"/>
          </p:cNvSpPr>
          <p:nvPr>
            <p:ph type="body" idx="1"/>
          </p:nvPr>
        </p:nvSpPr>
        <p:spPr>
          <a:xfrm>
            <a:off x="457200" y="1124744"/>
            <a:ext cx="7848600" cy="4959350"/>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最先載入的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優先視為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victim page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簡單，易於實作 </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效果挺差的，但不代表是最差的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replacement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沒有最差，因為無法預知未來</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pPr eaLnBrk="1" hangingPunct="1"/>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2532" name="Picture 5">
            <a:extLst>
              <a:ext uri="{FF2B5EF4-FFF2-40B4-BE49-F238E27FC236}">
                <a16:creationId xmlns:a16="http://schemas.microsoft.com/office/drawing/2014/main" id="{AEDEC22D-9EA9-4741-916B-E1BF7E2E9C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38" r="16925"/>
          <a:stretch/>
        </p:blipFill>
        <p:spPr bwMode="auto">
          <a:xfrm>
            <a:off x="485904" y="3068960"/>
            <a:ext cx="8368419" cy="311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30225D-058D-4FED-8AC9-722FED0EA1B3}"/>
              </a:ext>
            </a:extLst>
          </p:cNvPr>
          <p:cNvSpPr>
            <a:spLocks noGrp="1"/>
          </p:cNvSpPr>
          <p:nvPr>
            <p:ph type="title"/>
          </p:nvPr>
        </p:nvSpPr>
        <p:spPr/>
        <p:txBody>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9.4.2  FIFO</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法則</a:t>
            </a:r>
            <a:endParaRPr lang="zh-TW" altLang="en-US" sz="3600" dirty="0"/>
          </a:p>
        </p:txBody>
      </p:sp>
      <p:sp>
        <p:nvSpPr>
          <p:cNvPr id="3" name="內容版面配置區 2">
            <a:extLst>
              <a:ext uri="{FF2B5EF4-FFF2-40B4-BE49-F238E27FC236}">
                <a16:creationId xmlns:a16="http://schemas.microsoft.com/office/drawing/2014/main" id="{7CFC0285-D3AE-4446-803B-A82ABCC1A31B}"/>
              </a:ext>
            </a:extLst>
          </p:cNvPr>
          <p:cNvSpPr>
            <a:spLocks noGrp="1"/>
          </p:cNvSpPr>
          <p:nvPr>
            <p:ph idx="1"/>
          </p:nvPr>
        </p:nvSpPr>
        <p:spPr>
          <a:xfrm>
            <a:off x="466368" y="1052737"/>
            <a:ext cx="8229600" cy="4641626"/>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可能有 </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Belady</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異常現象：當</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分配到較多的</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數目，其</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 Ratio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不降反升。 </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例如下面序列</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1,2,3,4,1,2,5,1,2,3,4,5(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請推導看看</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Picture 6">
            <a:extLst>
              <a:ext uri="{FF2B5EF4-FFF2-40B4-BE49-F238E27FC236}">
                <a16:creationId xmlns:a16="http://schemas.microsoft.com/office/drawing/2014/main" id="{F3BC2610-52E7-4472-9B96-579F62664D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54" r="22075"/>
          <a:stretch/>
        </p:blipFill>
        <p:spPr bwMode="auto">
          <a:xfrm>
            <a:off x="1511660" y="2604636"/>
            <a:ext cx="612068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71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F906A57-6AAB-4652-BD6F-B0E068F7E990}"/>
              </a:ext>
            </a:extLst>
          </p:cNvPr>
          <p:cNvSpPr>
            <a:spLocks noGrp="1" noChangeArrowheads="1"/>
          </p:cNvSpPr>
          <p:nvPr>
            <p:ph type="title"/>
          </p:nvPr>
        </p:nvSpPr>
        <p:spPr>
          <a:xfrm>
            <a:off x="438943" y="234950"/>
            <a:ext cx="8229600" cy="1139825"/>
          </a:xfrm>
        </p:spPr>
        <p:txBody>
          <a:bodyPr/>
          <a:lstStyle/>
          <a:p>
            <a:pPr eaLnBrk="1" hangingPunct="1">
              <a:defRPr/>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9.4.3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最佳頁替換</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Optimal Page Replacement</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3555" name="Rectangle 3">
            <a:extLst>
              <a:ext uri="{FF2B5EF4-FFF2-40B4-BE49-F238E27FC236}">
                <a16:creationId xmlns:a16="http://schemas.microsoft.com/office/drawing/2014/main" id="{B6901812-15DD-4F15-8E68-A9674F261D40}"/>
              </a:ext>
            </a:extLst>
          </p:cNvPr>
          <p:cNvSpPr>
            <a:spLocks noGrp="1" noChangeArrowheads="1"/>
          </p:cNvSpPr>
          <p:nvPr>
            <p:ph type="body" idx="1"/>
          </p:nvPr>
        </p:nvSpPr>
        <p:spPr>
          <a:xfrm>
            <a:off x="495569" y="908720"/>
            <a:ext cx="7848600" cy="4814887"/>
          </a:xfrm>
        </p:spPr>
        <p:txBody>
          <a:bodyPr/>
          <a:lstStyle/>
          <a:p>
            <a:pPr eaLnBrk="1" hangingPunct="1"/>
            <a:r>
              <a:rPr lang="zh-TW" altLang="en-US" sz="2400" dirty="0">
                <a:latin typeface="Times New Roman" panose="02020603050405020304" pitchFamily="18" charset="0"/>
                <a:ea typeface="標楷體" panose="03000509000000000000" pitchFamily="65" charset="-120"/>
              </a:rPr>
              <a:t>以將來長期不會使用的 </a:t>
            </a:r>
            <a:r>
              <a:rPr lang="en-US" altLang="zh-TW" sz="2400" dirty="0">
                <a:latin typeface="Times New Roman" panose="02020603050405020304" pitchFamily="18" charset="0"/>
                <a:ea typeface="標楷體" panose="03000509000000000000" pitchFamily="65" charset="-120"/>
              </a:rPr>
              <a:t>page </a:t>
            </a:r>
            <a:r>
              <a:rPr lang="zh-TW" altLang="en-US" sz="2400" dirty="0">
                <a:latin typeface="Times New Roman" panose="02020603050405020304" pitchFamily="18" charset="0"/>
                <a:ea typeface="標楷體" panose="03000509000000000000" pitchFamily="65" charset="-120"/>
              </a:rPr>
              <a:t>視為 </a:t>
            </a:r>
            <a:r>
              <a:rPr lang="en-US" altLang="zh-TW" sz="2400" dirty="0">
                <a:latin typeface="Times New Roman" panose="02020603050405020304" pitchFamily="18" charset="0"/>
                <a:ea typeface="標楷體" panose="03000509000000000000" pitchFamily="65" charset="-120"/>
              </a:rPr>
              <a:t>victim Page</a:t>
            </a:r>
            <a:r>
              <a:rPr lang="zh-TW" altLang="en-US" sz="2400" dirty="0">
                <a:latin typeface="Times New Roman" panose="02020603050405020304" pitchFamily="18" charset="0"/>
                <a:ea typeface="標楷體" panose="03000509000000000000" pitchFamily="65" charset="-120"/>
              </a:rPr>
              <a:t>。</a:t>
            </a:r>
            <a:endParaRPr lang="en-US" altLang="zh-TW"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效果最佳</a:t>
            </a:r>
          </a:p>
          <a:p>
            <a:r>
              <a:rPr lang="zh-TW" altLang="en-US" sz="2400" dirty="0">
                <a:latin typeface="Times New Roman" panose="02020603050405020304" pitchFamily="18" charset="0"/>
                <a:ea typeface="標楷體" panose="03000509000000000000" pitchFamily="65" charset="-120"/>
              </a:rPr>
              <a:t>不會有 </a:t>
            </a:r>
            <a:r>
              <a:rPr lang="en-US" altLang="zh-TW" sz="2400" dirty="0" err="1">
                <a:latin typeface="Times New Roman" panose="02020603050405020304" pitchFamily="18" charset="0"/>
                <a:ea typeface="標楷體" panose="03000509000000000000" pitchFamily="65" charset="-120"/>
              </a:rPr>
              <a:t>Belady</a:t>
            </a:r>
            <a:r>
              <a:rPr lang="en-US" altLang="zh-TW" sz="2400" dirty="0">
                <a:latin typeface="Times New Roman" panose="02020603050405020304" pitchFamily="18" charset="0"/>
                <a:ea typeface="標楷體" panose="03000509000000000000" pitchFamily="65" charset="-120"/>
              </a:rPr>
              <a:t> </a:t>
            </a:r>
            <a:r>
              <a:rPr lang="zh-TW" altLang="en-US" sz="2400" dirty="0">
                <a:latin typeface="Times New Roman" panose="02020603050405020304" pitchFamily="18" charset="0"/>
                <a:ea typeface="標楷體" panose="03000509000000000000" pitchFamily="65" charset="-120"/>
              </a:rPr>
              <a:t>異常現象 </a:t>
            </a:r>
          </a:p>
          <a:p>
            <a:r>
              <a:rPr lang="zh-TW" altLang="en-US" sz="2400" dirty="0">
                <a:latin typeface="Times New Roman" panose="02020603050405020304" pitchFamily="18" charset="0"/>
                <a:ea typeface="標楷體" panose="03000509000000000000" pitchFamily="65" charset="-120"/>
              </a:rPr>
              <a:t>不可能辦到，因為是看未來！</a:t>
            </a:r>
          </a:p>
        </p:txBody>
      </p:sp>
      <p:pic>
        <p:nvPicPr>
          <p:cNvPr id="23556" name="Picture 4">
            <a:extLst>
              <a:ext uri="{FF2B5EF4-FFF2-40B4-BE49-F238E27FC236}">
                <a16:creationId xmlns:a16="http://schemas.microsoft.com/office/drawing/2014/main" id="{C2CB52C2-4840-4781-87CC-C6854DDCD1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41" r="18427"/>
          <a:stretch/>
        </p:blipFill>
        <p:spPr bwMode="auto">
          <a:xfrm>
            <a:off x="495569" y="2919080"/>
            <a:ext cx="7875083"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5596D16-1161-4A03-B23F-68DEA47B6D93}"/>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9.4.4 LRU (Least Recently-Used)</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內容版面配置區 1">
            <a:extLst>
              <a:ext uri="{FF2B5EF4-FFF2-40B4-BE49-F238E27FC236}">
                <a16:creationId xmlns:a16="http://schemas.microsoft.com/office/drawing/2014/main" id="{143FE508-F0F2-4353-B03D-B89322E29F13}"/>
              </a:ext>
            </a:extLst>
          </p:cNvPr>
          <p:cNvSpPr>
            <a:spLocks noGrp="1"/>
          </p:cNvSpPr>
          <p:nvPr>
            <p:ph idx="1"/>
          </p:nvPr>
        </p:nvSpPr>
        <p:spPr>
          <a:xfrm>
            <a:off x="457200" y="1101636"/>
            <a:ext cx="8229600" cy="4530725"/>
          </a:xfrm>
        </p:spPr>
        <p:txBody>
          <a:bodyPr/>
          <a:lstStyle/>
          <a:p>
            <a:r>
              <a:rPr lang="zh-TW" altLang="en-US" sz="2400" dirty="0">
                <a:latin typeface="Times New Roman" panose="02020603050405020304" pitchFamily="18" charset="0"/>
                <a:ea typeface="標楷體" panose="03000509000000000000" pitchFamily="65" charset="-120"/>
              </a:rPr>
              <a:t>以最近不常使用的 </a:t>
            </a:r>
            <a:r>
              <a:rPr lang="en-US" altLang="zh-TW" sz="2400" dirty="0">
                <a:latin typeface="Times New Roman" panose="02020603050405020304" pitchFamily="18" charset="0"/>
                <a:ea typeface="標楷體" panose="03000509000000000000" pitchFamily="65" charset="-120"/>
              </a:rPr>
              <a:t>page </a:t>
            </a:r>
            <a:r>
              <a:rPr lang="zh-TW" altLang="en-US" sz="2400" dirty="0">
                <a:latin typeface="Times New Roman" panose="02020603050405020304" pitchFamily="18" charset="0"/>
                <a:ea typeface="標楷體" panose="03000509000000000000" pitchFamily="65" charset="-120"/>
              </a:rPr>
              <a:t>視為 </a:t>
            </a:r>
            <a:r>
              <a:rPr lang="en-US" altLang="zh-TW" sz="2400" dirty="0">
                <a:latin typeface="Times New Roman" panose="02020603050405020304" pitchFamily="18" charset="0"/>
                <a:ea typeface="標楷體" panose="03000509000000000000" pitchFamily="65" charset="-120"/>
              </a:rPr>
              <a:t>victim page</a:t>
            </a:r>
          </a:p>
          <a:p>
            <a:r>
              <a:rPr lang="zh-TW" altLang="en-US" sz="2400" dirty="0">
                <a:latin typeface="Times New Roman" panose="02020603050405020304" pitchFamily="18" charset="0"/>
                <a:ea typeface="標楷體" panose="03000509000000000000" pitchFamily="65" charset="-120"/>
              </a:rPr>
              <a:t>效果不錯 </a:t>
            </a:r>
            <a:r>
              <a:rPr lang="en-US" altLang="zh-TW" sz="2400" dirty="0">
                <a:latin typeface="Times New Roman" panose="02020603050405020304" pitchFamily="18" charset="0"/>
                <a:ea typeface="標楷體" panose="03000509000000000000" pitchFamily="65" charset="-120"/>
              </a:rPr>
              <a:t>(Page fault ratio</a:t>
            </a:r>
            <a:r>
              <a:rPr lang="zh-TW" altLang="en-US" sz="2400" dirty="0">
                <a:latin typeface="Times New Roman" panose="02020603050405020304" pitchFamily="18" charset="0"/>
                <a:ea typeface="標楷體" panose="03000509000000000000" pitchFamily="65" charset="-120"/>
              </a:rPr>
              <a:t>尚可接受</a:t>
            </a:r>
            <a:r>
              <a:rPr lang="en-US" altLang="zh-TW" sz="2400" dirty="0">
                <a:latin typeface="Times New Roman" panose="02020603050405020304" pitchFamily="18" charset="0"/>
                <a:ea typeface="標楷體" panose="03000509000000000000" pitchFamily="65" charset="-120"/>
              </a:rPr>
              <a:t>)</a:t>
            </a:r>
          </a:p>
          <a:p>
            <a:r>
              <a:rPr lang="zh-TW" altLang="en-US" sz="2400" dirty="0">
                <a:latin typeface="Times New Roman" panose="02020603050405020304" pitchFamily="18" charset="0"/>
                <a:ea typeface="標楷體" panose="03000509000000000000" pitchFamily="65" charset="-120"/>
              </a:rPr>
              <a:t>不會有 </a:t>
            </a:r>
            <a:r>
              <a:rPr lang="en-US" altLang="zh-TW" sz="2400" dirty="0" err="1">
                <a:latin typeface="Times New Roman" panose="02020603050405020304" pitchFamily="18" charset="0"/>
                <a:ea typeface="標楷體" panose="03000509000000000000" pitchFamily="65" charset="-120"/>
              </a:rPr>
              <a:t>Belady</a:t>
            </a:r>
            <a:r>
              <a:rPr lang="en-US" altLang="zh-TW" sz="2400" dirty="0">
                <a:latin typeface="Times New Roman" panose="02020603050405020304" pitchFamily="18" charset="0"/>
                <a:ea typeface="標楷體" panose="03000509000000000000" pitchFamily="65" charset="-120"/>
              </a:rPr>
              <a:t> </a:t>
            </a:r>
            <a:r>
              <a:rPr lang="zh-TW" altLang="en-US" sz="2400" dirty="0">
                <a:latin typeface="Times New Roman" panose="02020603050405020304" pitchFamily="18" charset="0"/>
                <a:ea typeface="標楷體" panose="03000509000000000000" pitchFamily="65" charset="-120"/>
              </a:rPr>
              <a:t>異常現象</a:t>
            </a:r>
          </a:p>
          <a:p>
            <a:r>
              <a:rPr lang="zh-TW" altLang="en-US" sz="2400" dirty="0">
                <a:latin typeface="Times New Roman" panose="02020603050405020304" pitchFamily="18" charset="0"/>
                <a:ea typeface="標楷體" panose="03000509000000000000" pitchFamily="65" charset="-120"/>
              </a:rPr>
              <a:t>製作成本高，需要大量硬體支援 </a:t>
            </a:r>
            <a:r>
              <a:rPr lang="en-US" altLang="zh-TW" sz="2400" dirty="0">
                <a:latin typeface="Times New Roman" panose="02020603050405020304" pitchFamily="18" charset="0"/>
                <a:ea typeface="標楷體" panose="03000509000000000000" pitchFamily="65" charset="-120"/>
              </a:rPr>
              <a:t>(</a:t>
            </a:r>
            <a:r>
              <a:rPr lang="zh-TW" altLang="en-US" sz="2400" dirty="0">
                <a:latin typeface="Times New Roman" panose="02020603050405020304" pitchFamily="18" charset="0"/>
                <a:ea typeface="標楷體" panose="03000509000000000000" pitchFamily="65" charset="-120"/>
              </a:rPr>
              <a:t>如</a:t>
            </a:r>
            <a:r>
              <a:rPr lang="en-US" altLang="zh-TW" sz="2400" dirty="0">
                <a:latin typeface="Times New Roman" panose="02020603050405020304" pitchFamily="18" charset="0"/>
                <a:ea typeface="標楷體" panose="03000509000000000000" pitchFamily="65" charset="-120"/>
              </a:rPr>
              <a:t>:</a:t>
            </a:r>
            <a:r>
              <a:rPr lang="zh-TW" altLang="en-US" sz="2400" dirty="0">
                <a:latin typeface="Times New Roman" panose="02020603050405020304" pitchFamily="18" charset="0"/>
                <a:ea typeface="標楷體" panose="03000509000000000000" pitchFamily="65" charset="-120"/>
              </a:rPr>
              <a:t>需要</a:t>
            </a:r>
            <a:r>
              <a:rPr lang="en-US" altLang="zh-TW" sz="2400" dirty="0">
                <a:latin typeface="Times New Roman" panose="02020603050405020304" pitchFamily="18" charset="0"/>
                <a:ea typeface="標楷體" panose="03000509000000000000" pitchFamily="65" charset="-120"/>
              </a:rPr>
              <a:t>Counter</a:t>
            </a:r>
            <a:r>
              <a:rPr lang="zh-TW" altLang="en-US" sz="2400" dirty="0">
                <a:latin typeface="Times New Roman" panose="02020603050405020304" pitchFamily="18" charset="0"/>
                <a:ea typeface="標楷體" panose="03000509000000000000" pitchFamily="65" charset="-120"/>
              </a:rPr>
              <a:t>或</a:t>
            </a:r>
            <a:r>
              <a:rPr lang="en-US" altLang="zh-TW" sz="2400" dirty="0">
                <a:latin typeface="Times New Roman" panose="02020603050405020304" pitchFamily="18" charset="0"/>
                <a:ea typeface="標楷體" panose="03000509000000000000" pitchFamily="65" charset="-120"/>
              </a:rPr>
              <a:t>Stack) </a:t>
            </a:r>
          </a:p>
          <a:p>
            <a:endParaRPr lang="zh-TW" altLang="en-US" sz="2400" dirty="0">
              <a:latin typeface="Times New Roman" panose="02020603050405020304" pitchFamily="18" charset="0"/>
              <a:ea typeface="標楷體" panose="03000509000000000000" pitchFamily="65" charset="-120"/>
            </a:endParaRPr>
          </a:p>
        </p:txBody>
      </p:sp>
      <p:pic>
        <p:nvPicPr>
          <p:cNvPr id="24580" name="Picture 7">
            <a:extLst>
              <a:ext uri="{FF2B5EF4-FFF2-40B4-BE49-F238E27FC236}">
                <a16:creationId xmlns:a16="http://schemas.microsoft.com/office/drawing/2014/main" id="{50CE64F4-E89E-4817-9F5D-090258A69A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76" t="32841" r="8988" b="12598"/>
          <a:stretch/>
        </p:blipFill>
        <p:spPr bwMode="auto">
          <a:xfrm>
            <a:off x="971600" y="2932891"/>
            <a:ext cx="7630366" cy="220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5596D16-1161-4A03-B23F-68DEA47B6D93}"/>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9.4.4 LRU (Least Recently-Used)</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內容版面配置區 1">
            <a:extLst>
              <a:ext uri="{FF2B5EF4-FFF2-40B4-BE49-F238E27FC236}">
                <a16:creationId xmlns:a16="http://schemas.microsoft.com/office/drawing/2014/main" id="{143FE508-F0F2-4353-B03D-B89322E29F13}"/>
              </a:ext>
            </a:extLst>
          </p:cNvPr>
          <p:cNvSpPr>
            <a:spLocks noGrp="1"/>
          </p:cNvSpPr>
          <p:nvPr>
            <p:ph idx="1"/>
          </p:nvPr>
        </p:nvSpPr>
        <p:spPr>
          <a:xfrm>
            <a:off x="457200" y="1101636"/>
            <a:ext cx="8229600" cy="4530725"/>
          </a:xfrm>
        </p:spPr>
        <p:txBody>
          <a:bodyPr/>
          <a:lstStyle/>
          <a:p>
            <a:r>
              <a:rPr lang="zh-TW" altLang="en-US" sz="2400" dirty="0">
                <a:latin typeface="Times New Roman" panose="02020603050405020304" pitchFamily="18" charset="0"/>
                <a:ea typeface="標楷體" panose="03000509000000000000" pitchFamily="65" charset="-120"/>
              </a:rPr>
              <a:t>使用</a:t>
            </a:r>
            <a:r>
              <a:rPr lang="en-US" altLang="zh-TW" sz="2400" dirty="0">
                <a:latin typeface="Times New Roman" panose="02020603050405020304" pitchFamily="18" charset="0"/>
                <a:ea typeface="標楷體" panose="03000509000000000000" pitchFamily="65" charset="-120"/>
              </a:rPr>
              <a:t>stack</a:t>
            </a:r>
            <a:r>
              <a:rPr lang="zh-TW" altLang="en-US" sz="2400" dirty="0">
                <a:latin typeface="Times New Roman" panose="02020603050405020304" pitchFamily="18" charset="0"/>
                <a:ea typeface="標楷體" panose="03000509000000000000" pitchFamily="65" charset="-120"/>
              </a:rPr>
              <a:t>實現</a:t>
            </a:r>
            <a:r>
              <a:rPr lang="en-US" altLang="zh-TW" sz="2400" dirty="0">
                <a:latin typeface="Times New Roman" panose="02020603050405020304" pitchFamily="18" charset="0"/>
                <a:ea typeface="標楷體" panose="03000509000000000000" pitchFamily="65" charset="-120"/>
              </a:rPr>
              <a:t>LRU</a:t>
            </a:r>
            <a:r>
              <a:rPr lang="zh-TW" altLang="en-US" sz="2400" dirty="0">
                <a:latin typeface="Times New Roman" panose="02020603050405020304" pitchFamily="18" charset="0"/>
                <a:ea typeface="標楷體" panose="03000509000000000000" pitchFamily="65" charset="-120"/>
              </a:rPr>
              <a:t>，當一個</a:t>
            </a:r>
            <a:r>
              <a:rPr lang="en-US" altLang="zh-TW" sz="2400" dirty="0">
                <a:latin typeface="Times New Roman" panose="02020603050405020304" pitchFamily="18" charset="0"/>
                <a:ea typeface="標楷體" panose="03000509000000000000" pitchFamily="65" charset="-120"/>
              </a:rPr>
              <a:t>page</a:t>
            </a:r>
            <a:r>
              <a:rPr lang="zh-TW" altLang="en-US" sz="2400" dirty="0">
                <a:latin typeface="Times New Roman" panose="02020603050405020304" pitchFamily="18" charset="0"/>
                <a:ea typeface="標楷體" panose="03000509000000000000" pitchFamily="65" charset="-120"/>
              </a:rPr>
              <a:t>被參考時，將它自堆疊移開，並放置在堆疊頂端。</a:t>
            </a:r>
            <a:endParaRPr lang="en-US" altLang="zh-TW"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因此最常被參考的</a:t>
            </a:r>
            <a:r>
              <a:rPr lang="en-US" altLang="zh-TW" sz="2400" dirty="0">
                <a:latin typeface="Times New Roman" panose="02020603050405020304" pitchFamily="18" charset="0"/>
                <a:ea typeface="標楷體" panose="03000509000000000000" pitchFamily="65" charset="-120"/>
              </a:rPr>
              <a:t>page</a:t>
            </a:r>
            <a:r>
              <a:rPr lang="zh-TW" altLang="en-US" sz="2400" dirty="0">
                <a:latin typeface="Times New Roman" panose="02020603050405020304" pitchFamily="18" charset="0"/>
                <a:ea typeface="標楷體" panose="03000509000000000000" pitchFamily="65" charset="-120"/>
              </a:rPr>
              <a:t>會被置放在堆疊頂端，相反的最不常被參考的</a:t>
            </a:r>
            <a:r>
              <a:rPr lang="en-US" altLang="zh-TW" sz="2400" dirty="0">
                <a:latin typeface="Times New Roman" panose="02020603050405020304" pitchFamily="18" charset="0"/>
                <a:ea typeface="標楷體" panose="03000509000000000000" pitchFamily="65" charset="-120"/>
              </a:rPr>
              <a:t>page</a:t>
            </a:r>
            <a:r>
              <a:rPr lang="zh-TW" altLang="en-US" sz="2400" dirty="0">
                <a:latin typeface="Times New Roman" panose="02020603050405020304" pitchFamily="18" charset="0"/>
                <a:ea typeface="標楷體" panose="03000509000000000000" pitchFamily="65" charset="-120"/>
              </a:rPr>
              <a:t>會在堆疊底端。</a:t>
            </a:r>
            <a:endParaRPr lang="en-US" altLang="zh-TW" sz="2400" dirty="0">
              <a:latin typeface="Times New Roman" panose="02020603050405020304" pitchFamily="18" charset="0"/>
              <a:ea typeface="標楷體" panose="03000509000000000000" pitchFamily="65" charset="-120"/>
            </a:endParaRPr>
          </a:p>
          <a:p>
            <a:endParaRPr lang="zh-TW" altLang="en-US" sz="2400" dirty="0">
              <a:latin typeface="Times New Roman" panose="02020603050405020304" pitchFamily="18" charset="0"/>
              <a:ea typeface="標楷體" panose="03000509000000000000" pitchFamily="65" charset="-120"/>
            </a:endParaRPr>
          </a:p>
        </p:txBody>
      </p:sp>
      <p:pic>
        <p:nvPicPr>
          <p:cNvPr id="24579" name="Picture 5">
            <a:extLst>
              <a:ext uri="{FF2B5EF4-FFF2-40B4-BE49-F238E27FC236}">
                <a16:creationId xmlns:a16="http://schemas.microsoft.com/office/drawing/2014/main" id="{B48B4A91-5B75-45CC-A798-BD949FCDD1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75" r="27162"/>
          <a:stretch/>
        </p:blipFill>
        <p:spPr bwMode="auto">
          <a:xfrm>
            <a:off x="1907704" y="3003776"/>
            <a:ext cx="5040560" cy="345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21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9C24FC94-C013-48B3-A0FB-D4144AF15320}"/>
              </a:ext>
            </a:extLst>
          </p:cNvPr>
          <p:cNvSpPr>
            <a:spLocks noGrp="1"/>
          </p:cNvSpPr>
          <p:nvPr>
            <p:ph type="title"/>
          </p:nvPr>
        </p:nvSpPr>
        <p:spPr>
          <a:xfrm>
            <a:off x="457200" y="277813"/>
            <a:ext cx="8229600" cy="630237"/>
          </a:xfrm>
        </p:spPr>
        <p:txBody>
          <a:bodyPr/>
          <a:lstStyle/>
          <a:p>
            <a:r>
              <a:rPr lang="en-US" altLang="zh-TW"/>
              <a:t>Practice</a:t>
            </a:r>
            <a:endParaRPr lang="zh-TW" altLang="en-US"/>
          </a:p>
        </p:txBody>
      </p:sp>
      <p:pic>
        <p:nvPicPr>
          <p:cNvPr id="25603" name="內容版面配置區 3">
            <a:extLst>
              <a:ext uri="{FF2B5EF4-FFF2-40B4-BE49-F238E27FC236}">
                <a16:creationId xmlns:a16="http://schemas.microsoft.com/office/drawing/2014/main" id="{8DE31CB1-C87B-4B15-AEE0-CEF5874EDD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196975"/>
            <a:ext cx="8229600" cy="225901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74489-A78C-43F9-9F14-276AAA86EAE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Homework 8</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1CF6577-6A1C-4A5F-8461-D9A5934F0728}"/>
              </a:ext>
            </a:extLst>
          </p:cNvPr>
          <p:cNvSpPr>
            <a:spLocks noGrp="1"/>
          </p:cNvSpPr>
          <p:nvPr>
            <p:ph idx="1"/>
          </p:nvPr>
        </p:nvSpPr>
        <p:spPr>
          <a:xfrm>
            <a:off x="457200" y="1268760"/>
            <a:ext cx="8229600" cy="486216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LRU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algorithm for page replacement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644855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AE5EBB1-0AB6-4495-A795-B4168FF17F7D}"/>
              </a:ext>
            </a:extLst>
          </p:cNvPr>
          <p:cNvSpPr>
            <a:spLocks noGrp="1" noChangeArrowheads="1"/>
          </p:cNvSpPr>
          <p:nvPr>
            <p:ph type="title"/>
          </p:nvPr>
        </p:nvSpPr>
        <p:spPr>
          <a:xfrm>
            <a:off x="457200" y="277813"/>
            <a:ext cx="8229600" cy="757237"/>
          </a:xfrm>
        </p:spPr>
        <p:txBody>
          <a:bodyPr/>
          <a:lstStyle/>
          <a:p>
            <a:pPr eaLnBrk="1" hangingPunct="1">
              <a:defRPr/>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9.4.5  LRU</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近似換頁法</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(LRU-approximation)</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7651" name="Rectangle 3">
            <a:extLst>
              <a:ext uri="{FF2B5EF4-FFF2-40B4-BE49-F238E27FC236}">
                <a16:creationId xmlns:a16="http://schemas.microsoft.com/office/drawing/2014/main" id="{B7731862-A36A-4202-8A7E-AAA1E10AB4B3}"/>
              </a:ext>
            </a:extLst>
          </p:cNvPr>
          <p:cNvSpPr>
            <a:spLocks noGrp="1" noChangeArrowheads="1"/>
          </p:cNvSpPr>
          <p:nvPr>
            <p:ph type="body" idx="1"/>
          </p:nvPr>
        </p:nvSpPr>
        <p:spPr>
          <a:xfrm>
            <a:off x="457200" y="1042194"/>
            <a:ext cx="8229600" cy="4530725"/>
          </a:xfrm>
        </p:spPr>
        <p:txBody>
          <a:bodyPr/>
          <a:lstStyle/>
          <a:p>
            <a:pPr eaLnBrk="1" hangingPunct="1"/>
            <a:r>
              <a:rPr lang="en-US" altLang="zh-TW" sz="2400" u="sng" dirty="0">
                <a:latin typeface="Times New Roman" panose="02020603050405020304" pitchFamily="18" charset="0"/>
                <a:ea typeface="標楷體" panose="03000509000000000000" pitchFamily="65" charset="-120"/>
              </a:rPr>
              <a:t>9.4.5.1  </a:t>
            </a:r>
            <a:r>
              <a:rPr lang="zh-TW" altLang="en-US" sz="2400" u="sng" dirty="0">
                <a:latin typeface="Times New Roman" panose="02020603050405020304" pitchFamily="18" charset="0"/>
                <a:ea typeface="標楷體" panose="03000509000000000000" pitchFamily="65" charset="-120"/>
              </a:rPr>
              <a:t>額外的參考位元法則</a:t>
            </a:r>
            <a:r>
              <a:rPr lang="en-US" altLang="zh-TW" sz="2400" u="sng" dirty="0">
                <a:latin typeface="Times New Roman" panose="02020603050405020304" pitchFamily="18" charset="0"/>
                <a:ea typeface="標楷體" panose="03000509000000000000" pitchFamily="65" charset="-120"/>
              </a:rPr>
              <a:t>(additional reference bits)</a:t>
            </a:r>
            <a:endParaRPr lang="zh-TW" altLang="en-US" sz="2400" u="sng" dirty="0">
              <a:latin typeface="Times New Roman" panose="02020603050405020304" pitchFamily="18" charset="0"/>
              <a:ea typeface="標楷體" panose="03000509000000000000" pitchFamily="65" charset="-120"/>
            </a:endParaRPr>
          </a:p>
          <a:p>
            <a:pPr lvl="1" eaLnBrk="1" hangingPunct="1"/>
            <a:r>
              <a:rPr lang="zh-TW" altLang="en-US" sz="2000" dirty="0">
                <a:latin typeface="Times New Roman" panose="02020603050405020304" pitchFamily="18" charset="0"/>
                <a:ea typeface="標楷體" panose="03000509000000000000" pitchFamily="65" charset="-120"/>
              </a:rPr>
              <a:t>藉著定期地記錄參考位元可以得到一些額外的次序資訊。在一個表中為每一頁保存一個</a:t>
            </a:r>
            <a:r>
              <a:rPr lang="en-US" altLang="zh-TW" sz="2000" dirty="0">
                <a:latin typeface="Times New Roman" panose="02020603050405020304" pitchFamily="18" charset="0"/>
                <a:ea typeface="標楷體" panose="03000509000000000000" pitchFamily="65" charset="-120"/>
              </a:rPr>
              <a:t>8</a:t>
            </a:r>
            <a:r>
              <a:rPr lang="zh-TW" altLang="en-US" sz="2000" dirty="0">
                <a:latin typeface="Times New Roman" panose="02020603050405020304" pitchFamily="18" charset="0"/>
                <a:ea typeface="標楷體" panose="03000509000000000000" pitchFamily="65" charset="-120"/>
              </a:rPr>
              <a:t>位元的位元組。每經過一段時間</a:t>
            </a:r>
            <a:r>
              <a:rPr lang="en-US" altLang="zh-TW" sz="2000" dirty="0">
                <a:latin typeface="Times New Roman" panose="02020603050405020304" pitchFamily="18" charset="0"/>
                <a:ea typeface="標楷體" panose="03000509000000000000" pitchFamily="65" charset="-120"/>
              </a:rPr>
              <a:t>(</a:t>
            </a:r>
            <a:r>
              <a:rPr lang="zh-TW" altLang="en-US" sz="2000" dirty="0">
                <a:latin typeface="Times New Roman" panose="02020603050405020304" pitchFamily="18" charset="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rPr>
              <a:t>100ms)</a:t>
            </a:r>
            <a:r>
              <a:rPr lang="zh-TW" altLang="en-US" sz="2000" dirty="0">
                <a:latin typeface="Times New Roman" panose="02020603050405020304" pitchFamily="18" charset="0"/>
                <a:ea typeface="標楷體" panose="03000509000000000000" pitchFamily="65" charset="-120"/>
              </a:rPr>
              <a:t>，一個計時器中斷就把控制權轉交給作業系統。作業系統把每一頁的參考位元移到其 </a:t>
            </a:r>
            <a:r>
              <a:rPr lang="en-US" altLang="zh-TW" sz="2000" dirty="0">
                <a:latin typeface="Times New Roman" panose="02020603050405020304" pitchFamily="18" charset="0"/>
                <a:ea typeface="標楷體" panose="03000509000000000000" pitchFamily="65" charset="-120"/>
              </a:rPr>
              <a:t>8</a:t>
            </a:r>
            <a:r>
              <a:rPr lang="zh-TW" altLang="en-US" sz="2000" dirty="0">
                <a:latin typeface="Times New Roman" panose="02020603050405020304" pitchFamily="18" charset="0"/>
                <a:ea typeface="標楷體" panose="03000509000000000000" pitchFamily="65" charset="-120"/>
              </a:rPr>
              <a:t>位元位元組中較高次的位元，把其它位元右移一位元，捨棄掉低次的位元。</a:t>
            </a:r>
            <a:endParaRPr lang="en-US" altLang="zh-TW" sz="2000" dirty="0">
              <a:latin typeface="Times New Roman" panose="02020603050405020304" pitchFamily="18" charset="0"/>
              <a:ea typeface="標楷體" panose="03000509000000000000" pitchFamily="65" charset="-120"/>
            </a:endParaRPr>
          </a:p>
          <a:p>
            <a:pPr lvl="1" eaLnBrk="1" hangingPunct="1"/>
            <a:r>
              <a:rPr lang="en-US" altLang="zh-TW" sz="2000" dirty="0">
                <a:latin typeface="Times New Roman" panose="02020603050405020304" pitchFamily="18" charset="0"/>
                <a:ea typeface="標楷體" panose="03000509000000000000" pitchFamily="65" charset="-120"/>
              </a:rPr>
              <a:t>             reference bit                   shift register</a:t>
            </a:r>
          </a:p>
          <a:p>
            <a:pPr lvl="1" eaLnBrk="1" hangingPunct="1"/>
            <a:endParaRPr lang="zh-TW" altLang="en-US" sz="2000" dirty="0">
              <a:latin typeface="Times New Roman" panose="02020603050405020304" pitchFamily="18" charset="0"/>
              <a:ea typeface="標楷體" panose="03000509000000000000" pitchFamily="65" charset="-120"/>
            </a:endParaRPr>
          </a:p>
          <a:p>
            <a:pPr lvl="1" eaLnBrk="1" hangingPunct="1"/>
            <a:endParaRPr lang="en-US" altLang="zh-TW" sz="2000" dirty="0">
              <a:latin typeface="標楷體" panose="03000509000000000000" pitchFamily="65" charset="-120"/>
              <a:ea typeface="標楷體" panose="03000509000000000000" pitchFamily="65" charset="-120"/>
            </a:endParaRPr>
          </a:p>
          <a:p>
            <a:pPr lvl="1" eaLnBrk="1" hangingPunct="1"/>
            <a:r>
              <a:rPr lang="zh-TW" altLang="en-US" sz="2000" dirty="0">
                <a:latin typeface="標楷體" panose="03000509000000000000" pitchFamily="65" charset="-120"/>
                <a:ea typeface="標楷體" panose="03000509000000000000" pitchFamily="65" charset="-120"/>
              </a:rPr>
              <a:t>如果移位暫存器中保存的是</a:t>
            </a:r>
            <a:r>
              <a:rPr lang="en-US" altLang="zh-TW" sz="2000" dirty="0">
                <a:latin typeface="標楷體" panose="03000509000000000000" pitchFamily="65" charset="-120"/>
                <a:ea typeface="標楷體" panose="03000509000000000000" pitchFamily="65" charset="-120"/>
              </a:rPr>
              <a:t>00000000</a:t>
            </a:r>
            <a:r>
              <a:rPr lang="zh-TW" altLang="en-US" sz="2000" dirty="0">
                <a:latin typeface="標楷體" panose="03000509000000000000" pitchFamily="65" charset="-120"/>
                <a:ea typeface="標楷體" panose="03000509000000000000" pitchFamily="65" charset="-120"/>
              </a:rPr>
              <a:t>，那麼這一頁在前八段時間內都沒有被使用過；某頁如果每段時間之內最少都被使用過一次，那麼它的移位暫存器內的值就是</a:t>
            </a:r>
            <a:r>
              <a:rPr lang="en-US" altLang="zh-TW" sz="2000" dirty="0">
                <a:latin typeface="標楷體" panose="03000509000000000000" pitchFamily="65" charset="-120"/>
                <a:ea typeface="標楷體" panose="03000509000000000000" pitchFamily="65" charset="-120"/>
              </a:rPr>
              <a:t>11111111</a:t>
            </a:r>
            <a:r>
              <a:rPr lang="zh-TW" altLang="en-US" sz="2000" dirty="0">
                <a:latin typeface="標楷體" panose="03000509000000000000" pitchFamily="65" charset="-120"/>
                <a:ea typeface="標楷體" panose="03000509000000000000" pitchFamily="65" charset="-120"/>
              </a:rPr>
              <a:t>。某頁暫存器中的值若是</a:t>
            </a:r>
            <a:r>
              <a:rPr lang="en-US" altLang="zh-TW" sz="2000" dirty="0">
                <a:latin typeface="標楷體" panose="03000509000000000000" pitchFamily="65" charset="-120"/>
                <a:ea typeface="標楷體" panose="03000509000000000000" pitchFamily="65" charset="-120"/>
              </a:rPr>
              <a:t>11000100 </a:t>
            </a:r>
            <a:r>
              <a:rPr lang="zh-TW" altLang="en-US" sz="21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那它就一定比值是</a:t>
            </a:r>
            <a:r>
              <a:rPr lang="en-US" altLang="zh-TW" sz="2000" dirty="0">
                <a:latin typeface="標楷體" panose="03000509000000000000" pitchFamily="65" charset="-120"/>
                <a:ea typeface="標楷體" panose="03000509000000000000" pitchFamily="65" charset="-120"/>
              </a:rPr>
              <a:t>01110111</a:t>
            </a:r>
            <a:r>
              <a:rPr lang="zh-TW" altLang="en-US" sz="2000" dirty="0">
                <a:latin typeface="標楷體" panose="03000509000000000000" pitchFamily="65" charset="-120"/>
                <a:ea typeface="標楷體" panose="03000509000000000000" pitchFamily="65" charset="-120"/>
              </a:rPr>
              <a:t>的那一頁較常被用。</a:t>
            </a:r>
            <a:r>
              <a:rPr lang="zh-TW" altLang="en-US" dirty="0"/>
              <a:t> </a:t>
            </a:r>
          </a:p>
        </p:txBody>
      </p:sp>
      <p:sp>
        <p:nvSpPr>
          <p:cNvPr id="2" name="矩形 1">
            <a:extLst>
              <a:ext uri="{FF2B5EF4-FFF2-40B4-BE49-F238E27FC236}">
                <a16:creationId xmlns:a16="http://schemas.microsoft.com/office/drawing/2014/main" id="{9C928927-24A8-4D24-AC16-E071EC68DC62}"/>
              </a:ext>
            </a:extLst>
          </p:cNvPr>
          <p:cNvSpPr/>
          <p:nvPr/>
        </p:nvSpPr>
        <p:spPr>
          <a:xfrm>
            <a:off x="2484438" y="3570288"/>
            <a:ext cx="358775"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 name="矩形 4">
            <a:extLst>
              <a:ext uri="{FF2B5EF4-FFF2-40B4-BE49-F238E27FC236}">
                <a16:creationId xmlns:a16="http://schemas.microsoft.com/office/drawing/2014/main" id="{2C96C08A-13CE-49A7-8EF7-53FEB773DD57}"/>
              </a:ext>
            </a:extLst>
          </p:cNvPr>
          <p:cNvSpPr/>
          <p:nvPr/>
        </p:nvSpPr>
        <p:spPr>
          <a:xfrm>
            <a:off x="3573463" y="3573463"/>
            <a:ext cx="360362"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6" name="矩形 5">
            <a:extLst>
              <a:ext uri="{FF2B5EF4-FFF2-40B4-BE49-F238E27FC236}">
                <a16:creationId xmlns:a16="http://schemas.microsoft.com/office/drawing/2014/main" id="{2AA4866A-C443-4174-BF45-07DD7219CBEB}"/>
              </a:ext>
            </a:extLst>
          </p:cNvPr>
          <p:cNvSpPr/>
          <p:nvPr/>
        </p:nvSpPr>
        <p:spPr>
          <a:xfrm>
            <a:off x="3932238" y="3573463"/>
            <a:ext cx="360362"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矩形 6">
            <a:extLst>
              <a:ext uri="{FF2B5EF4-FFF2-40B4-BE49-F238E27FC236}">
                <a16:creationId xmlns:a16="http://schemas.microsoft.com/office/drawing/2014/main" id="{428DAB3C-C79C-4E93-8C35-2686E2888521}"/>
              </a:ext>
            </a:extLst>
          </p:cNvPr>
          <p:cNvSpPr/>
          <p:nvPr/>
        </p:nvSpPr>
        <p:spPr>
          <a:xfrm>
            <a:off x="4289425" y="3573463"/>
            <a:ext cx="3603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矩形 7">
            <a:extLst>
              <a:ext uri="{FF2B5EF4-FFF2-40B4-BE49-F238E27FC236}">
                <a16:creationId xmlns:a16="http://schemas.microsoft.com/office/drawing/2014/main" id="{F390DCE5-AC26-4CD2-8C62-F8CDDB2AC9E4}"/>
              </a:ext>
            </a:extLst>
          </p:cNvPr>
          <p:cNvSpPr/>
          <p:nvPr/>
        </p:nvSpPr>
        <p:spPr>
          <a:xfrm>
            <a:off x="4648200" y="3573463"/>
            <a:ext cx="3603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a:extLst>
              <a:ext uri="{FF2B5EF4-FFF2-40B4-BE49-F238E27FC236}">
                <a16:creationId xmlns:a16="http://schemas.microsoft.com/office/drawing/2014/main" id="{EA93C764-B510-40A1-BB15-68F1FCA3B129}"/>
              </a:ext>
            </a:extLst>
          </p:cNvPr>
          <p:cNvSpPr/>
          <p:nvPr/>
        </p:nvSpPr>
        <p:spPr>
          <a:xfrm>
            <a:off x="5005388" y="3573463"/>
            <a:ext cx="360362"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矩形 9">
            <a:extLst>
              <a:ext uri="{FF2B5EF4-FFF2-40B4-BE49-F238E27FC236}">
                <a16:creationId xmlns:a16="http://schemas.microsoft.com/office/drawing/2014/main" id="{21421BA7-A692-48AE-8F08-AF7722B1BDF7}"/>
              </a:ext>
            </a:extLst>
          </p:cNvPr>
          <p:cNvSpPr/>
          <p:nvPr/>
        </p:nvSpPr>
        <p:spPr>
          <a:xfrm>
            <a:off x="5364163" y="3573463"/>
            <a:ext cx="360362"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矩形 10">
            <a:extLst>
              <a:ext uri="{FF2B5EF4-FFF2-40B4-BE49-F238E27FC236}">
                <a16:creationId xmlns:a16="http://schemas.microsoft.com/office/drawing/2014/main" id="{27F74B18-C399-45A2-BCA2-0613795D1739}"/>
              </a:ext>
            </a:extLst>
          </p:cNvPr>
          <p:cNvSpPr/>
          <p:nvPr/>
        </p:nvSpPr>
        <p:spPr>
          <a:xfrm>
            <a:off x="5721350" y="3573463"/>
            <a:ext cx="3603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矩形 11">
            <a:extLst>
              <a:ext uri="{FF2B5EF4-FFF2-40B4-BE49-F238E27FC236}">
                <a16:creationId xmlns:a16="http://schemas.microsoft.com/office/drawing/2014/main" id="{8F05BFB9-542C-42E3-8FBC-FB85CE3996D5}"/>
              </a:ext>
            </a:extLst>
          </p:cNvPr>
          <p:cNvSpPr/>
          <p:nvPr/>
        </p:nvSpPr>
        <p:spPr>
          <a:xfrm>
            <a:off x="6080125" y="3573463"/>
            <a:ext cx="3603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 name="向右箭號 2">
            <a:extLst>
              <a:ext uri="{FF2B5EF4-FFF2-40B4-BE49-F238E27FC236}">
                <a16:creationId xmlns:a16="http://schemas.microsoft.com/office/drawing/2014/main" id="{65B8C2D2-203D-4598-8E3A-3DB143FC176F}"/>
              </a:ext>
            </a:extLst>
          </p:cNvPr>
          <p:cNvSpPr/>
          <p:nvPr/>
        </p:nvSpPr>
        <p:spPr>
          <a:xfrm>
            <a:off x="3573463" y="3951288"/>
            <a:ext cx="295275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 name="向右箭號 3">
            <a:extLst>
              <a:ext uri="{FF2B5EF4-FFF2-40B4-BE49-F238E27FC236}">
                <a16:creationId xmlns:a16="http://schemas.microsoft.com/office/drawing/2014/main" id="{AC2F5FFE-6750-4580-8CF2-76D4524903E2}"/>
              </a:ext>
            </a:extLst>
          </p:cNvPr>
          <p:cNvSpPr/>
          <p:nvPr/>
        </p:nvSpPr>
        <p:spPr>
          <a:xfrm>
            <a:off x="3132138" y="3570288"/>
            <a:ext cx="3587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A56B7F0-CB7B-4FE8-BD43-776DC10814F6}"/>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9.1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背景</a:t>
            </a:r>
          </a:p>
        </p:txBody>
      </p:sp>
      <p:sp>
        <p:nvSpPr>
          <p:cNvPr id="8195" name="Rectangle 3">
            <a:extLst>
              <a:ext uri="{FF2B5EF4-FFF2-40B4-BE49-F238E27FC236}">
                <a16:creationId xmlns:a16="http://schemas.microsoft.com/office/drawing/2014/main" id="{6FE24536-CF55-4468-B2F3-65AE955C1C66}"/>
              </a:ext>
            </a:extLst>
          </p:cNvPr>
          <p:cNvSpPr>
            <a:spLocks noGrp="1" noChangeArrowheads="1"/>
          </p:cNvSpPr>
          <p:nvPr>
            <p:ph type="body" idx="1"/>
          </p:nvPr>
        </p:nvSpPr>
        <p:spPr>
          <a:xfrm>
            <a:off x="457200" y="1052736"/>
            <a:ext cx="7848600" cy="5030787"/>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虛擬記憶體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(virtual memory)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是電腦系統記憶體管理的一種技術。該技術會將磁碟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(Hard Disk)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的部分空間模擬成為實體記憶體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，使得在執行需要大量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RAM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的應用程式，又或是同時執行多個應用程式時，電腦仍能運作如常，不會因為實體記憶體不足而減慢運行，或是當機</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pPr eaLnBrk="1" hangingPunct="1"/>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它使得應用程式認為它擁有連續可用的記憶體（一個連續完整的位址空間），而實際上，它通常是被分隔成多個實體記憶體碎片，還有部分暫時儲存在外部磁碟記憶體上，在需要時進行資料交換。</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eaLnBrk="1" hangingPunct="1">
              <a:buNone/>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31B188F8-2AF4-4D4A-B728-2EB4D2510194}"/>
              </a:ext>
            </a:extLst>
          </p:cNvPr>
          <p:cNvSpPr>
            <a:spLocks noGrp="1" noChangeArrowheads="1"/>
          </p:cNvSpPr>
          <p:nvPr>
            <p:ph type="body" idx="1"/>
          </p:nvPr>
        </p:nvSpPr>
        <p:spPr>
          <a:xfrm>
            <a:off x="468313" y="298450"/>
            <a:ext cx="8064500" cy="5534025"/>
          </a:xfrm>
        </p:spPr>
        <p:txBody>
          <a:bodyPr/>
          <a:lstStyle/>
          <a:p>
            <a:pPr marL="0" indent="0" eaLnBrk="1" hangingPunct="1">
              <a:buNone/>
              <a:defRPr/>
            </a:pP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9.4.5.2  </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第二次機會替換法</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(Second- chance algorithm)</a:t>
            </a:r>
            <a:endPar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defRP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以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FIFO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法則為基礎，搭配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Reference Bit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使用。</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每個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的初始值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reference bit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值設為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，每次被指到的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其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reference bit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值就改為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，然後指下一個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，如果下一個被指到的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其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reference bit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值為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的話，則替換該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b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8675" name="Picture 4">
            <a:extLst>
              <a:ext uri="{FF2B5EF4-FFF2-40B4-BE49-F238E27FC236}">
                <a16:creationId xmlns:a16="http://schemas.microsoft.com/office/drawing/2014/main" id="{1DD23DAA-CEB6-4DA3-A634-42B5A0D7D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00" r="20075" b="6165"/>
          <a:stretch/>
        </p:blipFill>
        <p:spPr bwMode="auto">
          <a:xfrm>
            <a:off x="1692251" y="2348880"/>
            <a:ext cx="5616624" cy="45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字方塊 3">
            <a:extLst>
              <a:ext uri="{FF2B5EF4-FFF2-40B4-BE49-F238E27FC236}">
                <a16:creationId xmlns:a16="http://schemas.microsoft.com/office/drawing/2014/main" id="{AE4178CE-ABE8-40F3-99DE-E0D6D8A97D46}"/>
              </a:ext>
            </a:extLst>
          </p:cNvPr>
          <p:cNvSpPr txBox="1">
            <a:spLocks noChangeArrowheads="1"/>
          </p:cNvSpPr>
          <p:nvPr/>
        </p:nvSpPr>
        <p:spPr bwMode="auto">
          <a:xfrm>
            <a:off x="4500563" y="3863896"/>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dirty="0"/>
              <a:t>Clear to 0</a:t>
            </a:r>
            <a:endParaRPr lang="zh-TW" altLang="en-US" sz="1800" dirty="0"/>
          </a:p>
        </p:txBody>
      </p:sp>
      <p:sp>
        <p:nvSpPr>
          <p:cNvPr id="28677" name="文字方塊 4">
            <a:extLst>
              <a:ext uri="{FF2B5EF4-FFF2-40B4-BE49-F238E27FC236}">
                <a16:creationId xmlns:a16="http://schemas.microsoft.com/office/drawing/2014/main" id="{B7B2C1E9-118D-4820-AFAD-875B1F60A5D7}"/>
              </a:ext>
            </a:extLst>
          </p:cNvPr>
          <p:cNvSpPr txBox="1">
            <a:spLocks noChangeArrowheads="1"/>
          </p:cNvSpPr>
          <p:nvPr/>
        </p:nvSpPr>
        <p:spPr bwMode="auto">
          <a:xfrm>
            <a:off x="4500563" y="4306412"/>
            <a:ext cx="118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dirty="0"/>
              <a:t>Clear to 0</a:t>
            </a:r>
            <a:endParaRPr lang="zh-TW" altLang="en-US" sz="1800" dirty="0"/>
          </a:p>
        </p:txBody>
      </p:sp>
      <p:cxnSp>
        <p:nvCxnSpPr>
          <p:cNvPr id="7" name="直線單箭頭接點 6">
            <a:extLst>
              <a:ext uri="{FF2B5EF4-FFF2-40B4-BE49-F238E27FC236}">
                <a16:creationId xmlns:a16="http://schemas.microsoft.com/office/drawing/2014/main" id="{9C2FF32B-5356-4B71-A5CE-73F6730D5017}"/>
              </a:ext>
            </a:extLst>
          </p:cNvPr>
          <p:cNvCxnSpPr>
            <a:stCxn id="28676" idx="3"/>
          </p:cNvCxnSpPr>
          <p:nvPr/>
        </p:nvCxnSpPr>
        <p:spPr>
          <a:xfrm flipV="1">
            <a:off x="5684838" y="4008359"/>
            <a:ext cx="39687" cy="39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797EE84F-E975-46F3-B7B9-BC4EA79C0C1A}"/>
              </a:ext>
            </a:extLst>
          </p:cNvPr>
          <p:cNvCxnSpPr/>
          <p:nvPr/>
        </p:nvCxnSpPr>
        <p:spPr>
          <a:xfrm flipV="1">
            <a:off x="5562600" y="4451668"/>
            <a:ext cx="244475" cy="39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A1FED0D3-FF6B-4C7F-AA7B-C1C4640A8E83}"/>
              </a:ext>
            </a:extLst>
          </p:cNvPr>
          <p:cNvSpPr txBox="1"/>
          <p:nvPr/>
        </p:nvSpPr>
        <p:spPr>
          <a:xfrm>
            <a:off x="4599424" y="4748927"/>
            <a:ext cx="774571" cy="369332"/>
          </a:xfrm>
          <a:prstGeom prst="rect">
            <a:avLst/>
          </a:prstGeom>
          <a:noFill/>
        </p:spPr>
        <p:txBody>
          <a:bodyPr wrap="none" rtlCol="0">
            <a:spAutoFit/>
          </a:bodyPr>
          <a:lstStyle/>
          <a:p>
            <a:r>
              <a:rPr lang="en-US" altLang="zh-TW" dirty="0"/>
              <a:t>victim</a:t>
            </a:r>
            <a:endParaRPr lang="zh-TW"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09E53D1C-2404-4087-8CFA-883DF5A75737}"/>
              </a:ext>
            </a:extLst>
          </p:cNvPr>
          <p:cNvSpPr>
            <a:spLocks noGrp="1" noChangeArrowheads="1"/>
          </p:cNvSpPr>
          <p:nvPr>
            <p:ph type="body" idx="1"/>
          </p:nvPr>
        </p:nvSpPr>
        <p:spPr>
          <a:xfrm>
            <a:off x="467544" y="332656"/>
            <a:ext cx="8424862" cy="4530725"/>
          </a:xfrm>
        </p:spPr>
        <p:txBody>
          <a:bodyPr/>
          <a:lstStyle/>
          <a:p>
            <a:pPr marL="0" indent="0" eaLnBrk="1" hangingPunct="1">
              <a:lnSpc>
                <a:spcPct val="90000"/>
              </a:lnSpc>
              <a:buNone/>
              <a:defRPr/>
            </a:pP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9.4.5.3  </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加強第二次機會替換法</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(Enhanced Second-chance)</a:t>
            </a:r>
          </a:p>
          <a:p>
            <a:pPr eaLnBrk="1" hangingPunct="1">
              <a:lnSpc>
                <a:spcPct val="90000"/>
              </a:lnSpc>
              <a:defRP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這個改進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second chance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的方法是為了減少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，使用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(Reference Bit, Modification Bit)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配對值作為挑選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Victim 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的依據。下列情況越上面越容易成為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victim page :</a:t>
            </a:r>
          </a:p>
          <a:p>
            <a:pPr lvl="1" eaLnBrk="1" hangingPunct="1">
              <a:lnSpc>
                <a:spcPct val="90000"/>
              </a:lnSpc>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表示未使用過也未被修改過</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最佳替換頁。</a:t>
            </a:r>
          </a:p>
          <a:p>
            <a:pPr lvl="1" eaLnBrk="1" hangingPunct="1">
              <a:lnSpc>
                <a:spcPct val="90000"/>
              </a:lnSpc>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表示近來未被使用過但曾被修改過</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沒有那麼好，因為此頁需要被寫入磁碟，才可以被替換。</a:t>
            </a:r>
          </a:p>
          <a:p>
            <a:pPr lvl="1" eaLnBrk="1" hangingPunct="1">
              <a:lnSpc>
                <a:spcPct val="90000"/>
              </a:lnSpc>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表示近來被使用但未被修改過</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可能很快會被再使用到。</a:t>
            </a:r>
          </a:p>
          <a:p>
            <a:pPr lvl="1" eaLnBrk="1" hangingPunct="1">
              <a:lnSpc>
                <a:spcPct val="90000"/>
              </a:lnSpc>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表示曾被使用過且被修改過</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可能會被再使用到，再替換掉此頁之前，必須把它寫到儲存裝置。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4FBB4F3D-C23C-43C6-8660-600270E693FD}"/>
              </a:ext>
            </a:extLst>
          </p:cNvPr>
          <p:cNvSpPr>
            <a:spLocks noGrp="1" noChangeArrowheads="1"/>
          </p:cNvSpPr>
          <p:nvPr>
            <p:ph type="body" idx="1"/>
          </p:nvPr>
        </p:nvSpPr>
        <p:spPr>
          <a:xfrm>
            <a:off x="395288" y="404813"/>
            <a:ext cx="8229600" cy="6453187"/>
          </a:xfrm>
        </p:spPr>
        <p:txBody>
          <a:bodyPr/>
          <a:lstStyle/>
          <a:p>
            <a:pPr eaLnBrk="1" hangingPunct="1">
              <a:lnSpc>
                <a:spcPct val="80000"/>
              </a:lnSpc>
            </a:pPr>
            <a:r>
              <a:rPr lang="en-US" altLang="zh-TW" sz="2800" u="sng">
                <a:latin typeface="Times New Roman" panose="02020603050405020304" pitchFamily="18" charset="0"/>
                <a:ea typeface="標楷體" panose="03000509000000000000" pitchFamily="65" charset="-120"/>
              </a:rPr>
              <a:t>9.4.6  </a:t>
            </a:r>
            <a:r>
              <a:rPr lang="zh-TW" altLang="en-US" sz="2800" u="sng">
                <a:latin typeface="Times New Roman" panose="02020603050405020304" pitchFamily="18" charset="0"/>
                <a:ea typeface="標楷體" panose="03000509000000000000" pitchFamily="65" charset="-120"/>
              </a:rPr>
              <a:t>計數基礎頁替換法</a:t>
            </a:r>
            <a:r>
              <a:rPr lang="en-US" altLang="zh-TW" sz="2800" u="sng">
                <a:latin typeface="Times New Roman" panose="02020603050405020304" pitchFamily="18" charset="0"/>
                <a:ea typeface="標楷體" panose="03000509000000000000" pitchFamily="65" charset="-120"/>
              </a:rPr>
              <a:t>(Counting-based)</a:t>
            </a:r>
            <a:endParaRPr lang="zh-TW" altLang="en-US" sz="2800" u="sng">
              <a:latin typeface="Times New Roman" panose="02020603050405020304" pitchFamily="18" charset="0"/>
              <a:ea typeface="標楷體" panose="03000509000000000000" pitchFamily="65" charset="-120"/>
            </a:endParaRPr>
          </a:p>
          <a:p>
            <a:pPr lvl="1" eaLnBrk="1" hangingPunct="1">
              <a:lnSpc>
                <a:spcPct val="80000"/>
              </a:lnSpc>
            </a:pPr>
            <a:r>
              <a:rPr lang="zh-TW" altLang="en-US" sz="2400">
                <a:latin typeface="Times New Roman" panose="02020603050405020304" pitchFamily="18" charset="0"/>
                <a:ea typeface="標楷體" panose="03000509000000000000" pitchFamily="65" charset="-120"/>
              </a:rPr>
              <a:t>最不經常使用的法則 </a:t>
            </a:r>
            <a:r>
              <a:rPr lang="en-US" altLang="zh-TW" sz="2400">
                <a:latin typeface="Times New Roman" panose="02020603050405020304" pitchFamily="18" charset="0"/>
                <a:ea typeface="標楷體" panose="03000509000000000000" pitchFamily="65" charset="-120"/>
              </a:rPr>
              <a:t>(LFU):</a:t>
            </a:r>
            <a:r>
              <a:rPr lang="zh-TW" altLang="en-US" sz="2400">
                <a:latin typeface="Times New Roman" panose="02020603050405020304" pitchFamily="18" charset="0"/>
                <a:ea typeface="標楷體" panose="03000509000000000000" pitchFamily="65" charset="-120"/>
              </a:rPr>
              <a:t>最不經常使用的 </a:t>
            </a:r>
            <a:r>
              <a:rPr lang="en-US" altLang="zh-TW" sz="2400">
                <a:latin typeface="Times New Roman" panose="02020603050405020304" pitchFamily="18" charset="0"/>
                <a:ea typeface="標楷體" panose="03000509000000000000" pitchFamily="65" charset="-120"/>
              </a:rPr>
              <a:t>(least frequently used, LFU)</a:t>
            </a:r>
            <a:r>
              <a:rPr lang="zh-TW" altLang="en-US" sz="2400">
                <a:latin typeface="Times New Roman" panose="02020603050405020304" pitchFamily="18" charset="0"/>
                <a:ea typeface="標楷體" panose="03000509000000000000" pitchFamily="65" charset="-120"/>
              </a:rPr>
              <a:t>演算法讓次數最少的那一頁被替換掉。</a:t>
            </a:r>
          </a:p>
          <a:p>
            <a:pPr lvl="1" eaLnBrk="1" hangingPunct="1">
              <a:lnSpc>
                <a:spcPct val="80000"/>
              </a:lnSpc>
            </a:pPr>
            <a:r>
              <a:rPr lang="zh-TW" altLang="en-US" sz="2400">
                <a:latin typeface="Times New Roman" panose="02020603050405020304" pitchFamily="18" charset="0"/>
                <a:ea typeface="標楷體" panose="03000509000000000000" pitchFamily="65" charset="-120"/>
              </a:rPr>
              <a:t>最常使用的法則</a:t>
            </a:r>
            <a:r>
              <a:rPr lang="en-US" altLang="zh-TW" sz="2400">
                <a:latin typeface="Times New Roman" panose="02020603050405020304" pitchFamily="18" charset="0"/>
                <a:ea typeface="標楷體" panose="03000509000000000000" pitchFamily="65" charset="-120"/>
              </a:rPr>
              <a:t>(MFU):</a:t>
            </a:r>
            <a:r>
              <a:rPr lang="zh-TW" altLang="en-US" sz="2400">
                <a:latin typeface="Times New Roman" panose="02020603050405020304" pitchFamily="18" charset="0"/>
                <a:ea typeface="標楷體" panose="03000509000000000000" pitchFamily="65" charset="-120"/>
              </a:rPr>
              <a:t>最常被使用的 </a:t>
            </a:r>
            <a:r>
              <a:rPr lang="en-US" altLang="zh-TW" sz="2400">
                <a:latin typeface="Times New Roman" panose="02020603050405020304" pitchFamily="18" charset="0"/>
                <a:ea typeface="標楷體" panose="03000509000000000000" pitchFamily="65" charset="-120"/>
              </a:rPr>
              <a:t>(most frequently used, MFU) </a:t>
            </a:r>
            <a:r>
              <a:rPr lang="zh-TW" altLang="en-US" sz="2400">
                <a:latin typeface="Times New Roman" panose="02020603050405020304" pitchFamily="18" charset="0"/>
                <a:ea typeface="標楷體" panose="03000509000000000000" pitchFamily="65" charset="-120"/>
              </a:rPr>
              <a:t>替換法認為次數最少的頁可能才被載入不久並且將要被使用。</a:t>
            </a:r>
          </a:p>
          <a:p>
            <a:pPr lvl="1" eaLnBrk="1" hangingPunct="1">
              <a:lnSpc>
                <a:spcPct val="80000"/>
              </a:lnSpc>
            </a:pPr>
            <a:endParaRPr lang="zh-TW" altLang="en-US" sz="2000">
              <a:latin typeface="Times New Roman" panose="02020603050405020304" pitchFamily="18" charset="0"/>
              <a:ea typeface="標楷體" panose="03000509000000000000" pitchFamily="65" charset="-120"/>
            </a:endParaRPr>
          </a:p>
          <a:p>
            <a:pPr eaLnBrk="1" hangingPunct="1">
              <a:lnSpc>
                <a:spcPct val="80000"/>
              </a:lnSpc>
            </a:pPr>
            <a:r>
              <a:rPr lang="en-US" altLang="zh-TW" sz="2800" u="sng">
                <a:latin typeface="Times New Roman" panose="02020603050405020304" pitchFamily="18" charset="0"/>
                <a:ea typeface="標楷體" panose="03000509000000000000" pitchFamily="65" charset="-120"/>
              </a:rPr>
              <a:t>9.4.7  </a:t>
            </a:r>
            <a:r>
              <a:rPr lang="zh-TW" altLang="en-US" sz="2800" u="sng">
                <a:latin typeface="Times New Roman" panose="02020603050405020304" pitchFamily="18" charset="0"/>
                <a:ea typeface="標楷體" panose="03000509000000000000" pitchFamily="65" charset="-120"/>
              </a:rPr>
              <a:t>頁緩衝法</a:t>
            </a:r>
            <a:r>
              <a:rPr lang="en-US" altLang="zh-TW" sz="2800" u="sng">
                <a:latin typeface="Times New Roman" panose="02020603050405020304" pitchFamily="18" charset="0"/>
                <a:ea typeface="標楷體" panose="03000509000000000000" pitchFamily="65" charset="-120"/>
              </a:rPr>
              <a:t>(Page-buffering)</a:t>
            </a:r>
            <a:endParaRPr lang="zh-TW" altLang="en-US" sz="2800" u="sng">
              <a:latin typeface="Times New Roman" panose="02020603050405020304" pitchFamily="18" charset="0"/>
              <a:ea typeface="標楷體" panose="03000509000000000000" pitchFamily="65" charset="-120"/>
            </a:endParaRPr>
          </a:p>
          <a:p>
            <a:pPr lvl="1" eaLnBrk="1" hangingPunct="1">
              <a:lnSpc>
                <a:spcPct val="80000"/>
              </a:lnSpc>
            </a:pPr>
            <a:r>
              <a:rPr lang="zh-TW" altLang="en-US" sz="2400">
                <a:ea typeface="標楷體" panose="03000509000000000000" pitchFamily="65" charset="-120"/>
              </a:rPr>
              <a:t>被修改過的頁紀錄在一個表。</a:t>
            </a:r>
            <a:r>
              <a:rPr lang="zh-TW" altLang="en-US" sz="2400">
                <a:latin typeface="Times New Roman" panose="02020603050405020304" pitchFamily="18" charset="0"/>
                <a:ea typeface="標楷體" panose="03000509000000000000" pitchFamily="65" charset="-120"/>
              </a:rPr>
              <a:t>每當分頁用的裝置閒置了之後，就選出一頁被修改過的</a:t>
            </a:r>
            <a:r>
              <a:rPr lang="en-US" altLang="zh-TW" sz="2400">
                <a:latin typeface="Times New Roman" panose="02020603050405020304" pitchFamily="18" charset="0"/>
                <a:ea typeface="標楷體" panose="03000509000000000000" pitchFamily="65" charset="-120"/>
              </a:rPr>
              <a:t>page</a:t>
            </a:r>
            <a:r>
              <a:rPr lang="zh-TW" altLang="en-US" sz="2400">
                <a:latin typeface="Times New Roman" panose="02020603050405020304" pitchFamily="18" charset="0"/>
                <a:ea typeface="標楷體" panose="03000509000000000000" pitchFamily="65" charset="-120"/>
              </a:rPr>
              <a:t>，並將它寫入磁碟中。該頁的修改位元就被重置為</a:t>
            </a:r>
            <a:r>
              <a:rPr lang="en-US" altLang="zh-TW" sz="2400">
                <a:latin typeface="Times New Roman" panose="02020603050405020304" pitchFamily="18" charset="0"/>
                <a:ea typeface="標楷體" panose="03000509000000000000" pitchFamily="65" charset="-120"/>
              </a:rPr>
              <a:t>0</a:t>
            </a:r>
            <a:r>
              <a:rPr lang="zh-TW" altLang="en-US" sz="2400">
                <a:latin typeface="Times New Roman" panose="02020603050405020304" pitchFamily="18" charset="0"/>
                <a:ea typeface="標楷體" panose="03000509000000000000" pitchFamily="65" charset="-120"/>
              </a:rPr>
              <a:t>。</a:t>
            </a:r>
          </a:p>
          <a:p>
            <a:pPr lvl="1" eaLnBrk="1" hangingPunct="1">
              <a:lnSpc>
                <a:spcPct val="80000"/>
              </a:lnSpc>
            </a:pPr>
            <a:endParaRPr lang="en-US" altLang="zh-TW" sz="2400">
              <a:ea typeface="標楷體" panose="03000509000000000000" pitchFamily="65" charset="-120"/>
            </a:endParaRPr>
          </a:p>
          <a:p>
            <a:pPr lvl="1" eaLnBrk="1" hangingPunct="1">
              <a:lnSpc>
                <a:spcPct val="80000"/>
              </a:lnSpc>
            </a:pPr>
            <a:r>
              <a:rPr lang="zh-TW" altLang="en-US" sz="2400">
                <a:ea typeface="標楷體" panose="03000509000000000000" pitchFamily="65" charset="-120"/>
              </a:rPr>
              <a:t>使用一個</a:t>
            </a:r>
            <a:r>
              <a:rPr lang="en-US" altLang="zh-TW" sz="2400">
                <a:ea typeface="標楷體" panose="03000509000000000000" pitchFamily="65" charset="-120"/>
              </a:rPr>
              <a:t>free frame pool</a:t>
            </a:r>
            <a:r>
              <a:rPr lang="zh-TW" altLang="en-US" sz="2400">
                <a:ea typeface="標楷體" panose="03000509000000000000" pitchFamily="65" charset="-120"/>
              </a:rPr>
              <a:t>，記住在每一</a:t>
            </a:r>
            <a:r>
              <a:rPr lang="en-US" altLang="zh-TW" sz="2400">
                <a:ea typeface="標楷體" panose="03000509000000000000" pitchFamily="65" charset="-120"/>
              </a:rPr>
              <a:t>frame</a:t>
            </a:r>
            <a:r>
              <a:rPr lang="zh-TW" altLang="en-US" sz="2400">
                <a:ea typeface="標楷體" panose="03000509000000000000" pitchFamily="65" charset="-120"/>
              </a:rPr>
              <a:t>中是那些</a:t>
            </a:r>
            <a:r>
              <a:rPr lang="en-US" altLang="zh-TW" sz="2400">
                <a:ea typeface="標楷體" panose="03000509000000000000" pitchFamily="65" charset="-120"/>
              </a:rPr>
              <a:t>page</a:t>
            </a:r>
            <a:r>
              <a:rPr lang="zh-TW" altLang="en-US" sz="2400">
                <a:ea typeface="標楷體" panose="03000509000000000000" pitchFamily="65" charset="-120"/>
              </a:rPr>
              <a:t>。因為</a:t>
            </a:r>
            <a:r>
              <a:rPr lang="en-US" altLang="zh-TW" sz="2400">
                <a:ea typeface="標楷體" panose="03000509000000000000" pitchFamily="65" charset="-120"/>
              </a:rPr>
              <a:t>frame</a:t>
            </a:r>
            <a:r>
              <a:rPr lang="zh-TW" altLang="en-US" sz="2400">
                <a:ea typeface="標楷體" panose="03000509000000000000" pitchFamily="65" charset="-120"/>
              </a:rPr>
              <a:t>的內容在我們把</a:t>
            </a:r>
            <a:r>
              <a:rPr lang="en-US" altLang="zh-TW" sz="2400">
                <a:ea typeface="標楷體" panose="03000509000000000000" pitchFamily="65" charset="-120"/>
              </a:rPr>
              <a:t>frame</a:t>
            </a:r>
            <a:r>
              <a:rPr lang="zh-TW" altLang="en-US" sz="2400">
                <a:ea typeface="標楷體" panose="03000509000000000000" pitchFamily="65" charset="-120"/>
              </a:rPr>
              <a:t>寫入磁碟的時候並不會被更改，因此在必要的時候舊的頁可以直接自尚未再用的空白欄庫存中取出來重新使用。</a:t>
            </a:r>
            <a:endParaRPr lang="zh-TW" altLang="en-US" sz="2400">
              <a:latin typeface="Times New Roman" panose="02020603050405020304" pitchFamily="18" charset="0"/>
              <a:ea typeface="標楷體" panose="03000509000000000000" pitchFamily="65"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740AC15-4AE2-4C08-9962-E286D390E84D}"/>
              </a:ext>
            </a:extLst>
          </p:cNvPr>
          <p:cNvSpPr>
            <a:spLocks noGrp="1" noChangeArrowheads="1"/>
          </p:cNvSpPr>
          <p:nvPr>
            <p:ph type="body" idx="1"/>
          </p:nvPr>
        </p:nvSpPr>
        <p:spPr>
          <a:xfrm>
            <a:off x="395288" y="476250"/>
            <a:ext cx="8229600" cy="5832475"/>
          </a:xfrm>
        </p:spPr>
        <p:txBody>
          <a:bodyPr/>
          <a:lstStyle/>
          <a:p>
            <a:pPr eaLnBrk="1" hangingPunct="1"/>
            <a:r>
              <a:rPr lang="en-US" altLang="zh-TW" sz="2800" u="sng">
                <a:latin typeface="Times New Roman" panose="02020603050405020304" pitchFamily="18" charset="0"/>
                <a:ea typeface="標楷體" panose="03000509000000000000" pitchFamily="65" charset="-120"/>
              </a:rPr>
              <a:t>9.4.8    </a:t>
            </a:r>
            <a:r>
              <a:rPr lang="zh-TW" altLang="en-US" sz="2800" u="sng">
                <a:latin typeface="Times New Roman" panose="02020603050405020304" pitchFamily="18" charset="0"/>
                <a:ea typeface="標楷體" panose="03000509000000000000" pitchFamily="65" charset="-120"/>
              </a:rPr>
              <a:t>應用程式和分頁替換</a:t>
            </a:r>
          </a:p>
          <a:p>
            <a:pPr lvl="1" eaLnBrk="1" hangingPunct="1"/>
            <a:r>
              <a:rPr lang="zh-TW" altLang="en-US" sz="2000">
                <a:latin typeface="Times New Roman" panose="02020603050405020304" pitchFamily="18" charset="0"/>
                <a:ea typeface="標楷體" panose="03000509000000000000" pitchFamily="65" charset="-120"/>
              </a:rPr>
              <a:t>應用程式經由作業系統的虛擬記憶體存取資料，則較作業系統全然不提供緩衝表現地更差。一個典型的例子，一個資料庫提供它自己的記憶管理和輸出入緩衝。像這樣的應用程式瞭解他們的記憶體使用與磁碟使用比一般用途製作演算法作業系統來的好。如果作業系統正在緩衝輸出入，而且應用程式也正在這麼做，那麼對一組輸出入將會使用到兩次記憶體存取。</a:t>
            </a:r>
            <a:endParaRPr lang="en-US" altLang="zh-TW" sz="2000">
              <a:latin typeface="Times New Roman" panose="02020603050405020304" pitchFamily="18" charset="0"/>
              <a:ea typeface="標楷體" panose="03000509000000000000" pitchFamily="65" charset="-120"/>
            </a:endParaRPr>
          </a:p>
          <a:p>
            <a:pPr lvl="1" eaLnBrk="1" hangingPunct="1"/>
            <a:endParaRPr lang="zh-TW" altLang="en-US" sz="2000">
              <a:latin typeface="Times New Roman" panose="02020603050405020304" pitchFamily="18" charset="0"/>
              <a:ea typeface="標楷體" panose="03000509000000000000" pitchFamily="65" charset="-120"/>
            </a:endParaRPr>
          </a:p>
          <a:p>
            <a:pPr lvl="1" eaLnBrk="1" hangingPunct="1"/>
            <a:r>
              <a:rPr lang="zh-TW" altLang="en-US" sz="2000">
                <a:latin typeface="Times New Roman" panose="02020603050405020304" pitchFamily="18" charset="0"/>
                <a:ea typeface="標楷體" panose="03000509000000000000" pitchFamily="65" charset="-120"/>
              </a:rPr>
              <a:t>在另一個例子，資料倉庫時常表現大量的序列磁碟讀取，接著計算以及寫入。</a:t>
            </a:r>
            <a:r>
              <a:rPr lang="en-US" altLang="zh-TW" sz="2000">
                <a:latin typeface="Times New Roman" panose="02020603050405020304" pitchFamily="18" charset="0"/>
                <a:ea typeface="標楷體" panose="03000509000000000000" pitchFamily="65" charset="-120"/>
              </a:rPr>
              <a:t>LRU</a:t>
            </a:r>
            <a:r>
              <a:rPr lang="zh-TW" altLang="en-US" sz="2000">
                <a:latin typeface="Times New Roman" panose="02020603050405020304" pitchFamily="18" charset="0"/>
                <a:ea typeface="標楷體" panose="03000509000000000000" pitchFamily="65" charset="-120"/>
              </a:rPr>
              <a:t>演算法則將會除去舊的分頁而且保存新的分頁，雖然應用程式更有可能讀取較舊的分頁。</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當再一次的序列讀取</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。在這裡，</a:t>
            </a:r>
            <a:r>
              <a:rPr lang="en-US" altLang="zh-TW" sz="2000">
                <a:latin typeface="Times New Roman" panose="02020603050405020304" pitchFamily="18" charset="0"/>
                <a:ea typeface="標楷體" panose="03000509000000000000" pitchFamily="65" charset="-120"/>
              </a:rPr>
              <a:t>MFU</a:t>
            </a:r>
            <a:r>
              <a:rPr lang="zh-TW" altLang="en-US" sz="2000">
                <a:latin typeface="Times New Roman" panose="02020603050405020304" pitchFamily="18" charset="0"/>
                <a:ea typeface="標楷體" panose="03000509000000000000" pitchFamily="65" charset="-120"/>
              </a:rPr>
              <a:t>實際上將會比</a:t>
            </a:r>
            <a:r>
              <a:rPr lang="en-US" altLang="zh-TW" sz="2000">
                <a:latin typeface="Times New Roman" panose="02020603050405020304" pitchFamily="18" charset="0"/>
                <a:ea typeface="標楷體" panose="03000509000000000000" pitchFamily="65" charset="-120"/>
              </a:rPr>
              <a:t>LRU</a:t>
            </a:r>
            <a:r>
              <a:rPr lang="zh-TW" altLang="en-US" sz="2000">
                <a:latin typeface="Times New Roman" panose="02020603050405020304" pitchFamily="18" charset="0"/>
                <a:ea typeface="標楷體" panose="03000509000000000000" pitchFamily="65" charset="-120"/>
              </a:rPr>
              <a:t>有效率。</a:t>
            </a:r>
            <a:endParaRPr lang="en-US" altLang="zh-TW" sz="2000">
              <a:latin typeface="Times New Roman" panose="02020603050405020304" pitchFamily="18" charset="0"/>
              <a:ea typeface="標楷體" panose="03000509000000000000" pitchFamily="65" charset="-120"/>
            </a:endParaRPr>
          </a:p>
          <a:p>
            <a:pPr lvl="1" eaLnBrk="1" hangingPunct="1"/>
            <a:endParaRPr lang="en-US" altLang="zh-TW" sz="2000">
              <a:latin typeface="Times New Roman" panose="02020603050405020304" pitchFamily="18" charset="0"/>
              <a:ea typeface="標楷體" panose="03000509000000000000" pitchFamily="65" charset="-120"/>
            </a:endParaRPr>
          </a:p>
          <a:p>
            <a:pPr lvl="1" eaLnBrk="1" hangingPunct="1"/>
            <a:r>
              <a:rPr lang="en-US" altLang="zh-TW" sz="2400">
                <a:latin typeface="Times New Roman" panose="02020603050405020304" pitchFamily="18" charset="0"/>
                <a:ea typeface="標楷體" panose="03000509000000000000" pitchFamily="65" charset="-120"/>
              </a:rPr>
              <a:t>Raw disk and raw I/O</a:t>
            </a:r>
          </a:p>
          <a:p>
            <a:pPr lvl="2" eaLnBrk="1" hangingPunct="1"/>
            <a:r>
              <a:rPr lang="en-US" altLang="zh-TW" sz="2400">
                <a:latin typeface="Times New Roman" panose="02020603050405020304" pitchFamily="18" charset="0"/>
                <a:ea typeface="標楷體" panose="03000509000000000000" pitchFamily="65" charset="-120"/>
              </a:rPr>
              <a:t>Raw disk without any file-system data structure</a:t>
            </a:r>
          </a:p>
          <a:p>
            <a:pPr lvl="2" eaLnBrk="1" hangingPunct="1"/>
            <a:r>
              <a:rPr lang="en-US" altLang="zh-TW" sz="2400">
                <a:latin typeface="Times New Roman" panose="02020603050405020304" pitchFamily="18" charset="0"/>
                <a:ea typeface="標楷體" panose="03000509000000000000" pitchFamily="65" charset="-120"/>
              </a:rPr>
              <a:t>RAW I/O bypasses all file-system services.</a:t>
            </a:r>
            <a:endParaRPr lang="zh-TW" altLang="en-US" sz="2400">
              <a:latin typeface="Times New Roman" panose="02020603050405020304" pitchFamily="18" charset="0"/>
              <a:ea typeface="標楷體" panose="03000509000000000000" pitchFamily="65"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4C7204F-0DFB-4CE8-A778-63933916A975}"/>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9.5</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頁框的配置法則</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(Allocation of frames)</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771" name="Rectangle 3">
            <a:extLst>
              <a:ext uri="{FF2B5EF4-FFF2-40B4-BE49-F238E27FC236}">
                <a16:creationId xmlns:a16="http://schemas.microsoft.com/office/drawing/2014/main" id="{88C2B7D8-4084-455B-9D62-8BE5E6075115}"/>
              </a:ext>
            </a:extLst>
          </p:cNvPr>
          <p:cNvSpPr>
            <a:spLocks noGrp="1" noChangeArrowheads="1"/>
          </p:cNvSpPr>
          <p:nvPr>
            <p:ph type="body" idx="1"/>
          </p:nvPr>
        </p:nvSpPr>
        <p:spPr>
          <a:xfrm>
            <a:off x="395288" y="1052513"/>
            <a:ext cx="8229600" cy="4968775"/>
          </a:xfrm>
        </p:spPr>
        <p:txBody>
          <a:bodyPr/>
          <a:lstStyle/>
          <a:p>
            <a:pPr eaLnBrk="1" hangingPunct="1">
              <a:lnSpc>
                <a:spcPct val="90000"/>
              </a:lnSpc>
            </a:pP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的分配多寡對 </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page fault ratio </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之影響</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一般來說，</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所分配到的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愈多，則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 ratio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愈低。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所分配的頁框數目有最少數目與最大數目的限制，此兩類數目限制均取決於硬體因素。</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最大數目的限制：由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physical memory size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決定 </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最少數目的限制：由機器指令結構決定，必須能讓任何一個機器指令順利執行完成，即機器指令執行過程中，</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 Access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可能之最多次數。</a:t>
            </a:r>
          </a:p>
          <a:p>
            <a:pPr lvl="2"/>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e.g. IF - ID - EX - MEM - WB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中，</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IF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必有記憶體存取，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可能有必有記憶體存取，因此最少的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數目為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pPr eaLnBrk="1" hangingPunct="1">
              <a:lnSpc>
                <a:spcPct val="90000"/>
              </a:lnSpc>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772" name="Rectangle 5">
            <a:extLst>
              <a:ext uri="{FF2B5EF4-FFF2-40B4-BE49-F238E27FC236}">
                <a16:creationId xmlns:a16="http://schemas.microsoft.com/office/drawing/2014/main" id="{4C742840-DEF4-45D5-B00C-AFF7783368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2773" name="Rectangle 7">
            <a:extLst>
              <a:ext uri="{FF2B5EF4-FFF2-40B4-BE49-F238E27FC236}">
                <a16:creationId xmlns:a16="http://schemas.microsoft.com/office/drawing/2014/main" id="{A7BA349C-180E-4ED7-8E68-4A4576E030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1126FD-15DC-4FFD-B3F9-D0FEE56F12BB}"/>
              </a:ext>
            </a:extLst>
          </p:cNvPr>
          <p:cNvSpPr>
            <a:spLocks noGrp="1"/>
          </p:cNvSpPr>
          <p:nvPr>
            <p:ph type="title"/>
          </p:nvPr>
        </p:nvSpPr>
        <p:spPr>
          <a:xfrm>
            <a:off x="457200" y="277813"/>
            <a:ext cx="8229600" cy="774923"/>
          </a:xfrm>
        </p:spPr>
        <p:txBody>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9.5</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頁框的配置法則</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(Allocation of frames)</a:t>
            </a:r>
            <a:endParaRPr lang="zh-TW" altLang="en-US" sz="3600" dirty="0"/>
          </a:p>
        </p:txBody>
      </p:sp>
      <p:sp>
        <p:nvSpPr>
          <p:cNvPr id="3" name="內容版面配置區 2">
            <a:extLst>
              <a:ext uri="{FF2B5EF4-FFF2-40B4-BE49-F238E27FC236}">
                <a16:creationId xmlns:a16="http://schemas.microsoft.com/office/drawing/2014/main" id="{88AB31CD-5044-43E3-8A18-34DA6E68BF25}"/>
              </a:ext>
            </a:extLst>
          </p:cNvPr>
          <p:cNvSpPr>
            <a:spLocks noGrp="1"/>
          </p:cNvSpPr>
          <p:nvPr>
            <p:ph idx="1"/>
          </p:nvPr>
        </p:nvSpPr>
        <p:spPr>
          <a:xfrm>
            <a:off x="457200" y="1268760"/>
            <a:ext cx="8229600" cy="4862165"/>
          </a:xfrm>
        </p:spPr>
        <p:txBody>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size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愈小則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缺點：</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 ratio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愈高</a:t>
            </a:r>
          </a:p>
          <a:p>
            <a:pPr lvl="1"/>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table size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愈大</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執行整個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時間愈大 </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優點：</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內部碎裂愈小</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單一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transfer Time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愈小</a:t>
            </a:r>
          </a:p>
          <a:p>
            <a:pPr lvl="1"/>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locality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愈集</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目前趨勢傾向於設計大的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size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276853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4C7204F-0DFB-4CE8-A778-63933916A975}"/>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9.5</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頁框的配置法則</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(Allocation of frames)</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771" name="Rectangle 3">
            <a:extLst>
              <a:ext uri="{FF2B5EF4-FFF2-40B4-BE49-F238E27FC236}">
                <a16:creationId xmlns:a16="http://schemas.microsoft.com/office/drawing/2014/main" id="{88C2B7D8-4084-455B-9D62-8BE5E6075115}"/>
              </a:ext>
            </a:extLst>
          </p:cNvPr>
          <p:cNvSpPr>
            <a:spLocks noGrp="1" noChangeArrowheads="1"/>
          </p:cNvSpPr>
          <p:nvPr>
            <p:ph type="body" idx="1"/>
          </p:nvPr>
        </p:nvSpPr>
        <p:spPr>
          <a:xfrm>
            <a:off x="395288" y="1052513"/>
            <a:ext cx="8229600" cy="5527671"/>
          </a:xfrm>
        </p:spPr>
        <p:txBody>
          <a:bodyPr/>
          <a:lstStyle/>
          <a:p>
            <a:pPr eaLnBrk="1" hangingPunct="1">
              <a:lnSpc>
                <a:spcPct val="90000"/>
              </a:lnSpc>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9.5.1  </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最少量的頁框數</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(minimum number of frames)</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pPr lvl="1" eaLnBrk="1" hangingPunct="1">
              <a:lnSpc>
                <a:spcPct val="90000"/>
              </a:lnSpc>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配置最少量的頁框數其中一個理由是性能。很明顯的，當分配給每個行程的頁框數減少之後，分頁錯誤比率就會增加，而減緩行程的執行。要記著當一個分頁錯誤在一項指令執行完畢之前發生的話，這個指令就必須重新執行一次。</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1" eaLnBrk="1" hangingPunct="1">
              <a:lnSpc>
                <a:spcPct val="90000"/>
              </a:lnSpc>
            </a:pP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ct val="90000"/>
              </a:lnSpc>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9.5.2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配置演算法</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(allocation algorithm)</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pPr lvl="1" eaLnBrk="1" hangingPunct="1">
              <a:lnSpc>
                <a:spcPct val="90000"/>
              </a:lnSpc>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將用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m</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個頁框分給</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個行程的最簡單方法就是令每個行程都能分到一樣多的量，</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m/n</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個頁框。舉例來說，如果有</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93</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個頁框和</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個行程，那麼每個行程可以分到 </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18</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個頁框。剩下的</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個頁框可以當做一個空白頁框緩衝區的庫存。這就稱為同等分配</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(equal allocate)</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p>
          <a:p>
            <a:pPr lvl="1" eaLnBrk="1" hangingPunct="1">
              <a:lnSpc>
                <a:spcPct val="90000"/>
              </a:lnSpc>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使用比例分配</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(proportional allocation)</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。每個行程分配可用記憶體時可以按照它的大小分配。令行程</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的虛擬記憶體大小為</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si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並且定義</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a:t>
            </a:r>
            <a:r>
              <a:rPr lang="en-US" altLang="zh-TW" sz="2200" dirty="0">
                <a:latin typeface="Times New Roman" panose="02020603050405020304" pitchFamily="18" charset="0"/>
                <a:cs typeface="Times New Roman" panose="02020603050405020304" pitchFamily="18" charset="0"/>
              </a:rPr>
              <a:t>Σ </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s</a:t>
            </a:r>
            <a:r>
              <a:rPr lang="en-US" altLang="zh-TW" sz="2200" baseline="-25000"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，那麼如果可用頁框的總數是</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m</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，我們分配</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2200" baseline="-25000" dirty="0">
                <a:latin typeface="Times New Roman" panose="02020603050405020304" pitchFamily="18" charset="0"/>
                <a:ea typeface="標楷體" panose="03000509000000000000" pitchFamily="65" charset="-120"/>
                <a:cs typeface="Times New Roman" panose="02020603050405020304" pitchFamily="18" charset="0"/>
              </a:rPr>
              <a:t>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個頁框給行程</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p</a:t>
            </a:r>
            <a:r>
              <a:rPr lang="en-US" altLang="zh-TW" sz="2200" baseline="-25000" dirty="0">
                <a:latin typeface="Times New Roman" panose="02020603050405020304" pitchFamily="18" charset="0"/>
                <a:ea typeface="標楷體" panose="03000509000000000000" pitchFamily="65" charset="-120"/>
                <a:cs typeface="Times New Roman" panose="02020603050405020304" pitchFamily="18" charset="0"/>
              </a:rPr>
              <a:t>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其中</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2200" baseline="-25000" dirty="0">
                <a:latin typeface="Times New Roman" panose="02020603050405020304" pitchFamily="18" charset="0"/>
                <a:ea typeface="標楷體" panose="03000509000000000000" pitchFamily="65" charset="-120"/>
                <a:cs typeface="Times New Roman" panose="02020603050405020304" pitchFamily="18" charset="0"/>
              </a:rPr>
              <a:t>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近似約為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2200" baseline="-25000" dirty="0">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err="1">
                <a:latin typeface="Times New Roman" panose="02020603050405020304" pitchFamily="18" charset="0"/>
                <a:ea typeface="標楷體" panose="03000509000000000000" pitchFamily="65" charset="-120"/>
                <a:cs typeface="Times New Roman" panose="02020603050405020304" pitchFamily="18" charset="0"/>
              </a:rPr>
              <a:t>s</a:t>
            </a:r>
            <a:r>
              <a:rPr lang="en-US" altLang="zh-TW" sz="2200" baseline="-25000"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/S)×m</a:t>
            </a:r>
            <a:r>
              <a:rPr lang="en-US" altLang="zh-TW" sz="2200" dirty="0">
                <a:latin typeface="Times New Roman" panose="02020603050405020304" pitchFamily="18" charset="0"/>
                <a:cs typeface="Times New Roman" panose="02020603050405020304" pitchFamily="18" charset="0"/>
              </a:rPr>
              <a:t> </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2772" name="Rectangle 5">
            <a:extLst>
              <a:ext uri="{FF2B5EF4-FFF2-40B4-BE49-F238E27FC236}">
                <a16:creationId xmlns:a16="http://schemas.microsoft.com/office/drawing/2014/main" id="{4C742840-DEF4-45D5-B00C-AFF7783368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2773" name="Rectangle 7">
            <a:extLst>
              <a:ext uri="{FF2B5EF4-FFF2-40B4-BE49-F238E27FC236}">
                <a16:creationId xmlns:a16="http://schemas.microsoft.com/office/drawing/2014/main" id="{A7BA349C-180E-4ED7-8E68-4A4576E030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extLst>
      <p:ext uri="{BB962C8B-B14F-4D97-AF65-F5344CB8AC3E}">
        <p14:creationId xmlns:p14="http://schemas.microsoft.com/office/powerpoint/2010/main" val="185704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9922B13-BE24-419B-A076-818121C02E78}"/>
              </a:ext>
            </a:extLst>
          </p:cNvPr>
          <p:cNvSpPr>
            <a:spLocks noGrp="1" noChangeArrowheads="1"/>
          </p:cNvSpPr>
          <p:nvPr>
            <p:ph type="title"/>
          </p:nvPr>
        </p:nvSpPr>
        <p:spPr/>
        <p:txBody>
          <a:bodyPr/>
          <a:lstStyle/>
          <a:p>
            <a:pPr eaLnBrk="1" hangingPunct="1">
              <a:defRPr/>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9.6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輾轉現象</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(Thrashing)</a:t>
            </a:r>
          </a:p>
        </p:txBody>
      </p:sp>
      <p:sp>
        <p:nvSpPr>
          <p:cNvPr id="34819" name="Rectangle 3">
            <a:extLst>
              <a:ext uri="{FF2B5EF4-FFF2-40B4-BE49-F238E27FC236}">
                <a16:creationId xmlns:a16="http://schemas.microsoft.com/office/drawing/2014/main" id="{F7FBDCFB-8FB5-45EC-853C-624C46733650}"/>
              </a:ext>
            </a:extLst>
          </p:cNvPr>
          <p:cNvSpPr>
            <a:spLocks noGrp="1" noChangeArrowheads="1"/>
          </p:cNvSpPr>
          <p:nvPr>
            <p:ph type="body" idx="1"/>
          </p:nvPr>
        </p:nvSpPr>
        <p:spPr>
          <a:xfrm>
            <a:off x="457200" y="1268760"/>
            <a:ext cx="8435280" cy="4824412"/>
          </a:xfrm>
        </p:spPr>
        <p:txBody>
          <a:bodyPr/>
          <a:lstStyle/>
          <a:p>
            <a:pPr eaLnBrk="1" hangingPunct="1">
              <a:lnSpc>
                <a:spcPct val="80000"/>
              </a:lnSpc>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9.6.1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輾轉現象之原因</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若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分配到的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不足，則會經常發生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，此時必須執行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replacement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若採用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global replacement policy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，則此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會替換其它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以空出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，造成其它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也會發生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，而這些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也會去搶其它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，造成所有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皆在處理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所有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皆忙於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swap in/out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，造成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CPU idle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(CPU idle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時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會企圖引進更多的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進入系統讓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Thrashing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現象更嚴重。</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6895C82-746D-4271-A048-E1C6F3842C66}"/>
              </a:ext>
            </a:extLst>
          </p:cNvPr>
          <p:cNvSpPr>
            <a:spLocks noGrp="1" noChangeArrowheads="1"/>
          </p:cNvSpPr>
          <p:nvPr>
            <p:ph type="title"/>
          </p:nvPr>
        </p:nvSpPr>
        <p:spPr/>
        <p:txBody>
          <a:bodyPr/>
          <a:lstStyle/>
          <a:p>
            <a:pPr eaLnBrk="1" hangingPunct="1">
              <a:defRPr/>
            </a:pPr>
            <a:r>
              <a:rPr lang="zh-TW" altLang="en-US" u="sng" dirty="0">
                <a:effectLst>
                  <a:outerShdw blurRad="38100" dist="38100" dir="2700000" algn="tl">
                    <a:srgbClr val="C0C0C0"/>
                  </a:outerShdw>
                </a:effectLst>
                <a:latin typeface="標楷體" pitchFamily="65" charset="-120"/>
                <a:ea typeface="標楷體" pitchFamily="65" charset="-120"/>
              </a:rPr>
              <a:t> </a:t>
            </a:r>
            <a:endParaRPr lang="en-US" altLang="zh-TW" u="sng" dirty="0">
              <a:effectLst>
                <a:outerShdw blurRad="38100" dist="38100" dir="2700000" algn="tl">
                  <a:srgbClr val="C0C0C0"/>
                </a:outerShdw>
              </a:effectLst>
              <a:latin typeface="標楷體" pitchFamily="65" charset="-120"/>
              <a:ea typeface="標楷體" pitchFamily="65" charset="-120"/>
            </a:endParaRPr>
          </a:p>
        </p:txBody>
      </p:sp>
      <p:sp>
        <p:nvSpPr>
          <p:cNvPr id="6" name="內容版面配置區 5">
            <a:extLst>
              <a:ext uri="{FF2B5EF4-FFF2-40B4-BE49-F238E27FC236}">
                <a16:creationId xmlns:a16="http://schemas.microsoft.com/office/drawing/2014/main" id="{0DC2FD4E-57E3-492F-B217-0EC37CB5A3C8}"/>
              </a:ext>
            </a:extLst>
          </p:cNvPr>
          <p:cNvSpPr>
            <a:spLocks noGrp="1"/>
          </p:cNvSpPr>
          <p:nvPr>
            <p:ph idx="1"/>
          </p:nvPr>
        </p:nvSpPr>
        <p:spPr>
          <a:xfrm>
            <a:off x="457200" y="1196752"/>
            <a:ext cx="3898776" cy="4934173"/>
          </a:xfrm>
        </p:spPr>
        <p:txBody>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降低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multiprogramming degree</a:t>
            </a: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利用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fault ratio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控制來防止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thrashing</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規定合理的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fault ratio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之上限與下限值，把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ratio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控制在一個合理範圍內。</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若某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fault ratio &gt;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上限值，則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應多分配額外的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給該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若某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page fault ratio &lt;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下限值，則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應從該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取走多餘的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frame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，以分配給其它有需要的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Rectangle 2">
            <a:extLst>
              <a:ext uri="{FF2B5EF4-FFF2-40B4-BE49-F238E27FC236}">
                <a16:creationId xmlns:a16="http://schemas.microsoft.com/office/drawing/2014/main" id="{A7D78369-99CE-4A1C-B603-B26D1DAC37DB}"/>
              </a:ext>
            </a:extLst>
          </p:cNvPr>
          <p:cNvSpPr txBox="1">
            <a:spLocks noChangeArrowheads="1"/>
          </p:cNvSpPr>
          <p:nvPr/>
        </p:nvSpPr>
        <p:spPr bwMode="auto">
          <a:xfrm>
            <a:off x="453936" y="31379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charset="-120"/>
              </a:defRPr>
            </a:lvl5pPr>
            <a:lvl6pPr marL="457200" algn="l" rtl="0" fontAlgn="base">
              <a:spcBef>
                <a:spcPct val="0"/>
              </a:spcBef>
              <a:spcAft>
                <a:spcPct val="0"/>
              </a:spcAft>
              <a:defRPr kumimoji="1" sz="4200">
                <a:solidFill>
                  <a:schemeClr val="tx2"/>
                </a:solidFill>
                <a:latin typeface="Garamond" pitchFamily="18" charset="0"/>
                <a:ea typeface="新細明體" charset="-120"/>
              </a:defRPr>
            </a:lvl6pPr>
            <a:lvl7pPr marL="914400" algn="l" rtl="0" fontAlgn="base">
              <a:spcBef>
                <a:spcPct val="0"/>
              </a:spcBef>
              <a:spcAft>
                <a:spcPct val="0"/>
              </a:spcAft>
              <a:defRPr kumimoji="1" sz="4200">
                <a:solidFill>
                  <a:schemeClr val="tx2"/>
                </a:solidFill>
                <a:latin typeface="Garamond" pitchFamily="18" charset="0"/>
                <a:ea typeface="新細明體" charset="-120"/>
              </a:defRPr>
            </a:lvl7pPr>
            <a:lvl8pPr marL="1371600" algn="l" rtl="0" fontAlgn="base">
              <a:spcBef>
                <a:spcPct val="0"/>
              </a:spcBef>
              <a:spcAft>
                <a:spcPct val="0"/>
              </a:spcAft>
              <a:defRPr kumimoji="1" sz="4200">
                <a:solidFill>
                  <a:schemeClr val="tx2"/>
                </a:solidFill>
                <a:latin typeface="Garamond" pitchFamily="18" charset="0"/>
                <a:ea typeface="新細明體" charset="-120"/>
              </a:defRPr>
            </a:lvl8pPr>
            <a:lvl9pPr marL="1828800" algn="l" rtl="0" fontAlgn="base">
              <a:spcBef>
                <a:spcPct val="0"/>
              </a:spcBef>
              <a:spcAft>
                <a:spcPct val="0"/>
              </a:spcAft>
              <a:defRPr kumimoji="1" sz="4200">
                <a:solidFill>
                  <a:schemeClr val="tx2"/>
                </a:solidFill>
                <a:latin typeface="Garamond" pitchFamily="18" charset="0"/>
                <a:ea typeface="新細明體" charset="-120"/>
              </a:defRPr>
            </a:lvl9pPr>
          </a:lstStyle>
          <a:p>
            <a:pPr eaLnBrk="1" hangingPunct="1">
              <a:defRPr/>
            </a:pPr>
            <a:r>
              <a:rPr lang="zh-TW" altLang="en-US" sz="3600" kern="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600" kern="0" dirty="0">
                <a:latin typeface="Times New Roman" panose="02020603050405020304" pitchFamily="18" charset="0"/>
                <a:ea typeface="標楷體" panose="03000509000000000000" pitchFamily="65" charset="-120"/>
                <a:cs typeface="Times New Roman" panose="02020603050405020304" pitchFamily="18" charset="0"/>
              </a:rPr>
              <a:t>9.6   </a:t>
            </a:r>
            <a:r>
              <a:rPr lang="zh-TW" altLang="en-US" sz="3600" kern="0" dirty="0">
                <a:latin typeface="Times New Roman" panose="02020603050405020304" pitchFamily="18" charset="0"/>
                <a:ea typeface="標楷體" panose="03000509000000000000" pitchFamily="65" charset="-120"/>
                <a:cs typeface="Times New Roman" panose="02020603050405020304" pitchFamily="18" charset="0"/>
              </a:rPr>
              <a:t>輾轉現象</a:t>
            </a:r>
            <a:r>
              <a:rPr lang="en-US" altLang="zh-TW" sz="3600" kern="0" dirty="0">
                <a:latin typeface="Times New Roman" panose="02020603050405020304" pitchFamily="18" charset="0"/>
                <a:ea typeface="標楷體" panose="03000509000000000000" pitchFamily="65" charset="-120"/>
                <a:cs typeface="Times New Roman" panose="02020603050405020304" pitchFamily="18" charset="0"/>
              </a:rPr>
              <a:t>(Thrashing)</a:t>
            </a:r>
            <a:r>
              <a:rPr lang="en-US" altLang="zh-TW" dirty="0"/>
              <a:t> </a:t>
            </a:r>
            <a:r>
              <a:rPr lang="zh-TW" altLang="en-US" sz="3600" kern="0" dirty="0">
                <a:latin typeface="Times New Roman" panose="02020603050405020304" pitchFamily="18" charset="0"/>
                <a:ea typeface="標楷體" panose="03000509000000000000" pitchFamily="65" charset="-120"/>
                <a:cs typeface="Times New Roman" panose="02020603050405020304" pitchFamily="18" charset="0"/>
              </a:rPr>
              <a:t>的解決方法</a:t>
            </a:r>
            <a:endParaRPr lang="en-US" altLang="zh-TW" sz="3600" kern="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1" name="Picture 4">
            <a:extLst>
              <a:ext uri="{FF2B5EF4-FFF2-40B4-BE49-F238E27FC236}">
                <a16:creationId xmlns:a16="http://schemas.microsoft.com/office/drawing/2014/main" id="{3E0783A8-AC89-4615-9C7A-9469171BCE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25" r="23614"/>
          <a:stretch/>
        </p:blipFill>
        <p:spPr bwMode="auto">
          <a:xfrm>
            <a:off x="4211960" y="2387600"/>
            <a:ext cx="4824536"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371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19B6A-5BF3-4337-ADF2-CDEB2AA854C2}"/>
              </a:ext>
            </a:extLst>
          </p:cNvPr>
          <p:cNvSpPr>
            <a:spLocks noGrp="1"/>
          </p:cNvSpPr>
          <p:nvPr>
            <p:ph type="title"/>
          </p:nvPr>
        </p:nvSpPr>
        <p:spPr>
          <a:xfrm>
            <a:off x="457200" y="277813"/>
            <a:ext cx="8229600" cy="918939"/>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利用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working set model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2550FA7A-DA89-4887-BB05-73410C08A1CD}"/>
              </a:ext>
            </a:extLst>
          </p:cNvPr>
          <p:cNvSpPr>
            <a:spLocks noGrp="1"/>
          </p:cNvSpPr>
          <p:nvPr>
            <p:ph idx="1"/>
          </p:nvPr>
        </p:nvSpPr>
        <p:spPr>
          <a:xfrm>
            <a:off x="457200" y="1196752"/>
            <a:ext cx="8229600" cy="4530725"/>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預估各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在不同執行時期所需的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數目，並依此提供足夠的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以防止</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thrashing</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緣由：</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執行時對於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的存取區域具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locality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性質。</a:t>
            </a:r>
            <a:b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b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Temporal locality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目前所存取的記憶體區域過不久後會再度被存取，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e.g. loop, subroutine, counter, stack. </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Spatial locality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目前所存取的記憶體區域其鄰近區域極有可能也會被存取，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e.g. array, sequential code execution, global data area.</a:t>
            </a: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8404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212002-7016-42A4-9A53-D813BCB83FA7}"/>
              </a:ext>
            </a:extLst>
          </p:cNvPr>
          <p:cNvSpPr>
            <a:spLocks noGrp="1"/>
          </p:cNvSpPr>
          <p:nvPr>
            <p:ph type="title"/>
          </p:nvPr>
        </p:nvSpPr>
        <p:spPr>
          <a:xfrm>
            <a:off x="480368" y="260648"/>
            <a:ext cx="8229600" cy="1139825"/>
          </a:xfrm>
        </p:spPr>
        <p:txBody>
          <a:bodyPr/>
          <a:lstStyle/>
          <a:p>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虛擬記憶體之運作：</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6163E07-5C39-4FED-9DDE-E7DC9C5D8A00}"/>
              </a:ext>
            </a:extLst>
          </p:cNvPr>
          <p:cNvSpPr>
            <a:spLocks noGrp="1"/>
          </p:cNvSpPr>
          <p:nvPr>
            <p:ph idx="1"/>
          </p:nvPr>
        </p:nvSpPr>
        <p:spPr>
          <a:xfrm>
            <a:off x="506696" y="1124744"/>
            <a:ext cx="8229600" cy="4674741"/>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虛擬記憶體在磁碟內是以「交換（置換）檔」</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(swap file, page file)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存在，每次當電腦載入多個應用程式時</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如果這時所需的記憶體超出實體記憶體之可用空間</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作業系統便會將一些在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上閒置已久的程式或是資料</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搬去硬碟上的虛擬記憶體</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讓出空間給正要載入之程式</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當有需時</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又再將這些程式或資料從硬碟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SWAP</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回來。</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Picture 5" descr="9">
            <a:extLst>
              <a:ext uri="{FF2B5EF4-FFF2-40B4-BE49-F238E27FC236}">
                <a16:creationId xmlns:a16="http://schemas.microsoft.com/office/drawing/2014/main" id="{DD4FB08F-88DD-4065-AB38-0A38CBDE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42950"/>
            <a:ext cx="4356805" cy="307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34B5C7F-81DD-4C12-8AC7-3ED78FC1B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389" y="3161593"/>
            <a:ext cx="1875035" cy="369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567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5">
            <a:extLst>
              <a:ext uri="{FF2B5EF4-FFF2-40B4-BE49-F238E27FC236}">
                <a16:creationId xmlns:a16="http://schemas.microsoft.com/office/drawing/2014/main" id="{2182F9B9-693F-4483-B53C-A16548F61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420938"/>
            <a:ext cx="67722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a:extLst>
              <a:ext uri="{FF2B5EF4-FFF2-40B4-BE49-F238E27FC236}">
                <a16:creationId xmlns:a16="http://schemas.microsoft.com/office/drawing/2014/main" id="{4ED523BB-88A2-4EC2-A6C6-7B63AA56ECBA}"/>
              </a:ext>
            </a:extLst>
          </p:cNvPr>
          <p:cNvSpPr>
            <a:spLocks noGrp="1"/>
          </p:cNvSpPr>
          <p:nvPr>
            <p:ph idx="1"/>
          </p:nvPr>
        </p:nvSpPr>
        <p:spPr>
          <a:xfrm>
            <a:off x="457200" y="332657"/>
            <a:ext cx="8229600" cy="5361706"/>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作法：</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設定一個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working set window size 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，以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次記憶體存取中，所存取到的不同</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之集合，此一集合稱為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working set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。而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working set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中的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個數，稱為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working set size (WSS)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9DFA21-0720-46EE-92A9-0FEF44084C3C}"/>
              </a:ext>
            </a:extLst>
          </p:cNvPr>
          <p:cNvSpPr>
            <a:spLocks noGrp="1"/>
          </p:cNvSpPr>
          <p:nvPr>
            <p:ph idx="1"/>
          </p:nvPr>
        </p:nvSpPr>
        <p:spPr>
          <a:xfrm>
            <a:off x="457200" y="404664"/>
            <a:ext cx="8229600" cy="5726261"/>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假設有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processes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，令：</a:t>
            </a:r>
            <a:b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WSSi</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Pi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在某時期的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working set size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為某時期所有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總需求量，</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為所有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總和。</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physical memory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大小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總數</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 ≤ 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會依據 </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WSSi</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，分配足夠的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給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，可防止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thrashing</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 &gt; 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會選擇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暫停執行，直到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 ≤ M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為止，此時回到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處理，等到未來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frame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足夠時再恢復原先暫停的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process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19517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7AABA5E-12DB-4EC1-9A47-4F2B7297AA87}"/>
              </a:ext>
            </a:extLst>
          </p:cNvPr>
          <p:cNvSpPr>
            <a:spLocks noGrp="1" noChangeArrowheads="1"/>
          </p:cNvSpPr>
          <p:nvPr>
            <p:ph type="title"/>
          </p:nvPr>
        </p:nvSpPr>
        <p:spPr/>
        <p:txBody>
          <a:bodyPr/>
          <a:lstStyle/>
          <a:p>
            <a:pPr eaLnBrk="1" hangingPunct="1"/>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Working-Set Model</a:t>
            </a:r>
          </a:p>
        </p:txBody>
      </p:sp>
      <p:sp>
        <p:nvSpPr>
          <p:cNvPr id="37891" name="Rectangle 3">
            <a:extLst>
              <a:ext uri="{FF2B5EF4-FFF2-40B4-BE49-F238E27FC236}">
                <a16:creationId xmlns:a16="http://schemas.microsoft.com/office/drawing/2014/main" id="{5793C560-2C55-4FA1-9934-EBF16D77188F}"/>
              </a:ext>
            </a:extLst>
          </p:cNvPr>
          <p:cNvSpPr>
            <a:spLocks noGrp="1" noChangeArrowheads="1"/>
          </p:cNvSpPr>
          <p:nvPr>
            <p:ph type="body" idx="1"/>
          </p:nvPr>
        </p:nvSpPr>
        <p:spPr>
          <a:xfrm>
            <a:off x="806450" y="1233488"/>
            <a:ext cx="7573963" cy="4502150"/>
          </a:xfrm>
        </p:spPr>
        <p:txBody>
          <a:bodyPr/>
          <a:lstStyle/>
          <a:p>
            <a:r>
              <a:rPr lang="en-US" altLang="zh-TW" sz="2400">
                <a:ea typeface="ＭＳ Ｐゴシック" panose="020B0600070205080204" pitchFamily="34" charset="-128"/>
                <a:sym typeface="Symbol" panose="05050102010706020507" pitchFamily="18" charset="2"/>
              </a:rPr>
              <a:t>  working-set window  a fixed number of page references </a:t>
            </a:r>
            <a:br>
              <a:rPr lang="en-US" altLang="zh-TW" sz="2400">
                <a:ea typeface="ＭＳ Ｐゴシック" panose="020B0600070205080204" pitchFamily="34" charset="-128"/>
                <a:sym typeface="Symbol" panose="05050102010706020507" pitchFamily="18" charset="2"/>
              </a:rPr>
            </a:br>
            <a:r>
              <a:rPr lang="en-US" altLang="zh-TW" sz="2400">
                <a:ea typeface="ＭＳ Ｐゴシック" panose="020B0600070205080204" pitchFamily="34" charset="-128"/>
                <a:sym typeface="Symbol" panose="05050102010706020507" pitchFamily="18" charset="2"/>
              </a:rPr>
              <a:t>Example:  10,000 instruction</a:t>
            </a:r>
          </a:p>
          <a:p>
            <a:r>
              <a:rPr lang="en-US" altLang="zh-TW" sz="2400" i="1">
                <a:ea typeface="ＭＳ Ｐゴシック" panose="020B0600070205080204" pitchFamily="34" charset="-128"/>
                <a:sym typeface="Symbol" panose="05050102010706020507" pitchFamily="18" charset="2"/>
              </a:rPr>
              <a:t>WSS</a:t>
            </a:r>
            <a:r>
              <a:rPr lang="en-US" altLang="zh-TW" sz="2400" i="1" baseline="-25000">
                <a:ea typeface="ＭＳ Ｐゴシック" panose="020B0600070205080204" pitchFamily="34" charset="-128"/>
                <a:sym typeface="Symbol" panose="05050102010706020507" pitchFamily="18" charset="2"/>
              </a:rPr>
              <a:t>i</a:t>
            </a:r>
            <a:r>
              <a:rPr lang="en-US" altLang="zh-TW" sz="2400">
                <a:ea typeface="ＭＳ Ｐゴシック" panose="020B0600070205080204" pitchFamily="34" charset="-128"/>
                <a:sym typeface="Symbol" panose="05050102010706020507" pitchFamily="18" charset="2"/>
              </a:rPr>
              <a:t> (working set of Process </a:t>
            </a:r>
            <a:r>
              <a:rPr lang="en-US" altLang="zh-TW" sz="2400" i="1">
                <a:ea typeface="ＭＳ Ｐゴシック" panose="020B0600070205080204" pitchFamily="34" charset="-128"/>
                <a:sym typeface="Symbol" panose="05050102010706020507" pitchFamily="18" charset="2"/>
              </a:rPr>
              <a:t>P</a:t>
            </a:r>
            <a:r>
              <a:rPr lang="en-US" altLang="zh-TW" sz="2400" i="1" baseline="-25000">
                <a:ea typeface="ＭＳ Ｐゴシック" panose="020B0600070205080204" pitchFamily="34" charset="-128"/>
                <a:sym typeface="Symbol" panose="05050102010706020507" pitchFamily="18" charset="2"/>
              </a:rPr>
              <a:t>i</a:t>
            </a:r>
            <a:r>
              <a:rPr lang="en-US" altLang="zh-TW" sz="2400">
                <a:ea typeface="ＭＳ Ｐゴシック" panose="020B0600070205080204" pitchFamily="34" charset="-128"/>
                <a:sym typeface="Symbol" panose="05050102010706020507" pitchFamily="18" charset="2"/>
              </a:rPr>
              <a:t>) =</a:t>
            </a:r>
            <a:br>
              <a:rPr lang="en-US" altLang="zh-TW" sz="2400">
                <a:ea typeface="ＭＳ Ｐゴシック" panose="020B0600070205080204" pitchFamily="34" charset="-128"/>
                <a:sym typeface="Symbol" panose="05050102010706020507" pitchFamily="18" charset="2"/>
              </a:rPr>
            </a:br>
            <a:r>
              <a:rPr lang="en-US" altLang="zh-TW" sz="2400">
                <a:ea typeface="ＭＳ Ｐゴシック" panose="020B0600070205080204" pitchFamily="34" charset="-128"/>
                <a:sym typeface="Symbol" panose="05050102010706020507" pitchFamily="18" charset="2"/>
              </a:rPr>
              <a:t>total number of pages referenced in the most recent  (varies in time)</a:t>
            </a:r>
          </a:p>
          <a:p>
            <a:pPr lvl="1"/>
            <a:r>
              <a:rPr lang="en-US" altLang="zh-TW" sz="2400">
                <a:ea typeface="ＭＳ Ｐゴシック" panose="020B0600070205080204" pitchFamily="34" charset="-128"/>
                <a:sym typeface="Symbol" panose="05050102010706020507" pitchFamily="18" charset="2"/>
              </a:rPr>
              <a:t>if  too small will not encompass entire locality</a:t>
            </a:r>
          </a:p>
          <a:p>
            <a:pPr lvl="1"/>
            <a:r>
              <a:rPr lang="en-US" altLang="zh-TW" sz="2400">
                <a:ea typeface="ＭＳ Ｐゴシック" panose="020B0600070205080204" pitchFamily="34" charset="-128"/>
                <a:sym typeface="Symbol" panose="05050102010706020507" pitchFamily="18" charset="2"/>
              </a:rPr>
              <a:t>if  too large will encompass several localities</a:t>
            </a:r>
          </a:p>
          <a:p>
            <a:pPr lvl="1"/>
            <a:r>
              <a:rPr lang="en-US" altLang="zh-TW" sz="2400">
                <a:ea typeface="ＭＳ Ｐゴシック" panose="020B0600070205080204" pitchFamily="34" charset="-128"/>
                <a:sym typeface="Symbol" panose="05050102010706020507" pitchFamily="18" charset="2"/>
              </a:rPr>
              <a:t>if  =   will encompass entire program</a:t>
            </a:r>
          </a:p>
          <a:p>
            <a:r>
              <a:rPr lang="en-US" altLang="zh-TW" sz="2400" i="1">
                <a:ea typeface="ＭＳ Ｐゴシック" panose="020B0600070205080204" pitchFamily="34" charset="-128"/>
                <a:sym typeface="Symbol" panose="05050102010706020507" pitchFamily="18" charset="2"/>
              </a:rPr>
              <a:t>D</a:t>
            </a:r>
            <a:r>
              <a:rPr lang="en-US" altLang="zh-TW" sz="2400">
                <a:ea typeface="ＭＳ Ｐゴシック" panose="020B0600070205080204" pitchFamily="34" charset="-128"/>
                <a:sym typeface="Symbol" panose="05050102010706020507" pitchFamily="18" charset="2"/>
              </a:rPr>
              <a:t> =  </a:t>
            </a:r>
            <a:r>
              <a:rPr lang="en-US" altLang="zh-TW" sz="2400" i="1">
                <a:ea typeface="ＭＳ Ｐゴシック" panose="020B0600070205080204" pitchFamily="34" charset="-128"/>
                <a:sym typeface="Symbol" panose="05050102010706020507" pitchFamily="18" charset="2"/>
              </a:rPr>
              <a:t>WSS</a:t>
            </a:r>
            <a:r>
              <a:rPr lang="en-US" altLang="zh-TW" sz="2400" i="1" baseline="-25000">
                <a:ea typeface="ＭＳ Ｐゴシック" panose="020B0600070205080204" pitchFamily="34" charset="-128"/>
                <a:sym typeface="Symbol" panose="05050102010706020507" pitchFamily="18" charset="2"/>
              </a:rPr>
              <a:t>i</a:t>
            </a:r>
            <a:r>
              <a:rPr lang="en-US" altLang="zh-TW" sz="2400">
                <a:ea typeface="ＭＳ Ｐゴシック" panose="020B0600070205080204" pitchFamily="34" charset="-128"/>
                <a:sym typeface="Symbol" panose="05050102010706020507" pitchFamily="18" charset="2"/>
              </a:rPr>
              <a:t>  total demand frames </a:t>
            </a:r>
          </a:p>
          <a:p>
            <a:r>
              <a:rPr lang="en-US" altLang="zh-TW" sz="2400">
                <a:ea typeface="ＭＳ Ｐゴシック" panose="020B0600070205080204" pitchFamily="34" charset="-128"/>
                <a:sym typeface="Symbol" panose="05050102010706020507" pitchFamily="18" charset="2"/>
              </a:rPr>
              <a:t>if </a:t>
            </a:r>
            <a:r>
              <a:rPr lang="en-US" altLang="zh-TW" sz="2400" i="1">
                <a:ea typeface="ＭＳ Ｐゴシック" panose="020B0600070205080204" pitchFamily="34" charset="-128"/>
                <a:sym typeface="Symbol" panose="05050102010706020507" pitchFamily="18" charset="2"/>
              </a:rPr>
              <a:t>D</a:t>
            </a:r>
            <a:r>
              <a:rPr lang="en-US" altLang="zh-TW" sz="2400">
                <a:ea typeface="ＭＳ Ｐゴシック" panose="020B0600070205080204" pitchFamily="34" charset="-128"/>
                <a:sym typeface="Symbol" panose="05050102010706020507" pitchFamily="18" charset="2"/>
              </a:rPr>
              <a:t> &gt; </a:t>
            </a:r>
            <a:r>
              <a:rPr lang="en-US" altLang="zh-TW" sz="2400" i="1">
                <a:ea typeface="ＭＳ Ｐゴシック" panose="020B0600070205080204" pitchFamily="34" charset="-128"/>
                <a:sym typeface="Symbol" panose="05050102010706020507" pitchFamily="18" charset="2"/>
              </a:rPr>
              <a:t>m</a:t>
            </a:r>
            <a:r>
              <a:rPr lang="en-US" altLang="zh-TW" sz="2400">
                <a:ea typeface="ＭＳ Ｐゴシック" panose="020B0600070205080204" pitchFamily="34" charset="-128"/>
                <a:sym typeface="Symbol" panose="05050102010706020507" pitchFamily="18" charset="2"/>
              </a:rPr>
              <a:t>  Thrashing</a:t>
            </a:r>
          </a:p>
          <a:p>
            <a:r>
              <a:rPr lang="en-US" altLang="zh-TW" sz="2400">
                <a:ea typeface="ＭＳ Ｐゴシック" panose="020B0600070205080204" pitchFamily="34" charset="-128"/>
                <a:sym typeface="Symbol" panose="05050102010706020507" pitchFamily="18" charset="2"/>
              </a:rPr>
              <a:t>Policy if </a:t>
            </a:r>
            <a:r>
              <a:rPr lang="en-US" altLang="zh-TW" sz="2400" i="1">
                <a:ea typeface="ＭＳ Ｐゴシック" panose="020B0600070205080204" pitchFamily="34" charset="-128"/>
                <a:sym typeface="Symbol" panose="05050102010706020507" pitchFamily="18" charset="2"/>
              </a:rPr>
              <a:t>D</a:t>
            </a:r>
            <a:r>
              <a:rPr lang="en-US" altLang="zh-TW" sz="2400">
                <a:ea typeface="ＭＳ Ｐゴシック" panose="020B0600070205080204" pitchFamily="34" charset="-128"/>
                <a:sym typeface="Symbol" panose="05050102010706020507" pitchFamily="18" charset="2"/>
              </a:rPr>
              <a:t> &gt; m, then suspend one of the processes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8C0F64B6-CECE-4B3A-AB87-4A5DCCBE531A}"/>
              </a:ext>
            </a:extLst>
          </p:cNvPr>
          <p:cNvSpPr>
            <a:spLocks noGrp="1" noChangeArrowheads="1"/>
          </p:cNvSpPr>
          <p:nvPr>
            <p:ph type="body" idx="1"/>
          </p:nvPr>
        </p:nvSpPr>
        <p:spPr>
          <a:xfrm>
            <a:off x="539750" y="404813"/>
            <a:ext cx="7848600" cy="4724400"/>
          </a:xfrm>
        </p:spPr>
        <p:txBody>
          <a:bodyPr/>
          <a:lstStyle/>
          <a:p>
            <a:pPr eaLnBrk="1" hangingPunct="1">
              <a:lnSpc>
                <a:spcPct val="90000"/>
              </a:lnSpc>
            </a:pPr>
            <a:r>
              <a:rPr lang="en-US" altLang="zh-TW" sz="2800" dirty="0">
                <a:latin typeface="Times New Roman" panose="02020603050405020304" pitchFamily="18" charset="0"/>
                <a:ea typeface="標楷體" panose="03000509000000000000" pitchFamily="65" charset="-120"/>
              </a:rPr>
              <a:t>9.6.3  </a:t>
            </a:r>
            <a:r>
              <a:rPr lang="zh-TW" altLang="en-US" sz="2800" dirty="0">
                <a:latin typeface="Times New Roman" panose="02020603050405020304" pitchFamily="18" charset="0"/>
                <a:ea typeface="標楷體" panose="03000509000000000000" pitchFamily="65" charset="-120"/>
              </a:rPr>
              <a:t>分頁錯誤頻率</a:t>
            </a:r>
          </a:p>
          <a:p>
            <a:pPr lvl="1" eaLnBrk="1" hangingPunct="1">
              <a:lnSpc>
                <a:spcPct val="90000"/>
              </a:lnSpc>
            </a:pPr>
            <a:r>
              <a:rPr lang="zh-TW" altLang="en-US" sz="2400" dirty="0">
                <a:latin typeface="Times New Roman" panose="02020603050405020304" pitchFamily="18" charset="0"/>
                <a:ea typeface="標楷體" panose="03000509000000000000" pitchFamily="65" charset="-120"/>
              </a:rPr>
              <a:t>分頁錯誤頻率 </a:t>
            </a:r>
            <a:r>
              <a:rPr lang="en-US" altLang="zh-TW" sz="2400" dirty="0">
                <a:latin typeface="Times New Roman" panose="02020603050405020304" pitchFamily="18" charset="0"/>
                <a:ea typeface="標楷體" panose="03000509000000000000" pitchFamily="65" charset="-120"/>
              </a:rPr>
              <a:t>(page-fault frequency, PFF)</a:t>
            </a:r>
            <a:r>
              <a:rPr lang="zh-TW" altLang="en-US" sz="2400" dirty="0">
                <a:latin typeface="Times New Roman" panose="02020603050405020304" pitchFamily="18" charset="0"/>
                <a:ea typeface="標楷體" panose="03000509000000000000" pitchFamily="65" charset="-120"/>
              </a:rPr>
              <a:t>策略則是一種更直接的方法。要解決的就是防止輾轉現象發生。輾轉現象有高分頁錯誤率。因此我們要去控制住分頁錯誤率。當它太高的時候，就知道該行程需要更多的頁框了。同樣地，如果分頁錯誤率太低，這就表示該行程擁有太多頁框了。我們可以在想要的分頁錯誤率上訂定上限與下限。</a:t>
            </a:r>
          </a:p>
        </p:txBody>
      </p:sp>
      <p:pic>
        <p:nvPicPr>
          <p:cNvPr id="39939" name="Picture 6">
            <a:extLst>
              <a:ext uri="{FF2B5EF4-FFF2-40B4-BE49-F238E27FC236}">
                <a16:creationId xmlns:a16="http://schemas.microsoft.com/office/drawing/2014/main" id="{16AA4551-3901-4EBB-81F9-E07A7E875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1031875" y="3212976"/>
            <a:ext cx="686435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185C8E7-C798-42C8-B456-D4D64D82E971}"/>
              </a:ext>
            </a:extLst>
          </p:cNvPr>
          <p:cNvSpPr>
            <a:spLocks noGrp="1" noChangeArrowheads="1"/>
          </p:cNvSpPr>
          <p:nvPr>
            <p:ph type="title"/>
          </p:nvPr>
        </p:nvSpPr>
        <p:spPr/>
        <p:txBody>
          <a:bodyPr/>
          <a:lstStyle/>
          <a:p>
            <a:pPr eaLnBrk="1" hangingPunct="1">
              <a:defRPr/>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9.7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記憶體對映檔案</a:t>
            </a:r>
            <a:r>
              <a:rPr lang="en-US" altLang="zh-TW" sz="4000" b="1" dirty="0"/>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Memory-Mapped Files</a:t>
            </a:r>
            <a:br>
              <a:rPr lang="en-US" altLang="zh-TW" sz="4000" b="1" dirty="0"/>
            </a:b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963" name="Rectangle 3">
            <a:extLst>
              <a:ext uri="{FF2B5EF4-FFF2-40B4-BE49-F238E27FC236}">
                <a16:creationId xmlns:a16="http://schemas.microsoft.com/office/drawing/2014/main" id="{28634EC0-3902-4798-8D70-347473CFF58D}"/>
              </a:ext>
            </a:extLst>
          </p:cNvPr>
          <p:cNvSpPr>
            <a:spLocks noGrp="1" noChangeArrowheads="1"/>
          </p:cNvSpPr>
          <p:nvPr>
            <p:ph type="body" idx="1"/>
          </p:nvPr>
        </p:nvSpPr>
        <p:spPr>
          <a:xfrm>
            <a:off x="395288" y="1196752"/>
            <a:ext cx="8229600" cy="4632548"/>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記憶體映射檔案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(Memory-Mapped Files)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會讓一段虛擬記憶體對應於一個檔案，將檔案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視為經常性的記憶體</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，而非一般的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open(), read(), write()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標準系統存取。</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這讓程式設計師可以藉由撰寫記憶體映射檔案相關的函式庫程式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如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mmap</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java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java.nio</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package)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直接從虛擬記憶體讀取檔案內容，達到加速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效能的目的，整理其特性如下：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高速檔案存取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主要目的</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比直接讀寫檔案快幾個數量級</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傳統檔案每次被讀取時需要一次系統呼叫和一次磁碟存取</a:t>
            </a:r>
          </a:p>
          <a:p>
            <a:pPr eaLnBrk="1" hangingPunct="1"/>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71C77-2EBC-44F7-9DEF-1886AD6879B8}"/>
              </a:ext>
            </a:extLst>
          </p:cNvPr>
          <p:cNvSpPr>
            <a:spLocks noGrp="1"/>
          </p:cNvSpPr>
          <p:nvPr>
            <p:ph type="title"/>
          </p:nvPr>
        </p:nvSpPr>
        <p:spPr/>
        <p:txBody>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9.7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記憶體對映檔案</a:t>
            </a:r>
            <a:r>
              <a:rPr lang="en-US" altLang="zh-TW" sz="3200" b="1" dirty="0"/>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Memory-Mapped Files</a:t>
            </a:r>
            <a:endParaRPr lang="zh-TW" altLang="en-US" sz="3200" dirty="0"/>
          </a:p>
        </p:txBody>
      </p:sp>
      <p:sp>
        <p:nvSpPr>
          <p:cNvPr id="3" name="內容版面配置區 2">
            <a:extLst>
              <a:ext uri="{FF2B5EF4-FFF2-40B4-BE49-F238E27FC236}">
                <a16:creationId xmlns:a16="http://schemas.microsoft.com/office/drawing/2014/main" id="{A7350029-F7A6-4885-BDF0-C7A8980116E6}"/>
              </a:ext>
            </a:extLst>
          </p:cNvPr>
          <p:cNvSpPr>
            <a:spLocks noGrp="1"/>
          </p:cNvSpPr>
          <p:nvPr>
            <p:ph idx="1"/>
          </p:nvPr>
        </p:nvSpPr>
        <p:spPr>
          <a:xfrm>
            <a:off x="457200" y="1124744"/>
            <a:ext cx="8229600" cy="5006181"/>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將大檔案載入到記憶體。</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導致內部碎片空間浪費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對齊頁，通常為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 KB)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對映檔案區域的能力取決於於記憶體定址的大小：在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32 bit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機器中，不能超過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4GB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可能導致頁面錯誤的數目增加</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可讓多個行程共享記憶體，直接對記憶體進行讀取和寫入來修改檔案。 </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使程式動態載入</a:t>
            </a:r>
          </a:p>
          <a:p>
            <a:pPr lvl="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Linux dynamic loading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實作方式。</a:t>
            </a: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814268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6BD2D9D-60BF-4A03-90F9-344CD6C971F3}"/>
              </a:ext>
            </a:extLst>
          </p:cNvPr>
          <p:cNvSpPr>
            <a:spLocks noGrp="1" noChangeArrowheads="1"/>
          </p:cNvSpPr>
          <p:nvPr>
            <p:ph type="title"/>
          </p:nvPr>
        </p:nvSpPr>
        <p:spPr>
          <a:xfrm>
            <a:off x="457200" y="332656"/>
            <a:ext cx="8229600" cy="1139825"/>
          </a:xfrm>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9.7.1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基本功能</a:t>
            </a:r>
          </a:p>
        </p:txBody>
      </p:sp>
      <p:pic>
        <p:nvPicPr>
          <p:cNvPr id="41987" name="Picture 5">
            <a:extLst>
              <a:ext uri="{FF2B5EF4-FFF2-40B4-BE49-F238E27FC236}">
                <a16:creationId xmlns:a16="http://schemas.microsoft.com/office/drawing/2014/main" id="{69AF1703-A412-4088-9960-7A161B644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214438"/>
            <a:ext cx="5688013"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a:extLst>
              <a:ext uri="{FF2B5EF4-FFF2-40B4-BE49-F238E27FC236}">
                <a16:creationId xmlns:a16="http://schemas.microsoft.com/office/drawing/2014/main" id="{BB2F0323-47B5-4D58-97E3-8D02D6111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268413"/>
            <a:ext cx="57435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BED896-00A6-4F41-8AB4-49D77C77F427}"/>
              </a:ext>
            </a:extLst>
          </p:cNvPr>
          <p:cNvSpPr>
            <a:spLocks noGrp="1"/>
          </p:cNvSpPr>
          <p:nvPr>
            <p:ph type="title"/>
          </p:nvPr>
        </p:nvSpPr>
        <p:spPr/>
        <p:txBody>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的記憶體映射函式</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600" dirty="0" err="1">
                <a:latin typeface="Times New Roman" panose="02020603050405020304" pitchFamily="18" charset="0"/>
                <a:ea typeface="標楷體" panose="03000509000000000000" pitchFamily="65" charset="-120"/>
                <a:cs typeface="Times New Roman" panose="02020603050405020304" pitchFamily="18" charset="0"/>
              </a:rPr>
              <a:t>mmap</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C4E6DC91-1CD0-414D-B92D-E5BBC8134F8F}"/>
              </a:ext>
            </a:extLst>
          </p:cNvPr>
          <p:cNvSpPr>
            <a:spLocks noGrp="1"/>
          </p:cNvSpPr>
          <p:nvPr>
            <p:ph idx="1"/>
          </p:nvPr>
        </p:nvSpPr>
        <p:spPr>
          <a:xfrm>
            <a:off x="457200" y="1052736"/>
            <a:ext cx="8229600" cy="5078189"/>
          </a:xfrm>
        </p:spPr>
        <p: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提供了記憶體映射函數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mmap</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，它把文件內容映射到一段記憶體上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準確說是虛擬記憶體上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，通過對這段記憶體的讀取和修改，實現對文件的讀取和修改。</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Linux</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允許將檔案對映到記憶體空間中，如此可以產生一個在檔案資料及記憶體資料一對一的對映，例如字型檔的存取。</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使用記憶體對映有許多好處：</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高速檔案存取。一般的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機制通常需要將資料先到緩區中。記憶體對映免去了中間這一層，加速檔案存取速度。</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可執行檔可對映到記憶體空間中，使程式動態載入。</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Linux Dynamic Loading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便是如此實作出來的。</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新的記憶體可以透過利用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/dev/zero</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來產生全零的檔案。</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新的記憶體可以用於執行目的，這對解譯式編譯器非常有用。</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可把檔案當成記憶體來用，直接使用指標來操作。</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對映的記憶體可當成行程間共享記憶體，該記憶體內容存在檔案中，因此與行程無關。</a:t>
            </a:r>
          </a:p>
        </p:txBody>
      </p:sp>
    </p:spTree>
    <p:extLst>
      <p:ext uri="{BB962C8B-B14F-4D97-AF65-F5344CB8AC3E}">
        <p14:creationId xmlns:p14="http://schemas.microsoft.com/office/powerpoint/2010/main" val="391455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19B4DC-3A09-46B5-B959-91DB7896FC6D}"/>
              </a:ext>
            </a:extLst>
          </p:cNvPr>
          <p:cNvSpPr>
            <a:spLocks noGrp="1"/>
          </p:cNvSpPr>
          <p:nvPr>
            <p:ph type="title"/>
          </p:nvPr>
        </p:nvSpPr>
        <p:spPr/>
        <p:txBody>
          <a:bodyPr/>
          <a:lstStyle/>
          <a:p>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記憶體映射函數 </a:t>
            </a:r>
            <a:r>
              <a:rPr lang="en-US" altLang="zh-TW" sz="3600" dirty="0" err="1">
                <a:latin typeface="Times New Roman" panose="02020603050405020304" pitchFamily="18" charset="0"/>
                <a:ea typeface="標楷體" panose="03000509000000000000" pitchFamily="65" charset="-120"/>
                <a:cs typeface="Times New Roman" panose="02020603050405020304" pitchFamily="18" charset="0"/>
              </a:rPr>
              <a:t>mmap</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的使用方法</a:t>
            </a:r>
          </a:p>
        </p:txBody>
      </p:sp>
      <p:sp>
        <p:nvSpPr>
          <p:cNvPr id="3" name="內容版面配置區 2">
            <a:extLst>
              <a:ext uri="{FF2B5EF4-FFF2-40B4-BE49-F238E27FC236}">
                <a16:creationId xmlns:a16="http://schemas.microsoft.com/office/drawing/2014/main" id="{AF457D6C-7276-4E61-B6B7-516EE95D5E7B}"/>
              </a:ext>
            </a:extLst>
          </p:cNvPr>
          <p:cNvSpPr>
            <a:spLocks noGrp="1"/>
          </p:cNvSpPr>
          <p:nvPr>
            <p:ph idx="1"/>
          </p:nvPr>
        </p:nvSpPr>
        <p:spPr>
          <a:xfrm>
            <a:off x="457200" y="1196752"/>
            <a:ext cx="8229600" cy="4934173"/>
          </a:xfrm>
        </p:spPr>
        <p:txBody>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該函數主要用途有三個：</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、將一個普通文件映射到核心中，通常在需要對文件進行頻繁讀寫時使用，這樣用核心讀寫取代</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讀寫，以獲得較高的性能；</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、將特殊文件進行匿名核心映射，可以為關聯進程提供共享核心空間；</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、為無關聯的進程提供共享核心空間，一般也是將一個普通文件映射到核心中。</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mmap</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(void *start,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size_t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length, int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prot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int flags, int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fd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off_t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offsize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808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FA3D4D-5695-4E2E-915F-584C8EE64C7F}"/>
              </a:ext>
            </a:extLst>
          </p:cNvPr>
          <p:cNvSpPr>
            <a:spLocks noGrp="1"/>
          </p:cNvSpPr>
          <p:nvPr>
            <p:ph type="title"/>
          </p:nvPr>
        </p:nvSpPr>
        <p:spPr/>
        <p:txBody>
          <a:bodyPr/>
          <a:lstStyle/>
          <a:p>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使用虛擬記憶體之優點</a:t>
            </a:r>
          </a:p>
        </p:txBody>
      </p:sp>
      <p:sp>
        <p:nvSpPr>
          <p:cNvPr id="3" name="內容版面配置區 2">
            <a:extLst>
              <a:ext uri="{FF2B5EF4-FFF2-40B4-BE49-F238E27FC236}">
                <a16:creationId xmlns:a16="http://schemas.microsoft.com/office/drawing/2014/main" id="{70108EDC-418F-4506-8D0B-B5B655E56FA6}"/>
              </a:ext>
            </a:extLst>
          </p:cNvPr>
          <p:cNvSpPr>
            <a:spLocks noGrp="1"/>
          </p:cNvSpPr>
          <p:nvPr>
            <p:ph idx="1"/>
          </p:nvPr>
        </p:nvSpPr>
        <p:spPr>
          <a:xfrm>
            <a:off x="435392" y="1163637"/>
            <a:ext cx="8229600" cy="4530725"/>
          </a:xfrm>
        </p:spPr>
        <p:txBody>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載入程式之可用空間變大 </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程式大小</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不再受制於實體記憶體之可用空間</a:t>
            </a:r>
            <a:b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b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更多的程式可以同時運行，大大提升了電腦的效能。</a:t>
            </a:r>
            <a:b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b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載入程式或是置換程式時</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所須的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次數減少，使得電腦的速度加快。</a:t>
            </a: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60768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35422ED-9A84-43FE-B9C4-EC28B949DFB8}"/>
              </a:ext>
            </a:extLst>
          </p:cNvPr>
          <p:cNvSpPr>
            <a:spLocks noGrp="1"/>
          </p:cNvSpPr>
          <p:nvPr>
            <p:ph type="ctrTitle"/>
          </p:nvPr>
        </p:nvSpPr>
        <p:spPr/>
        <p:txBody>
          <a:bodyPr/>
          <a:lstStyle/>
          <a:p>
            <a:r>
              <a:rPr lang="en-US" altLang="zh-TW" dirty="0"/>
              <a:t>backup</a:t>
            </a:r>
            <a:endParaRPr lang="zh-TW" altLang="en-US" dirty="0"/>
          </a:p>
        </p:txBody>
      </p:sp>
      <p:sp>
        <p:nvSpPr>
          <p:cNvPr id="5" name="副標題 4">
            <a:extLst>
              <a:ext uri="{FF2B5EF4-FFF2-40B4-BE49-F238E27FC236}">
                <a16:creationId xmlns:a16="http://schemas.microsoft.com/office/drawing/2014/main" id="{543C9C20-A6C0-41D8-9CF0-950BFAB35A5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00197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83B2E8F2-7232-47D2-B875-B8C17FEFA047}"/>
              </a:ext>
            </a:extLst>
          </p:cNvPr>
          <p:cNvSpPr>
            <a:spLocks noGrp="1" noChangeArrowheads="1"/>
          </p:cNvSpPr>
          <p:nvPr>
            <p:ph type="body" idx="1"/>
          </p:nvPr>
        </p:nvSpPr>
        <p:spPr>
          <a:xfrm>
            <a:off x="395288" y="476250"/>
            <a:ext cx="8229600" cy="4530725"/>
          </a:xfrm>
        </p:spPr>
        <p:txBody>
          <a:bodyPr/>
          <a:lstStyle/>
          <a:p>
            <a:pPr eaLnBrk="1" hangingPunct="1"/>
            <a:r>
              <a:rPr lang="en-US" altLang="zh-TW" sz="2800">
                <a:latin typeface="Times New Roman" panose="02020603050405020304" pitchFamily="18" charset="0"/>
                <a:ea typeface="標楷體" panose="03000509000000000000" pitchFamily="65" charset="-120"/>
              </a:rPr>
              <a:t>9.7.2    Win32 API </a:t>
            </a:r>
            <a:r>
              <a:rPr lang="zh-TW" altLang="en-US" sz="2800">
                <a:latin typeface="Times New Roman" panose="02020603050405020304" pitchFamily="18" charset="0"/>
                <a:ea typeface="標楷體" panose="03000509000000000000" pitchFamily="65" charset="-120"/>
              </a:rPr>
              <a:t>中的共用記憶體</a:t>
            </a:r>
          </a:p>
          <a:p>
            <a:pPr lvl="1" eaLnBrk="1" hangingPunct="1"/>
            <a:r>
              <a:rPr lang="zh-TW" altLang="en-US" sz="2000">
                <a:latin typeface="Times New Roman" panose="02020603050405020304" pitchFamily="18" charset="0"/>
                <a:ea typeface="標楷體" panose="03000509000000000000" pitchFamily="65" charset="-120"/>
              </a:rPr>
              <a:t>在 </a:t>
            </a:r>
            <a:r>
              <a:rPr lang="en-US" altLang="zh-TW" sz="2000">
                <a:latin typeface="Times New Roman" panose="02020603050405020304" pitchFamily="18" charset="0"/>
                <a:ea typeface="標楷體" panose="03000509000000000000" pitchFamily="65" charset="-120"/>
              </a:rPr>
              <a:t>Win32API</a:t>
            </a:r>
            <a:r>
              <a:rPr lang="zh-TW" altLang="en-US" sz="2000">
                <a:latin typeface="Times New Roman" panose="02020603050405020304" pitchFamily="18" charset="0"/>
                <a:ea typeface="標楷體" panose="03000509000000000000" pitchFamily="65" charset="-120"/>
              </a:rPr>
              <a:t>中產生一個使用記憶體映對檔案的共用記憶體區域一般概要，包括首先產生一個為映對的檔案 </a:t>
            </a:r>
            <a:r>
              <a:rPr lang="en-US" altLang="zh-TW" sz="2000">
                <a:latin typeface="Times New Roman" panose="02020603050405020304" pitchFamily="18" charset="0"/>
                <a:ea typeface="標楷體" panose="03000509000000000000" pitchFamily="65" charset="-120"/>
              </a:rPr>
              <a:t>(file mapping)</a:t>
            </a:r>
            <a:r>
              <a:rPr lang="zh-TW" altLang="en-US" sz="2000">
                <a:latin typeface="Times New Roman" panose="02020603050405020304" pitchFamily="18" charset="0"/>
                <a:ea typeface="標楷體" panose="03000509000000000000" pitchFamily="65" charset="-120"/>
              </a:rPr>
              <a:t>用來映對檔案，然後在行程的虛擬位址空間建立映對檔案的外觀。第二個行程在它的虛擬位址空間內開啟與產生映對檔案的外觀。映對檔案表示共用記憶體物件能在行程之間發生通訊。</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058" name="Picture 3">
            <a:extLst>
              <a:ext uri="{FF2B5EF4-FFF2-40B4-BE49-F238E27FC236}">
                <a16:creationId xmlns:a16="http://schemas.microsoft.com/office/drawing/2014/main" id="{BE303D84-6BE4-49E7-8D0A-3DCEE555D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81075"/>
            <a:ext cx="58324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a:extLst>
              <a:ext uri="{FF2B5EF4-FFF2-40B4-BE49-F238E27FC236}">
                <a16:creationId xmlns:a16="http://schemas.microsoft.com/office/drawing/2014/main" id="{7662C5F1-12E0-4604-A5F8-E3EADCF7A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549275"/>
            <a:ext cx="5819775"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226181F-D54D-4082-8292-75835540D6D8}"/>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核心記憶體的配置</a:t>
            </a:r>
          </a:p>
        </p:txBody>
      </p:sp>
      <p:sp>
        <p:nvSpPr>
          <p:cNvPr id="47107" name="Rectangle 3">
            <a:extLst>
              <a:ext uri="{FF2B5EF4-FFF2-40B4-BE49-F238E27FC236}">
                <a16:creationId xmlns:a16="http://schemas.microsoft.com/office/drawing/2014/main" id="{BF27406E-DFBF-48EB-BD8F-8BE8E41B54C4}"/>
              </a:ext>
            </a:extLst>
          </p:cNvPr>
          <p:cNvSpPr>
            <a:spLocks noGrp="1" noChangeArrowheads="1"/>
          </p:cNvSpPr>
          <p:nvPr>
            <p:ph type="body" idx="1"/>
          </p:nvPr>
        </p:nvSpPr>
        <p:spPr>
          <a:xfrm>
            <a:off x="685800" y="836613"/>
            <a:ext cx="7848600" cy="5030787"/>
          </a:xfrm>
        </p:spPr>
        <p:txBody>
          <a:bodyPr/>
          <a:lstStyle/>
          <a:p>
            <a:pPr eaLnBrk="1" hangingPunct="1"/>
            <a:r>
              <a:rPr lang="en-US" altLang="zh-TW" sz="2400">
                <a:latin typeface="Times New Roman" panose="02020603050405020304" pitchFamily="18" charset="0"/>
                <a:ea typeface="標楷體" panose="03000509000000000000" pitchFamily="65" charset="-120"/>
              </a:rPr>
              <a:t>9.8.1    </a:t>
            </a:r>
            <a:r>
              <a:rPr lang="zh-TW" altLang="en-US" sz="2400">
                <a:solidFill>
                  <a:srgbClr val="FF0000"/>
                </a:solidFill>
                <a:latin typeface="Times New Roman" panose="02020603050405020304" pitchFamily="18" charset="0"/>
                <a:ea typeface="標楷體" panose="03000509000000000000" pitchFamily="65" charset="-120"/>
              </a:rPr>
              <a:t>夥伴系統</a:t>
            </a:r>
          </a:p>
          <a:p>
            <a:pPr lvl="1" eaLnBrk="1" hangingPunct="1"/>
            <a:r>
              <a:rPr lang="zh-TW" altLang="en-US" sz="2000">
                <a:latin typeface="Times New Roman" panose="02020603050405020304" pitchFamily="18" charset="0"/>
                <a:ea typeface="標楷體" panose="03000509000000000000" pitchFamily="65" charset="-120"/>
              </a:rPr>
              <a:t>夥伴系統的一個優點是利用一種稱為</a:t>
            </a:r>
            <a:r>
              <a:rPr lang="zh-TW" altLang="en-US" sz="2000">
                <a:solidFill>
                  <a:srgbClr val="FF0000"/>
                </a:solidFill>
                <a:latin typeface="Times New Roman" panose="02020603050405020304" pitchFamily="18" charset="0"/>
                <a:ea typeface="標楷體" panose="03000509000000000000" pitchFamily="65" charset="-120"/>
              </a:rPr>
              <a:t>合併</a:t>
            </a:r>
            <a:r>
              <a:rPr lang="en-US" altLang="zh-TW" sz="2000">
                <a:solidFill>
                  <a:srgbClr val="FF0000"/>
                </a:solidFill>
                <a:latin typeface="Times New Roman" panose="02020603050405020304" pitchFamily="18" charset="0"/>
                <a:ea typeface="標楷體" panose="03000509000000000000" pitchFamily="65" charset="-120"/>
              </a:rPr>
              <a:t>(coalescing</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的技巧，可以將毗連的夥伴聯合形成更大的區段。在圖中當核心釋放配置的</a:t>
            </a:r>
            <a:r>
              <a:rPr lang="en-US" altLang="zh-TW" sz="2000">
                <a:latin typeface="Times New Roman" panose="02020603050405020304" pitchFamily="18" charset="0"/>
                <a:ea typeface="標楷體" panose="03000509000000000000" pitchFamily="65" charset="-120"/>
              </a:rPr>
              <a:t>C</a:t>
            </a:r>
            <a:r>
              <a:rPr lang="en-US" altLang="zh-TW" sz="1000">
                <a:latin typeface="Times New Roman" panose="02020603050405020304" pitchFamily="18" charset="0"/>
                <a:ea typeface="標楷體" panose="03000509000000000000" pitchFamily="65" charset="-120"/>
              </a:rPr>
              <a:t>L</a:t>
            </a:r>
            <a:r>
              <a:rPr lang="zh-TW" altLang="en-US" sz="2000">
                <a:latin typeface="Times New Roman" panose="02020603050405020304" pitchFamily="18" charset="0"/>
                <a:ea typeface="標楷體" panose="03000509000000000000" pitchFamily="65" charset="-120"/>
              </a:rPr>
              <a:t>單位，系統能合併 </a:t>
            </a:r>
            <a:r>
              <a:rPr lang="en-US" altLang="zh-TW" sz="2000">
                <a:latin typeface="Times New Roman" panose="02020603050405020304" pitchFamily="18" charset="0"/>
                <a:ea typeface="標楷體" panose="03000509000000000000" pitchFamily="65" charset="-120"/>
              </a:rPr>
              <a:t>C</a:t>
            </a:r>
            <a:r>
              <a:rPr lang="en-US" altLang="zh-TW" sz="1000">
                <a:latin typeface="Times New Roman" panose="02020603050405020304" pitchFamily="18" charset="0"/>
                <a:ea typeface="標楷體" panose="03000509000000000000" pitchFamily="65" charset="-120"/>
              </a:rPr>
              <a:t>L</a:t>
            </a:r>
            <a:r>
              <a:rPr lang="zh-TW" altLang="en-US" sz="2000">
                <a:latin typeface="Times New Roman" panose="02020603050405020304" pitchFamily="18" charset="0"/>
                <a:ea typeface="標楷體" panose="03000509000000000000" pitchFamily="65" charset="-120"/>
              </a:rPr>
              <a:t>和 </a:t>
            </a:r>
            <a:r>
              <a:rPr lang="en-US" altLang="zh-TW" sz="2000">
                <a:latin typeface="Times New Roman" panose="02020603050405020304" pitchFamily="18" charset="0"/>
                <a:ea typeface="標楷體" panose="03000509000000000000" pitchFamily="65" charset="-120"/>
              </a:rPr>
              <a:t>C</a:t>
            </a:r>
            <a:r>
              <a:rPr lang="en-US" altLang="zh-TW" sz="1000">
                <a:latin typeface="Times New Roman" panose="02020603050405020304" pitchFamily="18" charset="0"/>
                <a:ea typeface="標楷體" panose="03000509000000000000" pitchFamily="65" charset="-120"/>
              </a:rPr>
              <a:t>R</a:t>
            </a:r>
            <a:r>
              <a:rPr lang="en-US" altLang="zh-TW" sz="2000">
                <a:latin typeface="Times New Roman" panose="02020603050405020304" pitchFamily="18" charset="0"/>
                <a:ea typeface="標楷體" panose="03000509000000000000" pitchFamily="65" charset="-120"/>
              </a:rPr>
              <a:t>  </a:t>
            </a:r>
            <a:r>
              <a:rPr lang="zh-TW" altLang="en-US" sz="2000">
                <a:latin typeface="Times New Roman" panose="02020603050405020304" pitchFamily="18" charset="0"/>
                <a:ea typeface="標楷體" panose="03000509000000000000" pitchFamily="65" charset="-120"/>
              </a:rPr>
              <a:t>成為一個</a:t>
            </a:r>
            <a:r>
              <a:rPr lang="en-US" altLang="zh-TW" sz="2000">
                <a:latin typeface="Times New Roman" panose="02020603050405020304" pitchFamily="18" charset="0"/>
                <a:ea typeface="標楷體" panose="03000509000000000000" pitchFamily="65" charset="-120"/>
              </a:rPr>
              <a:t>64KB</a:t>
            </a:r>
            <a:r>
              <a:rPr lang="zh-TW" altLang="en-US" sz="2000">
                <a:latin typeface="Times New Roman" panose="02020603050405020304" pitchFamily="18" charset="0"/>
                <a:ea typeface="標楷體" panose="03000509000000000000" pitchFamily="65" charset="-120"/>
              </a:rPr>
              <a:t>的區段。區段</a:t>
            </a:r>
            <a:r>
              <a:rPr lang="en-US" altLang="zh-TW" sz="2000">
                <a:latin typeface="Times New Roman" panose="02020603050405020304" pitchFamily="18" charset="0"/>
                <a:ea typeface="標楷體" panose="03000509000000000000" pitchFamily="65" charset="-120"/>
              </a:rPr>
              <a:t>B</a:t>
            </a:r>
            <a:r>
              <a:rPr lang="en-US" altLang="zh-TW" sz="900">
                <a:latin typeface="Times New Roman" panose="02020603050405020304" pitchFamily="18" charset="0"/>
                <a:ea typeface="標楷體" panose="03000509000000000000" pitchFamily="65" charset="-120"/>
              </a:rPr>
              <a:t>L</a:t>
            </a:r>
            <a:r>
              <a:rPr lang="zh-TW" altLang="en-US" sz="2000">
                <a:latin typeface="Times New Roman" panose="02020603050405020304" pitchFamily="18" charset="0"/>
                <a:ea typeface="標楷體" panose="03000509000000000000" pitchFamily="65" charset="-120"/>
              </a:rPr>
              <a:t>能繼續與它的夥伴</a:t>
            </a:r>
            <a:r>
              <a:rPr lang="en-US" altLang="zh-TW" sz="2000">
                <a:latin typeface="Times New Roman" panose="02020603050405020304" pitchFamily="18" charset="0"/>
                <a:ea typeface="標楷體" panose="03000509000000000000" pitchFamily="65" charset="-120"/>
              </a:rPr>
              <a:t>B</a:t>
            </a:r>
            <a:r>
              <a:rPr lang="en-US" altLang="zh-TW" sz="900">
                <a:latin typeface="Times New Roman" panose="02020603050405020304" pitchFamily="18" charset="0"/>
                <a:ea typeface="標楷體" panose="03000509000000000000" pitchFamily="65" charset="-120"/>
              </a:rPr>
              <a:t>R</a:t>
            </a:r>
            <a:r>
              <a:rPr lang="zh-TW" altLang="en-US" sz="2000">
                <a:latin typeface="Times New Roman" panose="02020603050405020304" pitchFamily="18" charset="0"/>
                <a:ea typeface="標楷體" panose="03000509000000000000" pitchFamily="65" charset="-120"/>
              </a:rPr>
              <a:t>一起合併形成一個 </a:t>
            </a:r>
            <a:r>
              <a:rPr lang="en-US" altLang="zh-TW" sz="2000">
                <a:latin typeface="Times New Roman" panose="02020603050405020304" pitchFamily="18" charset="0"/>
                <a:ea typeface="標楷體" panose="03000509000000000000" pitchFamily="65" charset="-120"/>
              </a:rPr>
              <a:t>128KB</a:t>
            </a:r>
            <a:r>
              <a:rPr lang="zh-TW" altLang="en-US" sz="2000">
                <a:latin typeface="Times New Roman" panose="02020603050405020304" pitchFamily="18" charset="0"/>
                <a:ea typeface="標楷體" panose="03000509000000000000" pitchFamily="65" charset="-120"/>
              </a:rPr>
              <a:t>的區段。最後，我們能以最初的</a:t>
            </a:r>
            <a:r>
              <a:rPr lang="en-US" altLang="zh-TW" sz="2000">
                <a:latin typeface="Times New Roman" panose="02020603050405020304" pitchFamily="18" charset="0"/>
                <a:ea typeface="標楷體" panose="03000509000000000000" pitchFamily="65" charset="-120"/>
              </a:rPr>
              <a:t>256KB</a:t>
            </a:r>
            <a:r>
              <a:rPr lang="zh-TW" altLang="en-US" sz="2000">
                <a:latin typeface="Times New Roman" panose="02020603050405020304" pitchFamily="18" charset="0"/>
                <a:ea typeface="標楷體" panose="03000509000000000000" pitchFamily="65" charset="-120"/>
              </a:rPr>
              <a:t>的區段作為結束。</a:t>
            </a:r>
          </a:p>
        </p:txBody>
      </p:sp>
      <p:pic>
        <p:nvPicPr>
          <p:cNvPr id="47108" name="Picture 5">
            <a:extLst>
              <a:ext uri="{FF2B5EF4-FFF2-40B4-BE49-F238E27FC236}">
                <a16:creationId xmlns:a16="http://schemas.microsoft.com/office/drawing/2014/main" id="{D6A0ED5B-92D6-4F64-97C0-0BF2CE388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068638"/>
            <a:ext cx="4176712"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60A80D46-6D9A-4049-87E5-37C0F1688383}"/>
              </a:ext>
            </a:extLst>
          </p:cNvPr>
          <p:cNvSpPr>
            <a:spLocks noGrp="1" noChangeArrowheads="1"/>
          </p:cNvSpPr>
          <p:nvPr>
            <p:ph type="body" idx="1"/>
          </p:nvPr>
        </p:nvSpPr>
        <p:spPr>
          <a:xfrm>
            <a:off x="395288" y="333375"/>
            <a:ext cx="8229600" cy="4530725"/>
          </a:xfrm>
        </p:spPr>
        <p:txBody>
          <a:bodyPr/>
          <a:lstStyle/>
          <a:p>
            <a:pPr eaLnBrk="1" hangingPunct="1"/>
            <a:r>
              <a:rPr lang="en-US" altLang="zh-TW" sz="36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9.8.2    </a:t>
            </a:r>
            <a:r>
              <a:rPr lang="zh-TW" altLang="en-US" sz="36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平板配置</a:t>
            </a:r>
          </a:p>
          <a:p>
            <a:pPr lvl="1" eaLnBrk="1" hangingPunct="1"/>
            <a:r>
              <a:rPr lang="zh-TW" altLang="en-US" sz="2000" dirty="0">
                <a:latin typeface="Times New Roman" panose="02020603050405020304" pitchFamily="18" charset="0"/>
                <a:ea typeface="標楷體" panose="03000509000000000000" pitchFamily="65" charset="-120"/>
              </a:rPr>
              <a:t>配置核心記憶體的第二個策略稱為平版配置</a:t>
            </a:r>
            <a:r>
              <a:rPr lang="en-US" altLang="zh-TW" sz="2000" dirty="0">
                <a:latin typeface="Times New Roman" panose="02020603050405020304" pitchFamily="18" charset="0"/>
                <a:ea typeface="標楷體" panose="03000509000000000000" pitchFamily="65" charset="-120"/>
              </a:rPr>
              <a:t>(slab allocation)</a:t>
            </a:r>
            <a:r>
              <a:rPr lang="zh-TW" altLang="en-US" sz="2000" dirty="0">
                <a:latin typeface="Times New Roman" panose="02020603050405020304" pitchFamily="18" charset="0"/>
                <a:ea typeface="標楷體" panose="03000509000000000000" pitchFamily="65" charset="-120"/>
              </a:rPr>
              <a:t>。平板由一個或更多個實體連續分頁組成。一個快取 </a:t>
            </a:r>
            <a:r>
              <a:rPr lang="en-US" altLang="zh-TW" sz="2000" dirty="0">
                <a:latin typeface="Times New Roman" panose="02020603050405020304" pitchFamily="18" charset="0"/>
                <a:ea typeface="標楷體" panose="03000509000000000000" pitchFamily="65" charset="-120"/>
              </a:rPr>
              <a:t>(cache)</a:t>
            </a:r>
            <a:r>
              <a:rPr lang="zh-TW" altLang="en-US" sz="2000" dirty="0">
                <a:latin typeface="Times New Roman" panose="02020603050405020304" pitchFamily="18" charset="0"/>
                <a:ea typeface="標楷體" panose="03000509000000000000" pitchFamily="65" charset="-120"/>
              </a:rPr>
              <a:t>由一個或更多個平板所組成。</a:t>
            </a:r>
          </a:p>
        </p:txBody>
      </p:sp>
      <p:pic>
        <p:nvPicPr>
          <p:cNvPr id="48131" name="Picture 5">
            <a:extLst>
              <a:ext uri="{FF2B5EF4-FFF2-40B4-BE49-F238E27FC236}">
                <a16:creationId xmlns:a16="http://schemas.microsoft.com/office/drawing/2014/main" id="{DF6F8A0C-CD97-4D91-BDDE-F24D660BC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205038"/>
            <a:ext cx="45053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64A0517-2C97-4D1C-BCE9-4F40BCF5CC8F}"/>
              </a:ext>
            </a:extLst>
          </p:cNvPr>
          <p:cNvSpPr>
            <a:spLocks noGrp="1" noChangeArrowheads="1"/>
          </p:cNvSpPr>
          <p:nvPr>
            <p:ph type="title"/>
          </p:nvPr>
        </p:nvSpPr>
        <p:spPr/>
        <p:txBody>
          <a:bodyPr/>
          <a:lstStyle/>
          <a:p>
            <a:pPr eaLnBrk="1" hangingPunct="1">
              <a:defRPr/>
            </a:pP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9   </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其它考慮的因素</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9155" name="Rectangle 3">
            <a:extLst>
              <a:ext uri="{FF2B5EF4-FFF2-40B4-BE49-F238E27FC236}">
                <a16:creationId xmlns:a16="http://schemas.microsoft.com/office/drawing/2014/main" id="{67E8BCF4-E8C6-4043-8BAE-4B365B82AEDF}"/>
              </a:ext>
            </a:extLst>
          </p:cNvPr>
          <p:cNvSpPr>
            <a:spLocks noGrp="1" noChangeArrowheads="1"/>
          </p:cNvSpPr>
          <p:nvPr>
            <p:ph type="body" idx="1"/>
          </p:nvPr>
        </p:nvSpPr>
        <p:spPr>
          <a:xfrm>
            <a:off x="685800" y="1143000"/>
            <a:ext cx="7848600" cy="5310188"/>
          </a:xfrm>
        </p:spPr>
        <p:txBody>
          <a:bodyPr/>
          <a:lstStyle/>
          <a:p>
            <a:pPr eaLnBrk="1" hangingPunct="1">
              <a:lnSpc>
                <a:spcPct val="90000"/>
              </a:lnSpc>
            </a:pPr>
            <a:r>
              <a:rPr lang="en-US" altLang="zh-TW" sz="2400">
                <a:latin typeface="Times New Roman" panose="02020603050405020304" pitchFamily="18" charset="0"/>
                <a:ea typeface="標楷體" panose="03000509000000000000" pitchFamily="65" charset="-120"/>
              </a:rPr>
              <a:t>9.9.1    </a:t>
            </a:r>
            <a:r>
              <a:rPr lang="zh-TW" altLang="en-US" sz="2400">
                <a:latin typeface="Times New Roman" panose="02020603050405020304" pitchFamily="18" charset="0"/>
                <a:ea typeface="標楷體" panose="03000509000000000000" pitchFamily="65" charset="-120"/>
              </a:rPr>
              <a:t>預先分頁</a:t>
            </a:r>
          </a:p>
          <a:p>
            <a:pPr lvl="1" eaLnBrk="1" hangingPunct="1">
              <a:lnSpc>
                <a:spcPct val="90000"/>
              </a:lnSpc>
            </a:pPr>
            <a:r>
              <a:rPr lang="zh-TW" altLang="en-US" sz="2000">
                <a:latin typeface="Times New Roman" panose="02020603050405020304" pitchFamily="18" charset="0"/>
                <a:ea typeface="標楷體" panose="03000509000000000000" pitchFamily="65" charset="-120"/>
              </a:rPr>
              <a:t>在純需求分頁系統中的一項明顯特徵就是當一個行程開始執行的時候就會出現一大堆分頁錯誤。這個情況乃是因為嘗試要將起始局部區域 </a:t>
            </a:r>
            <a:r>
              <a:rPr lang="en-US" altLang="zh-TW" sz="2000">
                <a:latin typeface="Times New Roman" panose="02020603050405020304" pitchFamily="18" charset="0"/>
                <a:ea typeface="標楷體" panose="03000509000000000000" pitchFamily="65" charset="-120"/>
              </a:rPr>
              <a:t>(initial locality)</a:t>
            </a:r>
            <a:r>
              <a:rPr lang="zh-TW" altLang="en-US" sz="2000">
                <a:latin typeface="Times New Roman" panose="02020603050405020304" pitchFamily="18" charset="0"/>
                <a:ea typeface="標楷體" panose="03000509000000000000" pitchFamily="65" charset="-120"/>
              </a:rPr>
              <a:t>載入記憶體所造成的。相同的事情可能在其它時間發生。例如，當一個被置換出去的行程想要重新啟動的時候，它所有的頁都存在備用儲存體中並且必須藉著各個分頁錯誤才能把所有的頁都載入記憶體。</a:t>
            </a:r>
          </a:p>
          <a:p>
            <a:pPr lvl="1" eaLnBrk="1" hangingPunct="1">
              <a:lnSpc>
                <a:spcPct val="90000"/>
              </a:lnSpc>
            </a:pPr>
            <a:r>
              <a:rPr lang="zh-TW" altLang="en-US" sz="2000">
                <a:latin typeface="Times New Roman" panose="02020603050405020304" pitchFamily="18" charset="0"/>
                <a:ea typeface="標楷體" panose="03000509000000000000" pitchFamily="65" charset="-120"/>
              </a:rPr>
              <a:t>預先分頁 </a:t>
            </a:r>
            <a:r>
              <a:rPr lang="en-US" altLang="zh-TW" sz="2000">
                <a:latin typeface="Times New Roman" panose="02020603050405020304" pitchFamily="18" charset="0"/>
                <a:ea typeface="標楷體" panose="03000509000000000000" pitchFamily="65" charset="-120"/>
              </a:rPr>
              <a:t>(prepaging)</a:t>
            </a:r>
            <a:r>
              <a:rPr lang="zh-TW" altLang="en-US" sz="2000">
                <a:latin typeface="Times New Roman" panose="02020603050405020304" pitchFamily="18" charset="0"/>
                <a:ea typeface="標楷體" panose="03000509000000000000" pitchFamily="65" charset="-120"/>
              </a:rPr>
              <a:t>就是想要防止這種高度的起始分頁。其策略就是把所有需要的頁在同一時間都載入記憶體中。</a:t>
            </a:r>
          </a:p>
          <a:p>
            <a:pPr eaLnBrk="1" hangingPunct="1">
              <a:lnSpc>
                <a:spcPct val="90000"/>
              </a:lnSpc>
            </a:pPr>
            <a:r>
              <a:rPr lang="en-US" altLang="zh-TW" sz="2400">
                <a:latin typeface="Times New Roman" panose="02020603050405020304" pitchFamily="18" charset="0"/>
                <a:ea typeface="標楷體" panose="03000509000000000000" pitchFamily="65" charset="-120"/>
              </a:rPr>
              <a:t>9.9.2    </a:t>
            </a:r>
            <a:r>
              <a:rPr lang="zh-TW" altLang="en-US" sz="2400">
                <a:latin typeface="Times New Roman" panose="02020603050405020304" pitchFamily="18" charset="0"/>
                <a:ea typeface="標楷體" panose="03000509000000000000" pitchFamily="65" charset="-120"/>
              </a:rPr>
              <a:t>分頁的大小</a:t>
            </a:r>
          </a:p>
          <a:p>
            <a:pPr lvl="1" eaLnBrk="1" hangingPunct="1">
              <a:lnSpc>
                <a:spcPct val="90000"/>
              </a:lnSpc>
            </a:pPr>
            <a:r>
              <a:rPr lang="zh-TW" altLang="en-US" sz="2000">
                <a:latin typeface="Times New Roman" panose="02020603050405020304" pitchFamily="18" charset="0"/>
                <a:ea typeface="標楷體" panose="03000509000000000000" pitchFamily="65" charset="-120"/>
              </a:rPr>
              <a:t>對於現有機器的作業系統設計師來說，他們很少有能力對分頁大小做選擇的標會。但是，當要設計新機器的時候，就必須對於最佳頁的大小做一個決定。</a:t>
            </a:r>
          </a:p>
          <a:p>
            <a:pPr lvl="1" eaLnBrk="1" hangingPunct="1">
              <a:lnSpc>
                <a:spcPct val="90000"/>
              </a:lnSpc>
            </a:pPr>
            <a:r>
              <a:rPr lang="zh-TW" altLang="en-US" sz="2000">
                <a:latin typeface="Times New Roman" panose="02020603050405020304" pitchFamily="18" charset="0"/>
                <a:ea typeface="標楷體" panose="03000509000000000000" pitchFamily="65" charset="-120"/>
              </a:rPr>
              <a:t>有些因素 </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內部斷裂，局部區域</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贊成使用較小的頁，然而其它因素 </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表格大小，</a:t>
            </a:r>
            <a:r>
              <a:rPr lang="en-US" altLang="zh-TW" sz="2000">
                <a:latin typeface="Times New Roman" panose="02020603050405020304" pitchFamily="18" charset="0"/>
                <a:ea typeface="標楷體" panose="03000509000000000000" pitchFamily="65" charset="-120"/>
              </a:rPr>
              <a:t>I/O</a:t>
            </a:r>
            <a:r>
              <a:rPr lang="zh-TW" altLang="en-US" sz="2000">
                <a:latin typeface="Times New Roman" panose="02020603050405020304" pitchFamily="18" charset="0"/>
                <a:ea typeface="標楷體" panose="03000509000000000000" pitchFamily="65" charset="-120"/>
              </a:rPr>
              <a:t>時間</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則</a:t>
            </a:r>
            <a:r>
              <a:rPr lang="zh-TW" altLang="en-US" sz="2100">
                <a:latin typeface="Times New Roman" panose="02020603050405020304" pitchFamily="18" charset="0"/>
                <a:ea typeface="標楷體" panose="03000509000000000000" pitchFamily="65" charset="-120"/>
              </a:rPr>
              <a:t>贊</a:t>
            </a:r>
            <a:r>
              <a:rPr lang="zh-TW" altLang="en-US" sz="2000">
                <a:latin typeface="Times New Roman" panose="02020603050405020304" pitchFamily="18" charset="0"/>
                <a:ea typeface="標楷體" panose="03000509000000000000" pitchFamily="65" charset="-120"/>
              </a:rPr>
              <a:t>成使用較大的頁。</a:t>
            </a:r>
            <a:endParaRPr lang="zh-TW" altLang="en-US" sz="1700">
              <a:latin typeface="Times New Roman" panose="02020603050405020304" pitchFamily="18" charset="0"/>
              <a:ea typeface="標楷體" panose="03000509000000000000" pitchFamily="65" charset="-120"/>
            </a:endParaRPr>
          </a:p>
          <a:p>
            <a:pPr eaLnBrk="1" hangingPunct="1">
              <a:lnSpc>
                <a:spcPct val="90000"/>
              </a:lnSpc>
            </a:pPr>
            <a:endParaRPr lang="zh-TW" altLang="en-US" sz="1900">
              <a:latin typeface="Times New Roman" panose="02020603050405020304" pitchFamily="18" charset="0"/>
              <a:ea typeface="標楷體" panose="03000509000000000000" pitchFamily="65" charset="-12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28E51E85-6C2D-403C-A007-3CC54372C2A5}"/>
              </a:ext>
            </a:extLst>
          </p:cNvPr>
          <p:cNvSpPr>
            <a:spLocks noGrp="1" noChangeArrowheads="1"/>
          </p:cNvSpPr>
          <p:nvPr>
            <p:ph type="body" idx="1"/>
          </p:nvPr>
        </p:nvSpPr>
        <p:spPr>
          <a:xfrm>
            <a:off x="395288" y="333375"/>
            <a:ext cx="8229600" cy="5111750"/>
          </a:xfrm>
        </p:spPr>
        <p:txBody>
          <a:bodyPr/>
          <a:lstStyle/>
          <a:p>
            <a:pPr eaLnBrk="1" hangingPunct="1"/>
            <a:r>
              <a:rPr lang="en-US" altLang="zh-TW" sz="2400">
                <a:latin typeface="Times New Roman" panose="02020603050405020304" pitchFamily="18" charset="0"/>
                <a:ea typeface="標楷體" panose="03000509000000000000" pitchFamily="65" charset="-120"/>
              </a:rPr>
              <a:t>9.9.3  TLB</a:t>
            </a:r>
            <a:r>
              <a:rPr lang="zh-TW" altLang="en-US" sz="2400">
                <a:latin typeface="Times New Roman" panose="02020603050405020304" pitchFamily="18" charset="0"/>
                <a:ea typeface="標楷體" panose="03000509000000000000" pitchFamily="65" charset="-120"/>
              </a:rPr>
              <a:t>範圍</a:t>
            </a:r>
            <a:endParaRPr lang="zh-TW" altLang="en-US" sz="2100">
              <a:latin typeface="Times New Roman" panose="02020603050405020304" pitchFamily="18" charset="0"/>
              <a:ea typeface="標楷體" panose="03000509000000000000" pitchFamily="65" charset="-120"/>
            </a:endParaRPr>
          </a:p>
          <a:p>
            <a:pPr lvl="1" eaLnBrk="1" hangingPunct="1"/>
            <a:r>
              <a:rPr lang="zh-TW" altLang="en-US" sz="2000">
                <a:latin typeface="Times New Roman" panose="02020603050405020304" pitchFamily="18" charset="0"/>
                <a:ea typeface="標楷體" panose="03000509000000000000" pitchFamily="65" charset="-120"/>
              </a:rPr>
              <a:t>和擊中率相關的是一個相似的量尺</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範圍。</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範圍是指</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可以存取的記憶體數量，而且只是</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的項數乘上分頁的大小。理想上，一個行程的工作組是存放在</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中。如果不是的話，此行程將花費可觀的時間去解決分頁表 </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而非</a:t>
            </a:r>
            <a:r>
              <a:rPr lang="en-US" altLang="zh-TW" sz="2000">
                <a:latin typeface="Times New Roman" panose="02020603050405020304" pitchFamily="18" charset="0"/>
                <a:ea typeface="標楷體" panose="03000509000000000000" pitchFamily="65" charset="-120"/>
              </a:rPr>
              <a:t>TLB)</a:t>
            </a:r>
            <a:r>
              <a:rPr lang="zh-TW" altLang="en-US" sz="2000">
                <a:latin typeface="Times New Roman" panose="02020603050405020304" pitchFamily="18" charset="0"/>
                <a:ea typeface="標楷體" panose="03000509000000000000" pitchFamily="65" charset="-120"/>
              </a:rPr>
              <a:t>的記憶體參考。</a:t>
            </a:r>
          </a:p>
          <a:p>
            <a:pPr eaLnBrk="1" hangingPunct="1"/>
            <a:r>
              <a:rPr lang="en-US" altLang="zh-TW" sz="2400">
                <a:latin typeface="Times New Roman" panose="02020603050405020304" pitchFamily="18" charset="0"/>
                <a:ea typeface="標楷體" panose="03000509000000000000" pitchFamily="65" charset="-120"/>
              </a:rPr>
              <a:t>9.9.4    </a:t>
            </a:r>
            <a:r>
              <a:rPr lang="zh-TW" altLang="en-US" sz="2400">
                <a:latin typeface="Times New Roman" panose="02020603050405020304" pitchFamily="18" charset="0"/>
                <a:ea typeface="標楷體" panose="03000509000000000000" pitchFamily="65" charset="-120"/>
              </a:rPr>
              <a:t>反轉分頁表</a:t>
            </a:r>
          </a:p>
          <a:p>
            <a:pPr lvl="1" eaLnBrk="1" hangingPunct="1"/>
            <a:r>
              <a:rPr lang="zh-TW" altLang="en-US" sz="2000">
                <a:latin typeface="Times New Roman" panose="02020603050405020304" pitchFamily="18" charset="0"/>
                <a:ea typeface="標楷體" panose="03000509000000000000" pitchFamily="65" charset="-120"/>
              </a:rPr>
              <a:t>這種分頁管理格式的目的是為了減少實禮記憶體的數量，它必須知道虛擬對實體的記檔體位址轉換。藉由設立具有每一個實體記憶體分頁項的表，可以達成節省的目的</a:t>
            </a:r>
            <a:r>
              <a:rPr lang="zh-TW" altLang="en-US" sz="2100">
                <a:latin typeface="Times New Roman" panose="02020603050405020304" pitchFamily="18" charset="0"/>
                <a:ea typeface="標楷體" panose="03000509000000000000" pitchFamily="65" charset="-120"/>
              </a:rPr>
              <a:t>。</a:t>
            </a:r>
            <a:endParaRPr lang="zh-TW" altLang="en-US" sz="2000">
              <a:latin typeface="Times New Roman" panose="02020603050405020304" pitchFamily="18" charset="0"/>
              <a:ea typeface="標楷體" panose="03000509000000000000" pitchFamily="65" charset="-120"/>
            </a:endParaRPr>
          </a:p>
          <a:p>
            <a:pPr lvl="1" eaLnBrk="1" hangingPunct="1"/>
            <a:r>
              <a:rPr lang="zh-TW" altLang="en-US" sz="2000">
                <a:latin typeface="Times New Roman" panose="02020603050405020304" pitchFamily="18" charset="0"/>
                <a:ea typeface="標楷體" panose="03000509000000000000" pitchFamily="65" charset="-120"/>
              </a:rPr>
              <a:t>用</a:t>
            </a:r>
            <a:r>
              <a:rPr lang="en-US" altLang="zh-TW" sz="2000">
                <a:latin typeface="Times New Roman" panose="02020603050405020304" pitchFamily="18" charset="0"/>
                <a:ea typeface="標楷體" panose="03000509000000000000" pitchFamily="65" charset="-120"/>
              </a:rPr>
              <a:t>(Process-id, page-number)</a:t>
            </a:r>
            <a:r>
              <a:rPr lang="zh-TW" altLang="en-US" sz="2000">
                <a:latin typeface="Times New Roman" panose="02020603050405020304" pitchFamily="18" charset="0"/>
                <a:ea typeface="標楷體" panose="03000509000000000000" pitchFamily="65" charset="-120"/>
              </a:rPr>
              <a:t>作指標。在每一個實體欄位中，可以藉由保存關於虛擬記憶體分頁的資訊之方法來儲存它。</a:t>
            </a:r>
          </a:p>
          <a:p>
            <a:pPr lvl="1" eaLnBrk="1" hangingPunct="1"/>
            <a:r>
              <a:rPr lang="zh-TW" altLang="en-US" sz="2000">
                <a:latin typeface="Times New Roman" panose="02020603050405020304" pitchFamily="18" charset="0"/>
                <a:ea typeface="標楷體" panose="03000509000000000000" pitchFamily="65" charset="-120"/>
              </a:rPr>
              <a:t>反轉分頁表可以大量地減少儲存這些資訊所需的實體記憶體。不論如何，假如參考的分頁不能經常在記憶體之中時，反轉分頁表不再含有關於行程的邏輯位址空間的完整訊息是必須的。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9B0F7C86-13BF-4EDA-BB70-FEAD3E9D2CA4}"/>
              </a:ext>
            </a:extLst>
          </p:cNvPr>
          <p:cNvSpPr>
            <a:spLocks noGrp="1" noChangeArrowheads="1"/>
          </p:cNvSpPr>
          <p:nvPr>
            <p:ph type="body" idx="1"/>
          </p:nvPr>
        </p:nvSpPr>
        <p:spPr>
          <a:xfrm>
            <a:off x="684213" y="404813"/>
            <a:ext cx="7848600" cy="4724400"/>
          </a:xfrm>
        </p:spPr>
        <p:txBody>
          <a:bodyPr/>
          <a:lstStyle/>
          <a:p>
            <a:pPr eaLnBrk="1" hangingPunct="1">
              <a:defRPr/>
            </a:pPr>
            <a:r>
              <a:rPr lang="en-US" altLang="zh-TW" sz="2400">
                <a:effectLst>
                  <a:outerShdw blurRad="38100" dist="38100" dir="2700000" algn="tl">
                    <a:srgbClr val="C0C0C0"/>
                  </a:outerShdw>
                </a:effectLst>
                <a:latin typeface="標楷體" pitchFamily="65" charset="-120"/>
                <a:ea typeface="標楷體" pitchFamily="65" charset="-120"/>
              </a:rPr>
              <a:t>9.9.5    </a:t>
            </a:r>
            <a:r>
              <a:rPr lang="zh-TW" altLang="en-US" sz="2400">
                <a:effectLst>
                  <a:outerShdw blurRad="38100" dist="38100" dir="2700000" algn="tl">
                    <a:srgbClr val="C0C0C0"/>
                  </a:outerShdw>
                </a:effectLst>
                <a:latin typeface="標楷體" pitchFamily="65" charset="-120"/>
                <a:ea typeface="標楷體" pitchFamily="65" charset="-120"/>
              </a:rPr>
              <a:t>程式結構</a:t>
            </a:r>
          </a:p>
          <a:p>
            <a:pPr lvl="1" eaLnBrk="1" hangingPunct="1">
              <a:defRPr/>
            </a:pPr>
            <a:r>
              <a:rPr lang="zh-TW" altLang="en-US" sz="1800">
                <a:latin typeface="Times New Roman" pitchFamily="18" charset="0"/>
                <a:ea typeface="標楷體" pitchFamily="65" charset="-120"/>
              </a:rPr>
              <a:t>需求分頁被設計為對使用者程式來說十分簡明的型式。如果能對基本的需求分頁有所瞭解的話，將會對系統的性能上有很大的幫助。</a:t>
            </a:r>
          </a:p>
        </p:txBody>
      </p:sp>
      <p:pic>
        <p:nvPicPr>
          <p:cNvPr id="51203" name="Picture 4">
            <a:extLst>
              <a:ext uri="{FF2B5EF4-FFF2-40B4-BE49-F238E27FC236}">
                <a16:creationId xmlns:a16="http://schemas.microsoft.com/office/drawing/2014/main" id="{2DCCA3FB-705E-4F06-B34E-E76A8BA5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914400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a:extLst>
              <a:ext uri="{FF2B5EF4-FFF2-40B4-BE49-F238E27FC236}">
                <a16:creationId xmlns:a16="http://schemas.microsoft.com/office/drawing/2014/main" id="{14FAEBC7-048B-4569-A71C-B5ABC2350A13}"/>
              </a:ext>
            </a:extLst>
          </p:cNvPr>
          <p:cNvSpPr>
            <a:spLocks noGrp="1"/>
          </p:cNvSpPr>
          <p:nvPr>
            <p:ph type="title"/>
          </p:nvPr>
        </p:nvSpPr>
        <p:spPr/>
        <p:txBody>
          <a:bodyPr/>
          <a:lstStyle/>
          <a:p>
            <a:r>
              <a:rPr lang="en-US" altLang="zh-TW"/>
              <a:t>Example</a:t>
            </a:r>
            <a:endParaRPr lang="zh-TW" altLang="en-US"/>
          </a:p>
        </p:txBody>
      </p:sp>
      <p:sp>
        <p:nvSpPr>
          <p:cNvPr id="52227" name="內容版面配置區 3">
            <a:extLst>
              <a:ext uri="{FF2B5EF4-FFF2-40B4-BE49-F238E27FC236}">
                <a16:creationId xmlns:a16="http://schemas.microsoft.com/office/drawing/2014/main" id="{C8AA4623-21BF-49AC-A857-9F44B7B116D8}"/>
              </a:ext>
            </a:extLst>
          </p:cNvPr>
          <p:cNvSpPr>
            <a:spLocks noGrp="1"/>
          </p:cNvSpPr>
          <p:nvPr>
            <p:ph sz="half" idx="1"/>
          </p:nvPr>
        </p:nvSpPr>
        <p:spPr>
          <a:xfrm>
            <a:off x="457200" y="981075"/>
            <a:ext cx="4038600" cy="5149850"/>
          </a:xfrm>
        </p:spPr>
        <p:txBody>
          <a:bodyPr/>
          <a:lstStyle/>
          <a:p>
            <a:pPr>
              <a:buFont typeface="Wingdings" panose="05000000000000000000" pitchFamily="2" charset="2"/>
              <a:buNone/>
            </a:pPr>
            <a:r>
              <a:rPr lang="en-US" altLang="zh-TW" sz="1200"/>
              <a:t>#include &lt;stdio.h&gt;</a:t>
            </a:r>
            <a:endParaRPr lang="zh-TW" altLang="zh-TW" sz="1200"/>
          </a:p>
          <a:p>
            <a:pPr>
              <a:buFont typeface="Wingdings" panose="05000000000000000000" pitchFamily="2" charset="2"/>
              <a:buNone/>
            </a:pPr>
            <a:r>
              <a:rPr lang="en-US" altLang="zh-TW" sz="1200"/>
              <a:t>#include &lt;stdlib.h&gt;</a:t>
            </a:r>
            <a:endParaRPr lang="zh-TW" altLang="zh-TW" sz="1200"/>
          </a:p>
          <a:p>
            <a:pPr>
              <a:buFont typeface="Wingdings" panose="05000000000000000000" pitchFamily="2" charset="2"/>
              <a:buNone/>
            </a:pPr>
            <a:r>
              <a:rPr lang="en-US" altLang="zh-TW" sz="1200"/>
              <a:t> #define WIDTH 2048</a:t>
            </a:r>
            <a:endParaRPr lang="zh-TW" altLang="zh-TW" sz="1200"/>
          </a:p>
          <a:p>
            <a:pPr>
              <a:buFont typeface="Wingdings" panose="05000000000000000000" pitchFamily="2" charset="2"/>
              <a:buNone/>
            </a:pPr>
            <a:r>
              <a:rPr lang="en-US" altLang="zh-TW" sz="1200"/>
              <a:t> float M[WIDTH][WIDTH] = {0};</a:t>
            </a:r>
            <a:endParaRPr lang="zh-TW" altLang="zh-TW" sz="1200"/>
          </a:p>
          <a:p>
            <a:pPr>
              <a:buFont typeface="Wingdings" panose="05000000000000000000" pitchFamily="2" charset="2"/>
              <a:buNone/>
            </a:pPr>
            <a:r>
              <a:rPr lang="en-US" altLang="zh-TW" sz="1200"/>
              <a:t>float N[WIDTH][WIDTH] = {0};</a:t>
            </a:r>
            <a:endParaRPr lang="zh-TW" altLang="zh-TW" sz="1200"/>
          </a:p>
          <a:p>
            <a:pPr>
              <a:buFont typeface="Wingdings" panose="05000000000000000000" pitchFamily="2" charset="2"/>
              <a:buNone/>
            </a:pPr>
            <a:r>
              <a:rPr lang="en-US" altLang="zh-TW" sz="1200"/>
              <a:t>float MxN[WIDTH][WIDTH] = {0};</a:t>
            </a:r>
            <a:endParaRPr lang="zh-TW" altLang="zh-TW" sz="1200"/>
          </a:p>
          <a:p>
            <a:pPr>
              <a:buFont typeface="Wingdings" panose="05000000000000000000" pitchFamily="2" charset="2"/>
              <a:buNone/>
            </a:pPr>
            <a:r>
              <a:rPr lang="en-US" altLang="zh-TW" sz="1200"/>
              <a:t>float P[WIDTH][WIDTH] = {0};</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int main(int argc, char *argv[])</a:t>
            </a:r>
            <a:endParaRPr lang="zh-TW" altLang="zh-TW" sz="1200"/>
          </a:p>
          <a:p>
            <a:pPr>
              <a:buFont typeface="Wingdings" panose="05000000000000000000" pitchFamily="2" charset="2"/>
              <a:buNone/>
            </a:pPr>
            <a:r>
              <a:rPr lang="en-US" altLang="zh-TW" sz="1200"/>
              <a:t>{</a:t>
            </a:r>
            <a:endParaRPr lang="zh-TW" altLang="zh-TW" sz="1200"/>
          </a:p>
          <a:p>
            <a:pPr>
              <a:buFont typeface="Wingdings" panose="05000000000000000000" pitchFamily="2" charset="2"/>
              <a:buNone/>
            </a:pPr>
            <a:r>
              <a:rPr lang="en-US" altLang="zh-TW" sz="1200"/>
              <a:t>    int i, j, k, policy;</a:t>
            </a:r>
            <a:endParaRPr lang="zh-TW" altLang="zh-TW" sz="1200"/>
          </a:p>
          <a:p>
            <a:pPr>
              <a:buFont typeface="Wingdings" panose="05000000000000000000" pitchFamily="2" charset="2"/>
              <a:buNone/>
            </a:pPr>
            <a:r>
              <a:rPr lang="en-US" altLang="zh-TW" sz="1200"/>
              <a:t>    int width = WIDTH;</a:t>
            </a:r>
            <a:endParaRPr lang="zh-TW" altLang="zh-TW" sz="1200"/>
          </a:p>
          <a:p>
            <a:pPr>
              <a:buFont typeface="Wingdings" panose="05000000000000000000" pitchFamily="2" charset="2"/>
              <a:buNone/>
            </a:pPr>
            <a:r>
              <a:rPr lang="en-US" altLang="zh-TW" sz="1200"/>
              <a:t>    int pass = 1;</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for (i = 0; i &lt; width; ++i) {</a:t>
            </a:r>
            <a:endParaRPr lang="zh-TW" altLang="zh-TW" sz="1200"/>
          </a:p>
          <a:p>
            <a:pPr>
              <a:buFont typeface="Wingdings" panose="05000000000000000000" pitchFamily="2" charset="2"/>
              <a:buNone/>
            </a:pPr>
            <a:r>
              <a:rPr lang="en-US" altLang="zh-TW" sz="1200"/>
              <a:t>        for (j = 0; j &lt; width; ++j) {</a:t>
            </a:r>
            <a:endParaRPr lang="zh-TW" altLang="zh-TW" sz="1200"/>
          </a:p>
          <a:p>
            <a:pPr>
              <a:buFont typeface="Wingdings" panose="05000000000000000000" pitchFamily="2" charset="2"/>
              <a:buNone/>
            </a:pPr>
            <a:r>
              <a:rPr lang="en-US" altLang="zh-TW" sz="1200"/>
              <a:t>            M[i][j] = rand() % 30;</a:t>
            </a:r>
            <a:endParaRPr lang="zh-TW" altLang="zh-TW" sz="1200"/>
          </a:p>
          <a:p>
            <a:pPr>
              <a:buFont typeface="Wingdings" panose="05000000000000000000" pitchFamily="2" charset="2"/>
              <a:buNone/>
            </a:pPr>
            <a:r>
              <a:rPr lang="en-US" altLang="zh-TW" sz="1200"/>
              <a:t>            N[i][j] = rand() % 30;</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endParaRPr lang="zh-TW" altLang="en-US" sz="1200"/>
          </a:p>
        </p:txBody>
      </p:sp>
      <p:sp>
        <p:nvSpPr>
          <p:cNvPr id="52228" name="內容版面配置區 4">
            <a:extLst>
              <a:ext uri="{FF2B5EF4-FFF2-40B4-BE49-F238E27FC236}">
                <a16:creationId xmlns:a16="http://schemas.microsoft.com/office/drawing/2014/main" id="{EE11B202-20FF-4A10-868B-2964CA8DE530}"/>
              </a:ext>
            </a:extLst>
          </p:cNvPr>
          <p:cNvSpPr>
            <a:spLocks noGrp="1"/>
          </p:cNvSpPr>
          <p:nvPr>
            <p:ph sz="half" idx="2"/>
          </p:nvPr>
        </p:nvSpPr>
        <p:spPr>
          <a:xfrm>
            <a:off x="3419475" y="115888"/>
            <a:ext cx="5724525" cy="6015037"/>
          </a:xfrm>
        </p:spPr>
        <p:txBody>
          <a:bodyPr/>
          <a:lstStyle/>
          <a:p>
            <a:pPr>
              <a:buFont typeface="Wingdings" panose="05000000000000000000" pitchFamily="2" charset="2"/>
              <a:buNone/>
            </a:pPr>
            <a:r>
              <a:rPr lang="en-US" altLang="zh-TW" sz="1200"/>
              <a:t>/**************Row major***************/       </a:t>
            </a:r>
            <a:endParaRPr lang="zh-TW" altLang="zh-TW" sz="1200"/>
          </a:p>
          <a:p>
            <a:pPr>
              <a:buFont typeface="Wingdings" panose="05000000000000000000" pitchFamily="2" charset="2"/>
              <a:buNone/>
            </a:pPr>
            <a:r>
              <a:rPr lang="en-US" altLang="zh-TW" sz="1200"/>
              <a:t>    struct timeval starttime, endtime;</a:t>
            </a:r>
            <a:endParaRPr lang="zh-TW" altLang="zh-TW" sz="1200"/>
          </a:p>
          <a:p>
            <a:pPr>
              <a:buFont typeface="Wingdings" panose="05000000000000000000" pitchFamily="2" charset="2"/>
              <a:buNone/>
            </a:pPr>
            <a:r>
              <a:rPr lang="en-US" altLang="zh-TW" sz="1200"/>
              <a:t>    gettimeofday(&amp;starttime, NULL);</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for (i = 0; i &lt; width; ++i) {</a:t>
            </a:r>
            <a:endParaRPr lang="zh-TW" altLang="zh-TW" sz="1200"/>
          </a:p>
          <a:p>
            <a:pPr>
              <a:buFont typeface="Wingdings" panose="05000000000000000000" pitchFamily="2" charset="2"/>
              <a:buNone/>
            </a:pPr>
            <a:r>
              <a:rPr lang="en-US" altLang="zh-TW" sz="1200"/>
              <a:t>        for (j = 0; j &lt; width; ++j) {</a:t>
            </a:r>
            <a:endParaRPr lang="zh-TW" altLang="zh-TW" sz="1200"/>
          </a:p>
          <a:p>
            <a:pPr>
              <a:buFont typeface="Wingdings" panose="05000000000000000000" pitchFamily="2" charset="2"/>
              <a:buNone/>
            </a:pPr>
            <a:r>
              <a:rPr lang="en-US" altLang="zh-TW" sz="1200"/>
              <a:t>                MxN[i][j] = M[i][j] + N[i][j];</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gettimeofday(&amp;endtime, NULL);</a:t>
            </a:r>
            <a:endParaRPr lang="zh-TW" altLang="zh-TW" sz="1200"/>
          </a:p>
          <a:p>
            <a:pPr>
              <a:buFont typeface="Wingdings" panose="05000000000000000000" pitchFamily="2" charset="2"/>
              <a:buNone/>
            </a:pPr>
            <a:r>
              <a:rPr lang="en-US" altLang="zh-TW" sz="1200"/>
              <a:t>    double executime;</a:t>
            </a:r>
            <a:endParaRPr lang="zh-TW" altLang="zh-TW" sz="1200"/>
          </a:p>
          <a:p>
            <a:pPr>
              <a:buFont typeface="Wingdings" panose="05000000000000000000" pitchFamily="2" charset="2"/>
              <a:buNone/>
            </a:pPr>
            <a:r>
              <a:rPr lang="en-US" altLang="zh-TW" sz="1200"/>
              <a:t>    executime = (endtime.tv_sec - starttime.tv_sec) * 1000.0;</a:t>
            </a:r>
            <a:endParaRPr lang="zh-TW" altLang="zh-TW" sz="1200"/>
          </a:p>
          <a:p>
            <a:pPr>
              <a:buFont typeface="Wingdings" panose="05000000000000000000" pitchFamily="2" charset="2"/>
              <a:buNone/>
            </a:pPr>
            <a:r>
              <a:rPr lang="en-US" altLang="zh-TW" sz="1200"/>
              <a:t>    executime += (endtime.tv_usec - starttime.tv_usec) / 1000.0;</a:t>
            </a:r>
            <a:endParaRPr lang="zh-TW" altLang="zh-TW" sz="1200"/>
          </a:p>
          <a:p>
            <a:pPr>
              <a:buFont typeface="Wingdings" panose="05000000000000000000" pitchFamily="2" charset="2"/>
              <a:buNone/>
            </a:pPr>
            <a:r>
              <a:rPr lang="en-US" altLang="zh-TW" sz="1200"/>
              <a:t>    printf("CPU time of row major access: %13lf msec\n", executime);</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/************column major******************/       </a:t>
            </a:r>
            <a:endParaRPr lang="zh-TW" altLang="zh-TW" sz="1200"/>
          </a:p>
          <a:p>
            <a:pPr>
              <a:buFont typeface="Wingdings" panose="05000000000000000000" pitchFamily="2" charset="2"/>
              <a:buNone/>
            </a:pPr>
            <a:r>
              <a:rPr lang="en-US" altLang="zh-TW" sz="1200"/>
              <a:t>    gettimeofday(&amp;starttime, NULL);</a:t>
            </a:r>
            <a:endParaRPr lang="zh-TW" altLang="zh-TW" sz="1200"/>
          </a:p>
          <a:p>
            <a:pPr>
              <a:buFont typeface="Wingdings" panose="05000000000000000000" pitchFamily="2" charset="2"/>
              <a:buNone/>
            </a:pPr>
            <a:r>
              <a:rPr lang="en-US" altLang="zh-TW" sz="1200"/>
              <a:t>    for (j = 0; j &lt; width; ++j) {</a:t>
            </a:r>
            <a:endParaRPr lang="zh-TW" altLang="zh-TW" sz="1200"/>
          </a:p>
          <a:p>
            <a:pPr>
              <a:buFont typeface="Wingdings" panose="05000000000000000000" pitchFamily="2" charset="2"/>
              <a:buNone/>
            </a:pPr>
            <a:r>
              <a:rPr lang="en-US" altLang="zh-TW" sz="1200"/>
              <a:t>        for (i = 0; i &lt; width; ++i) {</a:t>
            </a:r>
            <a:endParaRPr lang="zh-TW" altLang="zh-TW" sz="1200"/>
          </a:p>
          <a:p>
            <a:pPr>
              <a:buFont typeface="Wingdings" panose="05000000000000000000" pitchFamily="2" charset="2"/>
              <a:buNone/>
            </a:pPr>
            <a:r>
              <a:rPr lang="en-US" altLang="zh-TW" sz="1200"/>
              <a:t>                P[i][j] = M[i][j] + N[i][j];;</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gettimeofday(&amp;endtime, NULL);</a:t>
            </a:r>
            <a:endParaRPr lang="zh-TW" altLang="zh-TW" sz="1200"/>
          </a:p>
          <a:p>
            <a:pPr>
              <a:buFont typeface="Wingdings" panose="05000000000000000000" pitchFamily="2" charset="2"/>
              <a:buNone/>
            </a:pPr>
            <a:r>
              <a:rPr lang="en-US" altLang="zh-TW" sz="1200"/>
              <a:t>    executime = (endtime.tv_sec - starttime.tv_sec) * 1000.0;</a:t>
            </a:r>
            <a:endParaRPr lang="zh-TW" altLang="zh-TW" sz="1200"/>
          </a:p>
          <a:p>
            <a:pPr>
              <a:buFont typeface="Wingdings" panose="05000000000000000000" pitchFamily="2" charset="2"/>
              <a:buNone/>
            </a:pPr>
            <a:r>
              <a:rPr lang="en-US" altLang="zh-TW" sz="1200"/>
              <a:t>    executime += (endtime.tv_usec - starttime.tv_usec) / 1000.0;</a:t>
            </a:r>
            <a:endParaRPr lang="zh-TW" altLang="zh-TW" sz="1200"/>
          </a:p>
          <a:p>
            <a:pPr>
              <a:buFont typeface="Wingdings" panose="05000000000000000000" pitchFamily="2" charset="2"/>
              <a:buNone/>
            </a:pPr>
            <a:r>
              <a:rPr lang="en-US" altLang="zh-TW" sz="1200"/>
              <a:t>    printf("CPU time of column major access: %13lf msec\n", executime);</a:t>
            </a:r>
            <a:endParaRPr lang="zh-TW" altLang="zh-TW" sz="1200"/>
          </a:p>
          <a:p>
            <a:pPr>
              <a:buFont typeface="Wingdings" panose="05000000000000000000" pitchFamily="2" charset="2"/>
              <a:buNone/>
            </a:pPr>
            <a:r>
              <a:rPr lang="en-US" altLang="zh-TW" sz="1200"/>
              <a:t>    </a:t>
            </a:r>
            <a:endParaRPr lang="zh-TW" altLang="zh-TW" sz="1200"/>
          </a:p>
          <a:p>
            <a:pPr>
              <a:buFont typeface="Wingdings" panose="05000000000000000000" pitchFamily="2" charset="2"/>
              <a:buNone/>
            </a:pPr>
            <a:r>
              <a:rPr lang="en-US" altLang="zh-TW" sz="1200"/>
              <a:t>    </a:t>
            </a:r>
            <a:endParaRPr lang="zh-TW" altLang="en-US" sz="1200"/>
          </a:p>
        </p:txBody>
      </p:sp>
      <p:pic>
        <p:nvPicPr>
          <p:cNvPr id="52229" name="圖片 5" descr="pic.PNG">
            <a:extLst>
              <a:ext uri="{FF2B5EF4-FFF2-40B4-BE49-F238E27FC236}">
                <a16:creationId xmlns:a16="http://schemas.microsoft.com/office/drawing/2014/main" id="{6E9BB03E-FA59-43A4-AE22-CD85D0511C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6237288"/>
            <a:ext cx="3990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A5E4EB47-AC87-464A-8E57-7AD8B3EEB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20888"/>
            <a:ext cx="5545138"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 name="標題 1">
            <a:extLst>
              <a:ext uri="{FF2B5EF4-FFF2-40B4-BE49-F238E27FC236}">
                <a16:creationId xmlns:a16="http://schemas.microsoft.com/office/drawing/2014/main" id="{11BFC230-5A71-448E-825B-3BC7A6E47A9A}"/>
              </a:ext>
            </a:extLst>
          </p:cNvPr>
          <p:cNvSpPr>
            <a:spLocks noGrp="1"/>
          </p:cNvSpPr>
          <p:nvPr>
            <p:ph type="title"/>
          </p:nvPr>
        </p:nvSpPr>
        <p:spPr/>
        <p:txBody>
          <a:bodyPr/>
          <a:lstStyle/>
          <a:p>
            <a:r>
              <a:rPr lang="zh-TW" altLang="en-US" sz="3600" dirty="0">
                <a:latin typeface="標楷體" panose="03000509000000000000" pitchFamily="65" charset="-120"/>
                <a:ea typeface="標楷體" panose="03000509000000000000" pitchFamily="65" charset="-120"/>
              </a:rPr>
              <a:t>使用虛擬記憶體共享函式庫</a:t>
            </a:r>
          </a:p>
        </p:txBody>
      </p:sp>
      <p:sp>
        <p:nvSpPr>
          <p:cNvPr id="4" name="內容版面配置區 3">
            <a:extLst>
              <a:ext uri="{FF2B5EF4-FFF2-40B4-BE49-F238E27FC236}">
                <a16:creationId xmlns:a16="http://schemas.microsoft.com/office/drawing/2014/main" id="{DB75F035-4A2C-4C82-9062-93D8400C73CB}"/>
              </a:ext>
            </a:extLst>
          </p:cNvPr>
          <p:cNvSpPr>
            <a:spLocks noGrp="1"/>
          </p:cNvSpPr>
          <p:nvPr>
            <p:ph idx="1"/>
          </p:nvPr>
        </p:nvSpPr>
        <p:spPr>
          <a:xfrm>
            <a:off x="457200" y="1163637"/>
            <a:ext cx="8229600" cy="4530725"/>
          </a:xfrm>
        </p:spPr>
        <p:txBody>
          <a:bodyPr/>
          <a:lstStyle/>
          <a:p>
            <a:r>
              <a:rPr kumimoji="0" lang="zh-TW" altLang="en-US" sz="2400" dirty="0">
                <a:latin typeface="Times New Roman" panose="02020603050405020304" pitchFamily="18" charset="0"/>
                <a:ea typeface="標楷體" panose="03000509000000000000" pitchFamily="65" charset="-120"/>
                <a:cs typeface="Times New Roman" panose="02020603050405020304" pitchFamily="18" charset="0"/>
              </a:rPr>
              <a:t>除了將實體記憶體和邏輯記憶體分隔開來，虛擬記憶體也允許經由</a:t>
            </a:r>
            <a:r>
              <a:rPr kumimoji="0"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分頁分享</a:t>
            </a:r>
            <a:r>
              <a:rPr kumimoji="0" lang="en-US" altLang="zh-TW" sz="2400" b="1" dirty="0">
                <a:latin typeface="Times New Roman" panose="02020603050405020304" pitchFamily="18" charset="0"/>
                <a:ea typeface="標楷體" panose="03000509000000000000" pitchFamily="65" charset="-120"/>
                <a:cs typeface="Times New Roman" panose="02020603050405020304" pitchFamily="18" charset="0"/>
              </a:rPr>
              <a:t>(shared pages)</a:t>
            </a:r>
            <a:r>
              <a:rPr kumimoji="0" lang="zh-TW" altLang="en-US" sz="2400" dirty="0">
                <a:latin typeface="Times New Roman" panose="02020603050405020304" pitchFamily="18" charset="0"/>
                <a:ea typeface="標楷體" panose="03000509000000000000" pitchFamily="65" charset="-120"/>
                <a:cs typeface="Times New Roman" panose="02020603050405020304" pitchFamily="18" charset="0"/>
              </a:rPr>
              <a:t>，不同行程</a:t>
            </a:r>
            <a:r>
              <a:rPr lang="zh-TW" altLang="en-US" sz="2400" dirty="0">
                <a:latin typeface="標楷體" panose="03000509000000000000" pitchFamily="65" charset="-120"/>
                <a:ea typeface="標楷體" panose="03000509000000000000" pitchFamily="65" charset="-120"/>
              </a:rPr>
              <a:t>共享函式庫</a:t>
            </a:r>
            <a:r>
              <a:rPr kumimoji="0"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1ED1DB00-6A86-40DB-8811-21A6478BB600}"/>
              </a:ext>
            </a:extLst>
          </p:cNvPr>
          <p:cNvSpPr>
            <a:spLocks noGrp="1" noChangeArrowheads="1"/>
          </p:cNvSpPr>
          <p:nvPr>
            <p:ph type="body" idx="1"/>
          </p:nvPr>
        </p:nvSpPr>
        <p:spPr>
          <a:xfrm>
            <a:off x="395288" y="549275"/>
            <a:ext cx="4225925" cy="4530725"/>
          </a:xfrm>
        </p:spPr>
        <p:txBody>
          <a:bodyPr/>
          <a:lstStyle/>
          <a:p>
            <a:pPr eaLnBrk="1" hangingPunct="1">
              <a:lnSpc>
                <a:spcPct val="90000"/>
              </a:lnSpc>
            </a:pPr>
            <a:r>
              <a:rPr lang="en-US" altLang="zh-TW" sz="2400">
                <a:latin typeface="標楷體" panose="03000509000000000000" pitchFamily="65" charset="-120"/>
                <a:ea typeface="標楷體" panose="03000509000000000000" pitchFamily="65" charset="-120"/>
              </a:rPr>
              <a:t>9.9.6    I/O</a:t>
            </a:r>
            <a:r>
              <a:rPr lang="zh-TW" altLang="en-US" sz="2400">
                <a:latin typeface="標楷體" panose="03000509000000000000" pitchFamily="65" charset="-120"/>
                <a:ea typeface="標楷體" panose="03000509000000000000" pitchFamily="65" charset="-120"/>
              </a:rPr>
              <a:t>交互上鎖</a:t>
            </a:r>
          </a:p>
          <a:p>
            <a:pPr lvl="1" eaLnBrk="1" hangingPunct="1">
              <a:lnSpc>
                <a:spcPct val="90000"/>
              </a:lnSpc>
            </a:pPr>
            <a:r>
              <a:rPr lang="zh-TW" altLang="en-US" sz="2000">
                <a:latin typeface="Times New Roman" panose="02020603050405020304" pitchFamily="18" charset="0"/>
                <a:ea typeface="標楷體" panose="03000509000000000000" pitchFamily="65" charset="-120"/>
              </a:rPr>
              <a:t>當使用需求分頁法的時候，有時需要使它的某些頁被鎖在記憶體中。其中一種情況就是和使用者 </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虛擬</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記憶體有關的</a:t>
            </a:r>
            <a:r>
              <a:rPr lang="en-US" altLang="zh-TW" sz="2000">
                <a:latin typeface="Times New Roman" panose="02020603050405020304" pitchFamily="18" charset="0"/>
                <a:ea typeface="標楷體" panose="03000509000000000000" pitchFamily="65" charset="-120"/>
              </a:rPr>
              <a:t>I/O</a:t>
            </a:r>
            <a:r>
              <a:rPr lang="zh-TW" altLang="en-US" sz="2000">
                <a:latin typeface="Times New Roman" panose="02020603050405020304" pitchFamily="18" charset="0"/>
                <a:ea typeface="標楷體" panose="03000509000000000000" pitchFamily="65" charset="-120"/>
              </a:rPr>
              <a:t>。</a:t>
            </a:r>
            <a:r>
              <a:rPr lang="en-US" altLang="zh-TW" sz="2000">
                <a:latin typeface="Times New Roman" panose="02020603050405020304" pitchFamily="18" charset="0"/>
                <a:ea typeface="標楷體" panose="03000509000000000000" pitchFamily="65" charset="-120"/>
              </a:rPr>
              <a:t>I/O</a:t>
            </a:r>
            <a:r>
              <a:rPr lang="zh-TW" altLang="en-US" sz="2000">
                <a:latin typeface="Times New Roman" panose="02020603050405020304" pitchFamily="18" charset="0"/>
                <a:ea typeface="標楷體" panose="03000509000000000000" pitchFamily="65" charset="-120"/>
              </a:rPr>
              <a:t>經常是由一個獨立的</a:t>
            </a:r>
            <a:r>
              <a:rPr lang="en-US" altLang="zh-TW" sz="2000">
                <a:latin typeface="Times New Roman" panose="02020603050405020304" pitchFamily="18" charset="0"/>
                <a:ea typeface="標楷體" panose="03000509000000000000" pitchFamily="65" charset="-120"/>
              </a:rPr>
              <a:t>I/O</a:t>
            </a:r>
            <a:r>
              <a:rPr lang="zh-TW" altLang="en-US" sz="2000">
                <a:latin typeface="Times New Roman" panose="02020603050405020304" pitchFamily="18" charset="0"/>
                <a:ea typeface="標楷體" panose="03000509000000000000" pitchFamily="65" charset="-120"/>
              </a:rPr>
              <a:t>處理程式來執行。舉例來說，一般必須給予磁帶控制器所要轉移的文字 </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或位元組</a:t>
            </a:r>
            <a:r>
              <a:rPr lang="en-US" altLang="zh-TW" sz="2000">
                <a:latin typeface="Times New Roman" panose="02020603050405020304" pitchFamily="18" charset="0"/>
                <a:ea typeface="標楷體" panose="03000509000000000000" pitchFamily="65" charset="-120"/>
              </a:rPr>
              <a:t>)</a:t>
            </a:r>
            <a:r>
              <a:rPr lang="zh-TW" altLang="en-US" sz="2000">
                <a:latin typeface="Times New Roman" panose="02020603050405020304" pitchFamily="18" charset="0"/>
                <a:ea typeface="標楷體" panose="03000509000000000000" pitchFamily="65" charset="-120"/>
              </a:rPr>
              <a:t>數量以及緩衝區在記憶體中的位址。當轉移工作做完之後，</a:t>
            </a:r>
            <a:r>
              <a:rPr lang="en-US" altLang="zh-TW" sz="2000">
                <a:latin typeface="Times New Roman" panose="02020603050405020304" pitchFamily="18" charset="0"/>
                <a:ea typeface="標楷體" panose="03000509000000000000" pitchFamily="65" charset="-120"/>
              </a:rPr>
              <a:t>CPU</a:t>
            </a:r>
            <a:r>
              <a:rPr lang="zh-TW" altLang="en-US" sz="2000">
                <a:latin typeface="Times New Roman" panose="02020603050405020304" pitchFamily="18" charset="0"/>
                <a:ea typeface="標楷體" panose="03000509000000000000" pitchFamily="65" charset="-120"/>
              </a:rPr>
              <a:t>就被中斷了。</a:t>
            </a:r>
          </a:p>
        </p:txBody>
      </p:sp>
      <p:pic>
        <p:nvPicPr>
          <p:cNvPr id="53251" name="Picture 5">
            <a:extLst>
              <a:ext uri="{FF2B5EF4-FFF2-40B4-BE49-F238E27FC236}">
                <a16:creationId xmlns:a16="http://schemas.microsoft.com/office/drawing/2014/main" id="{6CAB3D64-FB3F-41A7-8E35-F0150C5E0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125538"/>
            <a:ext cx="360997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41D0386-8657-4612-A83F-DE091ED01B39}"/>
              </a:ext>
            </a:extLst>
          </p:cNvPr>
          <p:cNvSpPr>
            <a:spLocks noGrp="1" noChangeArrowheads="1"/>
          </p:cNvSpPr>
          <p:nvPr>
            <p:ph type="title"/>
          </p:nvPr>
        </p:nvSpPr>
        <p:spPr/>
        <p:txBody>
          <a:bodyPr/>
          <a:lstStyle/>
          <a:p>
            <a:pPr eaLnBrk="1" hangingPunct="1">
              <a:defRPr/>
            </a:pPr>
            <a:r>
              <a:rPr lang="en-US" altLang="zh-TW">
                <a:effectLst>
                  <a:outerShdw blurRad="38100" dist="38100" dir="2700000" algn="tl">
                    <a:srgbClr val="C0C0C0"/>
                  </a:outerShdw>
                </a:effectLst>
                <a:latin typeface="標楷體" pitchFamily="65" charset="-120"/>
                <a:ea typeface="標楷體" pitchFamily="65" charset="-120"/>
              </a:rPr>
              <a:t> 9.10  </a:t>
            </a:r>
            <a:r>
              <a:rPr lang="zh-TW" altLang="en-US">
                <a:effectLst>
                  <a:outerShdw blurRad="38100" dist="38100" dir="2700000" algn="tl">
                    <a:srgbClr val="C0C0C0"/>
                  </a:outerShdw>
                </a:effectLst>
                <a:latin typeface="標楷體" pitchFamily="65" charset="-120"/>
                <a:ea typeface="標楷體" pitchFamily="65" charset="-120"/>
              </a:rPr>
              <a:t>作業系統的例子</a:t>
            </a:r>
          </a:p>
        </p:txBody>
      </p:sp>
      <p:sp>
        <p:nvSpPr>
          <p:cNvPr id="54275" name="Rectangle 3">
            <a:extLst>
              <a:ext uri="{FF2B5EF4-FFF2-40B4-BE49-F238E27FC236}">
                <a16:creationId xmlns:a16="http://schemas.microsoft.com/office/drawing/2014/main" id="{2460B573-2DFD-490A-93BC-542E6681984B}"/>
              </a:ext>
            </a:extLst>
          </p:cNvPr>
          <p:cNvSpPr>
            <a:spLocks noGrp="1" noChangeArrowheads="1"/>
          </p:cNvSpPr>
          <p:nvPr>
            <p:ph type="body" idx="1"/>
          </p:nvPr>
        </p:nvSpPr>
        <p:spPr>
          <a:xfrm>
            <a:off x="684213" y="836613"/>
            <a:ext cx="7848600" cy="5040312"/>
          </a:xfrm>
        </p:spPr>
        <p:txBody>
          <a:bodyPr/>
          <a:lstStyle/>
          <a:p>
            <a:pPr eaLnBrk="1" hangingPunct="1">
              <a:lnSpc>
                <a:spcPct val="90000"/>
              </a:lnSpc>
            </a:pPr>
            <a:r>
              <a:rPr lang="en-US" altLang="zh-TW" sz="2400">
                <a:latin typeface="Times New Roman" panose="02020603050405020304" pitchFamily="18" charset="0"/>
                <a:ea typeface="標楷體" panose="03000509000000000000" pitchFamily="65" charset="-120"/>
              </a:rPr>
              <a:t>9.10.1  Windows XP</a:t>
            </a:r>
          </a:p>
          <a:p>
            <a:pPr lvl="1" eaLnBrk="1" hangingPunct="1">
              <a:lnSpc>
                <a:spcPct val="90000"/>
              </a:lnSpc>
            </a:pPr>
            <a:r>
              <a:rPr lang="en-US" altLang="zh-TW" sz="2200">
                <a:latin typeface="Times New Roman" panose="02020603050405020304" pitchFamily="18" charset="0"/>
                <a:ea typeface="標楷體" panose="03000509000000000000" pitchFamily="65" charset="-120"/>
              </a:rPr>
              <a:t>Windows XP</a:t>
            </a:r>
            <a:r>
              <a:rPr lang="zh-TW" altLang="en-US" sz="2200">
                <a:latin typeface="Times New Roman" panose="02020603050405020304" pitchFamily="18" charset="0"/>
                <a:ea typeface="標楷體" panose="03000509000000000000" pitchFamily="65" charset="-120"/>
              </a:rPr>
              <a:t>使用有叢集</a:t>
            </a:r>
            <a:r>
              <a:rPr lang="en-US" altLang="zh-TW" sz="2200">
                <a:latin typeface="Times New Roman" panose="02020603050405020304" pitchFamily="18" charset="0"/>
                <a:ea typeface="標楷體" panose="03000509000000000000" pitchFamily="65" charset="-120"/>
              </a:rPr>
              <a:t>(Clustering)</a:t>
            </a:r>
            <a:r>
              <a:rPr lang="zh-TW" altLang="en-US" sz="2200">
                <a:latin typeface="Times New Roman" panose="02020603050405020304" pitchFamily="18" charset="0"/>
                <a:ea typeface="標楷體" panose="03000509000000000000" pitchFamily="65" charset="-120"/>
              </a:rPr>
              <a:t>的需求分頁法來製作虛擬記憶體。叢集藉由引入分頁錯誤和分頁周遭的多個分頁錯誤來處理分頁錯誤。</a:t>
            </a:r>
          </a:p>
          <a:p>
            <a:pPr lvl="1" eaLnBrk="1" hangingPunct="1">
              <a:lnSpc>
                <a:spcPct val="90000"/>
              </a:lnSpc>
            </a:pPr>
            <a:r>
              <a:rPr lang="zh-TW" altLang="en-US" sz="2200">
                <a:latin typeface="Times New Roman" panose="02020603050405020304" pitchFamily="18" charset="0"/>
                <a:ea typeface="標楷體" panose="03000509000000000000" pitchFamily="65" charset="-120"/>
              </a:rPr>
              <a:t>當可用記憶體的數量低於臨界值時，虛擬記憶體管理員使用自動調整工作粗</a:t>
            </a:r>
            <a:r>
              <a:rPr lang="en-US" altLang="zh-TW" sz="2200">
                <a:latin typeface="Times New Roman" panose="02020603050405020304" pitchFamily="18" charset="0"/>
                <a:ea typeface="標楷體" panose="03000509000000000000" pitchFamily="65" charset="-120"/>
              </a:rPr>
              <a:t>(automatic working-set trimming)</a:t>
            </a:r>
            <a:r>
              <a:rPr lang="zh-TW" altLang="en-US" sz="2200">
                <a:latin typeface="Times New Roman" panose="02020603050405020304" pitchFamily="18" charset="0"/>
                <a:ea typeface="標楷體" panose="03000509000000000000" pitchFamily="65" charset="-120"/>
              </a:rPr>
              <a:t>的策略來復原以回到臨界值之上。自動調整工作組藉由評估分配給行程的分頁數目來工作。</a:t>
            </a:r>
          </a:p>
          <a:p>
            <a:pPr lvl="1" eaLnBrk="1" hangingPunct="1">
              <a:lnSpc>
                <a:spcPct val="90000"/>
              </a:lnSpc>
              <a:buFont typeface="Wingdings" panose="05000000000000000000" pitchFamily="2" charset="2"/>
              <a:buNone/>
            </a:pPr>
            <a:endParaRPr lang="en-US" altLang="zh-TW" sz="2200">
              <a:latin typeface="Times New Roman" panose="02020603050405020304" pitchFamily="18" charset="0"/>
              <a:ea typeface="標楷體" panose="03000509000000000000" pitchFamily="65" charset="-120"/>
            </a:endParaRPr>
          </a:p>
          <a:p>
            <a:pPr eaLnBrk="1" hangingPunct="1">
              <a:lnSpc>
                <a:spcPct val="90000"/>
              </a:lnSpc>
            </a:pPr>
            <a:r>
              <a:rPr lang="en-US" altLang="zh-TW" sz="2400">
                <a:latin typeface="Times New Roman" panose="02020603050405020304" pitchFamily="18" charset="0"/>
                <a:ea typeface="標楷體" panose="03000509000000000000" pitchFamily="65" charset="-120"/>
              </a:rPr>
              <a:t>9.10.2  Solaris</a:t>
            </a:r>
          </a:p>
          <a:p>
            <a:pPr lvl="1" eaLnBrk="1" hangingPunct="1">
              <a:lnSpc>
                <a:spcPct val="90000"/>
              </a:lnSpc>
            </a:pPr>
            <a:r>
              <a:rPr lang="zh-TW" altLang="en-US" sz="2200">
                <a:latin typeface="Times New Roman" panose="02020603050405020304" pitchFamily="18" charset="0"/>
                <a:ea typeface="標楷體" panose="03000509000000000000" pitchFamily="65" charset="-120"/>
              </a:rPr>
              <a:t>最新版本的</a:t>
            </a:r>
            <a:r>
              <a:rPr lang="en-US" altLang="zh-TW" sz="2200">
                <a:latin typeface="Times New Roman" panose="02020603050405020304" pitchFamily="18" charset="0"/>
                <a:ea typeface="標楷體" panose="03000509000000000000" pitchFamily="65" charset="-120"/>
              </a:rPr>
              <a:t>Solaris</a:t>
            </a:r>
            <a:r>
              <a:rPr lang="zh-TW" altLang="en-US" sz="2200">
                <a:latin typeface="Times New Roman" panose="02020603050405020304" pitchFamily="18" charset="0"/>
                <a:ea typeface="標楷體" panose="03000509000000000000" pitchFamily="65" charset="-120"/>
              </a:rPr>
              <a:t>核心已經對分頁演算法加強。其中一種加強是辨認出共用程式庫。正在被許多行程分享的程式庫分頁 在分頁掃描的過程中就被跳過。另一種加強是區分出分配給行程的分頁，和分配給一般檔案的分頁，這就是所謂的優先權分頁 </a:t>
            </a:r>
            <a:r>
              <a:rPr lang="en-US" altLang="zh-TW" sz="2200">
                <a:latin typeface="Times New Roman" panose="02020603050405020304" pitchFamily="18" charset="0"/>
                <a:ea typeface="標楷體" panose="03000509000000000000" pitchFamily="65" charset="-120"/>
              </a:rPr>
              <a:t>(Priority paging)</a:t>
            </a:r>
            <a:r>
              <a:rPr lang="zh-TW" altLang="en-US" sz="2200">
                <a:latin typeface="Times New Roman" panose="02020603050405020304" pitchFamily="18" charset="0"/>
                <a:ea typeface="標楷體" panose="03000509000000000000" pitchFamily="65" charset="-120"/>
              </a:rPr>
              <a:t> 。</a:t>
            </a:r>
            <a:endParaRPr lang="en-US" altLang="zh-TW" sz="2200">
              <a:latin typeface="Times New Roman" panose="02020603050405020304" pitchFamily="18" charset="0"/>
              <a:ea typeface="標楷體" panose="03000509000000000000" pitchFamily="65" charset="-12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5">
            <a:extLst>
              <a:ext uri="{FF2B5EF4-FFF2-40B4-BE49-F238E27FC236}">
                <a16:creationId xmlns:a16="http://schemas.microsoft.com/office/drawing/2014/main" id="{D9391E39-03CF-436C-8273-C8985556CBF0}"/>
              </a:ext>
            </a:extLst>
          </p:cNvPr>
          <p:cNvSpPr txBox="1">
            <a:spLocks noChangeArrowheads="1"/>
          </p:cNvSpPr>
          <p:nvPr/>
        </p:nvSpPr>
        <p:spPr bwMode="auto">
          <a:xfrm>
            <a:off x="611188" y="260350"/>
            <a:ext cx="77057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Char char="•"/>
            </a:pPr>
            <a:r>
              <a:rPr kumimoji="0" lang="zh-TW" altLang="en-US" sz="2000">
                <a:latin typeface="Times New Roman" panose="02020603050405020304" pitchFamily="18" charset="0"/>
                <a:ea typeface="標楷體" panose="03000509000000000000" pitchFamily="65" charset="-120"/>
              </a:rPr>
              <a:t>分頁置出演算法利用幾個參數來控制分頁掃描的速率</a:t>
            </a:r>
            <a:r>
              <a:rPr kumimoji="0" lang="en-US" altLang="zh-TW" sz="2000">
                <a:latin typeface="Times New Roman" panose="02020603050405020304" pitchFamily="18" charset="0"/>
                <a:ea typeface="標楷體" panose="03000509000000000000" pitchFamily="65" charset="-120"/>
              </a:rPr>
              <a:t>(scan rate)</a:t>
            </a:r>
            <a:r>
              <a:rPr kumimoji="0" lang="zh-TW" altLang="en-US" sz="2000">
                <a:latin typeface="Times New Roman" panose="02020603050405020304" pitchFamily="18" charset="0"/>
                <a:ea typeface="標楷體" panose="03000509000000000000" pitchFamily="65" charset="-120"/>
              </a:rPr>
              <a:t>。掃描速率用每秒的頁數和慢掃描 </a:t>
            </a:r>
            <a:r>
              <a:rPr kumimoji="0" lang="en-US" altLang="zh-TW" sz="2000">
                <a:latin typeface="Times New Roman" panose="02020603050405020304" pitchFamily="18" charset="0"/>
                <a:ea typeface="標楷體" panose="03000509000000000000" pitchFamily="65" charset="-120"/>
              </a:rPr>
              <a:t>(slowscan)</a:t>
            </a:r>
            <a:r>
              <a:rPr kumimoji="0" lang="zh-TW" altLang="en-US" sz="2000">
                <a:latin typeface="Times New Roman" panose="02020603050405020304" pitchFamily="18" charset="0"/>
                <a:ea typeface="標楷體" panose="03000509000000000000" pitchFamily="65" charset="-120"/>
              </a:rPr>
              <a:t>到快掃描 </a:t>
            </a:r>
            <a:r>
              <a:rPr kumimoji="0" lang="en-US" altLang="zh-TW" sz="2000">
                <a:latin typeface="Times New Roman" panose="02020603050405020304" pitchFamily="18" charset="0"/>
                <a:ea typeface="標楷體" panose="03000509000000000000" pitchFamily="65" charset="-120"/>
              </a:rPr>
              <a:t>(fastscan)</a:t>
            </a:r>
            <a:r>
              <a:rPr kumimoji="0" lang="zh-TW" altLang="en-US" sz="2000">
                <a:latin typeface="Times New Roman" panose="02020603050405020304" pitchFamily="18" charset="0"/>
                <a:ea typeface="標楷體" panose="03000509000000000000" pitchFamily="65" charset="-120"/>
              </a:rPr>
              <a:t>的範圍來表示。當空白記憶體低於</a:t>
            </a:r>
            <a:r>
              <a:rPr kumimoji="0" lang="en-US" altLang="zh-TW" sz="2000">
                <a:latin typeface="Times New Roman" panose="02020603050405020304" pitchFamily="18" charset="0"/>
                <a:ea typeface="標楷體" panose="03000509000000000000" pitchFamily="65" charset="-120"/>
              </a:rPr>
              <a:t>lotsfree</a:t>
            </a:r>
            <a:r>
              <a:rPr kumimoji="0" lang="zh-TW" altLang="en-US" sz="2000">
                <a:latin typeface="Times New Roman" panose="02020603050405020304" pitchFamily="18" charset="0"/>
                <a:ea typeface="標楷體" panose="03000509000000000000" pitchFamily="65" charset="-120"/>
              </a:rPr>
              <a:t>時，掃描即由每秒慢掃描分頁數開始，並且根據可以取得的空白記憶體數量增加快掃描。慢掃描的預設值是每秒</a:t>
            </a:r>
            <a:r>
              <a:rPr kumimoji="0" lang="en-US" altLang="zh-TW" sz="2000">
                <a:latin typeface="Times New Roman" panose="02020603050405020304" pitchFamily="18" charset="0"/>
                <a:ea typeface="標楷體" panose="03000509000000000000" pitchFamily="65" charset="-120"/>
              </a:rPr>
              <a:t>100</a:t>
            </a:r>
            <a:r>
              <a:rPr kumimoji="0" lang="zh-TW" altLang="en-US" sz="2000">
                <a:latin typeface="Times New Roman" panose="02020603050405020304" pitchFamily="18" charset="0"/>
                <a:ea typeface="標楷體" panose="03000509000000000000" pitchFamily="65" charset="-120"/>
              </a:rPr>
              <a:t>頁。通常快掃描被設成每秒是</a:t>
            </a:r>
            <a:r>
              <a:rPr kumimoji="0" lang="en-US" altLang="zh-TW" sz="2000">
                <a:latin typeface="Times New Roman" panose="02020603050405020304" pitchFamily="18" charset="0"/>
                <a:ea typeface="標楷體" panose="03000509000000000000" pitchFamily="65" charset="-120"/>
              </a:rPr>
              <a:t>(total physical pages)/2</a:t>
            </a:r>
            <a:r>
              <a:rPr kumimoji="0" lang="zh-TW" altLang="en-US" sz="2000">
                <a:latin typeface="Times New Roman" panose="02020603050405020304" pitchFamily="18" charset="0"/>
                <a:ea typeface="標楷體" panose="03000509000000000000" pitchFamily="65" charset="-120"/>
              </a:rPr>
              <a:t>，但最大值是每秒</a:t>
            </a:r>
            <a:r>
              <a:rPr kumimoji="0" lang="en-US" altLang="zh-TW" sz="2000">
                <a:latin typeface="Times New Roman" panose="02020603050405020304" pitchFamily="18" charset="0"/>
                <a:ea typeface="標楷體" panose="03000509000000000000" pitchFamily="65" charset="-120"/>
              </a:rPr>
              <a:t>8,192</a:t>
            </a:r>
            <a:r>
              <a:rPr kumimoji="0" lang="zh-TW" altLang="en-US" sz="2000">
                <a:latin typeface="Times New Roman" panose="02020603050405020304" pitchFamily="18" charset="0"/>
                <a:ea typeface="標楷體" panose="03000509000000000000" pitchFamily="65" charset="-120"/>
              </a:rPr>
              <a:t>分頁。</a:t>
            </a:r>
          </a:p>
        </p:txBody>
      </p:sp>
      <p:pic>
        <p:nvPicPr>
          <p:cNvPr id="55299" name="Picture 6">
            <a:extLst>
              <a:ext uri="{FF2B5EF4-FFF2-40B4-BE49-F238E27FC236}">
                <a16:creationId xmlns:a16="http://schemas.microsoft.com/office/drawing/2014/main" id="{4303C433-CDEC-40A2-990A-C7A53E3BC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05038"/>
            <a:ext cx="527685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E4CD92-DBD4-408A-BD1D-852CC12006B2}"/>
              </a:ext>
            </a:extLst>
          </p:cNvPr>
          <p:cNvSpPr>
            <a:spLocks noGrp="1" noChangeArrowheads="1"/>
          </p:cNvSpPr>
          <p:nvPr>
            <p:ph type="title"/>
          </p:nvPr>
        </p:nvSpPr>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9.2</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 需求分頁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(Demand Paging)</a:t>
            </a:r>
          </a:p>
        </p:txBody>
      </p:sp>
      <p:sp>
        <p:nvSpPr>
          <p:cNvPr id="12291" name="Rectangle 3">
            <a:extLst>
              <a:ext uri="{FF2B5EF4-FFF2-40B4-BE49-F238E27FC236}">
                <a16:creationId xmlns:a16="http://schemas.microsoft.com/office/drawing/2014/main" id="{3247D837-0E1B-4F24-9E98-D13C0A4C7182}"/>
              </a:ext>
            </a:extLst>
          </p:cNvPr>
          <p:cNvSpPr>
            <a:spLocks noGrp="1" noChangeArrowheads="1"/>
          </p:cNvSpPr>
          <p:nvPr>
            <p:ph type="body" idx="1"/>
          </p:nvPr>
        </p:nvSpPr>
        <p:spPr>
          <a:xfrm>
            <a:off x="455712" y="985837"/>
            <a:ext cx="8137525" cy="4886325"/>
          </a:xfrm>
        </p:spPr>
        <p:txBody>
          <a:bodyPr/>
          <a:lstStyle/>
          <a:p>
            <a:pPr eaLnBrk="1" hangingPunct="1"/>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需求分頁</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(demand paging)</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以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paging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為基礎，採用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lazy swapper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技巧。即程式執行之初不將全部的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載入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，僅載入執行所須的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，如要處理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fault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問題，由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另行處理。</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2292" name="Picture 4">
            <a:extLst>
              <a:ext uri="{FF2B5EF4-FFF2-40B4-BE49-F238E27FC236}">
                <a16:creationId xmlns:a16="http://schemas.microsoft.com/office/drawing/2014/main" id="{6DA5FBEA-4EFB-43E1-B9F9-203D21338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2" y="2924175"/>
            <a:ext cx="38385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2173718-FABA-4529-845E-7882B22E5CD7}"/>
              </a:ext>
            </a:extLst>
          </p:cNvPr>
          <p:cNvSpPr>
            <a:spLocks noGrp="1" noChangeArrowheads="1"/>
          </p:cNvSpPr>
          <p:nvPr>
            <p:ph type="title"/>
          </p:nvPr>
        </p:nvSpPr>
        <p:spPr>
          <a:xfrm>
            <a:off x="457200" y="332656"/>
            <a:ext cx="8229600" cy="1139825"/>
          </a:xfrm>
        </p:spPr>
        <p:txBody>
          <a:bodyPr/>
          <a:lstStyle/>
          <a:p>
            <a:pPr eaLnBrk="1" hangingPunct="1">
              <a:defRPr/>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9.2.1  </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基本觀念</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315" name="Rectangle 3">
            <a:extLst>
              <a:ext uri="{FF2B5EF4-FFF2-40B4-BE49-F238E27FC236}">
                <a16:creationId xmlns:a16="http://schemas.microsoft.com/office/drawing/2014/main" id="{3D2E2D0F-AD57-4B51-9A91-0D1CAD6C5702}"/>
              </a:ext>
            </a:extLst>
          </p:cNvPr>
          <p:cNvSpPr>
            <a:spLocks noGrp="1" noChangeArrowheads="1"/>
          </p:cNvSpPr>
          <p:nvPr>
            <p:ph type="body" idx="1"/>
          </p:nvPr>
        </p:nvSpPr>
        <p:spPr>
          <a:xfrm>
            <a:off x="457488" y="1006475"/>
            <a:ext cx="8362984" cy="4845050"/>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分頁表上多加一個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Valid/Invalid Bit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欄位，用以指示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page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是否在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memory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中</a:t>
            </a:r>
          </a:p>
        </p:txBody>
      </p:sp>
      <p:pic>
        <p:nvPicPr>
          <p:cNvPr id="13316" name="Picture 4">
            <a:extLst>
              <a:ext uri="{FF2B5EF4-FFF2-40B4-BE49-F238E27FC236}">
                <a16:creationId xmlns:a16="http://schemas.microsoft.com/office/drawing/2014/main" id="{C4263DCB-6386-4C31-860F-C97D6F39D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976438"/>
            <a:ext cx="460692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a:extLst>
              <a:ext uri="{FF2B5EF4-FFF2-40B4-BE49-F238E27FC236}">
                <a16:creationId xmlns:a16="http://schemas.microsoft.com/office/drawing/2014/main" id="{1E794E7C-6030-46BA-8ABC-8DD189474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76250"/>
            <a:ext cx="6408738"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4621</TotalTime>
  <Words>6185</Words>
  <Application>Microsoft Office PowerPoint</Application>
  <PresentationFormat>如螢幕大小 (4:3)</PresentationFormat>
  <Paragraphs>341</Paragraphs>
  <Slides>62</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62</vt:i4>
      </vt:variant>
    </vt:vector>
  </HeadingPairs>
  <TitlesOfParts>
    <vt:vector size="73" baseType="lpstr">
      <vt:lpstr>Monotype Sorts</vt:lpstr>
      <vt:lpstr>ＭＳ Ｐゴシック</vt:lpstr>
      <vt:lpstr>新細明體</vt:lpstr>
      <vt:lpstr>標楷體</vt:lpstr>
      <vt:lpstr>Arial</vt:lpstr>
      <vt:lpstr>Calibri</vt:lpstr>
      <vt:lpstr>Garamond</vt:lpstr>
      <vt:lpstr>Symbol</vt:lpstr>
      <vt:lpstr>Times New Roman</vt:lpstr>
      <vt:lpstr>Wingdings</vt:lpstr>
      <vt:lpstr>Edge</vt:lpstr>
      <vt:lpstr>Chapter 9 虛擬記憶體管理 </vt:lpstr>
      <vt:lpstr>CHAPTER 9  虛擬記憶體管理</vt:lpstr>
      <vt:lpstr>9.1  背景</vt:lpstr>
      <vt:lpstr>虛擬記憶體之運作：</vt:lpstr>
      <vt:lpstr>使用虛擬記憶體之優點</vt:lpstr>
      <vt:lpstr>使用虛擬記憶體共享函式庫</vt:lpstr>
      <vt:lpstr>9.2 需求分頁 (Demand Paging)</vt:lpstr>
      <vt:lpstr>9.2.1  基本觀念</vt:lpstr>
      <vt:lpstr>PowerPoint 簡報</vt:lpstr>
      <vt:lpstr>9.2.2  需求分頁的性能</vt:lpstr>
      <vt:lpstr>Demand Paging Example</vt:lpstr>
      <vt:lpstr>9.3   寫入時複製Copy on write</vt:lpstr>
      <vt:lpstr>9.3   寫入時複製Copy on write</vt:lpstr>
      <vt:lpstr>Linux寫時拷貝技術(copy-on-write)</vt:lpstr>
      <vt:lpstr>Linux寫時拷貝技術(copy-on-write)</vt:lpstr>
      <vt:lpstr>Fork and vfork example</vt:lpstr>
      <vt:lpstr>PowerPoint 簡報</vt:lpstr>
      <vt:lpstr>PowerPoint 簡報</vt:lpstr>
      <vt:lpstr>9.4   分頁替換Page Replacement </vt:lpstr>
      <vt:lpstr>9.4.1  基本技巧</vt:lpstr>
      <vt:lpstr>PowerPoint 簡報</vt:lpstr>
      <vt:lpstr>9.4.2  FIFO法則</vt:lpstr>
      <vt:lpstr>9.4.2  FIFO法則</vt:lpstr>
      <vt:lpstr>9.4.3  最佳頁替換Optimal Page Replacement</vt:lpstr>
      <vt:lpstr>9.4.4 LRU (Least Recently-Used)</vt:lpstr>
      <vt:lpstr>9.4.4 LRU (Least Recently-Used)</vt:lpstr>
      <vt:lpstr>Practice</vt:lpstr>
      <vt:lpstr>Homework 8</vt:lpstr>
      <vt:lpstr>9.4.5  LRU近似換頁法(LRU-approximation)</vt:lpstr>
      <vt:lpstr>PowerPoint 簡報</vt:lpstr>
      <vt:lpstr>PowerPoint 簡報</vt:lpstr>
      <vt:lpstr>PowerPoint 簡報</vt:lpstr>
      <vt:lpstr>PowerPoint 簡報</vt:lpstr>
      <vt:lpstr>9.5頁框的配置法則(Allocation of frames)</vt:lpstr>
      <vt:lpstr>9.5頁框的配置法則(Allocation of frames)</vt:lpstr>
      <vt:lpstr>9.5頁框的配置法則(Allocation of frames)</vt:lpstr>
      <vt:lpstr> 9.6   輾轉現象(Thrashing)</vt:lpstr>
      <vt:lpstr> </vt:lpstr>
      <vt:lpstr>利用 working set model</vt:lpstr>
      <vt:lpstr>PowerPoint 簡報</vt:lpstr>
      <vt:lpstr>PowerPoint 簡報</vt:lpstr>
      <vt:lpstr>Working-Set Model</vt:lpstr>
      <vt:lpstr>PowerPoint 簡報</vt:lpstr>
      <vt:lpstr>9.7  記憶體對映檔案 Memory-Mapped Files </vt:lpstr>
      <vt:lpstr>9.7  記憶體對映檔案 Memory-Mapped Files</vt:lpstr>
      <vt:lpstr>9.7.1  基本功能</vt:lpstr>
      <vt:lpstr>PowerPoint 簡報</vt:lpstr>
      <vt:lpstr>Linux的記憶體映射函式 mmap</vt:lpstr>
      <vt:lpstr>記憶體映射函數 mmap 的使用方法</vt:lpstr>
      <vt:lpstr>backup</vt:lpstr>
      <vt:lpstr>PowerPoint 簡報</vt:lpstr>
      <vt:lpstr>PowerPoint 簡報</vt:lpstr>
      <vt:lpstr>PowerPoint 簡報</vt:lpstr>
      <vt:lpstr>9．8  核心記憶體的配置</vt:lpstr>
      <vt:lpstr>PowerPoint 簡報</vt:lpstr>
      <vt:lpstr>9．9   其它考慮的因素</vt:lpstr>
      <vt:lpstr>PowerPoint 簡報</vt:lpstr>
      <vt:lpstr>PowerPoint 簡報</vt:lpstr>
      <vt:lpstr>Example</vt:lpstr>
      <vt:lpstr>PowerPoint 簡報</vt:lpstr>
      <vt:lpstr> 9.10  作業系統的例子</vt:lpstr>
      <vt:lpstr>PowerPoint 簡報</vt:lpstr>
    </vt:vector>
  </TitlesOfParts>
  <Manager/>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subject/>
  <dc:creator>sju</dc:creator>
  <cp:keywords/>
  <dc:description/>
  <cp:lastModifiedBy>Brucelin</cp:lastModifiedBy>
  <cp:revision>196</cp:revision>
  <cp:lastPrinted>1601-01-01T00:00:00Z</cp:lastPrinted>
  <dcterms:created xsi:type="dcterms:W3CDTF">2006-03-02T08:31:33Z</dcterms:created>
  <dcterms:modified xsi:type="dcterms:W3CDTF">2020-05-25T06:27:12Z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TC010721381028</vt:lpwstr>
  </property>
</Properties>
</file>