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5" r:id="rId5"/>
    <p:sldId id="271" r:id="rId6"/>
    <p:sldId id="266" r:id="rId7"/>
    <p:sldId id="267" r:id="rId8"/>
    <p:sldId id="272" r:id="rId9"/>
    <p:sldId id="261" r:id="rId10"/>
    <p:sldId id="269" r:id="rId11"/>
    <p:sldId id="268" r:id="rId12"/>
    <p:sldId id="262" r:id="rId13"/>
    <p:sldId id="263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Sequential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工作表1!$A$2:$A$6</c:f>
              <c:strCache>
                <c:ptCount val="5"/>
                <c:pt idx="0">
                  <c:v>10x10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1.2997E-2</c:v>
                </c:pt>
                <c:pt idx="1">
                  <c:v>377.041584</c:v>
                </c:pt>
                <c:pt idx="2">
                  <c:v>3125</c:v>
                </c:pt>
                <c:pt idx="3">
                  <c:v>22585</c:v>
                </c:pt>
                <c:pt idx="4">
                  <c:v>52156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10-40C1-90D5-9EA24C9753C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Transpose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工作表1!$A$2:$A$6</c:f>
              <c:strCache>
                <c:ptCount val="5"/>
                <c:pt idx="0">
                  <c:v>10x10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1.3746E-2</c:v>
                </c:pt>
                <c:pt idx="1">
                  <c:v>316.29508700000002</c:v>
                </c:pt>
                <c:pt idx="2">
                  <c:v>2516</c:v>
                </c:pt>
                <c:pt idx="3">
                  <c:v>8500</c:v>
                </c:pt>
                <c:pt idx="4">
                  <c:v>20149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10-40C1-90D5-9EA24C9753C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OpenMP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工作表1!$A$2:$A$6</c:f>
              <c:strCache>
                <c:ptCount val="5"/>
                <c:pt idx="0">
                  <c:v>10x10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</c:strCache>
            </c:str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2.4374959999999999</c:v>
                </c:pt>
                <c:pt idx="1">
                  <c:v>98.946887000000004</c:v>
                </c:pt>
                <c:pt idx="2">
                  <c:v>1434</c:v>
                </c:pt>
                <c:pt idx="3">
                  <c:v>5558</c:v>
                </c:pt>
                <c:pt idx="4">
                  <c:v>12978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10-40C1-90D5-9EA24C9753C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Transpose &amp; OpenMP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工作表1!$A$2:$A$6</c:f>
              <c:strCache>
                <c:ptCount val="5"/>
                <c:pt idx="0">
                  <c:v>10x10</c:v>
                </c:pt>
                <c:pt idx="1">
                  <c:v>500x500</c:v>
                </c:pt>
                <c:pt idx="2">
                  <c:v>1000x1000</c:v>
                </c:pt>
                <c:pt idx="3">
                  <c:v>1500x1500</c:v>
                </c:pt>
                <c:pt idx="4">
                  <c:v>2000x2000</c:v>
                </c:pt>
              </c:strCache>
            </c:strRef>
          </c:cat>
          <c:val>
            <c:numRef>
              <c:f>工作表1!$E$2:$E$6</c:f>
              <c:numCache>
                <c:formatCode>General</c:formatCode>
                <c:ptCount val="5"/>
                <c:pt idx="0">
                  <c:v>2.8589E-2</c:v>
                </c:pt>
                <c:pt idx="1">
                  <c:v>84.486429000000001</c:v>
                </c:pt>
                <c:pt idx="2">
                  <c:v>667</c:v>
                </c:pt>
                <c:pt idx="3">
                  <c:v>2265</c:v>
                </c:pt>
                <c:pt idx="4">
                  <c:v>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10-40C1-90D5-9EA24C975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659440"/>
        <c:axId val="123650704"/>
      </c:lineChart>
      <c:catAx>
        <c:axId val="1236594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3650704"/>
        <c:crosses val="autoZero"/>
        <c:auto val="1"/>
        <c:lblAlgn val="ctr"/>
        <c:lblOffset val="100"/>
        <c:noMultiLvlLbl val="0"/>
      </c:catAx>
      <c:valAx>
        <c:axId val="1236507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365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QuickSort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2^11</c:v>
                </c:pt>
                <c:pt idx="1">
                  <c:v>2^13</c:v>
                </c:pt>
                <c:pt idx="2">
                  <c:v>2^15</c:v>
                </c:pt>
                <c:pt idx="3">
                  <c:v>2^17</c:v>
                </c:pt>
                <c:pt idx="4">
                  <c:v>2^19</c:v>
                </c:pt>
                <c:pt idx="5">
                  <c:v>2^20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0.43027300000000002</c:v>
                </c:pt>
                <c:pt idx="1">
                  <c:v>0.85621000000000003</c:v>
                </c:pt>
                <c:pt idx="2">
                  <c:v>7.7703059999999997</c:v>
                </c:pt>
                <c:pt idx="3">
                  <c:v>20.53</c:v>
                </c:pt>
                <c:pt idx="4">
                  <c:v>77.92</c:v>
                </c:pt>
                <c:pt idx="5">
                  <c:v>166.2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A3-4E83-ABA6-F0B5FE4875C3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Sequential Bitonic</c:v>
                </c:pt>
              </c:strCache>
            </c:strRef>
          </c:tx>
          <c:spPr>
            <a:ln w="22225" cap="rnd">
              <a:solidFill>
                <a:srgbClr val="00B0F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2^11</c:v>
                </c:pt>
                <c:pt idx="1">
                  <c:v>2^13</c:v>
                </c:pt>
                <c:pt idx="2">
                  <c:v>2^15</c:v>
                </c:pt>
                <c:pt idx="3">
                  <c:v>2^17</c:v>
                </c:pt>
                <c:pt idx="4">
                  <c:v>2^19</c:v>
                </c:pt>
                <c:pt idx="5">
                  <c:v>2^20</c:v>
                </c:pt>
              </c:strCache>
            </c:str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1.417019</c:v>
                </c:pt>
                <c:pt idx="1">
                  <c:v>3.0208879999999998</c:v>
                </c:pt>
                <c:pt idx="2">
                  <c:v>18.571876</c:v>
                </c:pt>
                <c:pt idx="3">
                  <c:v>73.94</c:v>
                </c:pt>
                <c:pt idx="4">
                  <c:v>352.55</c:v>
                </c:pt>
                <c:pt idx="5">
                  <c:v>764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A3-4E83-ABA6-F0B5FE4875C3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Parrallel Bitonic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2^11</c:v>
                </c:pt>
                <c:pt idx="1">
                  <c:v>2^13</c:v>
                </c:pt>
                <c:pt idx="2">
                  <c:v>2^15</c:v>
                </c:pt>
                <c:pt idx="3">
                  <c:v>2^17</c:v>
                </c:pt>
                <c:pt idx="4">
                  <c:v>2^19</c:v>
                </c:pt>
                <c:pt idx="5">
                  <c:v>2^20</c:v>
                </c:pt>
              </c:strCache>
            </c:strRef>
          </c:cat>
          <c:val>
            <c:numRef>
              <c:f>工作表1!$D$2:$D$7</c:f>
              <c:numCache>
                <c:formatCode>General</c:formatCode>
                <c:ptCount val="6"/>
                <c:pt idx="0">
                  <c:v>2.4054760000000002</c:v>
                </c:pt>
                <c:pt idx="1">
                  <c:v>2.2490380000000001</c:v>
                </c:pt>
                <c:pt idx="2">
                  <c:v>7.4993699999999999</c:v>
                </c:pt>
                <c:pt idx="3">
                  <c:v>25.11</c:v>
                </c:pt>
                <c:pt idx="4">
                  <c:v>108.09</c:v>
                </c:pt>
                <c:pt idx="5">
                  <c:v>232.1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A3-4E83-ABA6-F0B5FE4875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662352"/>
        <c:axId val="123651952"/>
      </c:lineChart>
      <c:catAx>
        <c:axId val="12366235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3651952"/>
        <c:crosses val="autoZero"/>
        <c:auto val="1"/>
        <c:lblAlgn val="ctr"/>
        <c:lblOffset val="100"/>
        <c:noMultiLvlLbl val="0"/>
      </c:catAx>
      <c:valAx>
        <c:axId val="1236519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366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CPU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100000</c:v>
                </c:pt>
                <c:pt idx="1">
                  <c:v>1000000</c:v>
                </c:pt>
                <c:pt idx="2">
                  <c:v>10000000</c:v>
                </c:pt>
                <c:pt idx="3">
                  <c:v>100000000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2.5375000000000001</c:v>
                </c:pt>
                <c:pt idx="1">
                  <c:v>25.172000000000001</c:v>
                </c:pt>
                <c:pt idx="2">
                  <c:v>250.98</c:v>
                </c:pt>
                <c:pt idx="3">
                  <c:v>2516.4899999999998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85-4657-ABB7-2E5C3D3021A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GPU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工作表1!$A$2:$A$5</c:f>
              <c:numCache>
                <c:formatCode>General</c:formatCode>
                <c:ptCount val="4"/>
                <c:pt idx="0">
                  <c:v>100000</c:v>
                </c:pt>
                <c:pt idx="1">
                  <c:v>1000000</c:v>
                </c:pt>
                <c:pt idx="2">
                  <c:v>10000000</c:v>
                </c:pt>
                <c:pt idx="3">
                  <c:v>100000000</c:v>
                </c:pt>
              </c:numCache>
            </c:num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5.3760000000000002E-2</c:v>
                </c:pt>
                <c:pt idx="1">
                  <c:v>0.41460000000000002</c:v>
                </c:pt>
                <c:pt idx="2">
                  <c:v>4.0339999999999998</c:v>
                </c:pt>
                <c:pt idx="3">
                  <c:v>41.615000000000002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C85-4657-ABB7-2E5C3D302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5520"/>
        <c:axId val="5807600"/>
      </c:lineChart>
      <c:catAx>
        <c:axId val="58055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07600"/>
        <c:crosses val="autoZero"/>
        <c:auto val="1"/>
        <c:lblAlgn val="ctr"/>
        <c:lblOffset val="100"/>
        <c:noMultiLvlLbl val="0"/>
      </c:catAx>
      <c:valAx>
        <c:axId val="58076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0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CPU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500*500</c:v>
                </c:pt>
                <c:pt idx="1">
                  <c:v>2000*2000</c:v>
                </c:pt>
                <c:pt idx="2">
                  <c:v>4000*4000</c:v>
                </c:pt>
                <c:pt idx="3">
                  <c:v>6000*6000</c:v>
                </c:pt>
                <c:pt idx="4">
                  <c:v>8000*8000</c:v>
                </c:pt>
                <c:pt idx="5">
                  <c:v>10000*10000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16</c:v>
                </c:pt>
                <c:pt idx="1">
                  <c:v>206.75</c:v>
                </c:pt>
                <c:pt idx="2">
                  <c:v>831.25</c:v>
                </c:pt>
                <c:pt idx="3">
                  <c:v>1862.65</c:v>
                </c:pt>
                <c:pt idx="4">
                  <c:v>3312.58</c:v>
                </c:pt>
                <c:pt idx="5">
                  <c:v>5172.22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08-4E0D-AB9A-7CDF2F8143DD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GPU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500*500</c:v>
                </c:pt>
                <c:pt idx="1">
                  <c:v>2000*2000</c:v>
                </c:pt>
                <c:pt idx="2">
                  <c:v>4000*4000</c:v>
                </c:pt>
                <c:pt idx="3">
                  <c:v>6000*6000</c:v>
                </c:pt>
                <c:pt idx="4">
                  <c:v>8000*8000</c:v>
                </c:pt>
                <c:pt idx="5">
                  <c:v>10000*10000</c:v>
                </c:pt>
              </c:strCache>
            </c:strRef>
          </c:cat>
          <c:val>
            <c:numRef>
              <c:f>工作表1!$C$2:$C$7</c:f>
              <c:numCache>
                <c:formatCode>General</c:formatCode>
                <c:ptCount val="6"/>
                <c:pt idx="0">
                  <c:v>0.81</c:v>
                </c:pt>
                <c:pt idx="1">
                  <c:v>2.12</c:v>
                </c:pt>
                <c:pt idx="2">
                  <c:v>6.28</c:v>
                </c:pt>
                <c:pt idx="3">
                  <c:v>14.09</c:v>
                </c:pt>
                <c:pt idx="4">
                  <c:v>23.7</c:v>
                </c:pt>
                <c:pt idx="5">
                  <c:v>35.83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08-4E0D-AB9A-7CDF2F814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05520"/>
        <c:axId val="5807600"/>
      </c:lineChart>
      <c:catAx>
        <c:axId val="580552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07600"/>
        <c:crosses val="autoZero"/>
        <c:auto val="1"/>
        <c:lblAlgn val="ctr"/>
        <c:lblOffset val="100"/>
        <c:noMultiLvlLbl val="0"/>
      </c:catAx>
      <c:valAx>
        <c:axId val="580760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80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0.01692</cdr:y>
    </cdr:from>
    <cdr:to>
      <cdr:x>0.1056</cdr:x>
      <cdr:y>0.30213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0" y="5425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TW" sz="1400" dirty="0" smtClean="0">
              <a:solidFill>
                <a:schemeClr val="tx1"/>
              </a:solidFill>
            </a:rPr>
            <a:t>(</a:t>
          </a:r>
          <a:r>
            <a:rPr lang="en-US" altLang="zh-TW" sz="1400" dirty="0" err="1" smtClean="0">
              <a:solidFill>
                <a:schemeClr val="tx1"/>
              </a:solidFill>
            </a:rPr>
            <a:t>ms</a:t>
          </a:r>
          <a:r>
            <a:rPr lang="en-US" altLang="zh-TW" sz="1400" dirty="0" smtClean="0">
              <a:solidFill>
                <a:schemeClr val="tx1"/>
              </a:solidFill>
            </a:rPr>
            <a:t>)</a:t>
          </a:r>
          <a:endParaRPr lang="zh-TW" altLang="en-US" sz="14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0.01692</cdr:y>
    </cdr:from>
    <cdr:to>
      <cdr:x>0.1056</cdr:x>
      <cdr:y>0.30213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0" y="5425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zh-TW" sz="1400" dirty="0" smtClean="0">
              <a:solidFill>
                <a:schemeClr val="tx1"/>
              </a:solidFill>
            </a:rPr>
            <a:t>(</a:t>
          </a:r>
          <a:r>
            <a:rPr lang="en-US" altLang="zh-TW" sz="1400" dirty="0" err="1" smtClean="0">
              <a:solidFill>
                <a:schemeClr val="tx1"/>
              </a:solidFill>
            </a:rPr>
            <a:t>ms</a:t>
          </a:r>
          <a:r>
            <a:rPr lang="en-US" altLang="zh-TW" sz="1400" dirty="0" smtClean="0">
              <a:solidFill>
                <a:schemeClr val="tx1"/>
              </a:solidFill>
            </a:rPr>
            <a:t>)</a:t>
          </a:r>
          <a:endParaRPr lang="zh-TW" altLang="en-US" sz="1400" dirty="0">
            <a:solidFill>
              <a:schemeClr val="tx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JPG"/><Relationship Id="rId18" Type="http://schemas.openxmlformats.org/officeDocument/2006/relationships/image" Target="../media/image20.JPG"/><Relationship Id="rId12" Type="http://schemas.openxmlformats.org/officeDocument/2006/relationships/image" Target="../media/image38.png"/><Relationship Id="rId17" Type="http://schemas.openxmlformats.org/officeDocument/2006/relationships/image" Target="../media/image19.JPG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7.JPG"/><Relationship Id="rId1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平行計算 期中報告</a:t>
            </a:r>
            <a:endParaRPr lang="zh-TW" altLang="en-US" sz="6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 40675026h 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楊信一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89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HW3 2D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>
              <a:xfrm>
                <a:off x="1141411" y="1968133"/>
                <a:ext cx="9905999" cy="4687643"/>
              </a:xfrm>
            </p:spPr>
            <p:txBody>
              <a:bodyPr/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Matrix size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one block with two dimensional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threads</a:t>
                </a: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two dimensional blocks, each block has one thread</a:t>
                </a:r>
                <a:endPara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two dimensional blocks, each block has two dimensional threads</a:t>
                </a:r>
                <a:endParaRPr lang="en-US" altLang="zh-TW" sz="20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1" y="1968133"/>
                <a:ext cx="9905999" cy="4687643"/>
              </a:xfrm>
              <a:blipFill>
                <a:blip r:embed="rId12"/>
                <a:stretch>
                  <a:fillRect l="-1231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05" y="3023618"/>
            <a:ext cx="3768083" cy="59002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583" y="2700405"/>
            <a:ext cx="4254507" cy="8620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04" y="4060056"/>
            <a:ext cx="6228765" cy="5037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583" y="3710197"/>
            <a:ext cx="4254507" cy="85365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04" y="5131710"/>
            <a:ext cx="6088087" cy="56040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583" y="5131710"/>
            <a:ext cx="4254507" cy="8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5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HW3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141411" y="1968133"/>
            <a:ext cx="9905999" cy="4687643"/>
          </a:xfrm>
        </p:spPr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 dimension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 dimension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009212"/>
              </p:ext>
            </p:extLst>
          </p:nvPr>
        </p:nvGraphicFramePr>
        <p:xfrm>
          <a:off x="1475524" y="2460502"/>
          <a:ext cx="6068280" cy="116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760">
                  <a:extLst>
                    <a:ext uri="{9D8B030D-6E8A-4147-A177-3AD203B41FA5}">
                      <a16:colId xmlns:a16="http://schemas.microsoft.com/office/drawing/2014/main" val="2363748754"/>
                    </a:ext>
                  </a:extLst>
                </a:gridCol>
                <a:gridCol w="2022760">
                  <a:extLst>
                    <a:ext uri="{9D8B030D-6E8A-4147-A177-3AD203B41FA5}">
                      <a16:colId xmlns:a16="http://schemas.microsoft.com/office/drawing/2014/main" val="571100607"/>
                    </a:ext>
                  </a:extLst>
                </a:gridCol>
                <a:gridCol w="2022760">
                  <a:extLst>
                    <a:ext uri="{9D8B030D-6E8A-4147-A177-3AD203B41FA5}">
                      <a16:colId xmlns:a16="http://schemas.microsoft.com/office/drawing/2014/main" val="2401976890"/>
                    </a:ext>
                  </a:extLst>
                </a:gridCol>
              </a:tblGrid>
              <a:tr h="58389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1.OBMT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2.MBOT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3.MBMT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20709"/>
                  </a:ext>
                </a:extLst>
              </a:tr>
              <a:tr h="58389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4.465120ms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22.193377ms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0.487008ms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42689"/>
                  </a:ext>
                </a:extLst>
              </a:tr>
            </a:tbl>
          </a:graphicData>
        </a:graphic>
      </p:graphicFrame>
      <p:graphicFrame>
        <p:nvGraphicFramePr>
          <p:cNvPr id="9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635374"/>
              </p:ext>
            </p:extLst>
          </p:nvPr>
        </p:nvGraphicFramePr>
        <p:xfrm>
          <a:off x="1475524" y="4735452"/>
          <a:ext cx="6068280" cy="116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760">
                  <a:extLst>
                    <a:ext uri="{9D8B030D-6E8A-4147-A177-3AD203B41FA5}">
                      <a16:colId xmlns:a16="http://schemas.microsoft.com/office/drawing/2014/main" val="2363748754"/>
                    </a:ext>
                  </a:extLst>
                </a:gridCol>
                <a:gridCol w="2022760">
                  <a:extLst>
                    <a:ext uri="{9D8B030D-6E8A-4147-A177-3AD203B41FA5}">
                      <a16:colId xmlns:a16="http://schemas.microsoft.com/office/drawing/2014/main" val="571100607"/>
                    </a:ext>
                  </a:extLst>
                </a:gridCol>
                <a:gridCol w="2022760">
                  <a:extLst>
                    <a:ext uri="{9D8B030D-6E8A-4147-A177-3AD203B41FA5}">
                      <a16:colId xmlns:a16="http://schemas.microsoft.com/office/drawing/2014/main" val="2401976890"/>
                    </a:ext>
                  </a:extLst>
                </a:gridCol>
              </a:tblGrid>
              <a:tr h="58389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4.OBMT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5.MBOT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6.MBMT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20709"/>
                  </a:ext>
                </a:extLst>
              </a:tr>
              <a:tr h="58389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4.464192ms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22.253153ms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0.482560ms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4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99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size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HW3.3(multiple blocks with multiple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threads)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的方式加速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800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1D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130" y="2686037"/>
            <a:ext cx="5307439" cy="5321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0"/>
          <a:stretch/>
        </p:blipFill>
        <p:spPr>
          <a:xfrm>
            <a:off x="6880287" y="1714499"/>
            <a:ext cx="4971576" cy="1503646"/>
          </a:xfrm>
          <a:prstGeom prst="rect">
            <a:avLst/>
          </a:prstGeom>
        </p:spPr>
      </p:pic>
      <p:graphicFrame>
        <p:nvGraphicFramePr>
          <p:cNvPr id="10" name="圖表 9"/>
          <p:cNvGraphicFramePr/>
          <p:nvPr>
            <p:extLst>
              <p:ext uri="{D42A27DB-BD31-4B8C-83A1-F6EECF244321}">
                <p14:modId xmlns:p14="http://schemas.microsoft.com/office/powerpoint/2010/main" val="3084309517"/>
              </p:ext>
            </p:extLst>
          </p:nvPr>
        </p:nvGraphicFramePr>
        <p:xfrm>
          <a:off x="1764688" y="3370544"/>
          <a:ext cx="8659446" cy="320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文字方塊 1"/>
          <p:cNvSpPr txBox="1"/>
          <p:nvPr/>
        </p:nvSpPr>
        <p:spPr>
          <a:xfrm>
            <a:off x="9663113" y="6227884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smtClean="0">
                <a:solidFill>
                  <a:schemeClr val="tx1"/>
                </a:solidFill>
              </a:rPr>
              <a:t>(</a:t>
            </a:r>
            <a:r>
              <a:rPr lang="en-US" altLang="zh-TW" sz="1400" dirty="0"/>
              <a:t>N</a:t>
            </a:r>
            <a:r>
              <a:rPr lang="en-US" altLang="zh-TW" sz="1400" dirty="0" smtClean="0">
                <a:solidFill>
                  <a:schemeClr val="tx1"/>
                </a:solidFill>
              </a:rPr>
              <a:t>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2D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36" y="2721817"/>
            <a:ext cx="5533602" cy="4611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79" y="1604894"/>
            <a:ext cx="4972594" cy="1599465"/>
          </a:xfrm>
          <a:prstGeom prst="rect">
            <a:avLst/>
          </a:prstGeom>
        </p:spPr>
      </p:pic>
      <p:graphicFrame>
        <p:nvGraphicFramePr>
          <p:cNvPr id="9" name="圖表 8"/>
          <p:cNvGraphicFramePr/>
          <p:nvPr>
            <p:extLst>
              <p:ext uri="{D42A27DB-BD31-4B8C-83A1-F6EECF244321}">
                <p14:modId xmlns:p14="http://schemas.microsoft.com/office/powerpoint/2010/main" val="2876850797"/>
              </p:ext>
            </p:extLst>
          </p:nvPr>
        </p:nvGraphicFramePr>
        <p:xfrm>
          <a:off x="1241702" y="3356758"/>
          <a:ext cx="9705417" cy="320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文字方塊 1"/>
          <p:cNvSpPr txBox="1"/>
          <p:nvPr/>
        </p:nvSpPr>
        <p:spPr>
          <a:xfrm>
            <a:off x="10489919" y="6192713"/>
            <a:ext cx="914400" cy="9144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smtClean="0">
                <a:solidFill>
                  <a:schemeClr val="tx1"/>
                </a:solidFill>
              </a:rPr>
              <a:t>(width1)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0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178169"/>
            <a:ext cx="9905999" cy="46130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TW" sz="6000" dirty="0" smtClean="0"/>
              <a:t>~END~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9755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HW1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atrix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ize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2000x2000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對矩陣做轉置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38"/>
          <a:stretch/>
        </p:blipFill>
        <p:spPr>
          <a:xfrm>
            <a:off x="2360734" y="3401072"/>
            <a:ext cx="7750587" cy="14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HW1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38" b="52878"/>
          <a:stretch/>
        </p:blipFill>
        <p:spPr>
          <a:xfrm>
            <a:off x="2378613" y="2933699"/>
            <a:ext cx="6809350" cy="158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1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HW1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置加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OpenMP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平行化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69" y="2892963"/>
            <a:ext cx="8179729" cy="16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0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HW1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55152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41413" y="2338119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ms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416502" y="5452646"/>
            <a:ext cx="112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(array size)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399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bitonic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sort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152775"/>
            <a:ext cx="9905999" cy="354171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時間複雜度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sequential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pt-BR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Θ( 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pt-BR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n )</a:t>
            </a:r>
            <a:r>
              <a:rPr lang="pt-BR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pt-BR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         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parallel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Θ(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log( n )</a:t>
            </a:r>
            <a:r>
              <a:rPr lang="pt-BR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pt-BR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排序過程：隨機序列             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調序列                 排序完成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4290647" y="3266633"/>
            <a:ext cx="1081453" cy="53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6834554" y="3258170"/>
            <a:ext cx="1081453" cy="53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793843"/>
            <a:ext cx="97536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9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array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ize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1048576(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平行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方式：轉成雙調序列處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</a:t>
                </a:r>
                <a:r>
                  <a:rPr lang="en-US" altLang="zh-TW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OpenMP</a:t>
                </a:r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對照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quick sort( </a:t>
                </a:r>
                <a:r>
                  <a:rPr lang="pt-BR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Θ</a:t>
                </a:r>
                <a:r>
                  <a:rPr lang="pt-BR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 n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pt-BR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log( n </a:t>
                </a:r>
                <a:r>
                  <a:rPr lang="pt-BR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pt-BR" altLang="zh-TW" baseline="30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pt-BR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結果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54" y="4020343"/>
            <a:ext cx="6930799" cy="165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9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HW2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17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141413" y="2406261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ms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390124" y="5452646"/>
            <a:ext cx="112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(array size)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05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HW3 1D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>
              <a:xfrm>
                <a:off x="1141411" y="1968133"/>
                <a:ext cx="9905999" cy="4687643"/>
              </a:xfrm>
            </p:spPr>
            <p:txBody>
              <a:bodyPr/>
              <a:lstStyle/>
              <a:p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Matrix size</a:t>
                </a:r>
                <a:r>
                  <a:rPr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TW" b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one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block, multiple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threads</a:t>
                </a: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multiple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blocks,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each has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one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thread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multiple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blocks </a:t>
                </a:r>
                <a:r>
                  <a:rPr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multiple threads</a:t>
                </a:r>
                <a:endParaRPr lang="zh-TW" altLang="en-US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1" y="1968133"/>
                <a:ext cx="9905999" cy="4687643"/>
              </a:xfrm>
              <a:blipFill>
                <a:blip r:embed="rId2"/>
                <a:stretch>
                  <a:fillRect l="-1231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72" y="2987450"/>
            <a:ext cx="3716430" cy="55681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30" y="4114288"/>
            <a:ext cx="3721372" cy="47877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30" y="5136666"/>
            <a:ext cx="5454922" cy="4669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3"/>
          <a:stretch/>
        </p:blipFill>
        <p:spPr>
          <a:xfrm>
            <a:off x="7231171" y="2660303"/>
            <a:ext cx="4374676" cy="8854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71" y="3665199"/>
            <a:ext cx="4362032" cy="9020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71" y="4806169"/>
            <a:ext cx="4362032" cy="8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18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19892</TotalTime>
  <Words>136</Words>
  <Application>Microsoft Office PowerPoint</Application>
  <PresentationFormat>寬螢幕</PresentationFormat>
  <Paragraphs>71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Cambria Math</vt:lpstr>
      <vt:lpstr>Trebuchet MS</vt:lpstr>
      <vt:lpstr>Tw Cen MT</vt:lpstr>
      <vt:lpstr>電路</vt:lpstr>
      <vt:lpstr>平行計算 期中報告</vt:lpstr>
      <vt:lpstr>HW1 </vt:lpstr>
      <vt:lpstr>HW1 </vt:lpstr>
      <vt:lpstr>HW1 </vt:lpstr>
      <vt:lpstr>HW1 </vt:lpstr>
      <vt:lpstr>HW2 bitonic sort</vt:lpstr>
      <vt:lpstr>HW2 </vt:lpstr>
      <vt:lpstr>HW2</vt:lpstr>
      <vt:lpstr>HW3 1D</vt:lpstr>
      <vt:lpstr>HW3 2D</vt:lpstr>
      <vt:lpstr>HW3 結果</vt:lpstr>
      <vt:lpstr>Hw4</vt:lpstr>
      <vt:lpstr>Hw4</vt:lpstr>
      <vt:lpstr>Hw4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平行計算 期中報告</dc:title>
  <dc:creator>Charlie</dc:creator>
  <cp:lastModifiedBy>Charlie</cp:lastModifiedBy>
  <cp:revision>80</cp:revision>
  <dcterms:created xsi:type="dcterms:W3CDTF">2021-04-25T15:41:02Z</dcterms:created>
  <dcterms:modified xsi:type="dcterms:W3CDTF">2021-05-10T13:37:06Z</dcterms:modified>
</cp:coreProperties>
</file>