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13"/>
  </p:notesMasterIdLst>
  <p:sldIdLst>
    <p:sldId id="256" r:id="rId2"/>
    <p:sldId id="382" r:id="rId3"/>
    <p:sldId id="291" r:id="rId4"/>
    <p:sldId id="289" r:id="rId5"/>
    <p:sldId id="290" r:id="rId6"/>
    <p:sldId id="326" r:id="rId7"/>
    <p:sldId id="420" r:id="rId8"/>
    <p:sldId id="421" r:id="rId9"/>
    <p:sldId id="422" r:id="rId10"/>
    <p:sldId id="423" r:id="rId11"/>
    <p:sldId id="424" r:id="rId12"/>
    <p:sldId id="425" r:id="rId13"/>
    <p:sldId id="426" r:id="rId14"/>
    <p:sldId id="295" r:id="rId15"/>
    <p:sldId id="427" r:id="rId16"/>
    <p:sldId id="315" r:id="rId17"/>
    <p:sldId id="438" r:id="rId18"/>
    <p:sldId id="428" r:id="rId19"/>
    <p:sldId id="361" r:id="rId20"/>
    <p:sldId id="429" r:id="rId21"/>
    <p:sldId id="415" r:id="rId22"/>
    <p:sldId id="322" r:id="rId23"/>
    <p:sldId id="383" r:id="rId24"/>
    <p:sldId id="323" r:id="rId25"/>
    <p:sldId id="430" r:id="rId26"/>
    <p:sldId id="431" r:id="rId27"/>
    <p:sldId id="432" r:id="rId28"/>
    <p:sldId id="433" r:id="rId29"/>
    <p:sldId id="434" r:id="rId30"/>
    <p:sldId id="435" r:id="rId31"/>
    <p:sldId id="436" r:id="rId32"/>
    <p:sldId id="437" r:id="rId33"/>
    <p:sldId id="439" r:id="rId34"/>
    <p:sldId id="440" r:id="rId35"/>
    <p:sldId id="441" r:id="rId36"/>
    <p:sldId id="442" r:id="rId37"/>
    <p:sldId id="443" r:id="rId38"/>
    <p:sldId id="444" r:id="rId39"/>
    <p:sldId id="445" r:id="rId40"/>
    <p:sldId id="446" r:id="rId41"/>
    <p:sldId id="447" r:id="rId42"/>
    <p:sldId id="448" r:id="rId43"/>
    <p:sldId id="449" r:id="rId44"/>
    <p:sldId id="450" r:id="rId45"/>
    <p:sldId id="451" r:id="rId46"/>
    <p:sldId id="452" r:id="rId47"/>
    <p:sldId id="453" r:id="rId48"/>
    <p:sldId id="454" r:id="rId49"/>
    <p:sldId id="455" r:id="rId50"/>
    <p:sldId id="394" r:id="rId51"/>
    <p:sldId id="408" r:id="rId52"/>
    <p:sldId id="409" r:id="rId53"/>
    <p:sldId id="371" r:id="rId54"/>
    <p:sldId id="281" r:id="rId55"/>
    <p:sldId id="282" r:id="rId56"/>
    <p:sldId id="283" r:id="rId57"/>
    <p:sldId id="381" r:id="rId58"/>
    <p:sldId id="284" r:id="rId59"/>
    <p:sldId id="285" r:id="rId60"/>
    <p:sldId id="365" r:id="rId61"/>
    <p:sldId id="286" r:id="rId62"/>
    <p:sldId id="364" r:id="rId63"/>
    <p:sldId id="373" r:id="rId64"/>
    <p:sldId id="300" r:id="rId65"/>
    <p:sldId id="366" r:id="rId66"/>
    <p:sldId id="372" r:id="rId67"/>
    <p:sldId id="387" r:id="rId68"/>
    <p:sldId id="388" r:id="rId69"/>
    <p:sldId id="301" r:id="rId70"/>
    <p:sldId id="368" r:id="rId71"/>
    <p:sldId id="303" r:id="rId72"/>
    <p:sldId id="304" r:id="rId73"/>
    <p:sldId id="369" r:id="rId74"/>
    <p:sldId id="370" r:id="rId75"/>
    <p:sldId id="379" r:id="rId76"/>
    <p:sldId id="312" r:id="rId77"/>
    <p:sldId id="313" r:id="rId78"/>
    <p:sldId id="375" r:id="rId79"/>
    <p:sldId id="376" r:id="rId80"/>
    <p:sldId id="314" r:id="rId81"/>
    <p:sldId id="377" r:id="rId82"/>
    <p:sldId id="416" r:id="rId83"/>
    <p:sldId id="417" r:id="rId84"/>
    <p:sldId id="418" r:id="rId85"/>
    <p:sldId id="308" r:id="rId86"/>
    <p:sldId id="380" r:id="rId87"/>
    <p:sldId id="261" r:id="rId88"/>
    <p:sldId id="262" r:id="rId89"/>
    <p:sldId id="263" r:id="rId90"/>
    <p:sldId id="260" r:id="rId91"/>
    <p:sldId id="264" r:id="rId92"/>
    <p:sldId id="266" r:id="rId93"/>
    <p:sldId id="267" r:id="rId94"/>
    <p:sldId id="272" r:id="rId95"/>
    <p:sldId id="268" r:id="rId96"/>
    <p:sldId id="270" r:id="rId97"/>
    <p:sldId id="271" r:id="rId98"/>
    <p:sldId id="419" r:id="rId99"/>
    <p:sldId id="309" r:id="rId100"/>
    <p:sldId id="275" r:id="rId101"/>
    <p:sldId id="310" r:id="rId102"/>
    <p:sldId id="311" r:id="rId103"/>
    <p:sldId id="277" r:id="rId104"/>
    <p:sldId id="276" r:id="rId105"/>
    <p:sldId id="279" r:id="rId106"/>
    <p:sldId id="278" r:id="rId107"/>
    <p:sldId id="395" r:id="rId108"/>
    <p:sldId id="396" r:id="rId109"/>
    <p:sldId id="404" r:id="rId110"/>
    <p:sldId id="405" r:id="rId111"/>
    <p:sldId id="414" r:id="rId1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25" autoAdjust="0"/>
    <p:restoredTop sz="96739" autoAdjust="0"/>
  </p:normalViewPr>
  <p:slideViewPr>
    <p:cSldViewPr>
      <p:cViewPr varScale="1">
        <p:scale>
          <a:sx n="60" d="100"/>
          <a:sy n="60" d="100"/>
        </p:scale>
        <p:origin x="230" y="3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7D5C1-A2D6-4569-8232-A799AD1739BE}" type="datetimeFigureOut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EF6CF-7C88-4515-9B2C-A8657E2D87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159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72AC6C-2A80-48FB-B0D3-AC6F171608AF}" type="slidenum">
              <a:rPr lang="en-US" altLang="zh-TW"/>
              <a:pPr/>
              <a:t>95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86398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Tile</a:t>
            </a:r>
            <a:r>
              <a:rPr lang="en-US" altLang="zh-TW" baseline="0" dirty="0" smtClean="0"/>
              <a:t> width with shard memory</a:t>
            </a:r>
            <a:r>
              <a:rPr lang="zh-TW" altLang="en-US" baseline="0" dirty="0" smtClean="0"/>
              <a:t>的最大差異在</a:t>
            </a:r>
            <a:r>
              <a:rPr lang="en-US" altLang="zh-TW" baseline="0" dirty="0" smtClean="0"/>
              <a:t>load data from global memory to shared memory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EF6CF-7C88-4515-9B2C-A8657E2D87B4}" type="slidenum">
              <a:rPr lang="zh-TW" altLang="en-US" smtClean="0"/>
              <a:pPr/>
              <a:t>103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459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B636-3ED3-4F66-8912-D723751A34E7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9822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CAD6-4970-4381-A55F-2EDFC7D6D554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210296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CAD6-4970-4381-A55F-2EDFC7D6D554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348683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CAD6-4970-4381-A55F-2EDFC7D6D554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51328684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CAD6-4970-4381-A55F-2EDFC7D6D554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056309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CAD6-4970-4381-A55F-2EDFC7D6D554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9358613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David Kirk/NVIDIA and Wen-mei W. Hwu, 2007-2009</a:t>
            </a:r>
          </a:p>
          <a:p>
            <a:r>
              <a:rPr lang="en-US" altLang="zh-TW" smtClean="0"/>
              <a:t>ECE 498AL, University of Illinois, Urbana-Champaign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BF2E-1920-4E67-A4C4-2725EBEE58DB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37621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David Kirk/NVIDIA and Wen-mei W. Hwu, 2007-2009</a:t>
            </a:r>
          </a:p>
          <a:p>
            <a:r>
              <a:rPr lang="en-US" altLang="zh-TW" smtClean="0"/>
              <a:t>ECE 498AL, University of Illinois, Urbana-Champaign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B169-F4E8-4C69-AE81-B559874548D5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84490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10744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54356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53200" y="1524000"/>
            <a:ext cx="54356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609600" y="6324600"/>
            <a:ext cx="6096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© David Kirk/NVIDIA and Wen-mei W. Hwu, 2007-2009</a:t>
            </a:r>
          </a:p>
          <a:p>
            <a:r>
              <a:rPr lang="en-US" altLang="zh-TW" dirty="0"/>
              <a:t>ECE498AL, University of Illinois, Urbana-Champaign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65C8B789-2AC1-447B-8819-804C658CF8AC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8746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2777"/>
            <a:ext cx="8596668" cy="4628586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4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CAD6-4970-4381-A55F-2EDFC7D6D554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6303391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8BAE-8A91-42FB-B2B7-3D36A2E2EC7D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2278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B466-4FD9-4F9A-8B99-179E3E64F2A7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5040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7BFE-A6DE-43C9-A1A7-471B3E2DB291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1430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David Kirk/NVIDIA and Wen-mei W. Hwu, 2007-2009</a:t>
            </a:r>
          </a:p>
          <a:p>
            <a:r>
              <a:rPr lang="en-US" altLang="zh-TW" smtClean="0"/>
              <a:t>ECE 498AL, University of Illinois, Urbana-Champaign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05A9-3E4E-4BA6-AA72-B1CEA62FCCAF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9596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David Kirk/NVIDIA and Wen-mei W. Hwu, 2007-2009</a:t>
            </a:r>
          </a:p>
          <a:p>
            <a:r>
              <a:rPr lang="en-US" altLang="zh-TW" smtClean="0"/>
              <a:t>ECE 498AL, University of Illinois, Urbana-Champaign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4A51-F30F-4CF5-974D-5984243DBD97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3635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David Kirk/NVIDIA and Wen-mei W. Hwu, 2007-2009</a:t>
            </a:r>
          </a:p>
          <a:p>
            <a:r>
              <a:rPr lang="en-US" altLang="zh-TW" smtClean="0"/>
              <a:t>ECE 498AL, University of Illinois, Urbana-Champaign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56DF7-3447-443D-876F-398F7CECF865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2575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3CCAD6-4970-4381-A55F-2EDFC7D6D554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18" name="Line 7"/>
          <p:cNvSpPr>
            <a:spLocks noChangeShapeType="1"/>
          </p:cNvSpPr>
          <p:nvPr userDrawn="1"/>
        </p:nvSpPr>
        <p:spPr bwMode="auto">
          <a:xfrm>
            <a:off x="406400" y="228600"/>
            <a:ext cx="0" cy="6400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 sz="1800"/>
          </a:p>
        </p:txBody>
      </p:sp>
      <p:sp>
        <p:nvSpPr>
          <p:cNvPr id="19" name="Line 8"/>
          <p:cNvSpPr>
            <a:spLocks noChangeShapeType="1"/>
          </p:cNvSpPr>
          <p:nvPr userDrawn="1"/>
        </p:nvSpPr>
        <p:spPr bwMode="auto">
          <a:xfrm>
            <a:off x="508000" y="228600"/>
            <a:ext cx="0" cy="6400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3762092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sz="4800" dirty="0">
                <a:ea typeface="標楷體" panose="03000509000000000000" pitchFamily="65" charset="-120"/>
              </a:rPr>
              <a:t>GUDA</a:t>
            </a:r>
            <a:r>
              <a:rPr lang="zh-TW" altLang="en-US" sz="4800" dirty="0">
                <a:ea typeface="標楷體" panose="03000509000000000000" pitchFamily="65" charset="-120"/>
              </a:rPr>
              <a:t> </a:t>
            </a:r>
            <a:r>
              <a:rPr lang="en-US" altLang="zh-TW" sz="4800" dirty="0">
                <a:ea typeface="標楷體" panose="03000509000000000000" pitchFamily="65" charset="-120"/>
              </a:rPr>
              <a:t>Introduction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林政宏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國立台灣師範大學電機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系</a:t>
            </a:r>
          </a:p>
        </p:txBody>
      </p:sp>
      <p:sp>
        <p:nvSpPr>
          <p:cNvPr id="4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A40A-BD75-4CE2-997E-ECD5FAA31C40}" type="slidenum">
              <a:rPr lang="en-US" altLang="zh-TW"/>
              <a:pPr/>
              <a:t>1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CUDA Program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10</a:t>
            </a:fld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45" y="1415566"/>
            <a:ext cx="9769931" cy="518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7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Tiled Multiply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>
          <a:xfrm>
            <a:off x="677334" y="1412777"/>
            <a:ext cx="6792824" cy="4628586"/>
          </a:xfrm>
        </p:spPr>
        <p:txBody>
          <a:bodyPr/>
          <a:lstStyle/>
          <a:p>
            <a:pPr marL="457200" indent="-457200"/>
            <a:r>
              <a:rPr lang="en-US" altLang="zh-TW" sz="2200" dirty="0">
                <a:ea typeface="新細明體" pitchFamily="18" charset="-120"/>
              </a:rPr>
              <a:t>Break up the execution of the kernel into phases so that the data accesses in each phase is focused on one subset (tile) of Md and Nd</a:t>
            </a:r>
          </a:p>
          <a:p>
            <a:pPr marL="457200" indent="-457200"/>
            <a:r>
              <a:rPr lang="en-US" altLang="zh-TW" sz="2200" dirty="0">
                <a:ea typeface="新細明體" pitchFamily="18" charset="-120"/>
              </a:rPr>
              <a:t>Each </a:t>
            </a:r>
            <a:r>
              <a:rPr lang="en-US" altLang="zh-TW" sz="2200" dirty="0">
                <a:solidFill>
                  <a:srgbClr val="FFCC00"/>
                </a:solidFill>
                <a:ea typeface="新細明體" pitchFamily="18" charset="-120"/>
              </a:rPr>
              <a:t>block</a:t>
            </a:r>
            <a:r>
              <a:rPr lang="en-US" altLang="zh-TW" sz="2200" dirty="0">
                <a:ea typeface="新細明體" pitchFamily="18" charset="-120"/>
              </a:rPr>
              <a:t> computes one square sub-matrix Pd</a:t>
            </a:r>
            <a:r>
              <a:rPr lang="en-US" altLang="zh-TW" sz="2200" baseline="-25000" dirty="0">
                <a:ea typeface="新細明體" pitchFamily="18" charset="-120"/>
              </a:rPr>
              <a:t>sub </a:t>
            </a:r>
            <a:r>
              <a:rPr lang="en-US" altLang="zh-TW" sz="2200" dirty="0">
                <a:ea typeface="新細明體" pitchFamily="18" charset="-120"/>
              </a:rPr>
              <a:t>of size TILE_WIDTH</a:t>
            </a:r>
            <a:endParaRPr lang="en-US" altLang="zh-TW" sz="2200" baseline="-25000" dirty="0">
              <a:ea typeface="新細明體" pitchFamily="18" charset="-120"/>
            </a:endParaRPr>
          </a:p>
          <a:p>
            <a:pPr marL="457200" indent="-457200"/>
            <a:r>
              <a:rPr lang="en-US" altLang="zh-TW" sz="2200" dirty="0">
                <a:ea typeface="新細明體" pitchFamily="18" charset="-120"/>
              </a:rPr>
              <a:t>Each </a:t>
            </a:r>
            <a:r>
              <a:rPr lang="en-US" altLang="zh-TW" sz="2200" dirty="0">
                <a:solidFill>
                  <a:srgbClr val="FF6600"/>
                </a:solidFill>
                <a:ea typeface="新細明體" pitchFamily="18" charset="-120"/>
              </a:rPr>
              <a:t>thread</a:t>
            </a:r>
            <a:r>
              <a:rPr lang="en-US" altLang="zh-TW" sz="2200" dirty="0">
                <a:ea typeface="新細明體" pitchFamily="18" charset="-120"/>
              </a:rPr>
              <a:t> computes one element of Pd</a:t>
            </a:r>
            <a:r>
              <a:rPr lang="en-US" altLang="zh-TW" sz="2200" baseline="-25000" dirty="0">
                <a:ea typeface="新細明體" pitchFamily="18" charset="-120"/>
              </a:rPr>
              <a:t>sub</a:t>
            </a:r>
          </a:p>
        </p:txBody>
      </p:sp>
      <p:sp>
        <p:nvSpPr>
          <p:cNvPr id="15363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11507788" y="6042025"/>
            <a:ext cx="684212" cy="365125"/>
          </a:xfrm>
          <a:noFill/>
        </p:spPr>
        <p:txBody>
          <a:bodyPr/>
          <a:lstStyle/>
          <a:p>
            <a:fld id="{90DD0208-06EB-423D-8D3F-686709C6E97B}" type="slidenum">
              <a:rPr lang="en-US" altLang="zh-TW">
                <a:ea typeface="新細明體" pitchFamily="18" charset="-120"/>
              </a:rPr>
              <a:pPr/>
              <a:t>100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15368" name="Text Box 5"/>
          <p:cNvSpPr txBox="1">
            <a:spLocks noChangeArrowheads="1"/>
          </p:cNvSpPr>
          <p:nvPr/>
        </p:nvSpPr>
        <p:spPr bwMode="auto">
          <a:xfrm>
            <a:off x="5424470" y="3784622"/>
            <a:ext cx="2438400" cy="2486025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1200" b="1">
                <a:solidFill>
                  <a:schemeClr val="bg1"/>
                </a:solidFill>
                <a:latin typeface="Arial" charset="0"/>
                <a:ea typeface="新細明體" pitchFamily="18" charset="-120"/>
              </a:rPr>
              <a:t>Md</a:t>
            </a:r>
            <a:endParaRPr lang="en-US" altLang="zh-TW">
              <a:solidFill>
                <a:schemeClr val="bg1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15369" name="Text Box 6"/>
          <p:cNvSpPr txBox="1">
            <a:spLocks noChangeArrowheads="1"/>
          </p:cNvSpPr>
          <p:nvPr/>
        </p:nvSpPr>
        <p:spPr bwMode="auto">
          <a:xfrm>
            <a:off x="6262670" y="4670446"/>
            <a:ext cx="820738" cy="795338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zh-TW" altLang="zh-TW">
              <a:latin typeface="Arial" charset="0"/>
              <a:ea typeface="新細明體" pitchFamily="18" charset="-120"/>
            </a:endParaRPr>
          </a:p>
        </p:txBody>
      </p:sp>
      <p:sp>
        <p:nvSpPr>
          <p:cNvPr id="15370" name="Text Box 7"/>
          <p:cNvSpPr txBox="1">
            <a:spLocks noChangeArrowheads="1"/>
          </p:cNvSpPr>
          <p:nvPr/>
        </p:nvSpPr>
        <p:spPr bwMode="auto">
          <a:xfrm>
            <a:off x="7939070" y="1317646"/>
            <a:ext cx="2590800" cy="2438400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1200" b="1">
                <a:solidFill>
                  <a:schemeClr val="bg1"/>
                </a:solidFill>
                <a:latin typeface="Arial" charset="0"/>
                <a:ea typeface="新細明體" pitchFamily="18" charset="-120"/>
              </a:rPr>
              <a:t>Nd</a:t>
            </a:r>
            <a:endParaRPr lang="en-US" altLang="zh-TW">
              <a:solidFill>
                <a:schemeClr val="bg1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15371" name="Text Box 8"/>
          <p:cNvSpPr txBox="1">
            <a:spLocks noChangeArrowheads="1"/>
          </p:cNvSpPr>
          <p:nvPr/>
        </p:nvSpPr>
        <p:spPr bwMode="auto">
          <a:xfrm>
            <a:off x="8777270" y="2155847"/>
            <a:ext cx="814388" cy="881063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zh-TW" altLang="zh-TW">
              <a:latin typeface="Arial" charset="0"/>
              <a:ea typeface="新細明體" pitchFamily="18" charset="-120"/>
            </a:endParaRPr>
          </a:p>
        </p:txBody>
      </p:sp>
      <p:sp>
        <p:nvSpPr>
          <p:cNvPr id="15372" name="Text Box 9"/>
          <p:cNvSpPr txBox="1">
            <a:spLocks noChangeArrowheads="1"/>
          </p:cNvSpPr>
          <p:nvPr/>
        </p:nvSpPr>
        <p:spPr bwMode="auto">
          <a:xfrm>
            <a:off x="7939070" y="3789385"/>
            <a:ext cx="2590800" cy="2481263"/>
          </a:xfrm>
          <a:prstGeom prst="rect">
            <a:avLst/>
          </a:prstGeom>
          <a:solidFill>
            <a:srgbClr val="99FF66"/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1200" b="1">
                <a:solidFill>
                  <a:schemeClr val="bg1"/>
                </a:solidFill>
                <a:latin typeface="Arial" charset="0"/>
                <a:ea typeface="新細明體" pitchFamily="18" charset="-120"/>
              </a:rPr>
              <a:t>Pd</a:t>
            </a:r>
            <a:endParaRPr lang="en-US" altLang="zh-TW">
              <a:solidFill>
                <a:schemeClr val="bg1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15373" name="Text Box 10"/>
          <p:cNvSpPr txBox="1">
            <a:spLocks noChangeArrowheads="1"/>
          </p:cNvSpPr>
          <p:nvPr/>
        </p:nvSpPr>
        <p:spPr bwMode="auto">
          <a:xfrm>
            <a:off x="8767746" y="4643460"/>
            <a:ext cx="823913" cy="822325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1200" b="1">
                <a:solidFill>
                  <a:schemeClr val="bg1"/>
                </a:solidFill>
                <a:latin typeface="Arial" charset="0"/>
                <a:ea typeface="新細明體" pitchFamily="18" charset="-120"/>
              </a:rPr>
              <a:t>Pd</a:t>
            </a:r>
            <a:r>
              <a:rPr lang="en-US" altLang="zh-TW" sz="1200" b="1" baseline="-25000">
                <a:solidFill>
                  <a:schemeClr val="bg1"/>
                </a:solidFill>
                <a:latin typeface="Arial" charset="0"/>
                <a:ea typeface="新細明體" pitchFamily="18" charset="-120"/>
              </a:rPr>
              <a:t>sub</a:t>
            </a:r>
            <a:endParaRPr lang="en-US" altLang="zh-TW">
              <a:solidFill>
                <a:schemeClr val="bg1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15374" name="Line 11"/>
          <p:cNvSpPr>
            <a:spLocks noChangeShapeType="1"/>
          </p:cNvSpPr>
          <p:nvPr/>
        </p:nvSpPr>
        <p:spPr bwMode="auto">
          <a:xfrm>
            <a:off x="8767745" y="3717946"/>
            <a:ext cx="0" cy="915988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75" name="Line 12"/>
          <p:cNvSpPr>
            <a:spLocks noChangeShapeType="1"/>
          </p:cNvSpPr>
          <p:nvPr/>
        </p:nvSpPr>
        <p:spPr bwMode="auto">
          <a:xfrm>
            <a:off x="9585308" y="3727471"/>
            <a:ext cx="0" cy="91440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76" name="Line 13"/>
          <p:cNvSpPr>
            <a:spLocks noChangeShapeType="1"/>
          </p:cNvSpPr>
          <p:nvPr/>
        </p:nvSpPr>
        <p:spPr bwMode="auto">
          <a:xfrm>
            <a:off x="7834295" y="4651396"/>
            <a:ext cx="933450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77" name="Line 14"/>
          <p:cNvSpPr>
            <a:spLocks noChangeShapeType="1"/>
          </p:cNvSpPr>
          <p:nvPr/>
        </p:nvSpPr>
        <p:spPr bwMode="auto">
          <a:xfrm>
            <a:off x="7834295" y="5459434"/>
            <a:ext cx="933450" cy="1588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78" name="Line 16"/>
          <p:cNvSpPr>
            <a:spLocks noChangeShapeType="1"/>
          </p:cNvSpPr>
          <p:nvPr/>
        </p:nvSpPr>
        <p:spPr bwMode="auto">
          <a:xfrm>
            <a:off x="9272570" y="3695721"/>
            <a:ext cx="1588" cy="1563688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79" name="Line 17"/>
          <p:cNvSpPr>
            <a:spLocks noChangeShapeType="1"/>
          </p:cNvSpPr>
          <p:nvPr/>
        </p:nvSpPr>
        <p:spPr bwMode="auto">
          <a:xfrm>
            <a:off x="9218595" y="3690960"/>
            <a:ext cx="0" cy="1560513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80" name="Line 18"/>
          <p:cNvSpPr>
            <a:spLocks noChangeShapeType="1"/>
          </p:cNvSpPr>
          <p:nvPr/>
        </p:nvSpPr>
        <p:spPr bwMode="auto">
          <a:xfrm flipH="1">
            <a:off x="6752194" y="4663614"/>
            <a:ext cx="0" cy="822325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81" name="Line 19"/>
          <p:cNvSpPr>
            <a:spLocks noChangeShapeType="1"/>
          </p:cNvSpPr>
          <p:nvPr/>
        </p:nvSpPr>
        <p:spPr bwMode="auto">
          <a:xfrm flipV="1">
            <a:off x="8767746" y="2688420"/>
            <a:ext cx="817563" cy="1588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82" name="Line 20"/>
          <p:cNvSpPr>
            <a:spLocks noChangeShapeType="1"/>
          </p:cNvSpPr>
          <p:nvPr/>
        </p:nvSpPr>
        <p:spPr bwMode="auto">
          <a:xfrm>
            <a:off x="10301271" y="3779859"/>
            <a:ext cx="4763" cy="254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83" name="Line 21"/>
          <p:cNvSpPr>
            <a:spLocks noChangeShapeType="1"/>
          </p:cNvSpPr>
          <p:nvPr/>
        </p:nvSpPr>
        <p:spPr bwMode="auto">
          <a:xfrm rot="16200000" flipH="1" flipV="1">
            <a:off x="9196370" y="4860946"/>
            <a:ext cx="0" cy="26670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84" name="Line 22"/>
          <p:cNvSpPr>
            <a:spLocks noChangeShapeType="1"/>
          </p:cNvSpPr>
          <p:nvPr/>
        </p:nvSpPr>
        <p:spPr bwMode="auto">
          <a:xfrm>
            <a:off x="9704370" y="4640285"/>
            <a:ext cx="6350" cy="8223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85" name="Line 23"/>
          <p:cNvSpPr>
            <a:spLocks noChangeShapeType="1"/>
          </p:cNvSpPr>
          <p:nvPr/>
        </p:nvSpPr>
        <p:spPr bwMode="auto">
          <a:xfrm rot="16200000">
            <a:off x="9170970" y="5178447"/>
            <a:ext cx="6350" cy="8239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86" name="Text Box 24"/>
          <p:cNvSpPr txBox="1">
            <a:spLocks noChangeArrowheads="1"/>
          </p:cNvSpPr>
          <p:nvPr/>
        </p:nvSpPr>
        <p:spPr bwMode="auto">
          <a:xfrm>
            <a:off x="8800663" y="5664222"/>
            <a:ext cx="743793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900" b="1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rPr>
              <a:t>TILE_WIDTH</a:t>
            </a:r>
          </a:p>
        </p:txBody>
      </p:sp>
      <p:sp>
        <p:nvSpPr>
          <p:cNvPr id="15387" name="Text Box 25"/>
          <p:cNvSpPr txBox="1">
            <a:spLocks noChangeArrowheads="1"/>
          </p:cNvSpPr>
          <p:nvPr/>
        </p:nvSpPr>
        <p:spPr bwMode="auto">
          <a:xfrm>
            <a:off x="8967375" y="5988072"/>
            <a:ext cx="410369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900" b="1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rPr>
              <a:t>WIDTH</a:t>
            </a:r>
            <a:endParaRPr lang="en-US" altLang="zh-TW">
              <a:solidFill>
                <a:schemeClr val="bg1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15388" name="Text Box 26"/>
          <p:cNvSpPr txBox="1">
            <a:spLocks noChangeArrowheads="1"/>
          </p:cNvSpPr>
          <p:nvPr/>
        </p:nvSpPr>
        <p:spPr bwMode="auto">
          <a:xfrm>
            <a:off x="6797262" y="5999185"/>
            <a:ext cx="410369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900" b="1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rPr>
              <a:t>WIDTH</a:t>
            </a:r>
            <a:endParaRPr lang="en-US" altLang="zh-TW" sz="900" b="1">
              <a:solidFill>
                <a:schemeClr val="bg1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15389" name="Line 27"/>
          <p:cNvSpPr>
            <a:spLocks noChangeShapeType="1"/>
          </p:cNvSpPr>
          <p:nvPr/>
        </p:nvSpPr>
        <p:spPr bwMode="auto">
          <a:xfrm rot="16200000">
            <a:off x="6672245" y="5175272"/>
            <a:ext cx="6350" cy="8239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90" name="Text Box 28"/>
          <p:cNvSpPr txBox="1">
            <a:spLocks noChangeArrowheads="1"/>
          </p:cNvSpPr>
          <p:nvPr/>
        </p:nvSpPr>
        <p:spPr bwMode="auto">
          <a:xfrm>
            <a:off x="6487675" y="5661047"/>
            <a:ext cx="743793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900" b="1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rPr>
              <a:t>TILE_WIDTH</a:t>
            </a:r>
            <a:endParaRPr lang="en-US" altLang="zh-TW" sz="900" b="1">
              <a:solidFill>
                <a:schemeClr val="bg1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15391" name="Line 29"/>
          <p:cNvSpPr>
            <a:spLocks noChangeShapeType="1"/>
          </p:cNvSpPr>
          <p:nvPr/>
        </p:nvSpPr>
        <p:spPr bwMode="auto">
          <a:xfrm rot="16200000">
            <a:off x="5832458" y="5176860"/>
            <a:ext cx="6350" cy="8223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92" name="Text Box 30"/>
          <p:cNvSpPr txBox="1">
            <a:spLocks noChangeArrowheads="1"/>
          </p:cNvSpPr>
          <p:nvPr/>
        </p:nvSpPr>
        <p:spPr bwMode="auto">
          <a:xfrm>
            <a:off x="5649475" y="5661047"/>
            <a:ext cx="743793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900" b="1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rPr>
              <a:t>TILE_WIDTH</a:t>
            </a:r>
            <a:endParaRPr lang="en-US" altLang="zh-TW" sz="900" b="1">
              <a:solidFill>
                <a:schemeClr val="bg1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15393" name="Line 31"/>
          <p:cNvSpPr>
            <a:spLocks noChangeShapeType="1"/>
          </p:cNvSpPr>
          <p:nvPr/>
        </p:nvSpPr>
        <p:spPr bwMode="auto">
          <a:xfrm>
            <a:off x="9637695" y="2198710"/>
            <a:ext cx="6350" cy="8223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94" name="Line 32"/>
          <p:cNvSpPr>
            <a:spLocks noChangeShapeType="1"/>
          </p:cNvSpPr>
          <p:nvPr/>
        </p:nvSpPr>
        <p:spPr bwMode="auto">
          <a:xfrm>
            <a:off x="9632933" y="1357335"/>
            <a:ext cx="6350" cy="8239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95" name="Text Box 34"/>
          <p:cNvSpPr txBox="1">
            <a:spLocks noChangeArrowheads="1"/>
          </p:cNvSpPr>
          <p:nvPr/>
        </p:nvSpPr>
        <p:spPr bwMode="auto">
          <a:xfrm>
            <a:off x="9218596" y="5259410"/>
            <a:ext cx="55563" cy="53975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endParaRPr lang="en-US" altLang="zh-TW" sz="1200">
              <a:latin typeface="Times New Roman" pitchFamily="18" charset="0"/>
              <a:ea typeface="新細明體" pitchFamily="18" charset="-120"/>
            </a:endParaRPr>
          </a:p>
          <a:p>
            <a:endParaRPr lang="en-US" altLang="zh-TW" sz="1200">
              <a:latin typeface="Times New Roman" pitchFamily="18" charset="0"/>
              <a:ea typeface="新細明體" pitchFamily="18" charset="-120"/>
            </a:endParaRPr>
          </a:p>
          <a:p>
            <a:endParaRPr lang="en-US" altLang="zh-TW">
              <a:latin typeface="Arial" charset="0"/>
              <a:ea typeface="新細明體" pitchFamily="18" charset="-120"/>
            </a:endParaRPr>
          </a:p>
        </p:txBody>
      </p:sp>
      <p:sp>
        <p:nvSpPr>
          <p:cNvPr id="15396" name="Line 35"/>
          <p:cNvSpPr>
            <a:spLocks noChangeShapeType="1"/>
          </p:cNvSpPr>
          <p:nvPr/>
        </p:nvSpPr>
        <p:spPr bwMode="auto">
          <a:xfrm>
            <a:off x="7821595" y="5259409"/>
            <a:ext cx="1379538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97" name="Line 36"/>
          <p:cNvSpPr>
            <a:spLocks noChangeShapeType="1"/>
          </p:cNvSpPr>
          <p:nvPr/>
        </p:nvSpPr>
        <p:spPr bwMode="auto">
          <a:xfrm>
            <a:off x="7821595" y="5313384"/>
            <a:ext cx="1379538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98" name="Line 37"/>
          <p:cNvSpPr>
            <a:spLocks noChangeShapeType="1"/>
          </p:cNvSpPr>
          <p:nvPr/>
        </p:nvSpPr>
        <p:spPr bwMode="auto">
          <a:xfrm rot="16200000">
            <a:off x="6635734" y="4978421"/>
            <a:ext cx="4763" cy="24272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99" name="Line 38"/>
          <p:cNvSpPr>
            <a:spLocks noChangeShapeType="1"/>
          </p:cNvSpPr>
          <p:nvPr/>
        </p:nvSpPr>
        <p:spPr bwMode="auto">
          <a:xfrm rot="10800000" flipH="1">
            <a:off x="10298096" y="1317646"/>
            <a:ext cx="3175" cy="24130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400" name="Rectangle 39"/>
          <p:cNvSpPr>
            <a:spLocks noChangeArrowheads="1"/>
          </p:cNvSpPr>
          <p:nvPr/>
        </p:nvSpPr>
        <p:spPr bwMode="auto">
          <a:xfrm>
            <a:off x="5472096" y="5657872"/>
            <a:ext cx="1825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15401" name="Rectangle 40"/>
          <p:cNvSpPr>
            <a:spLocks noChangeArrowheads="1"/>
          </p:cNvSpPr>
          <p:nvPr/>
        </p:nvSpPr>
        <p:spPr bwMode="auto">
          <a:xfrm>
            <a:off x="7759684" y="4649810"/>
            <a:ext cx="1825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15402" name="Rectangle 41"/>
          <p:cNvSpPr>
            <a:spLocks noChangeArrowheads="1"/>
          </p:cNvSpPr>
          <p:nvPr/>
        </p:nvSpPr>
        <p:spPr bwMode="auto">
          <a:xfrm>
            <a:off x="9528159" y="1857397"/>
            <a:ext cx="1825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15403" name="Line 42"/>
          <p:cNvSpPr>
            <a:spLocks noChangeShapeType="1"/>
          </p:cNvSpPr>
          <p:nvPr/>
        </p:nvSpPr>
        <p:spPr bwMode="auto">
          <a:xfrm>
            <a:off x="8764571" y="1260496"/>
            <a:ext cx="822325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404" name="Line 43"/>
          <p:cNvSpPr>
            <a:spLocks noChangeShapeType="1"/>
          </p:cNvSpPr>
          <p:nvPr/>
        </p:nvSpPr>
        <p:spPr bwMode="auto">
          <a:xfrm>
            <a:off x="7905733" y="714356"/>
            <a:ext cx="2541588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405" name="Text Box 44"/>
          <p:cNvSpPr txBox="1">
            <a:spLocks noChangeArrowheads="1"/>
          </p:cNvSpPr>
          <p:nvPr/>
        </p:nvSpPr>
        <p:spPr bwMode="auto">
          <a:xfrm>
            <a:off x="8913030" y="93643"/>
            <a:ext cx="4539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FFCC00"/>
                </a:solidFill>
                <a:latin typeface="Arial" charset="0"/>
                <a:ea typeface="新細明體" pitchFamily="18" charset="-120"/>
              </a:rPr>
              <a:t>bx</a:t>
            </a:r>
          </a:p>
        </p:txBody>
      </p:sp>
      <p:sp>
        <p:nvSpPr>
          <p:cNvPr id="15406" name="Text Box 45"/>
          <p:cNvSpPr txBox="1">
            <a:spLocks noChangeArrowheads="1"/>
          </p:cNvSpPr>
          <p:nvPr/>
        </p:nvSpPr>
        <p:spPr bwMode="auto">
          <a:xfrm>
            <a:off x="9034783" y="657246"/>
            <a:ext cx="3898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FF6600"/>
                </a:solidFill>
                <a:latin typeface="Arial" charset="0"/>
                <a:ea typeface="新細明體" pitchFamily="18" charset="-120"/>
              </a:rPr>
              <a:t>tx</a:t>
            </a:r>
          </a:p>
        </p:txBody>
      </p:sp>
      <p:sp>
        <p:nvSpPr>
          <p:cNvPr id="15407" name="Text Box 46"/>
          <p:cNvSpPr txBox="1">
            <a:spLocks noChangeArrowheads="1"/>
          </p:cNvSpPr>
          <p:nvPr/>
        </p:nvSpPr>
        <p:spPr bwMode="auto">
          <a:xfrm>
            <a:off x="8643920" y="914421"/>
            <a:ext cx="234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 b="1">
                <a:solidFill>
                  <a:srgbClr val="FF6600"/>
                </a:solidFill>
                <a:latin typeface="Arial" charset="0"/>
                <a:ea typeface="新細明體" pitchFamily="18" charset="-120"/>
              </a:rPr>
              <a:t>0</a:t>
            </a:r>
          </a:p>
        </p:txBody>
      </p:sp>
      <p:sp>
        <p:nvSpPr>
          <p:cNvPr id="15408" name="Text Box 47"/>
          <p:cNvSpPr txBox="1">
            <a:spLocks noChangeArrowheads="1"/>
          </p:cNvSpPr>
          <p:nvPr/>
        </p:nvSpPr>
        <p:spPr bwMode="auto">
          <a:xfrm>
            <a:off x="8745520" y="914421"/>
            <a:ext cx="234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 b="1">
                <a:solidFill>
                  <a:srgbClr val="FF6600"/>
                </a:solidFill>
                <a:latin typeface="Arial" charset="0"/>
                <a:ea typeface="新細明體" pitchFamily="18" charset="-120"/>
              </a:rPr>
              <a:t>1</a:t>
            </a:r>
          </a:p>
        </p:txBody>
      </p:sp>
      <p:sp>
        <p:nvSpPr>
          <p:cNvPr id="15409" name="Text Box 48"/>
          <p:cNvSpPr txBox="1">
            <a:spLocks noChangeArrowheads="1"/>
          </p:cNvSpPr>
          <p:nvPr/>
        </p:nvSpPr>
        <p:spPr bwMode="auto">
          <a:xfrm>
            <a:off x="9009046" y="912834"/>
            <a:ext cx="12350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 b="1">
                <a:solidFill>
                  <a:srgbClr val="FF6600"/>
                </a:solidFill>
                <a:latin typeface="Arial" charset="0"/>
                <a:ea typeface="新細明體" pitchFamily="18" charset="-120"/>
              </a:rPr>
              <a:t>TILE_WIDTH-1</a:t>
            </a:r>
          </a:p>
        </p:txBody>
      </p:sp>
      <p:sp>
        <p:nvSpPr>
          <p:cNvPr id="15410" name="Text Box 49"/>
          <p:cNvSpPr txBox="1">
            <a:spLocks noChangeArrowheads="1"/>
          </p:cNvSpPr>
          <p:nvPr/>
        </p:nvSpPr>
        <p:spPr bwMode="auto">
          <a:xfrm>
            <a:off x="8847120" y="914421"/>
            <a:ext cx="234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 b="1">
                <a:solidFill>
                  <a:srgbClr val="FF6600"/>
                </a:solidFill>
                <a:latin typeface="Arial" charset="0"/>
                <a:ea typeface="新細明體" pitchFamily="18" charset="-120"/>
              </a:rPr>
              <a:t>2</a:t>
            </a:r>
          </a:p>
        </p:txBody>
      </p:sp>
      <p:sp>
        <p:nvSpPr>
          <p:cNvPr id="15411" name="Line 50"/>
          <p:cNvSpPr>
            <a:spLocks noChangeShapeType="1"/>
          </p:cNvSpPr>
          <p:nvPr/>
        </p:nvSpPr>
        <p:spPr bwMode="auto">
          <a:xfrm>
            <a:off x="8777270" y="1162072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412" name="Line 51"/>
          <p:cNvSpPr>
            <a:spLocks noChangeShapeType="1"/>
          </p:cNvSpPr>
          <p:nvPr/>
        </p:nvSpPr>
        <p:spPr bwMode="auto">
          <a:xfrm>
            <a:off x="9577370" y="1162072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413" name="Line 52"/>
          <p:cNvSpPr>
            <a:spLocks noChangeShapeType="1"/>
          </p:cNvSpPr>
          <p:nvPr/>
        </p:nvSpPr>
        <p:spPr bwMode="auto">
          <a:xfrm>
            <a:off x="7926370" y="611169"/>
            <a:ext cx="0" cy="92075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414" name="Line 53"/>
          <p:cNvSpPr>
            <a:spLocks noChangeShapeType="1"/>
          </p:cNvSpPr>
          <p:nvPr/>
        </p:nvSpPr>
        <p:spPr bwMode="auto">
          <a:xfrm>
            <a:off x="9590070" y="611169"/>
            <a:ext cx="0" cy="92075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415" name="Line 54"/>
          <p:cNvSpPr>
            <a:spLocks noChangeShapeType="1"/>
          </p:cNvSpPr>
          <p:nvPr/>
        </p:nvSpPr>
        <p:spPr bwMode="auto">
          <a:xfrm>
            <a:off x="10440970" y="611169"/>
            <a:ext cx="0" cy="92075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416" name="Text Box 55"/>
          <p:cNvSpPr txBox="1">
            <a:spLocks noChangeArrowheads="1"/>
          </p:cNvSpPr>
          <p:nvPr/>
        </p:nvSpPr>
        <p:spPr bwMode="auto">
          <a:xfrm>
            <a:off x="8199420" y="369868"/>
            <a:ext cx="234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 b="1">
                <a:solidFill>
                  <a:srgbClr val="FFCC00"/>
                </a:solidFill>
                <a:latin typeface="Arial" charset="0"/>
                <a:ea typeface="新細明體" pitchFamily="18" charset="-120"/>
              </a:rPr>
              <a:t>0</a:t>
            </a:r>
          </a:p>
        </p:txBody>
      </p:sp>
      <p:sp>
        <p:nvSpPr>
          <p:cNvPr id="15417" name="Text Box 56"/>
          <p:cNvSpPr txBox="1">
            <a:spLocks noChangeArrowheads="1"/>
          </p:cNvSpPr>
          <p:nvPr/>
        </p:nvSpPr>
        <p:spPr bwMode="auto">
          <a:xfrm>
            <a:off x="8999520" y="369868"/>
            <a:ext cx="234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 b="1">
                <a:solidFill>
                  <a:srgbClr val="FFCC00"/>
                </a:solidFill>
                <a:latin typeface="Arial" charset="0"/>
                <a:ea typeface="新細明體" pitchFamily="18" charset="-120"/>
              </a:rPr>
              <a:t>1</a:t>
            </a:r>
          </a:p>
        </p:txBody>
      </p:sp>
      <p:sp>
        <p:nvSpPr>
          <p:cNvPr id="15418" name="Text Box 57"/>
          <p:cNvSpPr txBox="1">
            <a:spLocks noChangeArrowheads="1"/>
          </p:cNvSpPr>
          <p:nvPr/>
        </p:nvSpPr>
        <p:spPr bwMode="auto">
          <a:xfrm>
            <a:off x="9850420" y="369868"/>
            <a:ext cx="234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 b="1">
                <a:solidFill>
                  <a:srgbClr val="FFCC00"/>
                </a:solidFill>
                <a:latin typeface="Arial" charset="0"/>
                <a:ea typeface="新細明體" pitchFamily="18" charset="-120"/>
              </a:rPr>
              <a:t>2</a:t>
            </a:r>
          </a:p>
        </p:txBody>
      </p:sp>
      <p:sp>
        <p:nvSpPr>
          <p:cNvPr id="15437" name="Line 77"/>
          <p:cNvSpPr>
            <a:spLocks noChangeShapeType="1"/>
          </p:cNvSpPr>
          <p:nvPr/>
        </p:nvSpPr>
        <p:spPr bwMode="auto">
          <a:xfrm>
            <a:off x="8751870" y="611169"/>
            <a:ext cx="0" cy="92075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439" name="Line 79"/>
          <p:cNvSpPr>
            <a:spLocks noChangeShapeType="1"/>
          </p:cNvSpPr>
          <p:nvPr/>
        </p:nvSpPr>
        <p:spPr bwMode="auto">
          <a:xfrm>
            <a:off x="8853470" y="1162072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440" name="Line 80"/>
          <p:cNvSpPr>
            <a:spLocks noChangeShapeType="1"/>
          </p:cNvSpPr>
          <p:nvPr/>
        </p:nvSpPr>
        <p:spPr bwMode="auto">
          <a:xfrm>
            <a:off x="8929670" y="1162072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441" name="Line 81"/>
          <p:cNvSpPr>
            <a:spLocks noChangeShapeType="1"/>
          </p:cNvSpPr>
          <p:nvPr/>
        </p:nvSpPr>
        <p:spPr bwMode="auto">
          <a:xfrm>
            <a:off x="9018570" y="1162072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442" name="Line 82"/>
          <p:cNvSpPr>
            <a:spLocks noChangeShapeType="1"/>
          </p:cNvSpPr>
          <p:nvPr/>
        </p:nvSpPr>
        <p:spPr bwMode="auto">
          <a:xfrm>
            <a:off x="9501170" y="1162072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445" name="Text Box 85"/>
          <p:cNvSpPr txBox="1">
            <a:spLocks noChangeArrowheads="1"/>
          </p:cNvSpPr>
          <p:nvPr/>
        </p:nvSpPr>
        <p:spPr bwMode="auto">
          <a:xfrm rot="16200000">
            <a:off x="9388038" y="1692898"/>
            <a:ext cx="743793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900" b="1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rPr>
              <a:t>TILE_WIDTH</a:t>
            </a:r>
          </a:p>
        </p:txBody>
      </p:sp>
      <p:sp>
        <p:nvSpPr>
          <p:cNvPr id="15446" name="Text Box 86"/>
          <p:cNvSpPr txBox="1">
            <a:spLocks noChangeArrowheads="1"/>
          </p:cNvSpPr>
          <p:nvPr/>
        </p:nvSpPr>
        <p:spPr bwMode="auto">
          <a:xfrm rot="16200000">
            <a:off x="9527738" y="2406092"/>
            <a:ext cx="743793" cy="4154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900" b="1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rPr>
              <a:t>TILE_WIDTH</a:t>
            </a:r>
            <a:endParaRPr lang="en-US" altLang="zh-TW" sz="900" b="1">
              <a:solidFill>
                <a:schemeClr val="bg1"/>
              </a:solidFill>
              <a:latin typeface="Arial" charset="0"/>
              <a:ea typeface="新細明體" pitchFamily="18" charset="-120"/>
            </a:endParaRPr>
          </a:p>
          <a:p>
            <a:pPr algn="ctr"/>
            <a:endParaRPr lang="en-US" altLang="zh-TW">
              <a:solidFill>
                <a:schemeClr val="bg1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15447" name="Text Box 87"/>
          <p:cNvSpPr txBox="1">
            <a:spLocks noChangeArrowheads="1"/>
          </p:cNvSpPr>
          <p:nvPr/>
        </p:nvSpPr>
        <p:spPr bwMode="auto">
          <a:xfrm rot="16200000">
            <a:off x="9421001" y="4969498"/>
            <a:ext cx="82073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900" b="1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rPr>
              <a:t>TILE_WIDTHE</a:t>
            </a:r>
            <a:endParaRPr lang="en-US" altLang="zh-TW" sz="900">
              <a:solidFill>
                <a:schemeClr val="bg1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15448" name="Text Box 88"/>
          <p:cNvSpPr txBox="1">
            <a:spLocks noChangeArrowheads="1"/>
          </p:cNvSpPr>
          <p:nvPr/>
        </p:nvSpPr>
        <p:spPr bwMode="auto">
          <a:xfrm rot="16200000">
            <a:off x="9964325" y="4928223"/>
            <a:ext cx="410369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900" b="1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rPr>
              <a:t>WIDTH</a:t>
            </a:r>
            <a:endParaRPr lang="en-US" altLang="zh-TW" sz="900" b="1">
              <a:solidFill>
                <a:schemeClr val="bg1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15449" name="Text Box 89"/>
          <p:cNvSpPr txBox="1">
            <a:spLocks noChangeArrowheads="1"/>
          </p:cNvSpPr>
          <p:nvPr/>
        </p:nvSpPr>
        <p:spPr bwMode="auto">
          <a:xfrm rot="16200000">
            <a:off x="9935750" y="2137398"/>
            <a:ext cx="410369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900" b="1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rPr>
              <a:t>WIDTH</a:t>
            </a:r>
            <a:endParaRPr lang="en-US" altLang="zh-TW" sz="900" b="1">
              <a:solidFill>
                <a:schemeClr val="bg1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15450" name="Text Box 90"/>
          <p:cNvSpPr txBox="1">
            <a:spLocks noChangeArrowheads="1"/>
          </p:cNvSpPr>
          <p:nvPr/>
        </p:nvSpPr>
        <p:spPr bwMode="auto">
          <a:xfrm>
            <a:off x="5424470" y="4670446"/>
            <a:ext cx="820738" cy="795338"/>
          </a:xfrm>
          <a:prstGeom prst="rect">
            <a:avLst/>
          </a:prstGeom>
          <a:solidFill>
            <a:srgbClr val="00008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zh-TW" altLang="zh-TW">
              <a:latin typeface="Arial" charset="0"/>
              <a:ea typeface="新細明體" pitchFamily="18" charset="-120"/>
            </a:endParaRPr>
          </a:p>
        </p:txBody>
      </p:sp>
      <p:sp>
        <p:nvSpPr>
          <p:cNvPr id="15451" name="Text Box 91"/>
          <p:cNvSpPr txBox="1">
            <a:spLocks noChangeArrowheads="1"/>
          </p:cNvSpPr>
          <p:nvPr/>
        </p:nvSpPr>
        <p:spPr bwMode="auto">
          <a:xfrm>
            <a:off x="8777270" y="1317647"/>
            <a:ext cx="814388" cy="881063"/>
          </a:xfrm>
          <a:prstGeom prst="rect">
            <a:avLst/>
          </a:prstGeom>
          <a:solidFill>
            <a:srgbClr val="00008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zh-TW" altLang="zh-TW">
              <a:latin typeface="Arial" charset="0"/>
              <a:ea typeface="新細明體" pitchFamily="18" charset="-120"/>
            </a:endParaRPr>
          </a:p>
        </p:txBody>
      </p:sp>
      <p:sp>
        <p:nvSpPr>
          <p:cNvPr id="15452" name="Text Box 33"/>
          <p:cNvSpPr txBox="1">
            <a:spLocks noChangeArrowheads="1"/>
          </p:cNvSpPr>
          <p:nvPr/>
        </p:nvSpPr>
        <p:spPr bwMode="auto">
          <a:xfrm>
            <a:off x="5424470" y="5203847"/>
            <a:ext cx="2400300" cy="111125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endParaRPr lang="zh-TW" altLang="zh-TW">
              <a:latin typeface="Arial" charset="0"/>
              <a:ea typeface="新細明體" pitchFamily="18" charset="-120"/>
            </a:endParaRPr>
          </a:p>
        </p:txBody>
      </p:sp>
      <p:sp>
        <p:nvSpPr>
          <p:cNvPr id="15453" name="Text Box 15"/>
          <p:cNvSpPr txBox="1">
            <a:spLocks noChangeArrowheads="1"/>
          </p:cNvSpPr>
          <p:nvPr/>
        </p:nvSpPr>
        <p:spPr bwMode="auto">
          <a:xfrm>
            <a:off x="9234470" y="1317646"/>
            <a:ext cx="76200" cy="2438400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endParaRPr lang="zh-TW" altLang="zh-TW">
              <a:latin typeface="Arial" charset="0"/>
              <a:ea typeface="新細明體" pitchFamily="18" charset="-120"/>
            </a:endParaRPr>
          </a:p>
        </p:txBody>
      </p:sp>
      <p:sp>
        <p:nvSpPr>
          <p:cNvPr id="15367" name="Rectangle 58"/>
          <p:cNvSpPr>
            <a:spLocks noChangeArrowheads="1"/>
          </p:cNvSpPr>
          <p:nvPr/>
        </p:nvSpPr>
        <p:spPr bwMode="auto">
          <a:xfrm rot="-5400000">
            <a:off x="5545138" y="6675438"/>
            <a:ext cx="1825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94" name="Line 39"/>
          <p:cNvSpPr>
            <a:spLocks noChangeShapeType="1"/>
          </p:cNvSpPr>
          <p:nvPr/>
        </p:nvSpPr>
        <p:spPr bwMode="auto">
          <a:xfrm rot="16200000">
            <a:off x="4956176" y="5081087"/>
            <a:ext cx="822325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5" name="Line 40"/>
          <p:cNvSpPr>
            <a:spLocks noChangeShapeType="1"/>
          </p:cNvSpPr>
          <p:nvPr/>
        </p:nvSpPr>
        <p:spPr bwMode="auto">
          <a:xfrm rot="16200000">
            <a:off x="2977563" y="5043732"/>
            <a:ext cx="2541587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6" name="Text Box 41"/>
          <p:cNvSpPr txBox="1">
            <a:spLocks noChangeArrowheads="1"/>
          </p:cNvSpPr>
          <p:nvPr/>
        </p:nvSpPr>
        <p:spPr bwMode="auto">
          <a:xfrm>
            <a:off x="3537156" y="4881013"/>
            <a:ext cx="4206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 b="1" dirty="0">
                <a:solidFill>
                  <a:srgbClr val="FFCC00"/>
                </a:solidFill>
                <a:latin typeface="Arial" charset="0"/>
                <a:ea typeface="新細明體" pitchFamily="18" charset="-120"/>
                <a:cs typeface="Arial" charset="0"/>
              </a:rPr>
              <a:t>by</a:t>
            </a:r>
          </a:p>
        </p:txBody>
      </p:sp>
      <p:sp>
        <p:nvSpPr>
          <p:cNvPr id="97" name="Text Box 42"/>
          <p:cNvSpPr txBox="1">
            <a:spLocks noChangeArrowheads="1"/>
          </p:cNvSpPr>
          <p:nvPr/>
        </p:nvSpPr>
        <p:spPr bwMode="auto">
          <a:xfrm>
            <a:off x="4587868" y="4887411"/>
            <a:ext cx="365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 b="1" dirty="0">
                <a:solidFill>
                  <a:srgbClr val="FF6600"/>
                </a:solidFill>
                <a:latin typeface="Arial" charset="0"/>
                <a:ea typeface="新細明體" pitchFamily="18" charset="-120"/>
                <a:cs typeface="Arial" charset="0"/>
              </a:rPr>
              <a:t>ty</a:t>
            </a:r>
          </a:p>
        </p:txBody>
      </p:sp>
      <p:sp>
        <p:nvSpPr>
          <p:cNvPr id="98" name="Text Box 43"/>
          <p:cNvSpPr txBox="1">
            <a:spLocks noChangeArrowheads="1"/>
          </p:cNvSpPr>
          <p:nvPr/>
        </p:nvSpPr>
        <p:spPr bwMode="auto">
          <a:xfrm>
            <a:off x="5041900" y="4836611"/>
            <a:ext cx="234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 b="1" dirty="0">
                <a:solidFill>
                  <a:srgbClr val="FF6600"/>
                </a:solidFill>
                <a:latin typeface="Arial" charset="0"/>
                <a:ea typeface="新細明體" pitchFamily="18" charset="-120"/>
                <a:cs typeface="Arial" charset="0"/>
              </a:rPr>
              <a:t>2</a:t>
            </a:r>
          </a:p>
        </p:txBody>
      </p:sp>
      <p:sp>
        <p:nvSpPr>
          <p:cNvPr id="99" name="Text Box 44"/>
          <p:cNvSpPr txBox="1">
            <a:spLocks noChangeArrowheads="1"/>
          </p:cNvSpPr>
          <p:nvPr/>
        </p:nvSpPr>
        <p:spPr bwMode="auto">
          <a:xfrm>
            <a:off x="5041900" y="4709611"/>
            <a:ext cx="234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 b="1" dirty="0">
                <a:solidFill>
                  <a:srgbClr val="FF6600"/>
                </a:solidFill>
                <a:latin typeface="Arial" charset="0"/>
                <a:ea typeface="新細明體" pitchFamily="18" charset="-120"/>
                <a:cs typeface="Arial" charset="0"/>
              </a:rPr>
              <a:t>1</a:t>
            </a:r>
          </a:p>
        </p:txBody>
      </p:sp>
      <p:sp>
        <p:nvSpPr>
          <p:cNvPr id="100" name="Line 45"/>
          <p:cNvSpPr>
            <a:spLocks noChangeShapeType="1"/>
          </p:cNvSpPr>
          <p:nvPr/>
        </p:nvSpPr>
        <p:spPr bwMode="auto">
          <a:xfrm rot="16200000">
            <a:off x="5321301" y="4925512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1" name="Line 46"/>
          <p:cNvSpPr>
            <a:spLocks noChangeShapeType="1"/>
          </p:cNvSpPr>
          <p:nvPr/>
        </p:nvSpPr>
        <p:spPr bwMode="auto">
          <a:xfrm rot="16200000">
            <a:off x="5321301" y="4823912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2" name="Text Box 47"/>
          <p:cNvSpPr txBox="1">
            <a:spLocks noChangeArrowheads="1"/>
          </p:cNvSpPr>
          <p:nvPr/>
        </p:nvSpPr>
        <p:spPr bwMode="auto">
          <a:xfrm>
            <a:off x="5029200" y="4582611"/>
            <a:ext cx="234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 b="1" dirty="0">
                <a:solidFill>
                  <a:srgbClr val="FF6600"/>
                </a:solidFill>
                <a:latin typeface="Arial" charset="0"/>
                <a:ea typeface="新細明體" pitchFamily="18" charset="-120"/>
                <a:cs typeface="Arial" charset="0"/>
              </a:rPr>
              <a:t>0</a:t>
            </a:r>
          </a:p>
        </p:txBody>
      </p:sp>
      <p:sp>
        <p:nvSpPr>
          <p:cNvPr id="103" name="Line 48"/>
          <p:cNvSpPr>
            <a:spLocks noChangeShapeType="1"/>
          </p:cNvSpPr>
          <p:nvPr/>
        </p:nvSpPr>
        <p:spPr bwMode="auto">
          <a:xfrm rot="16200000">
            <a:off x="5321301" y="4722312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4" name="Text Box 49"/>
          <p:cNvSpPr txBox="1">
            <a:spLocks noChangeArrowheads="1"/>
          </p:cNvSpPr>
          <p:nvPr/>
        </p:nvSpPr>
        <p:spPr bwMode="auto">
          <a:xfrm>
            <a:off x="4220497" y="5419478"/>
            <a:ext cx="12350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 b="1" dirty="0">
                <a:solidFill>
                  <a:srgbClr val="FF6600"/>
                </a:solidFill>
                <a:latin typeface="Arial" charset="0"/>
                <a:ea typeface="新細明體" pitchFamily="18" charset="-120"/>
                <a:cs typeface="Arial" charset="0"/>
              </a:rPr>
              <a:t>TILE_WIDTH-1</a:t>
            </a:r>
          </a:p>
        </p:txBody>
      </p:sp>
      <p:sp>
        <p:nvSpPr>
          <p:cNvPr id="105" name="Line 50"/>
          <p:cNvSpPr>
            <a:spLocks noChangeShapeType="1"/>
          </p:cNvSpPr>
          <p:nvPr/>
        </p:nvSpPr>
        <p:spPr bwMode="auto">
          <a:xfrm rot="16200000">
            <a:off x="5318126" y="5352549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6" name="Line 51"/>
          <p:cNvSpPr>
            <a:spLocks noChangeShapeType="1"/>
          </p:cNvSpPr>
          <p:nvPr/>
        </p:nvSpPr>
        <p:spPr bwMode="auto">
          <a:xfrm rot="16200000">
            <a:off x="4197557" y="6262138"/>
            <a:ext cx="0" cy="92075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7" name="Line 52"/>
          <p:cNvSpPr>
            <a:spLocks noChangeShapeType="1"/>
          </p:cNvSpPr>
          <p:nvPr/>
        </p:nvSpPr>
        <p:spPr bwMode="auto">
          <a:xfrm rot="16200000">
            <a:off x="4184857" y="5423938"/>
            <a:ext cx="0" cy="92075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8" name="Line 53"/>
          <p:cNvSpPr>
            <a:spLocks noChangeShapeType="1"/>
          </p:cNvSpPr>
          <p:nvPr/>
        </p:nvSpPr>
        <p:spPr bwMode="auto">
          <a:xfrm rot="16200000">
            <a:off x="4197557" y="4598438"/>
            <a:ext cx="0" cy="92075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9" name="Text Box 54"/>
          <p:cNvSpPr txBox="1">
            <a:spLocks noChangeArrowheads="1"/>
          </p:cNvSpPr>
          <p:nvPr/>
        </p:nvSpPr>
        <p:spPr bwMode="auto">
          <a:xfrm>
            <a:off x="3924506" y="5766839"/>
            <a:ext cx="234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 b="1" dirty="0">
                <a:solidFill>
                  <a:srgbClr val="FFCC00"/>
                </a:solidFill>
                <a:latin typeface="Arial" charset="0"/>
                <a:ea typeface="新細明體" pitchFamily="18" charset="-120"/>
                <a:cs typeface="Arial" charset="0"/>
              </a:rPr>
              <a:t>2</a:t>
            </a:r>
          </a:p>
        </p:txBody>
      </p:sp>
      <p:sp>
        <p:nvSpPr>
          <p:cNvPr id="110" name="Text Box 55"/>
          <p:cNvSpPr txBox="1">
            <a:spLocks noChangeArrowheads="1"/>
          </p:cNvSpPr>
          <p:nvPr/>
        </p:nvSpPr>
        <p:spPr bwMode="auto">
          <a:xfrm>
            <a:off x="3924506" y="4966739"/>
            <a:ext cx="234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 b="1" dirty="0">
                <a:solidFill>
                  <a:srgbClr val="FFCC00"/>
                </a:solidFill>
                <a:latin typeface="Arial" charset="0"/>
                <a:ea typeface="新細明體" pitchFamily="18" charset="-120"/>
                <a:cs typeface="Arial" charset="0"/>
              </a:rPr>
              <a:t>1</a:t>
            </a:r>
          </a:p>
        </p:txBody>
      </p:sp>
      <p:sp>
        <p:nvSpPr>
          <p:cNvPr id="111" name="Text Box 56"/>
          <p:cNvSpPr txBox="1">
            <a:spLocks noChangeArrowheads="1"/>
          </p:cNvSpPr>
          <p:nvPr/>
        </p:nvSpPr>
        <p:spPr bwMode="auto">
          <a:xfrm>
            <a:off x="3924506" y="4115839"/>
            <a:ext cx="234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 b="1" dirty="0">
                <a:solidFill>
                  <a:srgbClr val="FFCC00"/>
                </a:solidFill>
                <a:latin typeface="Arial" charset="0"/>
                <a:ea typeface="新細明體" pitchFamily="18" charset="-120"/>
                <a:cs typeface="Arial" charset="0"/>
              </a:rPr>
              <a:t>0</a:t>
            </a:r>
          </a:p>
        </p:txBody>
      </p:sp>
      <p:sp>
        <p:nvSpPr>
          <p:cNvPr id="112" name="Line 58"/>
          <p:cNvSpPr>
            <a:spLocks noChangeShapeType="1"/>
          </p:cNvSpPr>
          <p:nvPr/>
        </p:nvSpPr>
        <p:spPr bwMode="auto">
          <a:xfrm rot="16200000">
            <a:off x="4212305" y="3732790"/>
            <a:ext cx="0" cy="92075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3" name="Line 63"/>
          <p:cNvSpPr>
            <a:spLocks noChangeShapeType="1"/>
          </p:cNvSpPr>
          <p:nvPr/>
        </p:nvSpPr>
        <p:spPr bwMode="auto">
          <a:xfrm rot="16200000">
            <a:off x="5321301" y="4633412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4" name="Line 64"/>
          <p:cNvSpPr>
            <a:spLocks noChangeShapeType="1"/>
          </p:cNvSpPr>
          <p:nvPr/>
        </p:nvSpPr>
        <p:spPr bwMode="auto">
          <a:xfrm rot="16200000">
            <a:off x="5318126" y="5428749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6" name="Line 92"/>
          <p:cNvSpPr>
            <a:spLocks noChangeShapeType="1"/>
          </p:cNvSpPr>
          <p:nvPr/>
        </p:nvSpPr>
        <p:spPr bwMode="auto">
          <a:xfrm>
            <a:off x="7950702" y="2209804"/>
            <a:ext cx="80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7" name="Line 93"/>
          <p:cNvSpPr>
            <a:spLocks noChangeShapeType="1"/>
          </p:cNvSpPr>
          <p:nvPr/>
        </p:nvSpPr>
        <p:spPr bwMode="auto">
          <a:xfrm>
            <a:off x="8699450" y="1308656"/>
            <a:ext cx="0" cy="86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8" name="Text Box 94"/>
          <p:cNvSpPr txBox="1">
            <a:spLocks noChangeArrowheads="1"/>
          </p:cNvSpPr>
          <p:nvPr/>
        </p:nvSpPr>
        <p:spPr bwMode="auto">
          <a:xfrm>
            <a:off x="8242250" y="1537257"/>
            <a:ext cx="439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dirty="0">
                <a:ea typeface="新細明體" pitchFamily="18" charset="-120"/>
              </a:rPr>
              <a:t>m</a:t>
            </a:r>
          </a:p>
        </p:txBody>
      </p:sp>
      <p:sp>
        <p:nvSpPr>
          <p:cNvPr id="119" name="Text Box 97"/>
          <p:cNvSpPr txBox="1">
            <a:spLocks noChangeArrowheads="1"/>
          </p:cNvSpPr>
          <p:nvPr/>
        </p:nvSpPr>
        <p:spPr bwMode="auto">
          <a:xfrm>
            <a:off x="8113731" y="2179780"/>
            <a:ext cx="5100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dirty="0">
                <a:ea typeface="新細明體" pitchFamily="18" charset="-120"/>
              </a:rPr>
              <a:t>bx</a:t>
            </a:r>
          </a:p>
        </p:txBody>
      </p:sp>
      <p:sp>
        <p:nvSpPr>
          <p:cNvPr id="120" name="Text Box 96"/>
          <p:cNvSpPr txBox="1">
            <a:spLocks noChangeArrowheads="1"/>
          </p:cNvSpPr>
          <p:nvPr/>
        </p:nvSpPr>
        <p:spPr bwMode="auto">
          <a:xfrm>
            <a:off x="8804780" y="2196125"/>
            <a:ext cx="3401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dirty="0">
                <a:ea typeface="新細明體" pitchFamily="18" charset="-120"/>
              </a:rPr>
              <a:t>k</a:t>
            </a:r>
          </a:p>
        </p:txBody>
      </p:sp>
      <p:sp>
        <p:nvSpPr>
          <p:cNvPr id="121" name="Line 95"/>
          <p:cNvSpPr>
            <a:spLocks noChangeShapeType="1"/>
          </p:cNvSpPr>
          <p:nvPr/>
        </p:nvSpPr>
        <p:spPr bwMode="auto">
          <a:xfrm>
            <a:off x="9128078" y="220130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>
            <a:off x="6264754" y="3794264"/>
            <a:ext cx="0" cy="84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3" name="Text Box 99"/>
          <p:cNvSpPr txBox="1">
            <a:spLocks noChangeArrowheads="1"/>
          </p:cNvSpPr>
          <p:nvPr/>
        </p:nvSpPr>
        <p:spPr bwMode="auto">
          <a:xfrm>
            <a:off x="6288636" y="3953084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dirty="0">
                <a:ea typeface="新細明體" pitchFamily="18" charset="-120"/>
              </a:rPr>
              <a:t>by</a:t>
            </a:r>
          </a:p>
        </p:txBody>
      </p:sp>
      <p:sp>
        <p:nvSpPr>
          <p:cNvPr id="124" name="Line 102"/>
          <p:cNvSpPr>
            <a:spLocks noChangeShapeType="1"/>
          </p:cNvSpPr>
          <p:nvPr/>
        </p:nvSpPr>
        <p:spPr bwMode="auto">
          <a:xfrm>
            <a:off x="5439806" y="4592708"/>
            <a:ext cx="80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5" name="Text Box 103"/>
          <p:cNvSpPr txBox="1">
            <a:spLocks noChangeArrowheads="1"/>
          </p:cNvSpPr>
          <p:nvPr/>
        </p:nvSpPr>
        <p:spPr bwMode="auto">
          <a:xfrm>
            <a:off x="5616087" y="4165120"/>
            <a:ext cx="439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dirty="0">
                <a:ea typeface="新細明體" pitchFamily="18" charset="-120"/>
              </a:rPr>
              <a:t>m</a:t>
            </a:r>
          </a:p>
        </p:txBody>
      </p:sp>
      <p:sp>
        <p:nvSpPr>
          <p:cNvPr id="126" name="Line 100"/>
          <p:cNvSpPr>
            <a:spLocks noChangeShapeType="1"/>
          </p:cNvSpPr>
          <p:nvPr/>
        </p:nvSpPr>
        <p:spPr bwMode="auto">
          <a:xfrm>
            <a:off x="6268490" y="5058822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7" name="Text Box 96"/>
          <p:cNvSpPr txBox="1">
            <a:spLocks noChangeArrowheads="1"/>
          </p:cNvSpPr>
          <p:nvPr/>
        </p:nvSpPr>
        <p:spPr bwMode="auto">
          <a:xfrm>
            <a:off x="6341996" y="4625017"/>
            <a:ext cx="3401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dirty="0">
                <a:ea typeface="新細明體" pitchFamily="18" charset="-120"/>
              </a:rPr>
              <a:t>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101</a:t>
            </a:fld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695400" y="288458"/>
            <a:ext cx="10657184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// Matrix multiplication kernel called by MatMul()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__global__ void MatMulKernel(float *Md, float *Nd, float *Pd, int width)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{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 // Block row and column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 int blockRow = blockIdx.y;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 int blockCol = blockIdx.x;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 // Each block computes one sub-matrix Psub of P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 float *Pd_sub = GetSubMatrix(Pd, blockRow, blockCol, width);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 // Thread row and column within sub-matrix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 int row = threadIdx.y;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 int col = threadIdx.x;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 // Each thread computes one element of Psub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 // by accumulating results into Pvalue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 float Pvalue = 0;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 </a:t>
            </a:r>
          </a:p>
          <a:p>
            <a:endParaRPr lang="zh-TW" altLang="en-US" sz="24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454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102</a:t>
            </a:fld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695400" y="260649"/>
            <a:ext cx="964907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// Loop over all the sub-matrices of M and N that are</a:t>
            </a: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// required to compute Psub</a:t>
            </a: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for (int m = 0; m &lt; (width / TILE_WIDTH); ++m) {</a:t>
            </a: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       // Get sub-matrix Msub of M </a:t>
            </a:r>
            <a:r>
              <a:rPr lang="en-US" altLang="zh-TW" dirty="0">
                <a:latin typeface="Dotum" panose="020B0600000101010101" pitchFamily="34" charset="-127"/>
                <a:ea typeface="Dotum" panose="020B0600000101010101" pitchFamily="34" charset="-127"/>
              </a:rPr>
              <a:t>and N</a:t>
            </a:r>
            <a:endParaRPr lang="zh-TW" altLang="en-US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       float *Md_sub = GetSubMatrix(Md, blockRow, m, width);</a:t>
            </a: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       float *Nd_sub = GetSubMatrix(Nd, m, blockCol, width);</a:t>
            </a: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       </a:t>
            </a: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       // Multiply Msub and Nsub together</a:t>
            </a: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       for (int k = 0; k &lt; TILE_WIDTH; ++k) {</a:t>
            </a: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           float Melement = GetElement(Md_sub, row, k, width);</a:t>
            </a: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           float Nelement = GetElement(Nd_sub, k, col, width);</a:t>
            </a: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           Pvalue += Melement * Nelement;</a:t>
            </a: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       }</a:t>
            </a: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       </a:t>
            </a: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       /</a:t>
            </a:r>
            <a:r>
              <a:rPr lang="en-US" altLang="zh-TW" dirty="0">
                <a:latin typeface="Dotum" panose="020B0600000101010101" pitchFamily="34" charset="-127"/>
                <a:ea typeface="Dotum" panose="020B0600000101010101" pitchFamily="34" charset="-127"/>
              </a:rPr>
              <a:t>/</a:t>
            </a:r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Synchronize</a:t>
            </a: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       __syncthreads();</a:t>
            </a: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   }</a:t>
            </a: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   </a:t>
            </a: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   // Write Psub to device memory</a:t>
            </a: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   // Each thread writes one element</a:t>
            </a: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   SetElement(Pd_sub, row, col, width, Pvalue);</a:t>
            </a: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836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Performance Comparison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7"/>
            <a:ext cx="11251314" cy="4628586"/>
          </a:xfrm>
        </p:spPr>
        <p:txBody>
          <a:bodyPr>
            <a:noAutofit/>
          </a:bodyPr>
          <a:lstStyle/>
          <a:p>
            <a:r>
              <a:rPr lang="en-US" altLang="zh-TW" sz="2800" dirty="0">
                <a:latin typeface="Dotum" panose="020B0600000101010101" pitchFamily="34" charset="-127"/>
                <a:ea typeface="Dotum" panose="020B0600000101010101" pitchFamily="34" charset="-127"/>
              </a:rPr>
              <a:t>Multiple Block Multiplication</a:t>
            </a:r>
          </a:p>
          <a:p>
            <a:pPr lvl="1"/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Each thread: </a:t>
            </a:r>
            <a:r>
              <a:rPr lang="en-US" altLang="zh-TW" sz="2000" b="1" dirty="0">
                <a:latin typeface="Dotum" panose="020B0600000101010101" pitchFamily="34" charset="-127"/>
                <a:ea typeface="Dotum" panose="020B0600000101010101" pitchFamily="34" charset="-127"/>
              </a:rPr>
              <a:t>WIDTH</a:t>
            </a:r>
            <a:r>
              <a:rPr lang="en-US" altLang="zh-TW" sz="2400" b="1" dirty="0">
                <a:latin typeface="Dotum" panose="020B0600000101010101" pitchFamily="34" charset="-127"/>
                <a:ea typeface="Dotum" panose="020B0600000101010101" pitchFamily="34" charset="-127"/>
              </a:rPr>
              <a:t>*2</a:t>
            </a: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 load from </a:t>
            </a:r>
            <a:r>
              <a:rPr lang="en-US" altLang="zh-TW" sz="2400" b="1" dirty="0">
                <a:latin typeface="Dotum" panose="020B0600000101010101" pitchFamily="34" charset="-127"/>
                <a:ea typeface="Dotum" panose="020B0600000101010101" pitchFamily="34" charset="-127"/>
              </a:rPr>
              <a:t>global</a:t>
            </a: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 memory (2 for M and N memory access)</a:t>
            </a:r>
          </a:p>
          <a:p>
            <a:pPr lvl="1"/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Each thread: </a:t>
            </a:r>
            <a:r>
              <a:rPr lang="en-US" altLang="zh-TW" sz="2000" b="1" dirty="0">
                <a:latin typeface="Dotum" panose="020B0600000101010101" pitchFamily="34" charset="-127"/>
                <a:ea typeface="Dotum" panose="020B0600000101010101" pitchFamily="34" charset="-127"/>
              </a:rPr>
              <a:t>WIDTH</a:t>
            </a:r>
            <a:r>
              <a:rPr lang="en-US" altLang="zh-TW" sz="2400" b="1" dirty="0">
                <a:latin typeface="Dotum" panose="020B0600000101010101" pitchFamily="34" charset="-127"/>
                <a:ea typeface="Dotum" panose="020B0600000101010101" pitchFamily="34" charset="-127"/>
              </a:rPr>
              <a:t>*2</a:t>
            </a: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US" altLang="zh-TW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mul</a:t>
            </a: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/add operation (2 for </a:t>
            </a:r>
            <a:r>
              <a:rPr lang="en-US" altLang="zh-TW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mul</a:t>
            </a: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 and add)</a:t>
            </a:r>
          </a:p>
          <a:p>
            <a:pPr lvl="1"/>
            <a:r>
              <a:rPr lang="en-US" altLang="zh-TW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load:operation</a:t>
            </a: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=1:1</a:t>
            </a:r>
          </a:p>
          <a:p>
            <a:r>
              <a:rPr lang="en-US" altLang="zh-TW" sz="2800" dirty="0">
                <a:latin typeface="Dotum" panose="020B0600000101010101" pitchFamily="34" charset="-127"/>
                <a:ea typeface="Dotum" panose="020B0600000101010101" pitchFamily="34" charset="-127"/>
              </a:rPr>
              <a:t>Tiled Algorithm with </a:t>
            </a:r>
            <a:r>
              <a:rPr lang="en-US" altLang="zh-TW" sz="2800" b="1" dirty="0">
                <a:latin typeface="Dotum" panose="020B0600000101010101" pitchFamily="34" charset="-127"/>
                <a:ea typeface="Dotum" panose="020B0600000101010101" pitchFamily="34" charset="-127"/>
              </a:rPr>
              <a:t>shared</a:t>
            </a:r>
            <a:r>
              <a:rPr lang="en-US" altLang="zh-TW" sz="28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US" altLang="zh-TW" sz="2800" b="1" dirty="0">
                <a:latin typeface="Dotum" panose="020B0600000101010101" pitchFamily="34" charset="-127"/>
                <a:ea typeface="Dotum" panose="020B0600000101010101" pitchFamily="34" charset="-127"/>
              </a:rPr>
              <a:t>memory</a:t>
            </a:r>
          </a:p>
          <a:p>
            <a:pPr lvl="1"/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Each tile: </a:t>
            </a:r>
            <a:r>
              <a:rPr lang="en-US" altLang="zh-TW" sz="2000" b="1" dirty="0">
                <a:latin typeface="Dotum" panose="020B0600000101010101" pitchFamily="34" charset="-127"/>
                <a:ea typeface="Dotum" panose="020B0600000101010101" pitchFamily="34" charset="-127"/>
              </a:rPr>
              <a:t>TILE_WIDTH</a:t>
            </a:r>
            <a:r>
              <a:rPr lang="en-US" altLang="zh-TW" sz="2400" b="1" baseline="30000" dirty="0">
                <a:latin typeface="Dotum" panose="020B0600000101010101" pitchFamily="34" charset="-127"/>
                <a:ea typeface="Dotum" panose="020B0600000101010101" pitchFamily="34" charset="-127"/>
              </a:rPr>
              <a:t>2</a:t>
            </a:r>
            <a:r>
              <a:rPr lang="en-US" altLang="zh-TW" sz="2400" b="1" dirty="0">
                <a:latin typeface="Dotum" panose="020B0600000101010101" pitchFamily="34" charset="-127"/>
                <a:ea typeface="Dotum" panose="020B0600000101010101" pitchFamily="34" charset="-127"/>
              </a:rPr>
              <a:t>*2</a:t>
            </a: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 load from </a:t>
            </a:r>
            <a:r>
              <a:rPr lang="en-US" altLang="zh-TW" sz="2400" b="1" dirty="0">
                <a:latin typeface="Dotum" panose="020B0600000101010101" pitchFamily="34" charset="-127"/>
                <a:ea typeface="Dotum" panose="020B0600000101010101" pitchFamily="34" charset="-127"/>
              </a:rPr>
              <a:t>global</a:t>
            </a: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 memory</a:t>
            </a:r>
          </a:p>
          <a:p>
            <a:pPr lvl="1"/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Each tile: </a:t>
            </a:r>
            <a:r>
              <a:rPr lang="en-US" altLang="zh-TW" sz="2000" b="1" dirty="0">
                <a:latin typeface="Dotum" panose="020B0600000101010101" pitchFamily="34" charset="-127"/>
                <a:ea typeface="Dotum" panose="020B0600000101010101" pitchFamily="34" charset="-127"/>
              </a:rPr>
              <a:t>TILE_WIDTH</a:t>
            </a:r>
            <a:r>
              <a:rPr lang="en-US" altLang="zh-TW" sz="2400" b="1" baseline="30000" dirty="0">
                <a:latin typeface="Dotum" panose="020B0600000101010101" pitchFamily="34" charset="-127"/>
                <a:ea typeface="Dotum" panose="020B0600000101010101" pitchFamily="34" charset="-127"/>
              </a:rPr>
              <a:t>2</a:t>
            </a:r>
            <a:r>
              <a:rPr lang="en-US" altLang="zh-TW" sz="2400" b="1" dirty="0">
                <a:latin typeface="Dotum" panose="020B0600000101010101" pitchFamily="34" charset="-127"/>
                <a:ea typeface="Dotum" panose="020B0600000101010101" pitchFamily="34" charset="-127"/>
              </a:rPr>
              <a:t>*2*</a:t>
            </a:r>
            <a:r>
              <a:rPr lang="en-US" altLang="zh-TW" sz="2000" b="1" dirty="0">
                <a:latin typeface="Dotum" panose="020B0600000101010101" pitchFamily="34" charset="-127"/>
                <a:ea typeface="Dotum" panose="020B0600000101010101" pitchFamily="34" charset="-127"/>
              </a:rPr>
              <a:t>TILE_WIDTH</a:t>
            </a: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US" altLang="zh-TW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mul</a:t>
            </a: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/add operation</a:t>
            </a:r>
          </a:p>
          <a:p>
            <a:pPr lvl="1">
              <a:buNone/>
            </a:pP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    Because each tile has </a:t>
            </a:r>
            <a:r>
              <a:rPr lang="en-US" altLang="zh-TW" sz="2000" b="1" dirty="0">
                <a:latin typeface="Dotum" panose="020B0600000101010101" pitchFamily="34" charset="-127"/>
                <a:ea typeface="Dotum" panose="020B0600000101010101" pitchFamily="34" charset="-127"/>
              </a:rPr>
              <a:t>TILE_WIDTH</a:t>
            </a:r>
            <a:r>
              <a:rPr lang="en-US" altLang="zh-TW" sz="2400" b="1" baseline="30000" dirty="0">
                <a:latin typeface="Dotum" panose="020B0600000101010101" pitchFamily="34" charset="-127"/>
                <a:ea typeface="Dotum" panose="020B0600000101010101" pitchFamily="34" charset="-127"/>
              </a:rPr>
              <a:t>2</a:t>
            </a: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 threads →</a:t>
            </a:r>
          </a:p>
          <a:p>
            <a:pPr lvl="1"/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Each thread: </a:t>
            </a:r>
            <a:r>
              <a:rPr lang="en-US" altLang="zh-TW" sz="2400" b="1" dirty="0">
                <a:latin typeface="Dotum" panose="020B0600000101010101" pitchFamily="34" charset="-127"/>
                <a:ea typeface="Dotum" panose="020B0600000101010101" pitchFamily="34" charset="-127"/>
              </a:rPr>
              <a:t>2</a:t>
            </a: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 load from </a:t>
            </a:r>
            <a:r>
              <a:rPr lang="en-US" altLang="zh-TW" sz="2400" b="1" dirty="0">
                <a:latin typeface="Dotum" panose="020B0600000101010101" pitchFamily="34" charset="-127"/>
                <a:ea typeface="Dotum" panose="020B0600000101010101" pitchFamily="34" charset="-127"/>
              </a:rPr>
              <a:t>global</a:t>
            </a: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 memory</a:t>
            </a:r>
          </a:p>
          <a:p>
            <a:pPr lvl="1"/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Each thread: </a:t>
            </a:r>
            <a:r>
              <a:rPr lang="en-US" altLang="zh-TW" sz="2400" b="1" dirty="0">
                <a:latin typeface="Dotum" panose="020B0600000101010101" pitchFamily="34" charset="-127"/>
                <a:ea typeface="Dotum" panose="020B0600000101010101" pitchFamily="34" charset="-127"/>
              </a:rPr>
              <a:t>2*</a:t>
            </a:r>
            <a:r>
              <a:rPr lang="en-US" altLang="zh-TW" sz="2000" b="1" dirty="0">
                <a:latin typeface="Dotum" panose="020B0600000101010101" pitchFamily="34" charset="-127"/>
                <a:ea typeface="Dotum" panose="020B0600000101010101" pitchFamily="34" charset="-127"/>
              </a:rPr>
              <a:t>TILE_WIDTH</a:t>
            </a:r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US" altLang="zh-TW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mul</a:t>
            </a: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/add operation</a:t>
            </a:r>
          </a:p>
          <a:p>
            <a:pPr lvl="1"/>
            <a:r>
              <a:rPr lang="en-US" altLang="zh-TW" sz="2400" b="1" dirty="0" err="1">
                <a:latin typeface="Dotum" panose="020B0600000101010101" pitchFamily="34" charset="-127"/>
                <a:ea typeface="Dotum" panose="020B0600000101010101" pitchFamily="34" charset="-127"/>
              </a:rPr>
              <a:t>load:operation</a:t>
            </a:r>
            <a:r>
              <a:rPr lang="en-US" altLang="zh-TW" sz="2400" b="1" dirty="0">
                <a:latin typeface="Dotum" panose="020B0600000101010101" pitchFamily="34" charset="-127"/>
                <a:ea typeface="Dotum" panose="020B0600000101010101" pitchFamily="34" charset="-127"/>
              </a:rPr>
              <a:t>=1:</a:t>
            </a:r>
            <a:r>
              <a:rPr lang="en-US" altLang="zh-TW" sz="2000" b="1" dirty="0">
                <a:latin typeface="Dotum" panose="020B0600000101010101" pitchFamily="34" charset="-127"/>
                <a:ea typeface="Dotum" panose="020B0600000101010101" pitchFamily="34" charset="-127"/>
              </a:rPr>
              <a:t>TILE_WIDTH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11507788" y="6042025"/>
            <a:ext cx="684212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103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Invoke Tiled CUDA Kernel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7"/>
            <a:ext cx="11107298" cy="462858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TW" sz="2400" dirty="0"/>
              <a:t>    size_t size = width * width * sizeof(float);</a:t>
            </a:r>
          </a:p>
          <a:p>
            <a:pPr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 </a:t>
            </a:r>
            <a:r>
              <a:rPr lang="en-US" altLang="zh-TW" sz="2400" dirty="0">
                <a:solidFill>
                  <a:srgbClr val="FFFF00"/>
                </a:solidFill>
              </a:rPr>
              <a:t>size_t </a:t>
            </a:r>
            <a:r>
              <a:rPr lang="en-US" altLang="zh-TW" sz="2400" dirty="0" err="1">
                <a:solidFill>
                  <a:srgbClr val="FFFF00"/>
                </a:solidFill>
              </a:rPr>
              <a:t>shared_size</a:t>
            </a:r>
            <a:r>
              <a:rPr lang="en-US" altLang="zh-TW" sz="2400" dirty="0">
                <a:solidFill>
                  <a:srgbClr val="FFFF00"/>
                </a:solidFill>
              </a:rPr>
              <a:t> = TILE_WIDTH * TILE_WIDTH * sizeof(float) * 2;</a:t>
            </a:r>
          </a:p>
          <a:p>
            <a:pPr>
              <a:buNone/>
            </a:pPr>
            <a:r>
              <a:rPr lang="en-US" altLang="zh-TW" sz="2400" dirty="0"/>
              <a:t>    float *Md, *Nd, *Pd;</a:t>
            </a:r>
          </a:p>
          <a:p>
            <a:pPr>
              <a:buNone/>
            </a:pPr>
            <a:endParaRPr lang="en-US" altLang="zh-TW" sz="2400" dirty="0"/>
          </a:p>
          <a:p>
            <a:pPr>
              <a:buNone/>
            </a:pPr>
            <a:r>
              <a:rPr lang="en-US" altLang="zh-TW" sz="2400" dirty="0"/>
              <a:t>    // Setup the execution configuration</a:t>
            </a:r>
          </a:p>
          <a:p>
            <a:pPr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 </a:t>
            </a:r>
            <a:r>
              <a:rPr lang="en-US" altLang="zh-TW" sz="2400" dirty="0">
                <a:solidFill>
                  <a:srgbClr val="FFFF00"/>
                </a:solidFill>
              </a:rPr>
              <a:t>dim3 dimGrid(width/TILE_WIDTH, width/TILE_WIDTH);</a:t>
            </a:r>
          </a:p>
          <a:p>
            <a:pPr>
              <a:buNone/>
            </a:pPr>
            <a:r>
              <a:rPr lang="en-US" altLang="zh-TW" sz="2400" dirty="0">
                <a:solidFill>
                  <a:srgbClr val="FFFF00"/>
                </a:solidFill>
              </a:rPr>
              <a:t>    dim3 dimBlock(TILE_WIDTH, TILE_WIDTH);</a:t>
            </a:r>
          </a:p>
          <a:p>
            <a:pPr>
              <a:buNone/>
            </a:pPr>
            <a:endParaRPr lang="en-US" altLang="zh-TW" sz="2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TW" sz="2400" dirty="0"/>
              <a:t>    // Invoke kernel</a:t>
            </a:r>
          </a:p>
          <a:p>
            <a:pPr>
              <a:buNone/>
            </a:pPr>
            <a:r>
              <a:rPr lang="en-US" altLang="zh-TW" sz="2400" dirty="0">
                <a:solidFill>
                  <a:srgbClr val="FFFF00"/>
                </a:solidFill>
              </a:rPr>
              <a:t>    MatMulKernel&lt;&lt;&lt;dimGrid, dimBlock, </a:t>
            </a:r>
            <a:r>
              <a:rPr lang="en-US" altLang="zh-TW" sz="2400" dirty="0" err="1">
                <a:solidFill>
                  <a:srgbClr val="FFFF00"/>
                </a:solidFill>
              </a:rPr>
              <a:t>shared_size</a:t>
            </a:r>
            <a:r>
              <a:rPr lang="en-US" altLang="zh-TW" sz="2400" dirty="0">
                <a:solidFill>
                  <a:srgbClr val="FFFF00"/>
                </a:solidFill>
              </a:rPr>
              <a:t>&gt;&gt;&gt;(Md, Nd, Pd, width);</a:t>
            </a:r>
            <a:endParaRPr lang="zh-TW" altLang="en-US" sz="2400" dirty="0">
              <a:solidFill>
                <a:srgbClr val="FFFF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11507788" y="6042025"/>
            <a:ext cx="684212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104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Functions May be Used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7408" y="1412776"/>
            <a:ext cx="7924800" cy="492922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TW" sz="1600" dirty="0"/>
              <a:t>// Get a matrix element</a:t>
            </a:r>
          </a:p>
          <a:p>
            <a:pPr>
              <a:buNone/>
            </a:pPr>
            <a:r>
              <a:rPr lang="en-US" altLang="zh-TW" sz="1600" dirty="0"/>
              <a:t>__device__ float </a:t>
            </a:r>
            <a:r>
              <a:rPr lang="en-US" altLang="zh-TW" sz="1600" dirty="0" err="1"/>
              <a:t>GetElement</a:t>
            </a:r>
            <a:r>
              <a:rPr lang="en-US" altLang="zh-TW" sz="1600" dirty="0"/>
              <a:t>(float *matrix,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row,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col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width)</a:t>
            </a:r>
          </a:p>
          <a:p>
            <a:pPr>
              <a:buNone/>
            </a:pPr>
            <a:r>
              <a:rPr lang="en-US" altLang="zh-TW" sz="1600" dirty="0"/>
              <a:t>{</a:t>
            </a:r>
          </a:p>
          <a:p>
            <a:pPr>
              <a:buNone/>
            </a:pPr>
            <a:r>
              <a:rPr lang="en-US" altLang="zh-TW" sz="1600" dirty="0"/>
              <a:t>    return *(matrix + row*width + </a:t>
            </a:r>
            <a:r>
              <a:rPr lang="en-US" altLang="zh-TW" sz="1600" dirty="0" err="1"/>
              <a:t>col</a:t>
            </a:r>
            <a:r>
              <a:rPr lang="en-US" altLang="zh-TW" sz="1600" dirty="0"/>
              <a:t>);</a:t>
            </a:r>
          </a:p>
          <a:p>
            <a:pPr>
              <a:buNone/>
            </a:pPr>
            <a:r>
              <a:rPr lang="en-US" altLang="zh-TW" sz="1600" dirty="0"/>
              <a:t>}</a:t>
            </a:r>
          </a:p>
          <a:p>
            <a:pPr>
              <a:buNone/>
            </a:pPr>
            <a:endParaRPr lang="en-US" altLang="zh-TW" sz="1600" dirty="0"/>
          </a:p>
          <a:p>
            <a:pPr>
              <a:buNone/>
            </a:pPr>
            <a:r>
              <a:rPr lang="en-US" altLang="zh-TW" sz="1600" dirty="0"/>
              <a:t>// Set a matrix element</a:t>
            </a:r>
          </a:p>
          <a:p>
            <a:pPr>
              <a:buNone/>
            </a:pPr>
            <a:r>
              <a:rPr lang="en-US" altLang="zh-TW" sz="1600" dirty="0"/>
              <a:t>__device__ void </a:t>
            </a:r>
            <a:r>
              <a:rPr lang="en-US" altLang="zh-TW" sz="1600" dirty="0" err="1"/>
              <a:t>SetElement</a:t>
            </a:r>
            <a:r>
              <a:rPr lang="en-US" altLang="zh-TW" sz="1600" dirty="0"/>
              <a:t>(float *matrix,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row,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col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width, float value)</a:t>
            </a:r>
          </a:p>
          <a:p>
            <a:pPr>
              <a:buNone/>
            </a:pPr>
            <a:r>
              <a:rPr lang="en-US" altLang="zh-TW" sz="1600" dirty="0"/>
              <a:t>{</a:t>
            </a:r>
          </a:p>
          <a:p>
            <a:pPr>
              <a:buNone/>
            </a:pPr>
            <a:r>
              <a:rPr lang="en-US" altLang="zh-TW" sz="1600" dirty="0"/>
              <a:t>    *(matrix + row*width + </a:t>
            </a:r>
            <a:r>
              <a:rPr lang="en-US" altLang="zh-TW" sz="1600" dirty="0" err="1"/>
              <a:t>col</a:t>
            </a:r>
            <a:r>
              <a:rPr lang="en-US" altLang="zh-TW" sz="1600" dirty="0"/>
              <a:t>) = value;</a:t>
            </a:r>
          </a:p>
          <a:p>
            <a:pPr>
              <a:buNone/>
            </a:pPr>
            <a:r>
              <a:rPr lang="en-US" altLang="zh-TW" sz="1600" dirty="0"/>
              <a:t>}</a:t>
            </a:r>
          </a:p>
          <a:p>
            <a:pPr>
              <a:buNone/>
            </a:pPr>
            <a:endParaRPr lang="en-US" altLang="zh-TW" sz="1600" dirty="0"/>
          </a:p>
          <a:p>
            <a:pPr>
              <a:buNone/>
            </a:pPr>
            <a:r>
              <a:rPr lang="en-US" altLang="zh-TW" sz="1600" dirty="0"/>
              <a:t>// Get the </a:t>
            </a:r>
            <a:r>
              <a:rPr lang="en-US" altLang="zh-TW" sz="1600" dirty="0" err="1"/>
              <a:t>TILE_WIDTHxTILE_WIDTH</a:t>
            </a:r>
            <a:r>
              <a:rPr lang="en-US" altLang="zh-TW" sz="1600" dirty="0"/>
              <a:t> sub-matrix </a:t>
            </a:r>
            <a:r>
              <a:rPr lang="en-US" altLang="zh-TW" sz="1600" dirty="0" err="1"/>
              <a:t>matsub</a:t>
            </a:r>
            <a:r>
              <a:rPr lang="en-US" altLang="zh-TW" sz="1600" dirty="0"/>
              <a:t> of matrix that is</a:t>
            </a:r>
          </a:p>
          <a:p>
            <a:pPr>
              <a:buNone/>
            </a:pPr>
            <a:r>
              <a:rPr lang="en-US" altLang="zh-TW" sz="1600" dirty="0"/>
              <a:t>// located </a:t>
            </a:r>
            <a:r>
              <a:rPr lang="en-US" altLang="zh-TW" sz="1600" dirty="0" err="1"/>
              <a:t>col</a:t>
            </a:r>
            <a:r>
              <a:rPr lang="en-US" altLang="zh-TW" sz="1600" dirty="0"/>
              <a:t> sub-matrices to the right and row sub-matrices down</a:t>
            </a:r>
          </a:p>
          <a:p>
            <a:pPr>
              <a:buNone/>
            </a:pPr>
            <a:r>
              <a:rPr lang="en-US" altLang="zh-TW" sz="1600" dirty="0"/>
              <a:t>// from the upper-left corner of matrix</a:t>
            </a:r>
          </a:p>
          <a:p>
            <a:pPr>
              <a:buNone/>
            </a:pPr>
            <a:r>
              <a:rPr lang="en-US" altLang="zh-TW" sz="1600" dirty="0"/>
              <a:t>__device__ float *</a:t>
            </a:r>
            <a:r>
              <a:rPr lang="en-US" altLang="zh-TW" sz="1600" dirty="0" err="1"/>
              <a:t>GetSubMatrix</a:t>
            </a:r>
            <a:r>
              <a:rPr lang="en-US" altLang="zh-TW" sz="1600" dirty="0"/>
              <a:t>(float *matrix,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blockrow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col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blockwidth</a:t>
            </a:r>
            <a:r>
              <a:rPr lang="en-US" altLang="zh-TW" sz="1600" dirty="0"/>
              <a:t>)</a:t>
            </a:r>
          </a:p>
          <a:p>
            <a:pPr>
              <a:buNone/>
            </a:pPr>
            <a:r>
              <a:rPr lang="en-US" altLang="zh-TW" sz="1600" dirty="0"/>
              <a:t>{</a:t>
            </a:r>
          </a:p>
          <a:p>
            <a:pPr>
              <a:buNone/>
            </a:pPr>
            <a:r>
              <a:rPr lang="en-US" altLang="zh-TW" sz="1600" dirty="0"/>
              <a:t>    return (matrix + </a:t>
            </a:r>
            <a:r>
              <a:rPr lang="en-US" altLang="zh-TW" sz="1600" dirty="0" err="1"/>
              <a:t>blockrow</a:t>
            </a:r>
            <a:r>
              <a:rPr lang="en-US" altLang="zh-TW" sz="1600" dirty="0"/>
              <a:t>*TILE_WIDTH*width + </a:t>
            </a:r>
            <a:r>
              <a:rPr lang="en-US" altLang="zh-TW" sz="1600" dirty="0" err="1"/>
              <a:t>blockcol</a:t>
            </a:r>
            <a:r>
              <a:rPr lang="en-US" altLang="zh-TW" sz="1600" dirty="0"/>
              <a:t>*TILE_WIDTH);</a:t>
            </a:r>
          </a:p>
          <a:p>
            <a:pPr>
              <a:buNone/>
            </a:pPr>
            <a:r>
              <a:rPr lang="en-US" altLang="zh-TW" sz="1600" dirty="0"/>
              <a:t>}</a:t>
            </a:r>
            <a:endParaRPr lang="zh-TW" altLang="en-US" sz="16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105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Tiled Matrix Multiplication Kernel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6"/>
            <a:ext cx="8596668" cy="540059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TW" sz="1400" dirty="0"/>
              <a:t>__global__ void </a:t>
            </a:r>
            <a:r>
              <a:rPr lang="en-US" altLang="zh-TW" sz="1400" dirty="0" err="1"/>
              <a:t>MatMulKernel</a:t>
            </a:r>
            <a:r>
              <a:rPr lang="en-US" altLang="zh-TW" sz="1400" dirty="0"/>
              <a:t>(float *</a:t>
            </a:r>
            <a:r>
              <a:rPr lang="en-US" altLang="zh-TW" sz="1400" dirty="0" err="1"/>
              <a:t>Md</a:t>
            </a:r>
            <a:r>
              <a:rPr lang="en-US" altLang="zh-TW" sz="1400" dirty="0"/>
              <a:t>, float *</a:t>
            </a:r>
            <a:r>
              <a:rPr lang="en-US" altLang="zh-TW" sz="1400" dirty="0" err="1"/>
              <a:t>Nd</a:t>
            </a:r>
            <a:r>
              <a:rPr lang="en-US" altLang="zh-TW" sz="1400" dirty="0"/>
              <a:t>, float *Pd, 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width) {</a:t>
            </a:r>
          </a:p>
          <a:p>
            <a:pPr>
              <a:buNone/>
            </a:pPr>
            <a:r>
              <a:rPr lang="en-US" altLang="zh-TW" sz="1400" dirty="0"/>
              <a:t>    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</a:t>
            </a:r>
            <a:r>
              <a:rPr lang="en-US" altLang="zh-TW" sz="1400" dirty="0" err="1"/>
              <a:t>blockRow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blockIdx.y</a:t>
            </a:r>
            <a:r>
              <a:rPr lang="en-US" altLang="zh-TW" sz="1400" dirty="0"/>
              <a:t>;  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</a:t>
            </a:r>
            <a:r>
              <a:rPr lang="en-US" altLang="zh-TW" sz="1400" dirty="0" err="1"/>
              <a:t>blockCol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blockIdx.x</a:t>
            </a:r>
            <a:r>
              <a:rPr lang="en-US" altLang="zh-TW" sz="1400" dirty="0"/>
              <a:t>;</a:t>
            </a:r>
          </a:p>
          <a:p>
            <a:pPr>
              <a:buNone/>
            </a:pPr>
            <a:r>
              <a:rPr lang="en-US" altLang="zh-TW" sz="1400" dirty="0"/>
              <a:t>    float *</a:t>
            </a:r>
            <a:r>
              <a:rPr lang="en-US" altLang="zh-TW" sz="1400" dirty="0" err="1"/>
              <a:t>Pd_sub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GetSubMatrix</a:t>
            </a:r>
            <a:r>
              <a:rPr lang="en-US" altLang="zh-TW" sz="1400" dirty="0"/>
              <a:t>(Pd, </a:t>
            </a:r>
            <a:r>
              <a:rPr lang="en-US" altLang="zh-TW" sz="1400" dirty="0" err="1"/>
              <a:t>blockRow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blockCol</a:t>
            </a:r>
            <a:r>
              <a:rPr lang="en-US" altLang="zh-TW" sz="1400" dirty="0"/>
              <a:t>, width);</a:t>
            </a:r>
          </a:p>
          <a:p>
            <a:pPr>
              <a:buNone/>
            </a:pPr>
            <a:r>
              <a:rPr lang="en-US" altLang="zh-TW" sz="1400" dirty="0"/>
              <a:t>    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row = </a:t>
            </a:r>
            <a:r>
              <a:rPr lang="en-US" altLang="zh-TW" sz="1400" dirty="0" err="1"/>
              <a:t>threadIdx.y</a:t>
            </a:r>
            <a:r>
              <a:rPr lang="en-US" altLang="zh-TW" sz="1400" dirty="0"/>
              <a:t>;  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</a:t>
            </a:r>
            <a:r>
              <a:rPr lang="en-US" altLang="zh-TW" sz="1400" dirty="0" err="1"/>
              <a:t>col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threadIdx.x</a:t>
            </a:r>
            <a:r>
              <a:rPr lang="en-US" altLang="zh-TW" sz="1400" dirty="0"/>
              <a:t>;</a:t>
            </a:r>
          </a:p>
          <a:p>
            <a:pPr>
              <a:buNone/>
            </a:pPr>
            <a:r>
              <a:rPr lang="en-US" altLang="zh-TW" sz="1400" dirty="0"/>
              <a:t>    float </a:t>
            </a:r>
            <a:r>
              <a:rPr lang="en-US" altLang="zh-TW" sz="1400" dirty="0" err="1"/>
              <a:t>Pvalue</a:t>
            </a:r>
            <a:r>
              <a:rPr lang="en-US" altLang="zh-TW" sz="1400" dirty="0"/>
              <a:t> = 0;</a:t>
            </a:r>
          </a:p>
          <a:p>
            <a:pPr>
              <a:buNone/>
            </a:pPr>
            <a:r>
              <a:rPr lang="en-US" altLang="zh-TW" sz="1400" dirty="0"/>
              <a:t>    __shared__ float </a:t>
            </a:r>
            <a:r>
              <a:rPr lang="en-US" altLang="zh-TW" sz="1400" dirty="0" err="1"/>
              <a:t>Mds</a:t>
            </a:r>
            <a:r>
              <a:rPr lang="en-US" altLang="zh-TW" sz="1400" dirty="0"/>
              <a:t>[TILE_WIDTH][TILE_WIDTH];</a:t>
            </a:r>
          </a:p>
          <a:p>
            <a:pPr>
              <a:buNone/>
            </a:pPr>
            <a:r>
              <a:rPr lang="en-US" altLang="zh-TW" sz="1400" dirty="0"/>
              <a:t>    __shared__ float </a:t>
            </a:r>
            <a:r>
              <a:rPr lang="en-US" altLang="zh-TW" sz="1400" dirty="0" err="1"/>
              <a:t>Nds</a:t>
            </a:r>
            <a:r>
              <a:rPr lang="en-US" altLang="zh-TW" sz="1400" dirty="0"/>
              <a:t>[TILE_WIDTH][TILE_WIDTH];</a:t>
            </a:r>
          </a:p>
          <a:p>
            <a:pPr>
              <a:buNone/>
            </a:pPr>
            <a:r>
              <a:rPr lang="en-US" altLang="zh-TW" sz="1400" dirty="0"/>
              <a:t>    for (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m = 0; m &lt; (width / TILE_WIDTH); ++m) {</a:t>
            </a:r>
          </a:p>
          <a:p>
            <a:pPr>
              <a:buNone/>
            </a:pPr>
            <a:r>
              <a:rPr lang="en-US" altLang="zh-TW" sz="1400" dirty="0"/>
              <a:t>        float *</a:t>
            </a:r>
            <a:r>
              <a:rPr lang="en-US" altLang="zh-TW" sz="1400" dirty="0" err="1"/>
              <a:t>Md_sub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GetSubMatrix</a:t>
            </a:r>
            <a:r>
              <a:rPr lang="en-US" altLang="zh-TW" sz="1400" dirty="0"/>
              <a:t>(</a:t>
            </a:r>
            <a:r>
              <a:rPr lang="en-US" altLang="zh-TW" sz="1400" dirty="0" err="1"/>
              <a:t>Md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blockRow</a:t>
            </a:r>
            <a:r>
              <a:rPr lang="en-US" altLang="zh-TW" sz="1400" dirty="0"/>
              <a:t>, m, width);</a:t>
            </a:r>
          </a:p>
          <a:p>
            <a:pPr>
              <a:buNone/>
            </a:pPr>
            <a:r>
              <a:rPr lang="en-US" altLang="zh-TW" sz="1400" dirty="0"/>
              <a:t>        float *</a:t>
            </a:r>
            <a:r>
              <a:rPr lang="en-US" altLang="zh-TW" sz="1400" dirty="0" err="1"/>
              <a:t>Nd_sub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GetSubMatrix</a:t>
            </a:r>
            <a:r>
              <a:rPr lang="en-US" altLang="zh-TW" sz="1400" dirty="0"/>
              <a:t>(</a:t>
            </a:r>
            <a:r>
              <a:rPr lang="en-US" altLang="zh-TW" sz="1400" dirty="0" err="1"/>
              <a:t>Nd</a:t>
            </a:r>
            <a:r>
              <a:rPr lang="en-US" altLang="zh-TW" sz="1400" dirty="0"/>
              <a:t>, m, </a:t>
            </a:r>
            <a:r>
              <a:rPr lang="en-US" altLang="zh-TW" sz="1400" dirty="0" err="1"/>
              <a:t>blockCol</a:t>
            </a:r>
            <a:r>
              <a:rPr lang="en-US" altLang="zh-TW" sz="1400" dirty="0"/>
              <a:t>, width);</a:t>
            </a:r>
          </a:p>
          <a:p>
            <a:pPr>
              <a:buNone/>
            </a:pPr>
            <a:r>
              <a:rPr lang="en-US" altLang="zh-TW" sz="1400" dirty="0"/>
              <a:t>        </a:t>
            </a:r>
            <a:r>
              <a:rPr lang="en-US" altLang="zh-TW" sz="1400" dirty="0" err="1"/>
              <a:t>Mds</a:t>
            </a:r>
            <a:r>
              <a:rPr lang="en-US" altLang="zh-TW" sz="1400" dirty="0"/>
              <a:t>[row][</a:t>
            </a:r>
            <a:r>
              <a:rPr lang="en-US" altLang="zh-TW" sz="1400" dirty="0" err="1"/>
              <a:t>col</a:t>
            </a:r>
            <a:r>
              <a:rPr lang="en-US" altLang="zh-TW" sz="1400" dirty="0"/>
              <a:t>] = </a:t>
            </a:r>
            <a:r>
              <a:rPr lang="en-US" altLang="zh-TW" sz="1400" dirty="0" err="1"/>
              <a:t>GetElement</a:t>
            </a:r>
            <a:r>
              <a:rPr lang="en-US" altLang="zh-TW" sz="1400" dirty="0"/>
              <a:t>(</a:t>
            </a:r>
            <a:r>
              <a:rPr lang="en-US" altLang="zh-TW" sz="1400" dirty="0" err="1"/>
              <a:t>Md_sub</a:t>
            </a:r>
            <a:r>
              <a:rPr lang="en-US" altLang="zh-TW" sz="1400" dirty="0"/>
              <a:t>, row, </a:t>
            </a:r>
            <a:r>
              <a:rPr lang="en-US" altLang="zh-TW" sz="1400" dirty="0" err="1"/>
              <a:t>col</a:t>
            </a:r>
            <a:r>
              <a:rPr lang="en-US" altLang="zh-TW" sz="1400" dirty="0"/>
              <a:t>, width); // put </a:t>
            </a:r>
            <a:r>
              <a:rPr lang="en-US" altLang="zh-TW" sz="1400" dirty="0" err="1"/>
              <a:t>Md_sub</a:t>
            </a:r>
            <a:r>
              <a:rPr lang="en-US" altLang="zh-TW" sz="1400" dirty="0"/>
              <a:t> into shared memory</a:t>
            </a:r>
          </a:p>
          <a:p>
            <a:pPr>
              <a:buNone/>
            </a:pPr>
            <a:r>
              <a:rPr lang="en-US" altLang="zh-TW" sz="1400" dirty="0"/>
              <a:t>        </a:t>
            </a:r>
            <a:r>
              <a:rPr lang="en-US" altLang="zh-TW" sz="1400" dirty="0" err="1"/>
              <a:t>Nds</a:t>
            </a:r>
            <a:r>
              <a:rPr lang="en-US" altLang="zh-TW" sz="1400" dirty="0"/>
              <a:t>[row][</a:t>
            </a:r>
            <a:r>
              <a:rPr lang="en-US" altLang="zh-TW" sz="1400" dirty="0" err="1"/>
              <a:t>col</a:t>
            </a:r>
            <a:r>
              <a:rPr lang="en-US" altLang="zh-TW" sz="1400" dirty="0"/>
              <a:t>] = </a:t>
            </a:r>
            <a:r>
              <a:rPr lang="en-US" altLang="zh-TW" sz="1400" dirty="0" err="1"/>
              <a:t>GetElement</a:t>
            </a:r>
            <a:r>
              <a:rPr lang="en-US" altLang="zh-TW" sz="1400" dirty="0"/>
              <a:t>(</a:t>
            </a:r>
            <a:r>
              <a:rPr lang="en-US" altLang="zh-TW" sz="1400" dirty="0" err="1"/>
              <a:t>Nd_sub</a:t>
            </a:r>
            <a:r>
              <a:rPr lang="en-US" altLang="zh-TW" sz="1400" dirty="0"/>
              <a:t>, row, </a:t>
            </a:r>
            <a:r>
              <a:rPr lang="en-US" altLang="zh-TW" sz="1400" dirty="0" err="1"/>
              <a:t>col</a:t>
            </a:r>
            <a:r>
              <a:rPr lang="en-US" altLang="zh-TW" sz="1400" dirty="0"/>
              <a:t>, width); // put </a:t>
            </a:r>
            <a:r>
              <a:rPr lang="en-US" altLang="zh-TW" sz="1400" dirty="0" err="1"/>
              <a:t>Nd_sub</a:t>
            </a:r>
            <a:r>
              <a:rPr lang="en-US" altLang="zh-TW" sz="1400" dirty="0"/>
              <a:t> into shared memory</a:t>
            </a:r>
          </a:p>
          <a:p>
            <a:pPr>
              <a:buNone/>
            </a:pPr>
            <a:r>
              <a:rPr lang="en-US" altLang="zh-TW" sz="1400" dirty="0"/>
              <a:t>        __</a:t>
            </a:r>
            <a:r>
              <a:rPr lang="en-US" altLang="zh-TW" sz="1400" dirty="0" err="1"/>
              <a:t>syncthreads</a:t>
            </a:r>
            <a:r>
              <a:rPr lang="en-US" altLang="zh-TW" sz="1400" dirty="0"/>
              <a:t>();</a:t>
            </a:r>
          </a:p>
          <a:p>
            <a:pPr>
              <a:buNone/>
            </a:pPr>
            <a:r>
              <a:rPr lang="en-US" altLang="zh-TW" sz="1400" dirty="0"/>
              <a:t>        for (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k = 0; k &lt; TILE_WIDTH; ++k) </a:t>
            </a:r>
          </a:p>
          <a:p>
            <a:pPr>
              <a:buNone/>
            </a:pPr>
            <a:r>
              <a:rPr lang="en-US" altLang="zh-TW" sz="1400" dirty="0"/>
              <a:t>            </a:t>
            </a:r>
            <a:r>
              <a:rPr lang="en-US" altLang="zh-TW" sz="1400" dirty="0" err="1"/>
              <a:t>Pvalue</a:t>
            </a:r>
            <a:r>
              <a:rPr lang="en-US" altLang="zh-TW" sz="1400" dirty="0"/>
              <a:t> += </a:t>
            </a:r>
            <a:r>
              <a:rPr lang="en-US" altLang="zh-TW" sz="1400" dirty="0" err="1"/>
              <a:t>Mds</a:t>
            </a:r>
            <a:r>
              <a:rPr lang="en-US" altLang="zh-TW" sz="1400" dirty="0"/>
              <a:t>[row][k] * </a:t>
            </a:r>
            <a:r>
              <a:rPr lang="en-US" altLang="zh-TW" sz="1400" dirty="0" err="1"/>
              <a:t>Nds</a:t>
            </a:r>
            <a:r>
              <a:rPr lang="en-US" altLang="zh-TW" sz="1400" dirty="0"/>
              <a:t>[k][</a:t>
            </a:r>
            <a:r>
              <a:rPr lang="en-US" altLang="zh-TW" sz="1400" dirty="0" err="1"/>
              <a:t>col</a:t>
            </a:r>
            <a:r>
              <a:rPr lang="en-US" altLang="zh-TW" sz="1400" dirty="0"/>
              <a:t>];</a:t>
            </a:r>
          </a:p>
          <a:p>
            <a:pPr>
              <a:buNone/>
            </a:pPr>
            <a:r>
              <a:rPr lang="en-US" altLang="zh-TW" sz="1400" dirty="0"/>
              <a:t>        __</a:t>
            </a:r>
            <a:r>
              <a:rPr lang="en-US" altLang="zh-TW" sz="1400" dirty="0" err="1"/>
              <a:t>syncthreads</a:t>
            </a:r>
            <a:r>
              <a:rPr lang="en-US" altLang="zh-TW" sz="1400" dirty="0"/>
              <a:t>();</a:t>
            </a:r>
          </a:p>
          <a:p>
            <a:pPr>
              <a:buNone/>
            </a:pPr>
            <a:r>
              <a:rPr lang="en-US" altLang="zh-TW" sz="1400" dirty="0"/>
              <a:t>    }</a:t>
            </a:r>
          </a:p>
          <a:p>
            <a:pPr>
              <a:buNone/>
            </a:pPr>
            <a:r>
              <a:rPr lang="en-US" altLang="zh-TW" sz="1400" dirty="0"/>
              <a:t>    </a:t>
            </a:r>
            <a:r>
              <a:rPr lang="en-US" altLang="zh-TW" sz="1400" dirty="0" err="1"/>
              <a:t>SetElement</a:t>
            </a:r>
            <a:r>
              <a:rPr lang="en-US" altLang="zh-TW" sz="1400" dirty="0"/>
              <a:t>(</a:t>
            </a:r>
            <a:r>
              <a:rPr lang="en-US" altLang="zh-TW" sz="1400" dirty="0" err="1"/>
              <a:t>Pd_sub</a:t>
            </a:r>
            <a:r>
              <a:rPr lang="en-US" altLang="zh-TW" sz="1400" dirty="0"/>
              <a:t>, row, </a:t>
            </a:r>
            <a:r>
              <a:rPr lang="en-US" altLang="zh-TW" sz="1400" dirty="0" err="1"/>
              <a:t>col</a:t>
            </a:r>
            <a:r>
              <a:rPr lang="en-US" altLang="zh-TW" sz="1400" dirty="0"/>
              <a:t>, width, </a:t>
            </a:r>
            <a:r>
              <a:rPr lang="en-US" altLang="zh-TW" sz="1400" dirty="0" err="1"/>
              <a:t>Pvalue</a:t>
            </a:r>
            <a:r>
              <a:rPr lang="en-US" altLang="zh-TW" sz="1400" dirty="0"/>
              <a:t>);</a:t>
            </a:r>
          </a:p>
          <a:p>
            <a:pPr>
              <a:buNone/>
            </a:pPr>
            <a:r>
              <a:rPr lang="en-US" altLang="zh-TW" sz="1400" dirty="0"/>
              <a:t>}</a:t>
            </a:r>
            <a:endParaRPr lang="zh-TW" altLang="en-US" sz="1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11507788" y="6042025"/>
            <a:ext cx="684212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106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Parallel Prefix </a:t>
            </a:r>
            <a:r>
              <a:rPr lang="en-US" altLang="zh-TW" b="1" dirty="0" smtClean="0"/>
              <a:t>Sum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The all-prefix-sums operation takes a binary associative operator ⊕, and an array of n elements [a</a:t>
            </a:r>
            <a:r>
              <a:rPr lang="en-US" altLang="zh-TW" sz="2800" baseline="-25000" dirty="0"/>
              <a:t>0</a:t>
            </a:r>
            <a:r>
              <a:rPr lang="en-US" altLang="zh-TW" sz="2800" dirty="0"/>
              <a:t> , a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 , …, a</a:t>
            </a:r>
            <a:r>
              <a:rPr lang="en-US" altLang="zh-TW" sz="2800" baseline="-25000" dirty="0"/>
              <a:t>n-1</a:t>
            </a:r>
            <a:r>
              <a:rPr lang="en-US" altLang="zh-TW" sz="2800" dirty="0"/>
              <a:t> ], and returns the array </a:t>
            </a:r>
          </a:p>
          <a:p>
            <a:pPr marL="0" indent="0" algn="ctr">
              <a:buNone/>
            </a:pPr>
            <a:r>
              <a:rPr lang="en-US" altLang="zh-TW" sz="2800" dirty="0"/>
              <a:t>    [a</a:t>
            </a:r>
            <a:r>
              <a:rPr lang="en-US" altLang="zh-TW" sz="2800" baseline="-25000" dirty="0"/>
              <a:t>0</a:t>
            </a:r>
            <a:r>
              <a:rPr lang="en-US" altLang="zh-TW" sz="2800" dirty="0"/>
              <a:t> , (a</a:t>
            </a:r>
            <a:r>
              <a:rPr lang="en-US" altLang="zh-TW" sz="2800" baseline="-25000" dirty="0"/>
              <a:t>0</a:t>
            </a:r>
            <a:r>
              <a:rPr lang="en-US" altLang="zh-TW" sz="2800" dirty="0"/>
              <a:t>  ⊕ a</a:t>
            </a:r>
            <a:r>
              <a:rPr lang="en-US" altLang="zh-TW" sz="2800" baseline="-25000" dirty="0"/>
              <a:t>1 </a:t>
            </a:r>
            <a:r>
              <a:rPr lang="en-US" altLang="zh-TW" sz="2800" dirty="0"/>
              <a:t>), …, (a</a:t>
            </a:r>
            <a:r>
              <a:rPr lang="en-US" altLang="zh-TW" sz="2800" baseline="-25000" dirty="0"/>
              <a:t>0</a:t>
            </a:r>
            <a:r>
              <a:rPr lang="en-US" altLang="zh-TW" sz="2800" dirty="0"/>
              <a:t>  ⊕ a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  ⊕ … ⊕ a</a:t>
            </a:r>
            <a:r>
              <a:rPr lang="en-US" altLang="zh-TW" sz="2800" baseline="-25000" dirty="0"/>
              <a:t>n-1</a:t>
            </a:r>
            <a:r>
              <a:rPr lang="en-US" altLang="zh-TW" sz="2800" dirty="0"/>
              <a:t> )].</a:t>
            </a:r>
          </a:p>
          <a:p>
            <a:endParaRPr lang="en-US" altLang="zh-TW" sz="2800" dirty="0"/>
          </a:p>
          <a:p>
            <a:r>
              <a:rPr lang="en-US" altLang="zh-TW" sz="2800" dirty="0"/>
              <a:t>For example, given an array [3 1 7 0 4 1 6 3], </a:t>
            </a:r>
          </a:p>
          <a:p>
            <a:pPr marL="0" indent="0">
              <a:buNone/>
            </a:pPr>
            <a:r>
              <a:rPr lang="en-US" altLang="zh-TW" sz="2800" dirty="0"/>
              <a:t> prefix sum would return [3 4 11 11 14 16 22 25].  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107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0029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Sequential Scan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1507788" y="6042025"/>
            <a:ext cx="684212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108</a:t>
            </a:fld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925472" y="1988840"/>
            <a:ext cx="81003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void scan( float* output, float* input, int length)  </a:t>
            </a:r>
          </a:p>
          <a:p>
            <a:r>
              <a:rPr lang="zh-TW" altLang="en-US" sz="2400" dirty="0"/>
              <a:t>{ </a:t>
            </a:r>
          </a:p>
          <a:p>
            <a:r>
              <a:rPr lang="zh-TW" altLang="en-US" sz="2400" dirty="0"/>
              <a:t>    output[0] = 0; // since this is a prescan, not a scan </a:t>
            </a:r>
          </a:p>
          <a:p>
            <a:r>
              <a:rPr lang="zh-TW" altLang="en-US" sz="2400" dirty="0"/>
              <a:t>    for(int j = 1; j &lt; length; ++j)  </a:t>
            </a:r>
          </a:p>
          <a:p>
            <a:r>
              <a:rPr lang="zh-TW" altLang="en-US" sz="2400" dirty="0"/>
              <a:t>    { </a:t>
            </a:r>
          </a:p>
          <a:p>
            <a:r>
              <a:rPr lang="zh-TW" altLang="en-US" sz="2400" dirty="0"/>
              <a:t>        output[j] = input[j-1] + output[j-1]; </a:t>
            </a:r>
          </a:p>
          <a:p>
            <a:r>
              <a:rPr lang="zh-TW" altLang="en-US" sz="2400" dirty="0"/>
              <a:t>    } </a:t>
            </a:r>
          </a:p>
          <a:p>
            <a:r>
              <a:rPr lang="zh-TW" altLang="en-US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41478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Naïve Scan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109</a:t>
            </a:fld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1371600"/>
            <a:ext cx="8424936" cy="420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8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CUDA Programming Model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CUDA = serial program with parallel kernels, all in C </a:t>
            </a:r>
          </a:p>
          <a:p>
            <a:pPr lvl="1"/>
            <a:r>
              <a:rPr lang="en-US" altLang="zh-TW" sz="1800" dirty="0" smtClean="0"/>
              <a:t>Serial </a:t>
            </a:r>
            <a:r>
              <a:rPr lang="en-US" altLang="zh-TW" sz="1800" dirty="0"/>
              <a:t>C code executes in a host thread (i.e. CPU thread) </a:t>
            </a:r>
          </a:p>
          <a:p>
            <a:pPr lvl="1"/>
            <a:r>
              <a:rPr lang="en-US" altLang="zh-TW" sz="1800" dirty="0" smtClean="0"/>
              <a:t>Parallel </a:t>
            </a:r>
            <a:r>
              <a:rPr lang="en-US" altLang="zh-TW" sz="1800" dirty="0"/>
              <a:t>kernel C code executes in many devices threads </a:t>
            </a:r>
            <a:r>
              <a:rPr lang="en-US" altLang="zh-TW" sz="1800" dirty="0" smtClean="0"/>
              <a:t>across </a:t>
            </a:r>
            <a:r>
              <a:rPr lang="en-US" altLang="zh-TW" sz="1800" dirty="0"/>
              <a:t>multiple processing elements (i.e. GPU threads) </a:t>
            </a:r>
            <a:endParaRPr lang="zh-TW" altLang="en-US" sz="1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3140968"/>
            <a:ext cx="695570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4973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110</a:t>
            </a:fld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3" y="404664"/>
            <a:ext cx="8811517" cy="60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0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Thrust -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Containers 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thrust</a:t>
            </a:r>
            <a:r>
              <a:rPr lang="en-US" altLang="zh-TW" dirty="0"/>
              <a:t>::</a:t>
            </a:r>
            <a:r>
              <a:rPr lang="en-US" altLang="zh-TW" dirty="0" err="1"/>
              <a:t>host_vector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thrust</a:t>
            </a:r>
            <a:r>
              <a:rPr lang="en-US" altLang="zh-TW" dirty="0"/>
              <a:t>::</a:t>
            </a:r>
            <a:r>
              <a:rPr lang="en-US" altLang="zh-TW" dirty="0" err="1"/>
              <a:t>device_vector</a:t>
            </a:r>
            <a:r>
              <a:rPr lang="en-US" altLang="zh-TW" dirty="0"/>
              <a:t> </a:t>
            </a:r>
            <a:r>
              <a:rPr lang="en-US" altLang="zh-TW" dirty="0" smtClean="0"/>
              <a:t>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Algorithms </a:t>
            </a:r>
          </a:p>
          <a:p>
            <a:pPr lvl="1"/>
            <a:r>
              <a:rPr lang="en-US" altLang="zh-TW" dirty="0" smtClean="0"/>
              <a:t>thrust</a:t>
            </a:r>
            <a:r>
              <a:rPr lang="en-US" altLang="zh-TW" dirty="0"/>
              <a:t>::sort()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thrust</a:t>
            </a:r>
            <a:r>
              <a:rPr lang="en-US" altLang="zh-TW" dirty="0"/>
              <a:t>::reduce() 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thrust</a:t>
            </a:r>
            <a:r>
              <a:rPr lang="en-US" altLang="zh-TW" dirty="0"/>
              <a:t>::</a:t>
            </a:r>
            <a:r>
              <a:rPr lang="en-US" altLang="zh-TW" dirty="0" err="1"/>
              <a:t>inclusive_scan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111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1763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CUDA program framework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674240"/>
              </p:ext>
            </p:extLst>
          </p:nvPr>
        </p:nvGraphicFramePr>
        <p:xfrm>
          <a:off x="4151783" y="1412875"/>
          <a:ext cx="5122391" cy="4994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91"/>
              </a:tblGrid>
              <a:tr h="44954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#include &lt;</a:t>
                      </a:r>
                      <a:r>
                        <a:rPr lang="en-US" altLang="zh-TW" dirty="0" err="1" smtClean="0"/>
                        <a:t>cuda_runtime.h</a:t>
                      </a:r>
                      <a:r>
                        <a:rPr lang="en-US" altLang="zh-TW" dirty="0" smtClean="0"/>
                        <a:t>&gt; </a:t>
                      </a:r>
                      <a:endParaRPr lang="zh-TW" altLang="en-US" dirty="0"/>
                    </a:p>
                  </a:txBody>
                  <a:tcPr/>
                </a:tc>
              </a:tr>
              <a:tr h="110847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__global__ void </a:t>
                      </a:r>
                      <a:r>
                        <a:rPr lang="en-US" altLang="zh-TW" dirty="0" err="1" smtClean="0"/>
                        <a:t>my_kernel</a:t>
                      </a:r>
                      <a:r>
                        <a:rPr lang="en-US" altLang="zh-TW" dirty="0" smtClean="0"/>
                        <a:t>(…) { </a:t>
                      </a:r>
                    </a:p>
                    <a:p>
                      <a:r>
                        <a:rPr lang="en-US" altLang="zh-TW" dirty="0" smtClean="0"/>
                        <a:t>   … </a:t>
                      </a:r>
                    </a:p>
                    <a:p>
                      <a:r>
                        <a:rPr lang="en-US" altLang="zh-TW" dirty="0" smtClean="0"/>
                        <a:t>} </a:t>
                      </a:r>
                      <a:endParaRPr lang="zh-TW" altLang="en-US" dirty="0"/>
                    </a:p>
                  </a:txBody>
                  <a:tcPr/>
                </a:tc>
              </a:tr>
              <a:tr h="3436258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r>
                        <a:rPr lang="en-US" altLang="zh-TW" dirty="0" smtClean="0"/>
                        <a:t> main() { </a:t>
                      </a:r>
                    </a:p>
                    <a:p>
                      <a:r>
                        <a:rPr lang="en-US" altLang="zh-TW" dirty="0" smtClean="0"/>
                        <a:t>   … </a:t>
                      </a:r>
                    </a:p>
                    <a:p>
                      <a:r>
                        <a:rPr lang="en-US" altLang="zh-TW" dirty="0" smtClean="0"/>
                        <a:t>   </a:t>
                      </a:r>
                      <a:r>
                        <a:rPr lang="en-US" altLang="zh-TW" dirty="0" err="1" smtClean="0"/>
                        <a:t>cudaMalloc</a:t>
                      </a:r>
                      <a:r>
                        <a:rPr lang="en-US" altLang="zh-TW" dirty="0" smtClean="0"/>
                        <a:t>(…) </a:t>
                      </a:r>
                    </a:p>
                    <a:p>
                      <a:r>
                        <a:rPr lang="en-US" altLang="zh-TW" dirty="0" smtClean="0"/>
                        <a:t>   </a:t>
                      </a:r>
                      <a:r>
                        <a:rPr lang="en-US" altLang="zh-TW" dirty="0" err="1" smtClean="0"/>
                        <a:t>cudaMemcpy</a:t>
                      </a:r>
                      <a:r>
                        <a:rPr lang="en-US" altLang="zh-TW" dirty="0" smtClean="0"/>
                        <a:t>(…) </a:t>
                      </a:r>
                    </a:p>
                    <a:p>
                      <a:r>
                        <a:rPr lang="en-US" altLang="zh-TW" dirty="0" smtClean="0"/>
                        <a:t>   … </a:t>
                      </a:r>
                    </a:p>
                    <a:p>
                      <a:r>
                        <a:rPr lang="en-US" altLang="zh-TW" dirty="0" smtClean="0"/>
                        <a:t>  </a:t>
                      </a:r>
                      <a:r>
                        <a:rPr lang="en-US" altLang="zh-TW" dirty="0" err="1" smtClean="0"/>
                        <a:t>my_kernel</a:t>
                      </a:r>
                      <a:r>
                        <a:rPr lang="en-US" altLang="zh-TW" dirty="0" smtClean="0"/>
                        <a:t>&lt;&lt;&lt;</a:t>
                      </a:r>
                      <a:r>
                        <a:rPr lang="en-US" altLang="zh-TW" dirty="0" err="1" smtClean="0"/>
                        <a:t>nblock,blocksize</a:t>
                      </a:r>
                      <a:r>
                        <a:rPr lang="en-US" altLang="zh-TW" dirty="0" smtClean="0"/>
                        <a:t>&gt;&gt;&gt;(…) </a:t>
                      </a:r>
                    </a:p>
                    <a:p>
                      <a:r>
                        <a:rPr lang="en-US" altLang="zh-TW" dirty="0" smtClean="0"/>
                        <a:t>   … </a:t>
                      </a:r>
                    </a:p>
                    <a:p>
                      <a:r>
                        <a:rPr lang="en-US" altLang="zh-TW" dirty="0" smtClean="0"/>
                        <a:t>   </a:t>
                      </a:r>
                      <a:r>
                        <a:rPr lang="en-US" altLang="zh-TW" dirty="0" err="1" smtClean="0"/>
                        <a:t>cudaMemcpy</a:t>
                      </a:r>
                      <a:r>
                        <a:rPr lang="en-US" altLang="zh-TW" dirty="0" smtClean="0"/>
                        <a:t>(…) </a:t>
                      </a:r>
                    </a:p>
                    <a:p>
                      <a:r>
                        <a:rPr lang="en-US" altLang="zh-TW" dirty="0" smtClean="0"/>
                        <a:t>   … </a:t>
                      </a:r>
                    </a:p>
                    <a:p>
                      <a:r>
                        <a:rPr lang="en-US" altLang="zh-TW" dirty="0" smtClean="0"/>
                        <a:t>} 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11507788" y="6042025"/>
            <a:ext cx="684212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12</a:t>
            </a:fld>
            <a:endParaRPr lang="en-US" altLang="zh-TW" dirty="0"/>
          </a:p>
        </p:txBody>
      </p:sp>
      <p:sp>
        <p:nvSpPr>
          <p:cNvPr id="8" name="矩形 7"/>
          <p:cNvSpPr/>
          <p:nvPr/>
        </p:nvSpPr>
        <p:spPr>
          <a:xfrm>
            <a:off x="970297" y="2146026"/>
            <a:ext cx="2952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GPU code </a:t>
            </a:r>
            <a:r>
              <a:rPr lang="zh-TW" altLang="en-US" sz="2400" dirty="0" smtClean="0"/>
              <a:t>(parallel</a:t>
            </a:r>
            <a:r>
              <a:rPr lang="zh-TW" altLang="en-US" sz="2400" dirty="0"/>
              <a:t>) </a:t>
            </a:r>
          </a:p>
        </p:txBody>
      </p:sp>
      <p:sp>
        <p:nvSpPr>
          <p:cNvPr id="9" name="矩形 8"/>
          <p:cNvSpPr/>
          <p:nvPr/>
        </p:nvSpPr>
        <p:spPr>
          <a:xfrm>
            <a:off x="839416" y="3717032"/>
            <a:ext cx="74772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CPU code </a:t>
            </a:r>
          </a:p>
          <a:p>
            <a:r>
              <a:rPr lang="zh-TW" altLang="en-US" sz="2400" dirty="0"/>
              <a:t>(serial or </a:t>
            </a:r>
            <a:r>
              <a:rPr lang="zh-TW" altLang="en-US" sz="2400" dirty="0" smtClean="0"/>
              <a:t>parallel </a:t>
            </a:r>
            <a:r>
              <a:rPr lang="zh-TW" altLang="en-US" sz="2400" dirty="0"/>
              <a:t>if </a:t>
            </a:r>
          </a:p>
          <a:p>
            <a:r>
              <a:rPr lang="zh-TW" altLang="en-US" sz="2400" dirty="0"/>
              <a:t>p-thread</a:t>
            </a:r>
            <a:r>
              <a:rPr lang="zh-TW" altLang="en-US" sz="2400" dirty="0" smtClean="0"/>
              <a:t>/O</a:t>
            </a:r>
            <a:r>
              <a:rPr lang="zh-TW" altLang="en-US" sz="2400" dirty="0"/>
              <a:t>penMP/T</a:t>
            </a:r>
          </a:p>
          <a:p>
            <a:r>
              <a:rPr lang="zh-TW" altLang="en-US" sz="2400" dirty="0"/>
              <a:t>BB/MPI </a:t>
            </a:r>
            <a:r>
              <a:rPr lang="zh-TW" altLang="en-US" sz="2400" dirty="0" smtClean="0"/>
              <a:t>is used</a:t>
            </a:r>
            <a:r>
              <a:rPr lang="zh-TW" altLang="en-US" sz="2400" dirty="0"/>
              <a:t>.) </a:t>
            </a:r>
          </a:p>
        </p:txBody>
      </p:sp>
    </p:spTree>
    <p:extLst>
      <p:ext uri="{BB962C8B-B14F-4D97-AF65-F5344CB8AC3E}">
        <p14:creationId xmlns:p14="http://schemas.microsoft.com/office/powerpoint/2010/main" val="2541831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Kernel = Many Concurrent Threads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One kernel is executed at a time on the device </a:t>
            </a:r>
          </a:p>
          <a:p>
            <a:r>
              <a:rPr lang="en-US" altLang="zh-TW" sz="2400" dirty="0" smtClean="0"/>
              <a:t>Many </a:t>
            </a:r>
            <a:r>
              <a:rPr lang="en-US" altLang="zh-TW" sz="2400" dirty="0"/>
              <a:t>thread execute each kernel </a:t>
            </a:r>
          </a:p>
          <a:p>
            <a:pPr lvl="1"/>
            <a:r>
              <a:rPr lang="en-US" altLang="zh-TW" sz="2000" dirty="0" smtClean="0"/>
              <a:t>Each </a:t>
            </a:r>
            <a:r>
              <a:rPr lang="en-US" altLang="zh-TW" sz="2000" dirty="0"/>
              <a:t>thread executes the same code </a:t>
            </a:r>
          </a:p>
          <a:p>
            <a:pPr lvl="1"/>
            <a:r>
              <a:rPr lang="en-US" altLang="zh-TW" sz="2000" dirty="0" smtClean="0"/>
              <a:t> </a:t>
            </a:r>
            <a:r>
              <a:rPr lang="en-US" altLang="zh-TW" sz="2000" dirty="0"/>
              <a:t>… on </a:t>
            </a:r>
            <a:r>
              <a:rPr lang="en-US" altLang="zh-TW" sz="2000" dirty="0" smtClean="0"/>
              <a:t>the </a:t>
            </a:r>
            <a:r>
              <a:rPr lang="en-US" altLang="zh-TW" sz="2000" dirty="0"/>
              <a:t>different data based on its </a:t>
            </a:r>
            <a:r>
              <a:rPr lang="en-US" altLang="zh-TW" sz="2000" dirty="0" err="1"/>
              <a:t>threadID</a:t>
            </a:r>
            <a:r>
              <a:rPr lang="en-US" altLang="zh-TW" sz="2000" dirty="0"/>
              <a:t> </a:t>
            </a:r>
            <a:endParaRPr lang="en-US" altLang="zh-TW" sz="2000" dirty="0" smtClean="0"/>
          </a:p>
          <a:p>
            <a:r>
              <a:rPr lang="en-US" altLang="zh-TW" sz="2400" dirty="0"/>
              <a:t>CUDA thread might be  </a:t>
            </a:r>
          </a:p>
          <a:p>
            <a:pPr lvl="1"/>
            <a:r>
              <a:rPr lang="en-US" altLang="zh-TW" sz="2200" dirty="0" smtClean="0"/>
              <a:t>Physical </a:t>
            </a:r>
            <a:r>
              <a:rPr lang="en-US" altLang="zh-TW" sz="2200" dirty="0"/>
              <a:t>threads </a:t>
            </a:r>
          </a:p>
          <a:p>
            <a:pPr lvl="2"/>
            <a:r>
              <a:rPr lang="en-US" altLang="zh-TW" sz="1800" dirty="0"/>
              <a:t>As on NVIDIA GPUs </a:t>
            </a:r>
          </a:p>
          <a:p>
            <a:pPr lvl="2"/>
            <a:r>
              <a:rPr lang="en-US" altLang="zh-TW" sz="1800" dirty="0"/>
              <a:t>GPU thread creation </a:t>
            </a:r>
            <a:r>
              <a:rPr lang="en-US" altLang="zh-TW" sz="1800" dirty="0" smtClean="0"/>
              <a:t>and </a:t>
            </a:r>
            <a:r>
              <a:rPr lang="en-US" altLang="zh-TW" sz="1800" dirty="0"/>
              <a:t>context switching are </a:t>
            </a:r>
            <a:r>
              <a:rPr lang="en-US" altLang="zh-TW" sz="1800" dirty="0" smtClean="0"/>
              <a:t>essentially </a:t>
            </a:r>
            <a:r>
              <a:rPr lang="en-US" altLang="zh-TW" sz="1800" dirty="0"/>
              <a:t>free </a:t>
            </a:r>
          </a:p>
          <a:p>
            <a:pPr lvl="1"/>
            <a:r>
              <a:rPr lang="en-US" altLang="zh-TW" sz="2200" dirty="0" smtClean="0"/>
              <a:t>Or </a:t>
            </a:r>
            <a:r>
              <a:rPr lang="en-US" altLang="zh-TW" sz="2200" dirty="0"/>
              <a:t>virtual threads  </a:t>
            </a:r>
          </a:p>
          <a:p>
            <a:pPr lvl="2"/>
            <a:r>
              <a:rPr lang="en-US" altLang="zh-TW" sz="1800" dirty="0"/>
              <a:t>E.g. 1 CPU core might execute multiple CUDA threads </a:t>
            </a:r>
            <a:endParaRPr lang="zh-TW" alt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00" y="1881823"/>
            <a:ext cx="28956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17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Thread Hierarchy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7"/>
            <a:ext cx="6210754" cy="4628586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Threads are grouped into thread blocks </a:t>
            </a:r>
          </a:p>
          <a:p>
            <a:pPr lvl="1"/>
            <a:r>
              <a:rPr lang="en-US" altLang="zh-TW" sz="1800" dirty="0" smtClean="0"/>
              <a:t>Kernel </a:t>
            </a:r>
            <a:r>
              <a:rPr lang="en-US" altLang="zh-TW" sz="1800" dirty="0"/>
              <a:t>= gird of thread blocks </a:t>
            </a:r>
            <a:endParaRPr lang="zh-TW" altLang="en-US" sz="1800" dirty="0"/>
          </a:p>
          <a:p>
            <a:r>
              <a:rPr lang="en-US" altLang="zh-TW" sz="2000" dirty="0"/>
              <a:t>By definition, </a:t>
            </a:r>
            <a:r>
              <a:rPr lang="en-US" altLang="zh-TW" sz="2000" dirty="0">
                <a:solidFill>
                  <a:srgbClr val="FFFF00"/>
                </a:solidFill>
              </a:rPr>
              <a:t>threads in the same block may synchronized </a:t>
            </a:r>
            <a:r>
              <a:rPr lang="en-US" altLang="zh-TW" sz="2000" dirty="0" smtClean="0">
                <a:solidFill>
                  <a:srgbClr val="FFFF00"/>
                </a:solidFill>
              </a:rPr>
              <a:t>with </a:t>
            </a:r>
            <a:r>
              <a:rPr lang="en-US" altLang="zh-TW" sz="2000" dirty="0">
                <a:solidFill>
                  <a:srgbClr val="FFFF00"/>
                </a:solidFill>
              </a:rPr>
              <a:t>barriers</a:t>
            </a:r>
            <a:r>
              <a:rPr lang="en-US" altLang="zh-TW" sz="2000" dirty="0"/>
              <a:t>, but not between blocks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14</a:t>
            </a:fld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962" y="764704"/>
            <a:ext cx="3974256" cy="489616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72" y="3273896"/>
            <a:ext cx="7320628" cy="238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5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Software Mapping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7"/>
            <a:ext cx="9739146" cy="462858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Software: grid </a:t>
            </a:r>
            <a:r>
              <a:rPr lang="en-US" altLang="zh-TW" sz="2400" dirty="0" smtClean="0">
                <a:sym typeface="Wingdings" panose="05000000000000000000" pitchFamily="2" charset="2"/>
              </a:rPr>
              <a:t></a:t>
            </a:r>
            <a:r>
              <a:rPr lang="en-US" altLang="zh-TW" sz="2400" dirty="0" smtClean="0"/>
              <a:t> blocks </a:t>
            </a:r>
            <a:r>
              <a:rPr lang="en-US" altLang="zh-TW" sz="2400" dirty="0" smtClean="0">
                <a:sym typeface="Wingdings" panose="05000000000000000000" pitchFamily="2" charset="2"/>
              </a:rPr>
              <a:t>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threads </a:t>
            </a:r>
          </a:p>
          <a:p>
            <a:r>
              <a:rPr lang="en-US" altLang="zh-TW" sz="2400" dirty="0" smtClean="0"/>
              <a:t>Hardware</a:t>
            </a:r>
            <a:r>
              <a:rPr lang="en-US" altLang="zh-TW" sz="2400" dirty="0"/>
              <a:t>: GPU(device) </a:t>
            </a:r>
            <a:r>
              <a:rPr lang="en-US" altLang="zh-TW" sz="2400" dirty="0">
                <a:sym typeface="Wingdings" panose="05000000000000000000" pitchFamily="2" charset="2"/>
              </a:rPr>
              <a:t>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SM(multicore processor) </a:t>
            </a:r>
            <a:r>
              <a:rPr lang="en-US" altLang="zh-TW" sz="2400" dirty="0">
                <a:sym typeface="Wingdings" panose="05000000000000000000" pitchFamily="2" charset="2"/>
              </a:rPr>
              <a:t>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core 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736916"/>
            <a:ext cx="76581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80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Scheduling Thread Blocks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Hardware dispatches thread blocks to available processor (streaming multiprocessor)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16</a:t>
            </a:fld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720112"/>
            <a:ext cx="4267200" cy="31337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389" y="2720112"/>
            <a:ext cx="38290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1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Scheduling Thread Blocks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7"/>
            <a:ext cx="10243202" cy="462858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A GPU has lots of processors (streaming multiprocessors) </a:t>
            </a:r>
          </a:p>
          <a:p>
            <a:r>
              <a:rPr lang="en-US" altLang="zh-TW" sz="2400" dirty="0"/>
              <a:t>Each processor (</a:t>
            </a:r>
            <a:r>
              <a:rPr lang="en-US" altLang="zh-TW" sz="2400" dirty="0">
                <a:solidFill>
                  <a:srgbClr val="FFFF00"/>
                </a:solidFill>
              </a:rPr>
              <a:t>streaming multiprocessors</a:t>
            </a:r>
            <a:r>
              <a:rPr lang="en-US" altLang="zh-TW" sz="2400" dirty="0"/>
              <a:t>) can execute multiple blocks concurrently </a:t>
            </a:r>
          </a:p>
          <a:p>
            <a:pPr lvl="1"/>
            <a:r>
              <a:rPr lang="en-US" altLang="zh-TW" sz="2400" dirty="0"/>
              <a:t>Programmers need to ensure that kernel launches creates enough thread blocks to keep machine busy </a:t>
            </a:r>
          </a:p>
          <a:p>
            <a:r>
              <a:rPr lang="en-US" altLang="zh-TW" sz="2400" dirty="0"/>
              <a:t>Hardware dispatches a block when resources become available, typically when a previous block completes</a:t>
            </a:r>
          </a:p>
          <a:p>
            <a:pPr lvl="1"/>
            <a:r>
              <a:rPr lang="en-US" altLang="zh-TW" sz="2400" dirty="0"/>
              <a:t>No specific order in which blocks are dispatched and executed </a:t>
            </a:r>
          </a:p>
          <a:p>
            <a:pPr lvl="1"/>
            <a:r>
              <a:rPr lang="en-US" altLang="zh-TW" sz="2400" dirty="0"/>
              <a:t>Design algorithms to be </a:t>
            </a:r>
            <a:r>
              <a:rPr lang="en-US" altLang="zh-TW" sz="2400" dirty="0">
                <a:solidFill>
                  <a:srgbClr val="FFFF00"/>
                </a:solidFill>
              </a:rPr>
              <a:t>insensitive</a:t>
            </a:r>
            <a:r>
              <a:rPr lang="en-US" altLang="zh-TW" sz="2400" dirty="0"/>
              <a:t> to block execution </a:t>
            </a:r>
            <a:r>
              <a:rPr lang="en-US" altLang="zh-TW" sz="2400" dirty="0">
                <a:solidFill>
                  <a:srgbClr val="FFFF00"/>
                </a:solidFill>
              </a:rPr>
              <a:t>order  </a:t>
            </a:r>
            <a:endParaRPr lang="zh-TW" altLang="en-US" sz="2400" dirty="0">
              <a:solidFill>
                <a:srgbClr val="FFFF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17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4275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Automatic Scalability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7"/>
            <a:ext cx="5778706" cy="462858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Thread blocks cannot synchronize </a:t>
            </a:r>
          </a:p>
          <a:p>
            <a:pPr lvl="1"/>
            <a:r>
              <a:rPr lang="en-US" altLang="zh-TW" sz="2000" dirty="0" smtClean="0"/>
              <a:t>So </a:t>
            </a:r>
            <a:r>
              <a:rPr lang="en-US" altLang="zh-TW" sz="2000" dirty="0"/>
              <a:t>they can run in any order, concurrently or sequentially </a:t>
            </a:r>
            <a:endParaRPr lang="en-US" altLang="zh-TW" sz="2000" dirty="0" smtClean="0"/>
          </a:p>
          <a:p>
            <a:pPr lvl="1"/>
            <a:endParaRPr lang="en-US" altLang="zh-TW" sz="2000" dirty="0"/>
          </a:p>
          <a:p>
            <a:r>
              <a:rPr lang="en-US" altLang="zh-TW" sz="2400" dirty="0" smtClean="0"/>
              <a:t>This </a:t>
            </a:r>
            <a:r>
              <a:rPr lang="en-US" altLang="zh-TW" sz="2400" dirty="0"/>
              <a:t>independence gives scalability: </a:t>
            </a:r>
          </a:p>
          <a:p>
            <a:pPr lvl="1"/>
            <a:r>
              <a:rPr lang="en-US" altLang="zh-TW" sz="2000" dirty="0" smtClean="0"/>
              <a:t>A </a:t>
            </a:r>
            <a:r>
              <a:rPr lang="en-US" altLang="zh-TW" sz="2000" dirty="0"/>
              <a:t>kernel scales across any number of parallel cores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18</a:t>
            </a:fld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48" y="1258313"/>
            <a:ext cx="5230771" cy="47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8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Some Restrictions First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7"/>
            <a:ext cx="10027178" cy="462858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All threads in a grid execute the same kernel function </a:t>
            </a:r>
          </a:p>
          <a:p>
            <a:r>
              <a:rPr lang="en-US" altLang="zh-TW" sz="2400" dirty="0"/>
              <a:t>A grid is organized as a 3D array of blocks (</a:t>
            </a:r>
            <a:r>
              <a:rPr lang="en-US" altLang="zh-TW" sz="2400" dirty="0" err="1">
                <a:solidFill>
                  <a:srgbClr val="FFFF00"/>
                </a:solidFill>
              </a:rPr>
              <a:t>gridDim.x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and </a:t>
            </a:r>
            <a:r>
              <a:rPr lang="en-US" altLang="zh-TW" sz="2400" dirty="0" err="1">
                <a:solidFill>
                  <a:srgbClr val="FFFF00"/>
                </a:solidFill>
              </a:rPr>
              <a:t>gridDim.y</a:t>
            </a:r>
            <a:r>
              <a:rPr lang="en-US" altLang="zh-TW" sz="2400" dirty="0">
                <a:solidFill>
                  <a:srgbClr val="FFFF00"/>
                </a:solidFill>
              </a:rPr>
              <a:t>, </a:t>
            </a:r>
            <a:r>
              <a:rPr lang="en-US" altLang="zh-TW" sz="2400" dirty="0" err="1">
                <a:solidFill>
                  <a:srgbClr val="FFFF00"/>
                </a:solidFill>
              </a:rPr>
              <a:t>gridDim.z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Each block is organized as 3D array of threads (</a:t>
            </a:r>
            <a:r>
              <a:rPr lang="en-US" altLang="zh-TW" sz="2400" dirty="0" err="1">
                <a:solidFill>
                  <a:srgbClr val="FFFF00"/>
                </a:solidFill>
              </a:rPr>
              <a:t>blockDim.x</a:t>
            </a:r>
            <a:r>
              <a:rPr lang="en-US" altLang="zh-TW" sz="2400" dirty="0"/>
              <a:t>, </a:t>
            </a:r>
            <a:r>
              <a:rPr lang="en-US" altLang="zh-TW" sz="2400" dirty="0" err="1">
                <a:solidFill>
                  <a:srgbClr val="FFFF00"/>
                </a:solidFill>
              </a:rPr>
              <a:t>blockDim.y</a:t>
            </a:r>
            <a:r>
              <a:rPr lang="en-US" altLang="zh-TW" sz="2400" dirty="0"/>
              <a:t>, and </a:t>
            </a:r>
            <a:r>
              <a:rPr lang="en-US" altLang="zh-TW" sz="2400" dirty="0" err="1">
                <a:solidFill>
                  <a:srgbClr val="FFFF00"/>
                </a:solidFill>
              </a:rPr>
              <a:t>blockDim.z</a:t>
            </a:r>
            <a:r>
              <a:rPr lang="en-US" altLang="zh-TW" sz="2400" dirty="0"/>
              <a:t>) </a:t>
            </a:r>
          </a:p>
          <a:p>
            <a:r>
              <a:rPr lang="en-US" altLang="zh-TW" sz="2400" dirty="0"/>
              <a:t>Once a kernel is launched, its dimensions cannot change. </a:t>
            </a:r>
          </a:p>
          <a:p>
            <a:r>
              <a:rPr lang="en-US" altLang="zh-TW" sz="2400" dirty="0"/>
              <a:t>All blocks in a grid have the same dimension </a:t>
            </a:r>
          </a:p>
          <a:p>
            <a:r>
              <a:rPr lang="en-US" altLang="zh-TW" sz="2400" dirty="0" smtClean="0"/>
              <a:t>Once </a:t>
            </a:r>
            <a:r>
              <a:rPr lang="en-US" altLang="zh-TW" sz="2400" dirty="0"/>
              <a:t>assigned to the SM, the block must be fully executed by the </a:t>
            </a:r>
            <a:r>
              <a:rPr lang="en-US" altLang="zh-TW" sz="2400" dirty="0" smtClean="0"/>
              <a:t>SM.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19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6017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GPU Computing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GPU: Graphics Processing Unit </a:t>
            </a:r>
          </a:p>
          <a:p>
            <a:r>
              <a:rPr lang="en-US" altLang="zh-TW" sz="2400" dirty="0"/>
              <a:t>Traditionally used for real-time rendering </a:t>
            </a:r>
          </a:p>
          <a:p>
            <a:r>
              <a:rPr lang="en-US" altLang="zh-TW" sz="2400" dirty="0"/>
              <a:t>High computational density (100s of ALUs) and memory bandwidth (100+ GB/s) </a:t>
            </a:r>
          </a:p>
          <a:p>
            <a:r>
              <a:rPr lang="en-US" altLang="zh-TW" sz="2400" dirty="0"/>
              <a:t>Throughput processor: 1000s of concurrent threads to hide latency (vs. large fast caches) 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2</a:t>
            </a:fld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4285348"/>
            <a:ext cx="4248472" cy="236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Thread group limits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The maximum number of threads per block is limited </a:t>
            </a:r>
          </a:p>
          <a:p>
            <a:pPr lvl="1"/>
            <a:r>
              <a:rPr lang="en-US" altLang="zh-TW" sz="2000" dirty="0" smtClean="0"/>
              <a:t>512 </a:t>
            </a:r>
            <a:r>
              <a:rPr lang="en-US" altLang="zh-TW" sz="2000" dirty="0"/>
              <a:t>before CUDA 2.0 </a:t>
            </a:r>
          </a:p>
          <a:p>
            <a:pPr lvl="1"/>
            <a:r>
              <a:rPr lang="en-US" altLang="zh-TW" sz="2000" dirty="0" smtClean="0"/>
              <a:t>1024 </a:t>
            </a:r>
            <a:r>
              <a:rPr lang="en-US" altLang="zh-TW" sz="2000" dirty="0"/>
              <a:t>after CUDA 2.0 </a:t>
            </a:r>
          </a:p>
          <a:p>
            <a:r>
              <a:rPr lang="en-US" altLang="zh-TW" sz="2400" dirty="0" smtClean="0"/>
              <a:t>The </a:t>
            </a:r>
            <a:r>
              <a:rPr lang="en-US" altLang="zh-TW" sz="2400" dirty="0"/>
              <a:t>maximum number of blocks is limited </a:t>
            </a:r>
          </a:p>
          <a:p>
            <a:pPr lvl="1"/>
            <a:r>
              <a:rPr lang="en-US" altLang="zh-TW" sz="2000" dirty="0" smtClean="0"/>
              <a:t>65535 </a:t>
            </a:r>
            <a:r>
              <a:rPr lang="en-US" altLang="zh-TW" sz="2000" dirty="0"/>
              <a:t>before CUDA 3 </a:t>
            </a:r>
          </a:p>
          <a:p>
            <a:pPr lvl="1"/>
            <a:r>
              <a:rPr lang="en-US" altLang="zh-TW" sz="2000" dirty="0" smtClean="0"/>
              <a:t>2 </a:t>
            </a:r>
            <a:r>
              <a:rPr lang="en-US" altLang="zh-TW" sz="2000" baseline="30000" dirty="0"/>
              <a:t>31</a:t>
            </a:r>
            <a:r>
              <a:rPr lang="en-US" altLang="zh-TW" sz="2000" dirty="0"/>
              <a:t> -1 after CUDA 3 </a:t>
            </a:r>
          </a:p>
          <a:p>
            <a:r>
              <a:rPr lang="en-US" altLang="zh-TW" sz="2400" dirty="0" smtClean="0"/>
              <a:t>Total </a:t>
            </a:r>
            <a:r>
              <a:rPr lang="en-US" altLang="zh-TW" sz="2400" dirty="0"/>
              <a:t>number of threads = threads per block * </a:t>
            </a:r>
            <a:r>
              <a:rPr lang="en-US" altLang="zh-TW" sz="2400" dirty="0" smtClean="0"/>
              <a:t>number </a:t>
            </a:r>
            <a:r>
              <a:rPr lang="en-US" altLang="zh-TW" sz="2400" dirty="0"/>
              <a:t>of blocks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104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GPU parameters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21</a:t>
            </a:fld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867436" y="1362118"/>
            <a:ext cx="80648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Name:  GeForce GTX 680</a:t>
            </a:r>
          </a:p>
          <a:p>
            <a:r>
              <a:rPr lang="zh-TW" altLang="en-US" dirty="0"/>
              <a:t>Compute capability:  3.0</a:t>
            </a:r>
          </a:p>
          <a:p>
            <a:r>
              <a:rPr lang="zh-TW" altLang="en-US" dirty="0"/>
              <a:t>Clock rate:  1084500</a:t>
            </a:r>
          </a:p>
          <a:p>
            <a:r>
              <a:rPr lang="zh-TW" altLang="en-US" dirty="0"/>
              <a:t>Device copy overlap:  Enabled</a:t>
            </a:r>
          </a:p>
          <a:p>
            <a:r>
              <a:rPr lang="zh-TW" altLang="en-US" dirty="0"/>
              <a:t>Kernel execution timeout :  Disabled</a:t>
            </a:r>
          </a:p>
          <a:p>
            <a:r>
              <a:rPr lang="zh-TW" altLang="en-US" dirty="0"/>
              <a:t>   --- Memory Information for device 0 ---</a:t>
            </a:r>
          </a:p>
          <a:p>
            <a:r>
              <a:rPr lang="zh-TW" altLang="en-US" dirty="0"/>
              <a:t>Total global mem:  2147155968</a:t>
            </a:r>
          </a:p>
          <a:p>
            <a:r>
              <a:rPr lang="zh-TW" altLang="en-US" dirty="0"/>
              <a:t>Total constant Mem:  65536</a:t>
            </a:r>
          </a:p>
          <a:p>
            <a:r>
              <a:rPr lang="zh-TW" altLang="en-US" dirty="0"/>
              <a:t>Max mem pitch:  2147483647</a:t>
            </a:r>
          </a:p>
          <a:p>
            <a:r>
              <a:rPr lang="zh-TW" altLang="en-US" dirty="0"/>
              <a:t>Texture Alignment:  512</a:t>
            </a:r>
          </a:p>
          <a:p>
            <a:r>
              <a:rPr lang="zh-TW" altLang="en-US" dirty="0"/>
              <a:t>   --- MP Information for device 0 ---</a:t>
            </a:r>
          </a:p>
          <a:p>
            <a:r>
              <a:rPr lang="zh-TW" altLang="en-US" dirty="0"/>
              <a:t>Multiprocessor count:  8</a:t>
            </a:r>
          </a:p>
          <a:p>
            <a:r>
              <a:rPr lang="zh-TW" altLang="en-US" dirty="0"/>
              <a:t>Shared mem per mp:  49152</a:t>
            </a:r>
          </a:p>
          <a:p>
            <a:r>
              <a:rPr lang="zh-TW" altLang="en-US" dirty="0"/>
              <a:t>Registers per mp:  65536</a:t>
            </a:r>
          </a:p>
          <a:p>
            <a:r>
              <a:rPr lang="zh-TW" altLang="en-US" dirty="0"/>
              <a:t>Threads in warp:  32</a:t>
            </a:r>
          </a:p>
          <a:p>
            <a:r>
              <a:rPr lang="zh-TW" altLang="en-US" dirty="0">
                <a:solidFill>
                  <a:srgbClr val="FFFF00"/>
                </a:solidFill>
              </a:rPr>
              <a:t>Max threads per block:  1024</a:t>
            </a:r>
          </a:p>
          <a:p>
            <a:r>
              <a:rPr lang="zh-TW" altLang="en-US" dirty="0">
                <a:solidFill>
                  <a:srgbClr val="FFFF00"/>
                </a:solidFill>
              </a:rPr>
              <a:t>Max thread dimensions:  (1024, 1024, 64)</a:t>
            </a:r>
          </a:p>
          <a:p>
            <a:r>
              <a:rPr lang="zh-TW" altLang="en-US" dirty="0">
                <a:solidFill>
                  <a:srgbClr val="FFFF00"/>
                </a:solidFill>
              </a:rPr>
              <a:t>Max grid dimensions:  (2147483647, 65535, 65535)</a:t>
            </a:r>
          </a:p>
        </p:txBody>
      </p:sp>
      <p:sp>
        <p:nvSpPr>
          <p:cNvPr id="3" name="矩形 2"/>
          <p:cNvSpPr/>
          <p:nvPr/>
        </p:nvSpPr>
        <p:spPr>
          <a:xfrm>
            <a:off x="6528048" y="1328174"/>
            <a:ext cx="52565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Name:  GeForce GTX 480</a:t>
            </a:r>
          </a:p>
          <a:p>
            <a:r>
              <a:rPr lang="zh-TW" altLang="en-US" dirty="0"/>
              <a:t>Compute capability:  2.0</a:t>
            </a:r>
          </a:p>
          <a:p>
            <a:r>
              <a:rPr lang="zh-TW" altLang="en-US" dirty="0"/>
              <a:t>Clock rate:  1401000</a:t>
            </a:r>
          </a:p>
          <a:p>
            <a:r>
              <a:rPr lang="zh-TW" altLang="en-US" dirty="0"/>
              <a:t>Device copy overlap:  Enabled</a:t>
            </a:r>
          </a:p>
          <a:p>
            <a:r>
              <a:rPr lang="zh-TW" altLang="en-US" dirty="0"/>
              <a:t>Kernel execution timeout :  Disabled</a:t>
            </a:r>
          </a:p>
          <a:p>
            <a:r>
              <a:rPr lang="zh-TW" altLang="en-US" dirty="0"/>
              <a:t>   --- Memory Information for device 1 ---</a:t>
            </a:r>
          </a:p>
          <a:p>
            <a:r>
              <a:rPr lang="zh-TW" altLang="en-US" dirty="0"/>
              <a:t>Total global mem:  1545732096</a:t>
            </a:r>
          </a:p>
          <a:p>
            <a:r>
              <a:rPr lang="zh-TW" altLang="en-US" dirty="0"/>
              <a:t>Total constant Mem:  65536</a:t>
            </a:r>
          </a:p>
          <a:p>
            <a:r>
              <a:rPr lang="zh-TW" altLang="en-US" dirty="0"/>
              <a:t>Max mem pitch:  2147483647</a:t>
            </a:r>
          </a:p>
          <a:p>
            <a:r>
              <a:rPr lang="zh-TW" altLang="en-US" dirty="0"/>
              <a:t>Texture Alignment:  512</a:t>
            </a:r>
          </a:p>
          <a:p>
            <a:r>
              <a:rPr lang="zh-TW" altLang="en-US" dirty="0"/>
              <a:t>   --- MP Information for device 1 ---</a:t>
            </a:r>
          </a:p>
          <a:p>
            <a:r>
              <a:rPr lang="zh-TW" altLang="en-US" dirty="0"/>
              <a:t>Multiprocessor count:  15</a:t>
            </a:r>
          </a:p>
          <a:p>
            <a:r>
              <a:rPr lang="zh-TW" altLang="en-US" dirty="0"/>
              <a:t>Shared mem per mp:  49152</a:t>
            </a:r>
          </a:p>
          <a:p>
            <a:r>
              <a:rPr lang="zh-TW" altLang="en-US" dirty="0"/>
              <a:t>Registers per mp:  32768</a:t>
            </a:r>
          </a:p>
          <a:p>
            <a:r>
              <a:rPr lang="zh-TW" altLang="en-US" dirty="0"/>
              <a:t>Threads in warp:  32</a:t>
            </a:r>
          </a:p>
          <a:p>
            <a:r>
              <a:rPr lang="zh-TW" altLang="en-US" dirty="0">
                <a:solidFill>
                  <a:srgbClr val="FFFF00"/>
                </a:solidFill>
              </a:rPr>
              <a:t>Max threads per block:  1024</a:t>
            </a:r>
          </a:p>
          <a:p>
            <a:r>
              <a:rPr lang="zh-TW" altLang="en-US" dirty="0">
                <a:solidFill>
                  <a:srgbClr val="FFFF00"/>
                </a:solidFill>
              </a:rPr>
              <a:t>Max thread dimensions:  (1024, 1024, 64)</a:t>
            </a:r>
          </a:p>
          <a:p>
            <a:r>
              <a:rPr lang="zh-TW" altLang="en-US" dirty="0">
                <a:solidFill>
                  <a:srgbClr val="FFFF00"/>
                </a:solidFill>
              </a:rPr>
              <a:t>Max grid dimensions:  (65535, 65535, 65535)</a:t>
            </a:r>
          </a:p>
        </p:txBody>
      </p:sp>
    </p:spTree>
    <p:extLst>
      <p:ext uri="{BB962C8B-B14F-4D97-AF65-F5344CB8AC3E}">
        <p14:creationId xmlns:p14="http://schemas.microsoft.com/office/powerpoint/2010/main" val="213717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 Memory Hierarchy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1507788" y="6042025"/>
            <a:ext cx="684212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22</a:t>
            </a:fld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945" y="535406"/>
            <a:ext cx="4286250" cy="8286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946" y="1319968"/>
            <a:ext cx="4543425" cy="8858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920" y="2304246"/>
            <a:ext cx="4528889" cy="410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Heterogeneous Computing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Terminology:</a:t>
            </a:r>
          </a:p>
          <a:p>
            <a:r>
              <a:rPr lang="en-US" altLang="zh-TW" sz="2800" dirty="0"/>
              <a:t>Host: The CPU and its memory (host memory) </a:t>
            </a:r>
          </a:p>
          <a:p>
            <a:r>
              <a:rPr lang="en-US" altLang="zh-TW" sz="2800" dirty="0"/>
              <a:t>Device: The GPU and its memory (device memory) 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23</a:t>
            </a:fld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3650524"/>
            <a:ext cx="2575744" cy="244547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913" y="3650524"/>
            <a:ext cx="3351089" cy="235336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545139" y="6143353"/>
            <a:ext cx="643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Host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92457" y="6063734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Device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952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 Heterogeneous Programming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Host : CPU </a:t>
            </a:r>
          </a:p>
          <a:p>
            <a:r>
              <a:rPr lang="en-US" altLang="zh-TW" sz="2400" dirty="0" smtClean="0"/>
              <a:t>Device </a:t>
            </a:r>
            <a:r>
              <a:rPr lang="en-US" altLang="zh-TW" sz="2400" dirty="0"/>
              <a:t>: GPU </a:t>
            </a:r>
          </a:p>
          <a:p>
            <a:r>
              <a:rPr lang="en-US" altLang="zh-TW" sz="2400" dirty="0" smtClean="0"/>
              <a:t>Kernel </a:t>
            </a:r>
            <a:r>
              <a:rPr lang="en-US" altLang="zh-TW" sz="2400" dirty="0"/>
              <a:t>: functions executed on GPU </a:t>
            </a:r>
          </a:p>
          <a:p>
            <a:r>
              <a:rPr lang="en-US" altLang="zh-TW" sz="2400" dirty="0" smtClean="0"/>
              <a:t>Thread </a:t>
            </a:r>
            <a:r>
              <a:rPr lang="en-US" altLang="zh-TW" sz="2400" dirty="0"/>
              <a:t>: the basic execution unit </a:t>
            </a:r>
          </a:p>
          <a:p>
            <a:r>
              <a:rPr lang="en-US" altLang="zh-TW" sz="2400" dirty="0" smtClean="0"/>
              <a:t>Block </a:t>
            </a:r>
            <a:r>
              <a:rPr lang="en-US" altLang="zh-TW" sz="2400" dirty="0"/>
              <a:t>: a group of threads </a:t>
            </a:r>
          </a:p>
          <a:p>
            <a:r>
              <a:rPr lang="en-US" altLang="zh-TW" sz="2400" dirty="0" smtClean="0"/>
              <a:t>Grid </a:t>
            </a:r>
            <a:r>
              <a:rPr lang="en-US" altLang="zh-TW" sz="2400" dirty="0"/>
              <a:t>: a group of blocks 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1507788" y="6042025"/>
            <a:ext cx="684212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24</a:t>
            </a:fld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28" y="371128"/>
            <a:ext cx="3888432" cy="619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0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CUDA Language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7"/>
            <a:ext cx="11107298" cy="4628586"/>
          </a:xfrm>
        </p:spPr>
        <p:txBody>
          <a:bodyPr>
            <a:noAutofit/>
          </a:bodyPr>
          <a:lstStyle/>
          <a:p>
            <a:r>
              <a:rPr lang="en-US" altLang="zh-TW" sz="1600" dirty="0"/>
              <a:t>Philosophy: provide minimal set of extensions necessary </a:t>
            </a:r>
          </a:p>
          <a:p>
            <a:r>
              <a:rPr lang="en-US" altLang="zh-TW" sz="1600" dirty="0" smtClean="0"/>
              <a:t>Kernel </a:t>
            </a:r>
            <a:r>
              <a:rPr lang="en-US" altLang="zh-TW" sz="1600" dirty="0"/>
              <a:t>launch </a:t>
            </a:r>
          </a:p>
          <a:p>
            <a:pPr lvl="1"/>
            <a:r>
              <a:rPr lang="en-US" altLang="zh-TW" dirty="0" err="1" smtClean="0"/>
              <a:t>kernelFunc</a:t>
            </a:r>
            <a:r>
              <a:rPr lang="en-US" altLang="zh-TW" dirty="0"/>
              <a:t>&lt;&lt;&lt; </a:t>
            </a:r>
            <a:r>
              <a:rPr lang="en-US" altLang="zh-TW" dirty="0" err="1"/>
              <a:t>nB</a:t>
            </a:r>
            <a:r>
              <a:rPr lang="en-US" altLang="zh-TW" dirty="0"/>
              <a:t>, </a:t>
            </a:r>
            <a:r>
              <a:rPr lang="en-US" altLang="zh-TW" dirty="0" err="1"/>
              <a:t>nT</a:t>
            </a:r>
            <a:r>
              <a:rPr lang="en-US" altLang="zh-TW" dirty="0"/>
              <a:t>, </a:t>
            </a:r>
            <a:r>
              <a:rPr lang="en-US" altLang="zh-TW" dirty="0" err="1"/>
              <a:t>nS</a:t>
            </a:r>
            <a:r>
              <a:rPr lang="en-US" altLang="zh-TW" dirty="0"/>
              <a:t>, Sid &gt;&gt;&gt;(…); // </a:t>
            </a:r>
            <a:r>
              <a:rPr lang="en-US" altLang="zh-TW" dirty="0" err="1"/>
              <a:t>nS</a:t>
            </a:r>
            <a:r>
              <a:rPr lang="en-US" altLang="zh-TW" dirty="0"/>
              <a:t> and Sid are optional </a:t>
            </a:r>
          </a:p>
          <a:p>
            <a:pPr lvl="2"/>
            <a:r>
              <a:rPr lang="en-US" altLang="zh-TW" dirty="0" err="1" smtClean="0"/>
              <a:t>nB</a:t>
            </a:r>
            <a:r>
              <a:rPr lang="zh-TW" altLang="en-US" dirty="0"/>
              <a:t>：</a:t>
            </a:r>
            <a:r>
              <a:rPr lang="en-US" altLang="zh-TW" dirty="0"/>
              <a:t>number of blocks per grid (grid size) </a:t>
            </a:r>
          </a:p>
          <a:p>
            <a:pPr lvl="2"/>
            <a:r>
              <a:rPr lang="en-US" altLang="zh-TW" dirty="0" err="1" smtClean="0"/>
              <a:t>nT</a:t>
            </a:r>
            <a:r>
              <a:rPr lang="zh-TW" altLang="en-US" dirty="0"/>
              <a:t>：</a:t>
            </a:r>
            <a:r>
              <a:rPr lang="en-US" altLang="zh-TW" dirty="0"/>
              <a:t>number of threads per block (block size) </a:t>
            </a:r>
          </a:p>
          <a:p>
            <a:pPr lvl="2"/>
            <a:r>
              <a:rPr lang="en-US" altLang="zh-TW" dirty="0" err="1" smtClean="0"/>
              <a:t>nS</a:t>
            </a:r>
            <a:r>
              <a:rPr lang="zh-TW" altLang="en-US" dirty="0"/>
              <a:t>：</a:t>
            </a:r>
            <a:r>
              <a:rPr lang="en-US" altLang="zh-TW" dirty="0"/>
              <a:t>shared memory size (in bytes) </a:t>
            </a:r>
          </a:p>
          <a:p>
            <a:pPr lvl="2"/>
            <a:r>
              <a:rPr lang="en-US" altLang="zh-TW" dirty="0" smtClean="0"/>
              <a:t>Sid</a:t>
            </a:r>
            <a:r>
              <a:rPr lang="zh-TW" altLang="en-US" dirty="0"/>
              <a:t>： </a:t>
            </a:r>
            <a:r>
              <a:rPr lang="en-US" altLang="zh-TW" dirty="0"/>
              <a:t>stream ID,  default is 0 </a:t>
            </a:r>
          </a:p>
          <a:p>
            <a:r>
              <a:rPr lang="en-US" altLang="zh-TW" sz="1600" dirty="0" smtClean="0"/>
              <a:t>Build-in </a:t>
            </a:r>
            <a:r>
              <a:rPr lang="en-US" altLang="zh-TW" sz="1600" dirty="0"/>
              <a:t>device variables </a:t>
            </a:r>
          </a:p>
          <a:p>
            <a:pPr lvl="1"/>
            <a:r>
              <a:rPr lang="en-US" altLang="zh-TW" dirty="0" err="1">
                <a:solidFill>
                  <a:srgbClr val="FFFF00"/>
                </a:solidFill>
              </a:rPr>
              <a:t>threadIdx</a:t>
            </a:r>
            <a:r>
              <a:rPr lang="en-US" altLang="zh-TW" dirty="0">
                <a:solidFill>
                  <a:srgbClr val="FFFF00"/>
                </a:solidFill>
              </a:rPr>
              <a:t>; </a:t>
            </a:r>
            <a:r>
              <a:rPr lang="en-US" altLang="zh-TW" dirty="0" err="1">
                <a:solidFill>
                  <a:srgbClr val="FFFF00"/>
                </a:solidFill>
              </a:rPr>
              <a:t>blockIdx</a:t>
            </a:r>
            <a:r>
              <a:rPr lang="en-US" altLang="zh-TW" dirty="0">
                <a:solidFill>
                  <a:srgbClr val="FFFF00"/>
                </a:solidFill>
              </a:rPr>
              <a:t>;  </a:t>
            </a:r>
            <a:r>
              <a:rPr lang="en-US" altLang="zh-TW" dirty="0" err="1">
                <a:solidFill>
                  <a:srgbClr val="FFFF00"/>
                </a:solidFill>
              </a:rPr>
              <a:t>blockDim</a:t>
            </a:r>
            <a:r>
              <a:rPr lang="en-US" altLang="zh-TW" dirty="0">
                <a:solidFill>
                  <a:srgbClr val="FFFF00"/>
                </a:solidFill>
              </a:rPr>
              <a:t>;  </a:t>
            </a:r>
            <a:r>
              <a:rPr lang="en-US" altLang="zh-TW" dirty="0" err="1">
                <a:solidFill>
                  <a:srgbClr val="FFFF00"/>
                </a:solidFill>
              </a:rPr>
              <a:t>gridDim</a:t>
            </a:r>
            <a:r>
              <a:rPr lang="en-US" altLang="zh-TW" dirty="0">
                <a:solidFill>
                  <a:srgbClr val="FFFF00"/>
                </a:solidFill>
              </a:rPr>
              <a:t> </a:t>
            </a:r>
          </a:p>
          <a:p>
            <a:r>
              <a:rPr lang="en-US" altLang="zh-TW" sz="1600" dirty="0" smtClean="0"/>
              <a:t>Intrinsic </a:t>
            </a:r>
            <a:r>
              <a:rPr lang="en-US" altLang="zh-TW" sz="1600" dirty="0"/>
              <a:t>functions that expose operations in kernel code </a:t>
            </a:r>
          </a:p>
          <a:p>
            <a:pPr lvl="1"/>
            <a:r>
              <a:rPr lang="en-US" altLang="zh-TW" dirty="0">
                <a:solidFill>
                  <a:srgbClr val="FFFF00"/>
                </a:solidFill>
              </a:rPr>
              <a:t>__</a:t>
            </a:r>
            <a:r>
              <a:rPr lang="en-US" altLang="zh-TW" dirty="0" err="1">
                <a:solidFill>
                  <a:srgbClr val="FFFF00"/>
                </a:solidFill>
              </a:rPr>
              <a:t>syncthreads</a:t>
            </a:r>
            <a:r>
              <a:rPr lang="en-US" altLang="zh-TW" dirty="0">
                <a:solidFill>
                  <a:srgbClr val="FFFF00"/>
                </a:solidFill>
              </a:rPr>
              <a:t>();</a:t>
            </a:r>
            <a:r>
              <a:rPr lang="en-US" altLang="zh-TW" dirty="0"/>
              <a:t> </a:t>
            </a:r>
          </a:p>
          <a:p>
            <a:r>
              <a:rPr lang="en-US" altLang="zh-TW" sz="1600" dirty="0" smtClean="0"/>
              <a:t>Declaration </a:t>
            </a:r>
            <a:r>
              <a:rPr lang="en-US" altLang="zh-TW" sz="1600" dirty="0"/>
              <a:t>specifier to indicate where things live </a:t>
            </a:r>
          </a:p>
          <a:p>
            <a:pPr lvl="1"/>
            <a:r>
              <a:rPr lang="en-US" altLang="zh-TW" dirty="0" smtClean="0">
                <a:solidFill>
                  <a:srgbClr val="FFFF00"/>
                </a:solidFill>
              </a:rPr>
              <a:t>__</a:t>
            </a:r>
            <a:r>
              <a:rPr lang="en-US" altLang="zh-TW" dirty="0">
                <a:solidFill>
                  <a:srgbClr val="FFFF00"/>
                </a:solidFill>
              </a:rPr>
              <a:t>global__ </a:t>
            </a:r>
            <a:r>
              <a:rPr lang="en-US" altLang="zh-TW" dirty="0"/>
              <a:t>void </a:t>
            </a:r>
            <a:r>
              <a:rPr lang="en-US" altLang="zh-TW" dirty="0" err="1"/>
              <a:t>KernelFunc</a:t>
            </a:r>
            <a:r>
              <a:rPr lang="en-US" altLang="zh-TW" dirty="0"/>
              <a:t>(…);      // kernel function, run on device </a:t>
            </a:r>
          </a:p>
          <a:p>
            <a:pPr lvl="1"/>
            <a:r>
              <a:rPr lang="en-US" altLang="zh-TW" dirty="0">
                <a:solidFill>
                  <a:srgbClr val="FFFF00"/>
                </a:solidFill>
              </a:rPr>
              <a:t>__device__</a:t>
            </a:r>
            <a:r>
              <a:rPr lang="en-US" altLang="zh-TW" dirty="0"/>
              <a:t> void </a:t>
            </a:r>
            <a:r>
              <a:rPr lang="en-US" altLang="zh-TW" dirty="0" err="1"/>
              <a:t>GlobalVar</a:t>
            </a:r>
            <a:r>
              <a:rPr lang="en-US" altLang="zh-TW" dirty="0"/>
              <a:t>;              // variable in device memory </a:t>
            </a:r>
          </a:p>
          <a:p>
            <a:pPr lvl="1"/>
            <a:r>
              <a:rPr lang="en-US" altLang="zh-TW" dirty="0">
                <a:solidFill>
                  <a:srgbClr val="FFFF00"/>
                </a:solidFill>
              </a:rPr>
              <a:t>__shared__</a:t>
            </a:r>
            <a:r>
              <a:rPr lang="en-US" altLang="zh-TW" dirty="0"/>
              <a:t> void </a:t>
            </a:r>
            <a:r>
              <a:rPr lang="en-US" altLang="zh-TW" dirty="0" err="1"/>
              <a:t>SharedVar</a:t>
            </a:r>
            <a:r>
              <a:rPr lang="en-US" altLang="zh-TW" dirty="0"/>
              <a:t>;            // variable in per-block shared memory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4384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Block IDs and Thread IDs</a:t>
            </a:r>
          </a:p>
        </p:txBody>
      </p:sp>
      <p:pic>
        <p:nvPicPr>
          <p:cNvPr id="2560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68008" y="1968520"/>
            <a:ext cx="5859981" cy="4398031"/>
          </a:xfrm>
          <a:noFill/>
          <a:ln/>
        </p:spPr>
      </p:pic>
      <p:sp>
        <p:nvSpPr>
          <p:cNvPr id="25600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9416" y="1371600"/>
            <a:ext cx="6048672" cy="4721696"/>
          </a:xfrm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Each block and thread uses IDs to decide what data to work on</a:t>
            </a:r>
          </a:p>
          <a:p>
            <a:pPr marL="857250" lvl="1" indent="-457200"/>
            <a:r>
              <a:rPr lang="en-US" altLang="zh-TW" sz="2800" b="1" dirty="0">
                <a:latin typeface="Courier New" pitchFamily="49" charset="0"/>
                <a:ea typeface="新細明體" pitchFamily="18" charset="-120"/>
              </a:rPr>
              <a:t>dim3 </a:t>
            </a:r>
            <a:r>
              <a:rPr lang="en-US" altLang="zh-TW" sz="2800" b="1" dirty="0" err="1">
                <a:solidFill>
                  <a:srgbClr val="FFFF00"/>
                </a:solidFill>
                <a:latin typeface="Courier New" pitchFamily="49" charset="0"/>
                <a:ea typeface="新細明體" pitchFamily="18" charset="-120"/>
              </a:rPr>
              <a:t>blockIdx</a:t>
            </a:r>
            <a:r>
              <a:rPr lang="en-US" altLang="zh-TW" sz="2800" dirty="0"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marL="1374775" lvl="2" indent="-403225">
              <a:lnSpc>
                <a:spcPct val="90000"/>
              </a:lnSpc>
            </a:pPr>
            <a:r>
              <a:rPr lang="en-US" altLang="zh-TW" sz="1600" dirty="0" err="1" smtClean="0">
                <a:ea typeface="新細明體" pitchFamily="18" charset="-120"/>
              </a:rPr>
              <a:t>blockIdx.x</a:t>
            </a:r>
            <a:r>
              <a:rPr lang="en-US" altLang="zh-TW" sz="1600" dirty="0" smtClean="0">
                <a:ea typeface="新細明體" pitchFamily="18" charset="-120"/>
              </a:rPr>
              <a:t>, </a:t>
            </a:r>
            <a:r>
              <a:rPr lang="en-US" altLang="zh-TW" sz="1600" dirty="0" err="1" smtClean="0">
                <a:ea typeface="新細明體" pitchFamily="18" charset="-120"/>
              </a:rPr>
              <a:t>blockIdx.y</a:t>
            </a:r>
            <a:r>
              <a:rPr lang="en-US" altLang="zh-TW" sz="1600" dirty="0" smtClean="0">
                <a:ea typeface="新細明體" pitchFamily="18" charset="-120"/>
              </a:rPr>
              <a:t>, </a:t>
            </a:r>
            <a:r>
              <a:rPr lang="en-US" altLang="zh-TW" sz="1600" dirty="0" err="1" smtClean="0">
                <a:ea typeface="新細明體" pitchFamily="18" charset="-120"/>
              </a:rPr>
              <a:t>blockIdx.z</a:t>
            </a:r>
            <a:endParaRPr lang="en-US" altLang="zh-TW" sz="1600" dirty="0">
              <a:ea typeface="新細明體" pitchFamily="18" charset="-120"/>
            </a:endParaRPr>
          </a:p>
          <a:p>
            <a:pPr marL="857250" lvl="1" indent="-457200"/>
            <a:r>
              <a:rPr lang="en-US" altLang="zh-TW" sz="2800" b="1" dirty="0">
                <a:latin typeface="Courier New" pitchFamily="49" charset="0"/>
                <a:ea typeface="新細明體" pitchFamily="18" charset="-120"/>
              </a:rPr>
              <a:t>dim3 </a:t>
            </a:r>
            <a:r>
              <a:rPr lang="en-US" altLang="zh-TW" sz="2800" b="1" dirty="0" err="1">
                <a:solidFill>
                  <a:srgbClr val="FFFF00"/>
                </a:solidFill>
                <a:latin typeface="Courier New" pitchFamily="49" charset="0"/>
                <a:ea typeface="新細明體" pitchFamily="18" charset="-120"/>
              </a:rPr>
              <a:t>threadIdx</a:t>
            </a:r>
            <a:r>
              <a:rPr lang="en-US" altLang="zh-TW" sz="2800" dirty="0"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marL="1374775" lvl="2" indent="-403225">
              <a:lnSpc>
                <a:spcPct val="90000"/>
              </a:lnSpc>
            </a:pPr>
            <a:r>
              <a:rPr lang="en-US" altLang="zh-TW" sz="1600" dirty="0" err="1" smtClean="0">
                <a:ea typeface="新細明體" pitchFamily="18" charset="-120"/>
              </a:rPr>
              <a:t>threadIdx.x</a:t>
            </a:r>
            <a:r>
              <a:rPr lang="en-US" altLang="zh-TW" sz="1600" dirty="0">
                <a:ea typeface="新細明體" pitchFamily="18" charset="-120"/>
              </a:rPr>
              <a:t>, </a:t>
            </a:r>
            <a:r>
              <a:rPr lang="en-US" altLang="zh-TW" sz="1600" dirty="0" err="1">
                <a:ea typeface="新細明體" pitchFamily="18" charset="-120"/>
              </a:rPr>
              <a:t>threadIdx.y</a:t>
            </a:r>
            <a:r>
              <a:rPr lang="en-US" altLang="zh-TW" sz="1600" dirty="0">
                <a:ea typeface="新細明體" pitchFamily="18" charset="-120"/>
              </a:rPr>
              <a:t>, </a:t>
            </a:r>
            <a:r>
              <a:rPr lang="en-US" altLang="zh-TW" sz="1600" dirty="0" err="1">
                <a:ea typeface="新細明體" pitchFamily="18" charset="-120"/>
              </a:rPr>
              <a:t>threadIdx.z</a:t>
            </a:r>
            <a:endParaRPr lang="en-US" altLang="zh-TW" sz="1600" dirty="0">
              <a:ea typeface="新細明體" pitchFamily="18" charset="-120"/>
            </a:endParaRPr>
          </a:p>
          <a:p>
            <a:pPr marL="857250" lvl="1" indent="-457200"/>
            <a:r>
              <a:rPr lang="en-US" altLang="zh-TW" sz="2800" b="1" dirty="0">
                <a:latin typeface="Courier New" pitchFamily="49" charset="0"/>
                <a:ea typeface="新細明體" pitchFamily="18" charset="-120"/>
              </a:rPr>
              <a:t>dim3 </a:t>
            </a:r>
            <a:r>
              <a:rPr lang="en-US" altLang="zh-TW" sz="2800" b="1" dirty="0" err="1">
                <a:solidFill>
                  <a:srgbClr val="FFFF00"/>
                </a:solidFill>
                <a:latin typeface="Courier New" pitchFamily="49" charset="0"/>
                <a:ea typeface="新細明體" pitchFamily="18" charset="-120"/>
              </a:rPr>
              <a:t>gridDim</a:t>
            </a:r>
            <a:r>
              <a:rPr lang="en-US" altLang="zh-TW" sz="2800" dirty="0"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marL="1374775" lvl="2" indent="-403225">
              <a:lnSpc>
                <a:spcPct val="90000"/>
              </a:lnSpc>
            </a:pPr>
            <a:r>
              <a:rPr lang="en-US" altLang="zh-TW" sz="1600" dirty="0" err="1" smtClean="0">
                <a:ea typeface="新細明體" pitchFamily="18" charset="-120"/>
              </a:rPr>
              <a:t>gridDim.x</a:t>
            </a:r>
            <a:r>
              <a:rPr lang="en-US" altLang="zh-TW" sz="1600" dirty="0" smtClean="0">
                <a:ea typeface="新細明體" pitchFamily="18" charset="-120"/>
              </a:rPr>
              <a:t>, </a:t>
            </a:r>
            <a:r>
              <a:rPr lang="en-US" altLang="zh-TW" sz="1600" dirty="0" err="1" smtClean="0">
                <a:ea typeface="新細明體" pitchFamily="18" charset="-120"/>
              </a:rPr>
              <a:t>gridDim.y</a:t>
            </a:r>
            <a:r>
              <a:rPr lang="en-US" altLang="zh-TW" sz="1600" dirty="0" smtClean="0">
                <a:ea typeface="新細明體" pitchFamily="18" charset="-120"/>
              </a:rPr>
              <a:t>, </a:t>
            </a:r>
            <a:r>
              <a:rPr lang="en-US" altLang="zh-TW" sz="1600" dirty="0" err="1" smtClean="0">
                <a:ea typeface="新細明體" pitchFamily="18" charset="-120"/>
              </a:rPr>
              <a:t>gridDim.z</a:t>
            </a:r>
            <a:endParaRPr lang="en-US" altLang="zh-TW" sz="1600" dirty="0" smtClean="0">
              <a:ea typeface="新細明體" pitchFamily="18" charset="-120"/>
            </a:endParaRPr>
          </a:p>
          <a:p>
            <a:pPr marL="857250" lvl="1" indent="-457200"/>
            <a:r>
              <a:rPr lang="en-US" altLang="zh-TW" sz="2800" b="1" dirty="0">
                <a:latin typeface="Courier New" pitchFamily="49" charset="0"/>
                <a:ea typeface="新細明體" pitchFamily="18" charset="-120"/>
              </a:rPr>
              <a:t>dim3 </a:t>
            </a:r>
            <a:r>
              <a:rPr lang="en-US" altLang="zh-TW" sz="2800" b="1" dirty="0" err="1">
                <a:solidFill>
                  <a:srgbClr val="FFFF00"/>
                </a:solidFill>
                <a:latin typeface="Courier New" pitchFamily="49" charset="0"/>
                <a:ea typeface="新細明體" pitchFamily="18" charset="-120"/>
              </a:rPr>
              <a:t>blockDim</a:t>
            </a:r>
            <a:r>
              <a:rPr lang="en-US" altLang="zh-TW" sz="2800" dirty="0"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marL="1374775" lvl="2" indent="-403225">
              <a:lnSpc>
                <a:spcPct val="90000"/>
              </a:lnSpc>
            </a:pPr>
            <a:r>
              <a:rPr lang="en-US" altLang="zh-TW" sz="1600" dirty="0" err="1" smtClean="0">
                <a:ea typeface="新細明體" pitchFamily="18" charset="-120"/>
              </a:rPr>
              <a:t>blockDim.x</a:t>
            </a:r>
            <a:r>
              <a:rPr lang="en-US" altLang="zh-TW" sz="1600" dirty="0" smtClean="0">
                <a:ea typeface="新細明體" pitchFamily="18" charset="-120"/>
              </a:rPr>
              <a:t>, </a:t>
            </a:r>
            <a:r>
              <a:rPr lang="en-US" altLang="zh-TW" sz="1600" dirty="0" err="1" smtClean="0">
                <a:ea typeface="新細明體" pitchFamily="18" charset="-120"/>
              </a:rPr>
              <a:t>blockDim.y</a:t>
            </a:r>
            <a:r>
              <a:rPr lang="en-US" altLang="zh-TW" sz="1600" dirty="0" smtClean="0">
                <a:ea typeface="新細明體" pitchFamily="18" charset="-120"/>
              </a:rPr>
              <a:t>, </a:t>
            </a:r>
            <a:r>
              <a:rPr lang="en-US" altLang="zh-TW" sz="1600" dirty="0" err="1" smtClean="0">
                <a:ea typeface="新細明體" pitchFamily="18" charset="-120"/>
              </a:rPr>
              <a:t>blockDim.z</a:t>
            </a:r>
            <a:endParaRPr lang="en-US" altLang="zh-TW" sz="1600" dirty="0" smtClean="0">
              <a:ea typeface="新細明體" pitchFamily="18" charset="-120"/>
            </a:endParaRP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9652000" y="6248400"/>
            <a:ext cx="2540000" cy="457200"/>
          </a:xfrm>
        </p:spPr>
        <p:txBody>
          <a:bodyPr/>
          <a:lstStyle/>
          <a:p>
            <a:fld id="{C71D6F44-3F65-4987-9D04-78EED24AB78D}" type="slidenum">
              <a:rPr lang="zh-TW" altLang="en-US"/>
              <a:pPr/>
              <a:t>26</a:t>
            </a:fld>
            <a:endParaRPr lang="en-US" altLang="zh-TW" dirty="0"/>
          </a:p>
        </p:txBody>
      </p:sp>
      <p:sp>
        <p:nvSpPr>
          <p:cNvPr id="9" name="矩形 8"/>
          <p:cNvSpPr/>
          <p:nvPr/>
        </p:nvSpPr>
        <p:spPr bwMode="auto">
          <a:xfrm>
            <a:off x="10025090" y="6286520"/>
            <a:ext cx="500066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01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Qualifiers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653596"/>
              </p:ext>
            </p:extLst>
          </p:nvPr>
        </p:nvGraphicFramePr>
        <p:xfrm>
          <a:off x="677861" y="1412875"/>
          <a:ext cx="10314682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31"/>
                <a:gridCol w="67687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Function qualifiers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limitations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__device__  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Executed on the device </a:t>
                      </a:r>
                    </a:p>
                    <a:p>
                      <a:r>
                        <a:rPr lang="en-US" altLang="zh-TW" dirty="0" smtClean="0"/>
                        <a:t>Callable from the device only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__global__  function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Executed on the device </a:t>
                      </a:r>
                    </a:p>
                    <a:p>
                      <a:r>
                        <a:rPr lang="en-US" altLang="zh-TW" dirty="0" smtClean="0"/>
                        <a:t>Callable from the host only </a:t>
                      </a:r>
                    </a:p>
                    <a:p>
                      <a:r>
                        <a:rPr lang="en-US" altLang="zh-TW" dirty="0" smtClean="0"/>
                        <a:t>(must have void return type!) 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__host__  function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Executed on the host </a:t>
                      </a:r>
                    </a:p>
                    <a:p>
                      <a:r>
                        <a:rPr lang="en-US" altLang="zh-TW" dirty="0" smtClean="0"/>
                        <a:t>Callable from the host only 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Functions without qualifiers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Compiled for the host only 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__host__ __device__  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Compiled for both the host and the device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996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 Type Qualifiers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006189"/>
              </p:ext>
            </p:extLst>
          </p:nvPr>
        </p:nvGraphicFramePr>
        <p:xfrm>
          <a:off x="677861" y="1412875"/>
          <a:ext cx="10458698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843"/>
                <a:gridCol w="77048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Variable qualifiers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limitations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__device__  </a:t>
                      </a:r>
                      <a:r>
                        <a:rPr lang="en-US" altLang="zh-TW" dirty="0" err="1" smtClean="0"/>
                        <a:t>var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 smtClean="0"/>
                        <a:t>Resides in </a:t>
                      </a:r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device’s global memory space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Has the lifetime of an application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Is accessible from all the threads within the grid and from the host through the runtime library  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__constant__  </a:t>
                      </a:r>
                      <a:r>
                        <a:rPr lang="en-US" altLang="zh-TW" dirty="0" err="1" smtClean="0"/>
                        <a:t>var</a:t>
                      </a:r>
                      <a:r>
                        <a:rPr lang="en-US" altLang="zh-TW" dirty="0" smtClean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 smtClean="0"/>
                        <a:t>Resides in device’s </a:t>
                      </a:r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constant memory space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__shared__  </a:t>
                      </a:r>
                      <a:r>
                        <a:rPr lang="en-US" altLang="zh-TW" dirty="0" err="1" smtClean="0"/>
                        <a:t>var</a:t>
                      </a:r>
                      <a:r>
                        <a:rPr lang="en-US" altLang="zh-TW" dirty="0" smtClean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 smtClean="0"/>
                        <a:t>Resides in the </a:t>
                      </a:r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shared memory </a:t>
                      </a:r>
                      <a:r>
                        <a:rPr lang="en-US" altLang="zh-TW" dirty="0" smtClean="0"/>
                        <a:t>space of a thread block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 smtClean="0"/>
                        <a:t>Has the </a:t>
                      </a:r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lifetime of the block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 smtClean="0"/>
                        <a:t>Is only accessible from all the threads within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 smtClean="0"/>
                        <a:t>the block 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377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CUDA Runtime 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Device management </a:t>
            </a:r>
          </a:p>
          <a:p>
            <a:pPr lvl="1"/>
            <a:r>
              <a:rPr lang="en-US" altLang="zh-TW" sz="2200" dirty="0" err="1" smtClean="0"/>
              <a:t>cudaGetDeviceCount</a:t>
            </a:r>
            <a:r>
              <a:rPr lang="en-US" altLang="zh-TW" sz="2200" dirty="0"/>
              <a:t>(), </a:t>
            </a:r>
            <a:r>
              <a:rPr lang="en-US" altLang="zh-TW" sz="2200" dirty="0" err="1"/>
              <a:t>cudaGetDeviceProperties</a:t>
            </a:r>
            <a:r>
              <a:rPr lang="en-US" altLang="zh-TW" sz="2200" dirty="0"/>
              <a:t>() </a:t>
            </a:r>
          </a:p>
          <a:p>
            <a:r>
              <a:rPr lang="en-US" altLang="zh-TW" sz="2400" dirty="0" smtClean="0"/>
              <a:t>Device </a:t>
            </a:r>
            <a:r>
              <a:rPr lang="en-US" altLang="zh-TW" sz="2400" dirty="0"/>
              <a:t>memory management </a:t>
            </a:r>
          </a:p>
          <a:p>
            <a:pPr lvl="1"/>
            <a:r>
              <a:rPr lang="en-US" altLang="zh-TW" sz="2200" dirty="0" err="1" smtClean="0"/>
              <a:t>cudaMalloc</a:t>
            </a:r>
            <a:r>
              <a:rPr lang="en-US" altLang="zh-TW" sz="2200" dirty="0"/>
              <a:t>(), </a:t>
            </a:r>
            <a:r>
              <a:rPr lang="en-US" altLang="zh-TW" sz="2200" dirty="0" err="1"/>
              <a:t>cudaFree</a:t>
            </a:r>
            <a:r>
              <a:rPr lang="en-US" altLang="zh-TW" sz="2200" dirty="0"/>
              <a:t>(), </a:t>
            </a:r>
            <a:r>
              <a:rPr lang="en-US" altLang="zh-TW" sz="2200" dirty="0" err="1"/>
              <a:t>cudaMemcpy</a:t>
            </a:r>
            <a:r>
              <a:rPr lang="en-US" altLang="zh-TW" sz="2200" dirty="0"/>
              <a:t>() </a:t>
            </a:r>
          </a:p>
          <a:p>
            <a:r>
              <a:rPr lang="en-US" altLang="zh-TW" sz="2400" dirty="0" smtClean="0"/>
              <a:t>Graphic </a:t>
            </a:r>
            <a:r>
              <a:rPr lang="en-US" altLang="zh-TW" sz="2400" dirty="0" err="1"/>
              <a:t>interoprability</a:t>
            </a:r>
            <a:r>
              <a:rPr lang="en-US" altLang="zh-TW" sz="2400" dirty="0"/>
              <a:t> </a:t>
            </a:r>
          </a:p>
          <a:p>
            <a:pPr lvl="1"/>
            <a:r>
              <a:rPr lang="en-US" altLang="zh-TW" sz="2200" dirty="0" err="1" smtClean="0"/>
              <a:t>cudaGLMapBufferObject</a:t>
            </a:r>
            <a:r>
              <a:rPr lang="en-US" altLang="zh-TW" sz="2200" dirty="0"/>
              <a:t>(), cudaD3DMapResources() </a:t>
            </a:r>
          </a:p>
          <a:p>
            <a:r>
              <a:rPr lang="en-US" altLang="zh-TW" sz="2400" dirty="0" smtClean="0"/>
              <a:t>Texture </a:t>
            </a:r>
            <a:r>
              <a:rPr lang="en-US" altLang="zh-TW" sz="2400" dirty="0"/>
              <a:t>management </a:t>
            </a:r>
          </a:p>
          <a:p>
            <a:pPr lvl="1"/>
            <a:r>
              <a:rPr lang="en-US" altLang="zh-TW" sz="2200" dirty="0" err="1" smtClean="0"/>
              <a:t>cudaBindTexture</a:t>
            </a:r>
            <a:r>
              <a:rPr lang="en-US" altLang="zh-TW" sz="2200" dirty="0"/>
              <a:t>(), </a:t>
            </a:r>
            <a:r>
              <a:rPr lang="en-US" altLang="zh-TW" sz="2200" dirty="0" err="1"/>
              <a:t>cudaBindTextureToArray</a:t>
            </a:r>
            <a:r>
              <a:rPr lang="en-US" altLang="zh-TW" sz="2200" dirty="0"/>
              <a:t>() 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03282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675250" cy="1320800"/>
          </a:xfrm>
        </p:spPr>
        <p:txBody>
          <a:bodyPr/>
          <a:lstStyle/>
          <a:p>
            <a:r>
              <a:rPr lang="en-US" altLang="zh-TW" sz="3200" dirty="0"/>
              <a:t>The GPU Devotes More Transistors to Data Processing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3</a:t>
            </a:fld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060848"/>
            <a:ext cx="10836728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8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Device memory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7"/>
            <a:ext cx="10531234" cy="4628586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Three functions:  </a:t>
            </a:r>
          </a:p>
          <a:p>
            <a:r>
              <a:rPr lang="en-US" altLang="zh-TW" dirty="0" err="1" smtClean="0"/>
              <a:t>cudaMalloc</a:t>
            </a:r>
            <a:r>
              <a:rPr lang="en-US" altLang="zh-TW" dirty="0"/>
              <a:t>(), </a:t>
            </a:r>
            <a:r>
              <a:rPr lang="en-US" altLang="zh-TW" dirty="0" err="1"/>
              <a:t>cudaFree</a:t>
            </a:r>
            <a:r>
              <a:rPr lang="en-US" altLang="zh-TW" dirty="0"/>
              <a:t>(), </a:t>
            </a:r>
            <a:r>
              <a:rPr lang="en-US" altLang="zh-TW" dirty="0" err="1"/>
              <a:t>cudaMemcpy</a:t>
            </a:r>
            <a:r>
              <a:rPr lang="en-US" altLang="zh-TW" dirty="0"/>
              <a:t>() </a:t>
            </a:r>
          </a:p>
          <a:p>
            <a:r>
              <a:rPr lang="en-US" altLang="zh-TW" dirty="0" smtClean="0"/>
              <a:t>Similar </a:t>
            </a:r>
            <a:r>
              <a:rPr lang="en-US" altLang="zh-TW" dirty="0"/>
              <a:t>to the C’s  </a:t>
            </a:r>
            <a:r>
              <a:rPr lang="en-US" altLang="zh-TW" dirty="0" err="1"/>
              <a:t>malloc</a:t>
            </a:r>
            <a:r>
              <a:rPr lang="en-US" altLang="zh-TW" dirty="0"/>
              <a:t>(), free(), </a:t>
            </a:r>
            <a:r>
              <a:rPr lang="en-US" altLang="zh-TW" dirty="0" err="1"/>
              <a:t>memcpy</a:t>
            </a:r>
            <a:r>
              <a:rPr lang="en-US" altLang="zh-TW" dirty="0"/>
              <a:t>()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</a:p>
          <a:p>
            <a:r>
              <a:rPr lang="en-US" altLang="zh-TW" dirty="0" err="1" smtClean="0"/>
              <a:t>cudaMalloc</a:t>
            </a:r>
            <a:r>
              <a:rPr lang="en-US" altLang="zh-TW" dirty="0" smtClean="0"/>
              <a:t>(void </a:t>
            </a:r>
            <a:r>
              <a:rPr lang="en-US" altLang="zh-TW" dirty="0"/>
              <a:t>**</a:t>
            </a:r>
            <a:r>
              <a:rPr lang="en-US" altLang="zh-TW" dirty="0" err="1"/>
              <a:t>devPtr</a:t>
            </a:r>
            <a:r>
              <a:rPr lang="en-US" altLang="zh-TW" dirty="0"/>
              <a:t>, </a:t>
            </a:r>
            <a:r>
              <a:rPr lang="en-US" altLang="zh-TW" dirty="0" err="1"/>
              <a:t>size_t</a:t>
            </a:r>
            <a:r>
              <a:rPr lang="en-US" altLang="zh-TW" dirty="0"/>
              <a:t> size) </a:t>
            </a:r>
          </a:p>
          <a:p>
            <a:pPr lvl="1"/>
            <a:r>
              <a:rPr lang="en-US" altLang="zh-TW" dirty="0" err="1" smtClean="0"/>
              <a:t>devPtr</a:t>
            </a:r>
            <a:r>
              <a:rPr lang="en-US" altLang="zh-TW" dirty="0" smtClean="0"/>
              <a:t> </a:t>
            </a:r>
            <a:r>
              <a:rPr lang="en-US" altLang="zh-TW" dirty="0"/>
              <a:t>: return the address of the allocated device memory </a:t>
            </a:r>
          </a:p>
          <a:p>
            <a:pPr lvl="1"/>
            <a:r>
              <a:rPr lang="en-US" altLang="zh-TW" dirty="0" smtClean="0"/>
              <a:t>size </a:t>
            </a:r>
            <a:r>
              <a:rPr lang="en-US" altLang="zh-TW" dirty="0"/>
              <a:t>:  the allocated memory size (bytes) 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cudaFree</a:t>
            </a:r>
            <a:r>
              <a:rPr lang="en-US" altLang="zh-TW" dirty="0" smtClean="0"/>
              <a:t> </a:t>
            </a:r>
            <a:r>
              <a:rPr lang="en-US" altLang="zh-TW" dirty="0"/>
              <a:t>(void *</a:t>
            </a:r>
            <a:r>
              <a:rPr lang="en-US" altLang="zh-TW" dirty="0" err="1"/>
              <a:t>devPtr</a:t>
            </a:r>
            <a:r>
              <a:rPr lang="en-US" altLang="zh-TW" dirty="0"/>
              <a:t>)     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cudaMemcpy</a:t>
            </a:r>
            <a:r>
              <a:rPr lang="en-US" altLang="zh-TW" dirty="0"/>
              <a:t>( void *</a:t>
            </a:r>
            <a:r>
              <a:rPr lang="en-US" altLang="zh-TW" dirty="0" err="1"/>
              <a:t>dst</a:t>
            </a:r>
            <a:r>
              <a:rPr lang="en-US" altLang="zh-TW" dirty="0"/>
              <a:t>, </a:t>
            </a:r>
            <a:r>
              <a:rPr lang="en-US" altLang="zh-TW" dirty="0" err="1"/>
              <a:t>const</a:t>
            </a:r>
            <a:r>
              <a:rPr lang="en-US" altLang="zh-TW" dirty="0"/>
              <a:t> void *</a:t>
            </a:r>
            <a:r>
              <a:rPr lang="en-US" altLang="zh-TW" dirty="0" err="1"/>
              <a:t>src</a:t>
            </a:r>
            <a:r>
              <a:rPr lang="en-US" altLang="zh-TW" dirty="0"/>
              <a:t>, </a:t>
            </a:r>
            <a:r>
              <a:rPr lang="en-US" altLang="zh-TW" dirty="0" err="1" smtClean="0"/>
              <a:t>size_t</a:t>
            </a:r>
            <a:r>
              <a:rPr lang="en-US" altLang="zh-TW" dirty="0" smtClean="0"/>
              <a:t> </a:t>
            </a:r>
            <a:r>
              <a:rPr lang="en-US" altLang="zh-TW" dirty="0"/>
              <a:t>count, </a:t>
            </a:r>
            <a:r>
              <a:rPr lang="en-US" altLang="zh-TW" dirty="0" err="1"/>
              <a:t>enum</a:t>
            </a:r>
            <a:r>
              <a:rPr lang="en-US" altLang="zh-TW" dirty="0"/>
              <a:t> </a:t>
            </a:r>
            <a:r>
              <a:rPr lang="en-US" altLang="zh-TW" dirty="0" err="1"/>
              <a:t>cudaMemcpyKind</a:t>
            </a:r>
            <a:r>
              <a:rPr lang="en-US" altLang="zh-TW" dirty="0"/>
              <a:t> kind) </a:t>
            </a:r>
          </a:p>
          <a:p>
            <a:pPr lvl="1"/>
            <a:r>
              <a:rPr lang="en-US" altLang="zh-TW" dirty="0" smtClean="0"/>
              <a:t>count </a:t>
            </a:r>
            <a:r>
              <a:rPr lang="en-US" altLang="zh-TW" dirty="0"/>
              <a:t>: size in bytes to copy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1374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cudaMemcpyKind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one of the following four </a:t>
            </a:r>
            <a:r>
              <a:rPr lang="en-US" altLang="zh-TW" dirty="0" smtClean="0"/>
              <a:t>values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509297"/>
              </p:ext>
            </p:extLst>
          </p:nvPr>
        </p:nvGraphicFramePr>
        <p:xfrm>
          <a:off x="1055440" y="198884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/>
                <a:gridCol w="2520280"/>
                <a:gridCol w="1152128"/>
                <a:gridCol w="12152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cudaMemcpyKind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Meaning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dst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src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cudaMemcpyHostToHost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Host </a:t>
                      </a:r>
                      <a:r>
                        <a:rPr lang="en-US" altLang="zh-TW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TW" dirty="0" smtClean="0"/>
                        <a:t> Host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host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host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cudaMemcpyHostToDevice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Host </a:t>
                      </a:r>
                      <a:r>
                        <a:rPr lang="en-US" altLang="zh-TW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TW" dirty="0" smtClean="0"/>
                        <a:t> Device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Device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Host 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cudaMemcpyDeviceToHost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Device </a:t>
                      </a:r>
                      <a:r>
                        <a:rPr lang="en-US" altLang="zh-TW" dirty="0" smtClean="0">
                          <a:sym typeface="Wingdings" panose="05000000000000000000" pitchFamily="2" charset="2"/>
                        </a:rPr>
                        <a:t> Host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Host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Device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cudaMemcpyDeviceToDevice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Device </a:t>
                      </a:r>
                      <a:r>
                        <a:rPr lang="en-US" altLang="zh-TW" dirty="0" smtClean="0">
                          <a:sym typeface="Wingdings" panose="05000000000000000000" pitchFamily="2" charset="2"/>
                        </a:rPr>
                        <a:t> Device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Device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Device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983432" y="4276885"/>
            <a:ext cx="4988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host to host has the same effect as memcpy() </a:t>
            </a:r>
          </a:p>
        </p:txBody>
      </p:sp>
    </p:spTree>
    <p:extLst>
      <p:ext uri="{BB962C8B-B14F-4D97-AF65-F5344CB8AC3E}">
        <p14:creationId xmlns:p14="http://schemas.microsoft.com/office/powerpoint/2010/main" val="213506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Compilation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7"/>
            <a:ext cx="4698586" cy="4628586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Any source file containing </a:t>
            </a:r>
            <a:r>
              <a:rPr lang="en-US" altLang="zh-TW" sz="2000" dirty="0" smtClean="0"/>
              <a:t>CUDA </a:t>
            </a:r>
            <a:r>
              <a:rPr lang="en-US" altLang="zh-TW" sz="2000" dirty="0"/>
              <a:t>language must be </a:t>
            </a:r>
            <a:r>
              <a:rPr lang="en-US" altLang="zh-TW" sz="2000" dirty="0" smtClean="0"/>
              <a:t>compiled </a:t>
            </a:r>
            <a:r>
              <a:rPr lang="en-US" altLang="zh-TW" sz="2000" dirty="0"/>
              <a:t>with NVCC </a:t>
            </a:r>
          </a:p>
          <a:p>
            <a:pPr lvl="1"/>
            <a:r>
              <a:rPr lang="en-US" altLang="zh-TW" sz="1800" dirty="0" smtClean="0"/>
              <a:t>NVCC </a:t>
            </a:r>
            <a:r>
              <a:rPr lang="en-US" altLang="zh-TW" sz="1800" dirty="0"/>
              <a:t>separates code running </a:t>
            </a:r>
            <a:r>
              <a:rPr lang="en-US" altLang="zh-TW" sz="1800" dirty="0" smtClean="0"/>
              <a:t>on </a:t>
            </a:r>
            <a:r>
              <a:rPr lang="en-US" altLang="zh-TW" sz="1800" dirty="0"/>
              <a:t>the host from code running </a:t>
            </a:r>
            <a:r>
              <a:rPr lang="en-US" altLang="zh-TW" sz="1800" dirty="0" smtClean="0"/>
              <a:t>on </a:t>
            </a:r>
            <a:r>
              <a:rPr lang="en-US" altLang="zh-TW" sz="1800" dirty="0"/>
              <a:t>the </a:t>
            </a:r>
            <a:r>
              <a:rPr lang="en-US" altLang="zh-TW" sz="1800" dirty="0" smtClean="0"/>
              <a:t>device</a:t>
            </a:r>
          </a:p>
          <a:p>
            <a:pPr lvl="1"/>
            <a:endParaRPr lang="en-US" altLang="zh-TW" sz="1800" dirty="0" smtClean="0"/>
          </a:p>
          <a:p>
            <a:r>
              <a:rPr lang="en-US" altLang="zh-TW" sz="2000" dirty="0"/>
              <a:t>Two-stage complication: </a:t>
            </a:r>
          </a:p>
          <a:p>
            <a:pPr lvl="1"/>
            <a:r>
              <a:rPr lang="en-US" altLang="zh-TW" sz="1800" dirty="0" smtClean="0"/>
              <a:t>Virtual </a:t>
            </a:r>
            <a:r>
              <a:rPr lang="en-US" altLang="zh-TW" sz="1800" dirty="0"/>
              <a:t>ISA </a:t>
            </a:r>
          </a:p>
          <a:p>
            <a:pPr lvl="2"/>
            <a:r>
              <a:rPr lang="en-US" altLang="zh-TW" sz="1600" dirty="0"/>
              <a:t>PTX: Parallel Threads </a:t>
            </a:r>
            <a:r>
              <a:rPr lang="en-US" altLang="zh-TW" sz="1600" dirty="0" err="1"/>
              <a:t>eXecutions</a:t>
            </a:r>
            <a:r>
              <a:rPr lang="en-US" altLang="zh-TW" sz="1600" dirty="0"/>
              <a:t> </a:t>
            </a:r>
          </a:p>
          <a:p>
            <a:pPr lvl="1"/>
            <a:r>
              <a:rPr lang="en-US" altLang="zh-TW" sz="1800" dirty="0" smtClean="0"/>
              <a:t>Device-specific </a:t>
            </a:r>
            <a:r>
              <a:rPr lang="en-US" altLang="zh-TW" sz="1800" dirty="0"/>
              <a:t>binary object </a:t>
            </a:r>
            <a:endParaRPr lang="zh-TW" alt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834" y="1258313"/>
            <a:ext cx="34766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55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1: Hello World!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Two new syntactic elements… </a:t>
            </a:r>
          </a:p>
          <a:p>
            <a:pPr lvl="1"/>
            <a:r>
              <a:rPr lang="en-US" altLang="zh-TW" sz="1800" dirty="0"/>
              <a:t>1. __global__  indicates a function that runs on the </a:t>
            </a:r>
            <a:r>
              <a:rPr lang="en-US" altLang="zh-TW" sz="1800" dirty="0" smtClean="0"/>
              <a:t>device </a:t>
            </a:r>
            <a:r>
              <a:rPr lang="en-US" altLang="zh-TW" sz="1800" dirty="0"/>
              <a:t>and is called from host code </a:t>
            </a:r>
          </a:p>
          <a:p>
            <a:pPr lvl="1"/>
            <a:r>
              <a:rPr lang="en-US" altLang="zh-TW" sz="1800" dirty="0"/>
              <a:t>2. </a:t>
            </a:r>
            <a:r>
              <a:rPr lang="en-US" altLang="zh-TW" sz="1800" dirty="0" err="1"/>
              <a:t>mykernel</a:t>
            </a:r>
            <a:r>
              <a:rPr lang="en-US" altLang="zh-TW" sz="1800" dirty="0"/>
              <a:t>&lt;&lt;&lt;1,1&gt;&gt;&gt;();  </a:t>
            </a:r>
          </a:p>
          <a:p>
            <a:pPr lvl="1"/>
            <a:r>
              <a:rPr lang="en-US" altLang="zh-TW" sz="1800" dirty="0">
                <a:solidFill>
                  <a:srgbClr val="FFFF00"/>
                </a:solidFill>
              </a:rPr>
              <a:t>Triple angle brackets </a:t>
            </a:r>
            <a:r>
              <a:rPr lang="en-US" altLang="zh-TW" sz="1800" dirty="0"/>
              <a:t>mark a call from host code to </a:t>
            </a:r>
            <a:r>
              <a:rPr lang="en-US" altLang="zh-TW" sz="1800" dirty="0" smtClean="0"/>
              <a:t>device </a:t>
            </a:r>
            <a:r>
              <a:rPr lang="en-US" altLang="zh-TW" sz="1800" dirty="0"/>
              <a:t>code, which is called a “</a:t>
            </a:r>
            <a:r>
              <a:rPr lang="en-US" altLang="zh-TW" sz="1800" dirty="0">
                <a:solidFill>
                  <a:srgbClr val="FFFF00"/>
                </a:solidFill>
              </a:rPr>
              <a:t>kernel launch</a:t>
            </a:r>
            <a:r>
              <a:rPr lang="en-US" altLang="zh-TW" sz="1800" dirty="0"/>
              <a:t>”.</a:t>
            </a:r>
            <a:endParaRPr lang="zh-TW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2063552" y="407707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__global__ void mykernel(void) {  </a:t>
            </a:r>
          </a:p>
          <a:p>
            <a:r>
              <a:rPr lang="zh-TW" altLang="en-US" dirty="0"/>
              <a:t>}  </a:t>
            </a:r>
          </a:p>
          <a:p>
            <a:r>
              <a:rPr lang="zh-TW" altLang="en-US" dirty="0"/>
              <a:t> </a:t>
            </a:r>
          </a:p>
          <a:p>
            <a:r>
              <a:rPr lang="zh-TW" altLang="en-US" dirty="0"/>
              <a:t>int main(void) {  </a:t>
            </a:r>
          </a:p>
          <a:p>
            <a:r>
              <a:rPr lang="zh-TW" altLang="en-US" dirty="0"/>
              <a:t>   mykernel&lt;&lt;&lt;1,1&gt;&gt;&gt;();  </a:t>
            </a:r>
          </a:p>
          <a:p>
            <a:r>
              <a:rPr lang="zh-TW" altLang="en-US" dirty="0"/>
              <a:t>   printf("Hello World!\n");  </a:t>
            </a:r>
          </a:p>
          <a:p>
            <a:r>
              <a:rPr lang="zh-TW" altLang="en-US" dirty="0"/>
              <a:t>   return 0;  </a:t>
            </a:r>
          </a:p>
          <a:p>
            <a:r>
              <a:rPr lang="zh-TW" alt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67942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2: add 2 numbers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This does not work!! </a:t>
            </a: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/>
              <a:t>ha, </a:t>
            </a:r>
            <a:r>
              <a:rPr lang="en-US" altLang="zh-TW" dirty="0" err="1"/>
              <a:t>hb</a:t>
            </a:r>
            <a:r>
              <a:rPr lang="en-US" altLang="zh-TW" dirty="0"/>
              <a:t>, </a:t>
            </a:r>
            <a:r>
              <a:rPr lang="en-US" altLang="zh-TW" dirty="0" err="1"/>
              <a:t>hc</a:t>
            </a:r>
            <a:r>
              <a:rPr lang="en-US" altLang="zh-TW" dirty="0"/>
              <a:t>  are in the host memory </a:t>
            </a:r>
            <a:r>
              <a:rPr lang="en-US" altLang="zh-TW" dirty="0" smtClean="0"/>
              <a:t>(</a:t>
            </a:r>
            <a:r>
              <a:rPr lang="en-US" altLang="zh-TW" dirty="0"/>
              <a:t>DRAM), which cannot be used by device (GPU). </a:t>
            </a:r>
          </a:p>
          <a:p>
            <a:r>
              <a:rPr lang="en-US" altLang="zh-TW" dirty="0" smtClean="0"/>
              <a:t>We </a:t>
            </a:r>
            <a:r>
              <a:rPr lang="en-US" altLang="zh-TW" dirty="0"/>
              <a:t>need to allocate variables in “device memory”.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03512" y="345270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__global__ void add(int *a, int *b, int *c) { </a:t>
            </a:r>
          </a:p>
          <a:p>
            <a:r>
              <a:rPr lang="zh-TW" altLang="en-US" dirty="0"/>
              <a:t>   *c = *a + *b; </a:t>
            </a:r>
          </a:p>
          <a:p>
            <a:r>
              <a:rPr lang="zh-TW" altLang="en-US" dirty="0"/>
              <a:t>} 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/>
              <a:t>int main(void) {  </a:t>
            </a:r>
          </a:p>
          <a:p>
            <a:r>
              <a:rPr lang="zh-TW" altLang="en-US" dirty="0"/>
              <a:t>   int ha=1,hb=2,hc; </a:t>
            </a:r>
          </a:p>
          <a:p>
            <a:r>
              <a:rPr lang="zh-TW" altLang="en-US" dirty="0"/>
              <a:t>   add&lt;&lt;&lt;1,1&gt;&gt;&gt;(&amp;ha, &amp;hb, &amp;hc);  </a:t>
            </a:r>
          </a:p>
          <a:p>
            <a:r>
              <a:rPr lang="zh-TW" altLang="en-US" dirty="0"/>
              <a:t>   printf</a:t>
            </a:r>
            <a:r>
              <a:rPr lang="zh-TW" altLang="en-US" dirty="0" smtClean="0"/>
              <a:t>(</a:t>
            </a:r>
            <a:r>
              <a:rPr lang="en-US" altLang="zh-TW" dirty="0" smtClean="0"/>
              <a:t>“</a:t>
            </a:r>
            <a:r>
              <a:rPr lang="zh-TW" altLang="en-US" dirty="0" smtClean="0"/>
              <a:t>c</a:t>
            </a:r>
            <a:r>
              <a:rPr lang="zh-TW" altLang="en-US" dirty="0"/>
              <a:t>=%d</a:t>
            </a:r>
            <a:r>
              <a:rPr lang="zh-TW" altLang="en-US" dirty="0" smtClean="0"/>
              <a:t>\n</a:t>
            </a:r>
            <a:r>
              <a:rPr lang="en-US" altLang="zh-TW" dirty="0" smtClean="0"/>
              <a:t>”</a:t>
            </a:r>
            <a:r>
              <a:rPr lang="zh-TW" altLang="en-US" dirty="0" smtClean="0"/>
              <a:t>,hc</a:t>
            </a:r>
            <a:r>
              <a:rPr lang="zh-TW" altLang="en-US" dirty="0"/>
              <a:t>);  </a:t>
            </a:r>
          </a:p>
          <a:p>
            <a:r>
              <a:rPr lang="zh-TW" altLang="en-US" dirty="0"/>
              <a:t>   return 0;  </a:t>
            </a:r>
          </a:p>
          <a:p>
            <a:r>
              <a:rPr lang="zh-TW" altLang="en-US" dirty="0"/>
              <a:t>} </a:t>
            </a:r>
          </a:p>
        </p:txBody>
      </p:sp>
      <p:sp>
        <p:nvSpPr>
          <p:cNvPr id="5" name="矩形 4"/>
          <p:cNvSpPr/>
          <p:nvPr/>
        </p:nvSpPr>
        <p:spPr>
          <a:xfrm>
            <a:off x="6240016" y="3960532"/>
            <a:ext cx="80182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9600" dirty="0">
                <a:solidFill>
                  <a:srgbClr val="FFFF00"/>
                </a:solidFill>
              </a:rPr>
              <a:t>x</a:t>
            </a:r>
            <a:endParaRPr lang="zh-TW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166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 smtClean="0"/>
              <a:t>correct </a:t>
            </a:r>
            <a:r>
              <a:rPr lang="en-US" altLang="zh-TW" dirty="0"/>
              <a:t>main()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99456" y="1412776"/>
            <a:ext cx="816056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 main(void) { </a:t>
            </a:r>
          </a:p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int a=1, b=2, c; // host copies of a, b, c </a:t>
            </a:r>
          </a:p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int *d_a, *d_b, *d_c; // device copies of a, b, c </a:t>
            </a:r>
          </a:p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// Allocate space for device copies of a, b, c </a:t>
            </a:r>
          </a:p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cudaMalloc((void **)&amp;d_a, sizeof(int)); </a:t>
            </a:r>
          </a:p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cudaMalloc((void **)&amp;d_b, sizeof(int)); </a:t>
            </a:r>
          </a:p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cudaMalloc((void **)&amp;d_c, sizeof(int)); </a:t>
            </a:r>
          </a:p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// Copy inputs to device  </a:t>
            </a:r>
          </a:p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cudaMemcpy(d_a,&amp;a,sizeof(int),cudaMemcpyHostToDevice);  </a:t>
            </a:r>
          </a:p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cudaMemcpy(d_b,&amp;b,sizeof(int),cudaMemcpyHostToDevice);  </a:t>
            </a:r>
          </a:p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// Launch add() kernel on GPU  </a:t>
            </a:r>
          </a:p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add&lt;&lt;&lt;1,1&gt;&gt;&gt;(d_a, d_b, d_c);  </a:t>
            </a:r>
          </a:p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// Copy result back to host  </a:t>
            </a:r>
          </a:p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cudaMemcpy(&amp;c, d_c, size, cudaMemcpyDeviceToHost);  </a:t>
            </a:r>
          </a:p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// Cleanup  </a:t>
            </a:r>
          </a:p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cudaFree(d_a); cudaFree(d_b); cudaFree(d_c);  </a:t>
            </a:r>
          </a:p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return 0;  </a:t>
            </a:r>
          </a:p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} 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8066505" y="2420888"/>
            <a:ext cx="9818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800" dirty="0" smtClean="0">
                <a:solidFill>
                  <a:srgbClr val="FFFF00"/>
                </a:solidFill>
                <a:sym typeface="Wingdings 2" panose="05020102010507070707" pitchFamily="18" charset="2"/>
              </a:rPr>
              <a:t></a:t>
            </a:r>
            <a:endParaRPr lang="zh-TW" altLang="en-US" sz="8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273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3: add 2 vectors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Let’s </a:t>
            </a:r>
            <a:r>
              <a:rPr lang="en-US" altLang="zh-TW" sz="2400" dirty="0"/>
              <a:t>first</a:t>
            </a:r>
            <a:r>
              <a:rPr lang="en-US" altLang="zh-TW" dirty="0"/>
              <a:t> look at the sequential code!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19536" y="2060848"/>
            <a:ext cx="88569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Dotum" panose="020B0600000101010101" pitchFamily="34" charset="-127"/>
                <a:ea typeface="Dotum" panose="020B0600000101010101" pitchFamily="34" charset="-127"/>
              </a:rPr>
              <a:t>/</a:t>
            </a:r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/ function definition 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void VecAdd(int N, float* A, float* B, float* C) 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{ 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  for(int i = 0; i&lt;N; i++) 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        C[i] = A[i] + B[i]; 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} 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int main() 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{ ... 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 VecAdd (N, Ah, Bh, Ch); 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... 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596098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Parallel CUDA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7"/>
            <a:ext cx="11107298" cy="462858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Use  </a:t>
            </a:r>
            <a:r>
              <a:rPr lang="en-US" altLang="zh-TW" sz="2400" dirty="0" err="1" smtClean="0">
                <a:solidFill>
                  <a:srgbClr val="FFFF00"/>
                </a:solidFill>
              </a:rPr>
              <a:t>threadIdx.x</a:t>
            </a:r>
            <a:r>
              <a:rPr lang="en-US" altLang="zh-TW" sz="2400" dirty="0" smtClean="0">
                <a:solidFill>
                  <a:srgbClr val="FFFF00"/>
                </a:solidFill>
              </a:rPr>
              <a:t> </a:t>
            </a:r>
            <a:r>
              <a:rPr lang="en-US" altLang="zh-TW" sz="2400" dirty="0" smtClean="0"/>
              <a:t>as </a:t>
            </a:r>
            <a:r>
              <a:rPr lang="en-US" altLang="zh-TW" sz="2400" dirty="0"/>
              <a:t>the index of the arrays </a:t>
            </a:r>
          </a:p>
          <a:p>
            <a:r>
              <a:rPr lang="en-US" altLang="zh-TW" sz="2400" dirty="0" smtClean="0"/>
              <a:t>Each </a:t>
            </a:r>
            <a:r>
              <a:rPr lang="en-US" altLang="zh-TW" sz="2400" dirty="0"/>
              <a:t>thread processes 1 addition, for the elements </a:t>
            </a:r>
            <a:r>
              <a:rPr lang="en-US" altLang="zh-TW" sz="2400" dirty="0" smtClean="0"/>
              <a:t>indexed </a:t>
            </a:r>
            <a:r>
              <a:rPr lang="en-US" altLang="zh-TW" sz="2400" dirty="0"/>
              <a:t>at </a:t>
            </a:r>
            <a:r>
              <a:rPr lang="en-US" altLang="zh-TW" sz="2400" dirty="0" err="1">
                <a:solidFill>
                  <a:srgbClr val="FFFF00"/>
                </a:solidFill>
              </a:rPr>
              <a:t>threadIdx.x</a:t>
            </a:r>
            <a:r>
              <a:rPr lang="en-US" altLang="zh-TW" sz="2400" dirty="0">
                <a:solidFill>
                  <a:srgbClr val="FFFF00"/>
                </a:solidFill>
              </a:rPr>
              <a:t> </a:t>
            </a:r>
            <a:r>
              <a:rPr lang="en-US" altLang="zh-TW" sz="2400" dirty="0" smtClean="0"/>
              <a:t>. 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911424" y="2709521"/>
            <a:ext cx="93610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// Kernel definition 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__global__ void VecAdd(float* A, float* B, float* C) 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{ 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     int i = threadIdx.x; 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     C[i] = A[i] + B[i]; 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} 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int main() 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{ ... 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     // Kernel invocation with N threads 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     VecAdd&lt;&lt;&lt;1, N&gt;&gt;&gt;(Ah, Bh, Ch); ... 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}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951984" y="574504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FF00"/>
                </a:solidFill>
                <a:sym typeface="Wingdings 2" panose="05020102010507070707" pitchFamily="18" charset="2"/>
              </a:rPr>
              <a:t>What is the limit of N?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70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N=4 case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7"/>
            <a:ext cx="6570794" cy="4628586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Four threads can be </a:t>
            </a:r>
            <a:r>
              <a:rPr lang="en-US" altLang="zh-TW" sz="2400" dirty="0" smtClean="0"/>
              <a:t>executed </a:t>
            </a:r>
            <a:r>
              <a:rPr lang="en-US" altLang="zh-TW" sz="2400" dirty="0"/>
              <a:t>in parallel. 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</a:p>
          <a:p>
            <a:r>
              <a:rPr lang="en-US" altLang="zh-TW" sz="2400" dirty="0" smtClean="0"/>
              <a:t>Each </a:t>
            </a:r>
            <a:r>
              <a:rPr lang="en-US" altLang="zh-TW" sz="2400" dirty="0"/>
              <a:t>thread has a </a:t>
            </a:r>
            <a:r>
              <a:rPr lang="en-US" altLang="zh-TW" sz="2400" dirty="0" smtClean="0"/>
              <a:t>unique  </a:t>
            </a:r>
            <a:r>
              <a:rPr lang="en-US" altLang="zh-TW" sz="2400" dirty="0" err="1"/>
              <a:t>threadIdx</a:t>
            </a:r>
            <a:r>
              <a:rPr lang="en-US" altLang="zh-TW" sz="2400" dirty="0"/>
              <a:t> , </a:t>
            </a:r>
            <a:r>
              <a:rPr lang="en-US" altLang="zh-TW" sz="2400" dirty="0" smtClean="0"/>
              <a:t>starting </a:t>
            </a:r>
            <a:r>
              <a:rPr lang="en-US" altLang="zh-TW" sz="2400" dirty="0"/>
              <a:t>from 0.  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err="1" smtClean="0">
                <a:solidFill>
                  <a:srgbClr val="FFFF00"/>
                </a:solidFill>
              </a:rPr>
              <a:t>threadIdx</a:t>
            </a:r>
            <a:r>
              <a:rPr lang="en-US" altLang="zh-TW" sz="2400" dirty="0" smtClean="0"/>
              <a:t>  </a:t>
            </a:r>
            <a:r>
              <a:rPr lang="en-US" altLang="zh-TW" sz="2400" dirty="0"/>
              <a:t>is a </a:t>
            </a:r>
            <a:r>
              <a:rPr lang="en-US" altLang="zh-TW" sz="2400" dirty="0" smtClean="0"/>
              <a:t>build-in </a:t>
            </a:r>
            <a:r>
              <a:rPr lang="en-US" altLang="zh-TW" sz="2400" dirty="0"/>
              <a:t>variable, which is a </a:t>
            </a:r>
            <a:r>
              <a:rPr lang="en-US" altLang="zh-TW" sz="2400" dirty="0" smtClean="0"/>
              <a:t>structure </a:t>
            </a:r>
            <a:r>
              <a:rPr lang="en-US" altLang="zh-TW" sz="2400" dirty="0"/>
              <a:t>of 3 members: </a:t>
            </a:r>
            <a:r>
              <a:rPr lang="en-US" altLang="zh-TW" sz="2400" dirty="0" smtClean="0"/>
              <a:t>x </a:t>
            </a:r>
            <a:r>
              <a:rPr lang="en-US" altLang="zh-TW" sz="2400" dirty="0"/>
              <a:t>,  y , and  z . </a:t>
            </a:r>
          </a:p>
          <a:p>
            <a:pPr lvl="1"/>
            <a:r>
              <a:rPr lang="en-US" altLang="zh-TW" sz="2000" dirty="0" smtClean="0"/>
              <a:t>  </a:t>
            </a:r>
            <a:r>
              <a:rPr lang="en-US" altLang="zh-TW" sz="2000" dirty="0" err="1" smtClean="0"/>
              <a:t>struct</a:t>
            </a:r>
            <a:r>
              <a:rPr lang="en-US" altLang="zh-TW" sz="2000" dirty="0" smtClean="0"/>
              <a:t> unit3 { x; y; z; }; </a:t>
            </a:r>
          </a:p>
          <a:p>
            <a:pPr lvl="1"/>
            <a:r>
              <a:rPr lang="en-US" altLang="zh-TW" sz="2000" dirty="0" smtClean="0"/>
              <a:t>  </a:t>
            </a:r>
            <a:r>
              <a:rPr lang="en-US" altLang="zh-TW" sz="2000" dirty="0" err="1" smtClean="0"/>
              <a:t>struct</a:t>
            </a:r>
            <a:r>
              <a:rPr lang="en-US" altLang="zh-TW" sz="2000" dirty="0" smtClean="0"/>
              <a:t> dim3 { x; y; z; };</a:t>
            </a:r>
            <a:endParaRPr lang="zh-TW" altLang="en-US" sz="2000" dirty="0"/>
          </a:p>
        </p:txBody>
      </p:sp>
      <p:sp>
        <p:nvSpPr>
          <p:cNvPr id="4" name="圓角矩形 3"/>
          <p:cNvSpPr/>
          <p:nvPr/>
        </p:nvSpPr>
        <p:spPr>
          <a:xfrm>
            <a:off x="7536160" y="1556792"/>
            <a:ext cx="259228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c[0] = a[0] + b[0]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36160" y="1156103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Thread 0 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7536160" y="2708920"/>
            <a:ext cx="259228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c[1] = a[1] + b[1]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536160" y="2308231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Thread 1 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7536160" y="3933056"/>
            <a:ext cx="259228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c[2] = a[2] + b[2]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536160" y="3532367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Thread 2 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7536160" y="5157192"/>
            <a:ext cx="259228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c[3] = a[3] + b[3]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536160" y="4756503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Thread 3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88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Alternative 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6"/>
            <a:ext cx="4770594" cy="5040559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Dotum" panose="020B0600000101010101" pitchFamily="34" charset="-127"/>
                <a:cs typeface="Times New Roman" panose="02020603050405020304" pitchFamily="18" charset="0"/>
              </a:rPr>
              <a:t>Using parallel thread instead </a:t>
            </a:r>
            <a:endParaRPr lang="en-US" altLang="zh-TW" sz="2400" dirty="0" smtClean="0">
              <a:latin typeface="Times New Roman" panose="02020603050405020304" pitchFamily="18" charset="0"/>
              <a:ea typeface="Dotum" panose="020B0600000101010101" pitchFamily="34" charset="-127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Dotum" panose="020B0600000101010101" pitchFamily="34" charset="-127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Dotum" panose="020B0600000101010101" pitchFamily="34" charset="-127"/>
                <a:cs typeface="Times New Roman" panose="02020603050405020304" pitchFamily="18" charset="0"/>
              </a:rPr>
              <a:t>N blocks and each block has 1 thread. </a:t>
            </a:r>
            <a:endParaRPr lang="en-US" altLang="zh-TW" sz="2400" dirty="0" smtClean="0">
              <a:latin typeface="Times New Roman" panose="02020603050405020304" pitchFamily="18" charset="0"/>
              <a:ea typeface="Dotum" panose="020B0600000101010101" pitchFamily="34" charset="-127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Dotum" panose="020B0600000101010101" pitchFamily="34" charset="-127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ea typeface="Dotum" panose="020B0600000101010101" pitchFamily="34" charset="-127"/>
                <a:cs typeface="Times New Roman" panose="02020603050405020304" pitchFamily="18" charset="0"/>
              </a:rPr>
              <a:t>Which </a:t>
            </a:r>
            <a:r>
              <a:rPr lang="en-US" altLang="zh-TW" sz="2400" dirty="0">
                <a:latin typeface="Times New Roman" panose="02020603050405020304" pitchFamily="18" charset="0"/>
                <a:ea typeface="Dotum" panose="020B0600000101010101" pitchFamily="34" charset="-127"/>
                <a:cs typeface="Times New Roman" panose="02020603050405020304" pitchFamily="18" charset="0"/>
              </a:rPr>
              <a:t>one is better? 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Dotum" panose="020B0600000101010101" pitchFamily="34" charset="-127"/>
                <a:cs typeface="Times New Roman" panose="02020603050405020304" pitchFamily="18" charset="0"/>
              </a:rPr>
              <a:t>Threads </a:t>
            </a:r>
            <a:r>
              <a:rPr lang="en-US" altLang="zh-TW" sz="2000" dirty="0">
                <a:latin typeface="Times New Roman" panose="02020603050405020304" pitchFamily="18" charset="0"/>
                <a:ea typeface="Dotum" panose="020B0600000101010101" pitchFamily="34" charset="-127"/>
                <a:cs typeface="Times New Roman" panose="02020603050405020304" pitchFamily="18" charset="0"/>
              </a:rPr>
              <a:t>in the same block can communicate, synchronize </a:t>
            </a:r>
            <a:r>
              <a:rPr lang="en-US" altLang="zh-TW" sz="2000" dirty="0" smtClean="0">
                <a:latin typeface="Times New Roman" panose="02020603050405020304" pitchFamily="18" charset="0"/>
                <a:ea typeface="Dotum" panose="020B0600000101010101" pitchFamily="34" charset="-127"/>
                <a:cs typeface="Times New Roman" panose="02020603050405020304" pitchFamily="18" charset="0"/>
              </a:rPr>
              <a:t>with </a:t>
            </a:r>
            <a:r>
              <a:rPr lang="en-US" altLang="zh-TW" sz="2000" dirty="0">
                <a:latin typeface="Times New Roman" panose="02020603050405020304" pitchFamily="18" charset="0"/>
                <a:ea typeface="Dotum" panose="020B0600000101010101" pitchFamily="34" charset="-127"/>
                <a:cs typeface="Times New Roman" panose="02020603050405020304" pitchFamily="18" charset="0"/>
              </a:rPr>
              <a:t>others, but </a:t>
            </a:r>
            <a:r>
              <a:rPr lang="en-US" altLang="zh-TW" sz="2000" dirty="0">
                <a:solidFill>
                  <a:srgbClr val="FFFF00"/>
                </a:solidFill>
                <a:latin typeface="Times New Roman" panose="02020603050405020304" pitchFamily="18" charset="0"/>
                <a:ea typeface="Dotum" panose="020B0600000101010101" pitchFamily="34" charset="-127"/>
                <a:cs typeface="Times New Roman" panose="02020603050405020304" pitchFamily="18" charset="0"/>
              </a:rPr>
              <a:t>the number of threads per block is limited</a:t>
            </a:r>
            <a:r>
              <a:rPr lang="en-US" altLang="zh-TW" sz="2000" dirty="0">
                <a:latin typeface="Times New Roman" panose="02020603050405020304" pitchFamily="18" charset="0"/>
                <a:ea typeface="Dotum" panose="020B0600000101010101" pitchFamily="34" charset="-127"/>
                <a:cs typeface="Times New Roman" panose="02020603050405020304" pitchFamily="18" charset="0"/>
              </a:rPr>
              <a:t>.</a:t>
            </a:r>
            <a:endParaRPr lang="zh-TW" altLang="en-US" sz="2000" dirty="0">
              <a:latin typeface="Times New Roman" panose="02020603050405020304" pitchFamily="18" charset="0"/>
              <a:ea typeface="Dotu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47928" y="1448500"/>
            <a:ext cx="662473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__global__ void add(int *a, int *b, int *c) {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   c[blockIdx.x] = a[blockIdx.x] + b[blockIdx.x];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} </a:t>
            </a:r>
            <a:endParaRPr lang="en-US" altLang="zh-TW" sz="2000" dirty="0" smtClean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endParaRPr lang="zh-TW" altLang="en-US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int main(void) {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   int a[N], b[N], c[N];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   int *d_a, *d_b, *d_c;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   ...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   add&lt;&lt;&lt; N, 1 &gt;&gt;&gt;(d_a, d_b, d_c); 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   ...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07675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323322" cy="1320800"/>
          </a:xfrm>
        </p:spPr>
        <p:txBody>
          <a:bodyPr/>
          <a:lstStyle/>
          <a:p>
            <a:r>
              <a:rPr lang="en-US" altLang="zh-TW" sz="3200" dirty="0"/>
              <a:t>Floating-Point Operations per Second for the CPU and GPU</a:t>
            </a:r>
            <a:endParaRPr lang="zh-TW" altLang="en-US" sz="3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4</a:t>
            </a:fld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196752"/>
            <a:ext cx="6768752" cy="557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7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3rd 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55376" y="1412776"/>
            <a:ext cx="8596668" cy="5112567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Using multiple threads and multiple blocks </a:t>
            </a:r>
          </a:p>
          <a:p>
            <a:r>
              <a:rPr lang="en-US" altLang="zh-TW" sz="2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Suppose </a:t>
            </a:r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N=16, grid size = 4, and block size = 4 </a:t>
            </a:r>
            <a:endParaRPr lang="en-US" altLang="zh-TW" sz="2000" dirty="0" smtClean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endParaRPr lang="en-US" altLang="zh-TW" sz="2000" dirty="0" smtClean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endParaRPr lang="en-US" altLang="zh-TW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endParaRPr lang="en-US" altLang="zh-TW" sz="2000" dirty="0" smtClean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endParaRPr lang="en-US" altLang="zh-TW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endParaRPr lang="en-US" altLang="zh-TW" sz="2000" dirty="0" smtClean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endParaRPr lang="en-US" altLang="zh-TW" sz="2000" dirty="0" smtClean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US" altLang="zh-TW" sz="2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How </a:t>
            </a:r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to index 16 elements of an array? </a:t>
            </a:r>
          </a:p>
          <a:p>
            <a:pPr lvl="1"/>
            <a:r>
              <a:rPr lang="en-US" altLang="zh-TW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Method </a:t>
            </a:r>
            <a:r>
              <a:rPr lang="en-US" altLang="zh-TW" sz="1800" dirty="0">
                <a:latin typeface="Dotum" panose="020B0600000101010101" pitchFamily="34" charset="-127"/>
                <a:ea typeface="Dotum" panose="020B0600000101010101" pitchFamily="34" charset="-127"/>
              </a:rPr>
              <a:t>1:  index = </a:t>
            </a:r>
            <a:r>
              <a:rPr lang="en-US" altLang="zh-TW" sz="1800" dirty="0" err="1">
                <a:latin typeface="Dotum" panose="020B0600000101010101" pitchFamily="34" charset="-127"/>
                <a:ea typeface="Dotum" panose="020B0600000101010101" pitchFamily="34" charset="-127"/>
              </a:rPr>
              <a:t>blockIdx.x</a:t>
            </a:r>
            <a:r>
              <a:rPr lang="en-US" altLang="zh-TW" sz="1800" dirty="0">
                <a:latin typeface="Dotum" panose="020B0600000101010101" pitchFamily="34" charset="-127"/>
                <a:ea typeface="Dotum" panose="020B0600000101010101" pitchFamily="34" charset="-127"/>
              </a:rPr>
              <a:t>*4+threadIdx.x </a:t>
            </a:r>
          </a:p>
          <a:p>
            <a:pPr lvl="1"/>
            <a:r>
              <a:rPr lang="en-US" altLang="zh-TW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Method </a:t>
            </a:r>
            <a:r>
              <a:rPr lang="en-US" altLang="zh-TW" sz="1800" dirty="0">
                <a:latin typeface="Dotum" panose="020B0600000101010101" pitchFamily="34" charset="-127"/>
                <a:ea typeface="Dotum" panose="020B0600000101010101" pitchFamily="34" charset="-127"/>
              </a:rPr>
              <a:t>2:  index = </a:t>
            </a:r>
            <a:r>
              <a:rPr lang="en-US" altLang="zh-TW" sz="1800" dirty="0" err="1">
                <a:latin typeface="Dotum" panose="020B0600000101010101" pitchFamily="34" charset="-127"/>
                <a:ea typeface="Dotum" panose="020B0600000101010101" pitchFamily="34" charset="-127"/>
              </a:rPr>
              <a:t>threadIdx.x</a:t>
            </a:r>
            <a:r>
              <a:rPr lang="en-US" altLang="zh-TW" sz="1800" dirty="0">
                <a:latin typeface="Dotum" panose="020B0600000101010101" pitchFamily="34" charset="-127"/>
                <a:ea typeface="Dotum" panose="020B0600000101010101" pitchFamily="34" charset="-127"/>
              </a:rPr>
              <a:t>*4+blockIdx.x </a:t>
            </a:r>
          </a:p>
          <a:p>
            <a:r>
              <a:rPr lang="en-US" altLang="zh-TW" sz="2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Which </a:t>
            </a:r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one is better? </a:t>
            </a:r>
            <a:endParaRPr lang="zh-TW" altLang="en-US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87488" y="2420888"/>
            <a:ext cx="21602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blockIdx.x</a:t>
            </a:r>
            <a:r>
              <a:rPr lang="en-US" altLang="zh-TW" dirty="0" smtClean="0"/>
              <a:t> = 0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87488" y="2780928"/>
            <a:ext cx="2160240" cy="108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threadIdx.x</a:t>
            </a:r>
            <a:r>
              <a:rPr lang="en-US" altLang="zh-TW" dirty="0" smtClean="0"/>
              <a:t>=</a:t>
            </a:r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59496" y="3284984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09196" y="3284984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44098" y="3284984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02498" y="3284984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007768" y="2420888"/>
            <a:ext cx="21602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blockIdx.x</a:t>
            </a:r>
            <a:r>
              <a:rPr lang="en-US" altLang="zh-TW" dirty="0" smtClean="0"/>
              <a:t> = 1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007768" y="2780928"/>
            <a:ext cx="2160240" cy="108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threadIdx.x</a:t>
            </a:r>
            <a:r>
              <a:rPr lang="en-US" altLang="zh-TW" dirty="0" smtClean="0"/>
              <a:t>=</a:t>
            </a:r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079776" y="3284984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629476" y="3284984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164378" y="3284984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722778" y="3284984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528048" y="2436858"/>
            <a:ext cx="21602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blockIdx.x</a:t>
            </a:r>
            <a:r>
              <a:rPr lang="en-US" altLang="zh-TW" dirty="0" smtClean="0"/>
              <a:t> = 2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28048" y="2796898"/>
            <a:ext cx="2160240" cy="108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threadIdx.x</a:t>
            </a:r>
            <a:r>
              <a:rPr lang="en-US" altLang="zh-TW" dirty="0" smtClean="0"/>
              <a:t>=</a:t>
            </a:r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600056" y="3300954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49756" y="3300954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684658" y="3300954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243058" y="3300954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971598" y="2444035"/>
            <a:ext cx="21602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blockIdx.x</a:t>
            </a:r>
            <a:r>
              <a:rPr lang="en-US" altLang="zh-TW" dirty="0" smtClean="0"/>
              <a:t> = 3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971598" y="2804075"/>
            <a:ext cx="2160240" cy="108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threadIdx.x</a:t>
            </a:r>
            <a:r>
              <a:rPr lang="en-US" altLang="zh-TW" dirty="0" smtClean="0"/>
              <a:t>=</a:t>
            </a:r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9043606" y="3308131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9593306" y="3308131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0128208" y="3308131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0686608" y="3308131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559496" y="4220698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109196" y="4232176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644098" y="4220698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202498" y="4220308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059316" y="4208122"/>
            <a:ext cx="45526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640102" y="4219600"/>
            <a:ext cx="45536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13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0215925" y="4208122"/>
            <a:ext cx="437981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14</a:t>
            </a:r>
            <a:endParaRPr lang="zh-TW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0774367" y="4208122"/>
            <a:ext cx="4675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079776" y="4220308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655840" y="4231786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159896" y="4220308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735960" y="4219918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534080" y="4212559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136921" y="4224037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7671822" y="4212559"/>
            <a:ext cx="430901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8230223" y="4212169"/>
            <a:ext cx="4309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11</a:t>
            </a:r>
            <a:endParaRPr lang="zh-TW" altLang="en-US" dirty="0"/>
          </a:p>
        </p:txBody>
      </p:sp>
      <p:cxnSp>
        <p:nvCxnSpPr>
          <p:cNvPr id="45" name="直線單箭頭接點 44"/>
          <p:cNvCxnSpPr>
            <a:stCxn id="6" idx="2"/>
            <a:endCxn id="28" idx="0"/>
          </p:cNvCxnSpPr>
          <p:nvPr/>
        </p:nvCxnSpPr>
        <p:spPr>
          <a:xfrm>
            <a:off x="1739516" y="3717032"/>
            <a:ext cx="0" cy="503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7" idx="2"/>
            <a:endCxn id="29" idx="0"/>
          </p:cNvCxnSpPr>
          <p:nvPr/>
        </p:nvCxnSpPr>
        <p:spPr>
          <a:xfrm>
            <a:off x="2289216" y="3717032"/>
            <a:ext cx="0" cy="515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8" idx="2"/>
            <a:endCxn id="30" idx="0"/>
          </p:cNvCxnSpPr>
          <p:nvPr/>
        </p:nvCxnSpPr>
        <p:spPr>
          <a:xfrm>
            <a:off x="2824118" y="3717032"/>
            <a:ext cx="0" cy="503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9" idx="2"/>
            <a:endCxn id="31" idx="0"/>
          </p:cNvCxnSpPr>
          <p:nvPr/>
        </p:nvCxnSpPr>
        <p:spPr>
          <a:xfrm>
            <a:off x="3382518" y="3717032"/>
            <a:ext cx="0" cy="503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12" idx="2"/>
            <a:endCxn id="36" idx="0"/>
          </p:cNvCxnSpPr>
          <p:nvPr/>
        </p:nvCxnSpPr>
        <p:spPr>
          <a:xfrm>
            <a:off x="4259796" y="3717032"/>
            <a:ext cx="0" cy="503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13" idx="2"/>
            <a:endCxn id="37" idx="0"/>
          </p:cNvCxnSpPr>
          <p:nvPr/>
        </p:nvCxnSpPr>
        <p:spPr>
          <a:xfrm>
            <a:off x="4809496" y="3717032"/>
            <a:ext cx="26364" cy="514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14" idx="2"/>
            <a:endCxn id="38" idx="0"/>
          </p:cNvCxnSpPr>
          <p:nvPr/>
        </p:nvCxnSpPr>
        <p:spPr>
          <a:xfrm flipH="1">
            <a:off x="5339916" y="3717032"/>
            <a:ext cx="4482" cy="503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15" idx="2"/>
            <a:endCxn id="39" idx="0"/>
          </p:cNvCxnSpPr>
          <p:nvPr/>
        </p:nvCxnSpPr>
        <p:spPr>
          <a:xfrm>
            <a:off x="5902798" y="3717032"/>
            <a:ext cx="13182" cy="5028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18" idx="2"/>
            <a:endCxn id="40" idx="0"/>
          </p:cNvCxnSpPr>
          <p:nvPr/>
        </p:nvCxnSpPr>
        <p:spPr>
          <a:xfrm flipH="1">
            <a:off x="6714100" y="3733002"/>
            <a:ext cx="65976" cy="479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19" idx="2"/>
            <a:endCxn id="41" idx="0"/>
          </p:cNvCxnSpPr>
          <p:nvPr/>
        </p:nvCxnSpPr>
        <p:spPr>
          <a:xfrm flipH="1">
            <a:off x="7316941" y="3733002"/>
            <a:ext cx="12835" cy="491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20" idx="2"/>
            <a:endCxn id="42" idx="0"/>
          </p:cNvCxnSpPr>
          <p:nvPr/>
        </p:nvCxnSpPr>
        <p:spPr>
          <a:xfrm>
            <a:off x="7864678" y="3733002"/>
            <a:ext cx="22595" cy="479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21" idx="2"/>
            <a:endCxn id="43" idx="0"/>
          </p:cNvCxnSpPr>
          <p:nvPr/>
        </p:nvCxnSpPr>
        <p:spPr>
          <a:xfrm>
            <a:off x="8423078" y="3733002"/>
            <a:ext cx="22595" cy="4791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24" idx="2"/>
            <a:endCxn id="32" idx="0"/>
          </p:cNvCxnSpPr>
          <p:nvPr/>
        </p:nvCxnSpPr>
        <p:spPr>
          <a:xfrm>
            <a:off x="9223626" y="3740179"/>
            <a:ext cx="63323" cy="467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endCxn id="33" idx="0"/>
          </p:cNvCxnSpPr>
          <p:nvPr/>
        </p:nvCxnSpPr>
        <p:spPr>
          <a:xfrm>
            <a:off x="9773326" y="3740179"/>
            <a:ext cx="94457" cy="479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26" idx="2"/>
            <a:endCxn id="34" idx="0"/>
          </p:cNvCxnSpPr>
          <p:nvPr/>
        </p:nvCxnSpPr>
        <p:spPr>
          <a:xfrm>
            <a:off x="10308228" y="3740179"/>
            <a:ext cx="126688" cy="467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27" idx="2"/>
            <a:endCxn id="35" idx="0"/>
          </p:cNvCxnSpPr>
          <p:nvPr/>
        </p:nvCxnSpPr>
        <p:spPr>
          <a:xfrm>
            <a:off x="10866628" y="3740179"/>
            <a:ext cx="141519" cy="467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03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3rd 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55376" y="1412776"/>
            <a:ext cx="8596668" cy="5112567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Using multiple threads and multiple blocks </a:t>
            </a:r>
          </a:p>
          <a:p>
            <a:r>
              <a:rPr lang="en-US" altLang="zh-TW" sz="2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Suppose </a:t>
            </a:r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N=16, grid size = 4, and block size = 4 </a:t>
            </a:r>
            <a:endParaRPr lang="en-US" altLang="zh-TW" sz="2000" dirty="0" smtClean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endParaRPr lang="en-US" altLang="zh-TW" sz="2000" dirty="0" smtClean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endParaRPr lang="en-US" altLang="zh-TW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endParaRPr lang="en-US" altLang="zh-TW" sz="2000" dirty="0" smtClean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endParaRPr lang="en-US" altLang="zh-TW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endParaRPr lang="en-US" altLang="zh-TW" sz="2000" dirty="0" smtClean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endParaRPr lang="en-US" altLang="zh-TW" sz="2000" dirty="0" smtClean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US" altLang="zh-TW" sz="2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How </a:t>
            </a:r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to index 16 elements of an array? </a:t>
            </a:r>
          </a:p>
          <a:p>
            <a:pPr lvl="1"/>
            <a:r>
              <a:rPr lang="en-US" altLang="zh-TW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Method </a:t>
            </a:r>
            <a:r>
              <a:rPr lang="en-US" altLang="zh-TW" sz="1800" dirty="0">
                <a:latin typeface="Dotum" panose="020B0600000101010101" pitchFamily="34" charset="-127"/>
                <a:ea typeface="Dotum" panose="020B0600000101010101" pitchFamily="34" charset="-127"/>
              </a:rPr>
              <a:t>1:  index = </a:t>
            </a:r>
            <a:r>
              <a:rPr lang="en-US" altLang="zh-TW" sz="1800" dirty="0" err="1">
                <a:latin typeface="Dotum" panose="020B0600000101010101" pitchFamily="34" charset="-127"/>
                <a:ea typeface="Dotum" panose="020B0600000101010101" pitchFamily="34" charset="-127"/>
              </a:rPr>
              <a:t>blockIdx.x</a:t>
            </a:r>
            <a:r>
              <a:rPr lang="en-US" altLang="zh-TW" sz="1800" dirty="0">
                <a:latin typeface="Dotum" panose="020B0600000101010101" pitchFamily="34" charset="-127"/>
                <a:ea typeface="Dotum" panose="020B0600000101010101" pitchFamily="34" charset="-127"/>
              </a:rPr>
              <a:t>*4+threadIdx.x </a:t>
            </a:r>
          </a:p>
          <a:p>
            <a:pPr lvl="1"/>
            <a:r>
              <a:rPr lang="en-US" altLang="zh-TW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Method </a:t>
            </a:r>
            <a:r>
              <a:rPr lang="en-US" altLang="zh-TW" sz="1800" dirty="0">
                <a:latin typeface="Dotum" panose="020B0600000101010101" pitchFamily="34" charset="-127"/>
                <a:ea typeface="Dotum" panose="020B0600000101010101" pitchFamily="34" charset="-127"/>
              </a:rPr>
              <a:t>2:  index = </a:t>
            </a:r>
            <a:r>
              <a:rPr lang="en-US" altLang="zh-TW" sz="1800" dirty="0" err="1">
                <a:latin typeface="Dotum" panose="020B0600000101010101" pitchFamily="34" charset="-127"/>
                <a:ea typeface="Dotum" panose="020B0600000101010101" pitchFamily="34" charset="-127"/>
              </a:rPr>
              <a:t>threadIdx.x</a:t>
            </a:r>
            <a:r>
              <a:rPr lang="en-US" altLang="zh-TW" sz="1800" dirty="0">
                <a:latin typeface="Dotum" panose="020B0600000101010101" pitchFamily="34" charset="-127"/>
                <a:ea typeface="Dotum" panose="020B0600000101010101" pitchFamily="34" charset="-127"/>
              </a:rPr>
              <a:t>*4+blockIdx.x </a:t>
            </a:r>
          </a:p>
          <a:p>
            <a:r>
              <a:rPr lang="en-US" altLang="zh-TW" sz="2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Which </a:t>
            </a:r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one is better? </a:t>
            </a:r>
            <a:endParaRPr lang="zh-TW" altLang="en-US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87488" y="2420888"/>
            <a:ext cx="21602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blockIdx.x</a:t>
            </a:r>
            <a:r>
              <a:rPr lang="en-US" altLang="zh-TW" dirty="0" smtClean="0"/>
              <a:t> = 0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87488" y="2780928"/>
            <a:ext cx="2160240" cy="108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threadIdx.x</a:t>
            </a:r>
            <a:r>
              <a:rPr lang="en-US" altLang="zh-TW" dirty="0" smtClean="0"/>
              <a:t>=</a:t>
            </a:r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59496" y="3284984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09196" y="3284984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44098" y="3284984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02498" y="3284984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007768" y="2420888"/>
            <a:ext cx="21602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blockIdx.x</a:t>
            </a:r>
            <a:r>
              <a:rPr lang="en-US" altLang="zh-TW" dirty="0" smtClean="0"/>
              <a:t> = 1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007768" y="2780928"/>
            <a:ext cx="2160240" cy="108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threadIdx.x</a:t>
            </a:r>
            <a:r>
              <a:rPr lang="en-US" altLang="zh-TW" dirty="0" smtClean="0"/>
              <a:t>=</a:t>
            </a:r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079776" y="3284984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629476" y="3284984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164378" y="3284984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722778" y="3284984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528048" y="2436858"/>
            <a:ext cx="21602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blockIdx.x</a:t>
            </a:r>
            <a:r>
              <a:rPr lang="en-US" altLang="zh-TW" dirty="0" smtClean="0"/>
              <a:t> = 2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28048" y="2796898"/>
            <a:ext cx="2160240" cy="108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threadIdx.x</a:t>
            </a:r>
            <a:r>
              <a:rPr lang="en-US" altLang="zh-TW" dirty="0" smtClean="0"/>
              <a:t>=</a:t>
            </a:r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600056" y="3300954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49756" y="3300954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684658" y="3300954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243058" y="3300954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971598" y="2444035"/>
            <a:ext cx="21602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blockIdx.x</a:t>
            </a:r>
            <a:r>
              <a:rPr lang="en-US" altLang="zh-TW" dirty="0" smtClean="0"/>
              <a:t> = 3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971598" y="2804075"/>
            <a:ext cx="2160240" cy="108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threadIdx.x</a:t>
            </a:r>
            <a:r>
              <a:rPr lang="en-US" altLang="zh-TW" dirty="0" smtClean="0"/>
              <a:t>=</a:t>
            </a:r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9043606" y="3308131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9593306" y="3308131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0128208" y="3308131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0686608" y="3308131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559496" y="4220698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109196" y="4232176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644098" y="4220698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202498" y="4220308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059316" y="4208122"/>
            <a:ext cx="45526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640102" y="4219600"/>
            <a:ext cx="45536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13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0215925" y="4208122"/>
            <a:ext cx="437981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14</a:t>
            </a:r>
            <a:endParaRPr lang="zh-TW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0774367" y="4208122"/>
            <a:ext cx="4675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079776" y="4220308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655840" y="4231786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159896" y="4220308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735960" y="4219918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534080" y="4212559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136921" y="4224037"/>
            <a:ext cx="3600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7671822" y="4212559"/>
            <a:ext cx="430901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8230223" y="4212169"/>
            <a:ext cx="4309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11</a:t>
            </a:r>
            <a:endParaRPr lang="zh-TW" altLang="en-US" dirty="0"/>
          </a:p>
        </p:txBody>
      </p:sp>
      <p:cxnSp>
        <p:nvCxnSpPr>
          <p:cNvPr id="45" name="直線單箭頭接點 44"/>
          <p:cNvCxnSpPr>
            <a:stCxn id="6" idx="2"/>
            <a:endCxn id="28" idx="0"/>
          </p:cNvCxnSpPr>
          <p:nvPr/>
        </p:nvCxnSpPr>
        <p:spPr>
          <a:xfrm>
            <a:off x="1739516" y="3717032"/>
            <a:ext cx="0" cy="503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7" idx="2"/>
            <a:endCxn id="36" idx="0"/>
          </p:cNvCxnSpPr>
          <p:nvPr/>
        </p:nvCxnSpPr>
        <p:spPr>
          <a:xfrm>
            <a:off x="2289216" y="3717032"/>
            <a:ext cx="1970580" cy="5032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8" idx="2"/>
            <a:endCxn id="40" idx="0"/>
          </p:cNvCxnSpPr>
          <p:nvPr/>
        </p:nvCxnSpPr>
        <p:spPr>
          <a:xfrm>
            <a:off x="2824118" y="3717032"/>
            <a:ext cx="3889982" cy="4955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9" idx="2"/>
            <a:endCxn id="32" idx="0"/>
          </p:cNvCxnSpPr>
          <p:nvPr/>
        </p:nvCxnSpPr>
        <p:spPr>
          <a:xfrm>
            <a:off x="3382518" y="3717032"/>
            <a:ext cx="5904431" cy="491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12" idx="2"/>
            <a:endCxn id="29" idx="0"/>
          </p:cNvCxnSpPr>
          <p:nvPr/>
        </p:nvCxnSpPr>
        <p:spPr>
          <a:xfrm flipH="1">
            <a:off x="2289216" y="3717032"/>
            <a:ext cx="1970580" cy="51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13" idx="2"/>
            <a:endCxn id="37" idx="0"/>
          </p:cNvCxnSpPr>
          <p:nvPr/>
        </p:nvCxnSpPr>
        <p:spPr>
          <a:xfrm>
            <a:off x="4809496" y="3717032"/>
            <a:ext cx="26364" cy="5147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14" idx="2"/>
            <a:endCxn id="41" idx="0"/>
          </p:cNvCxnSpPr>
          <p:nvPr/>
        </p:nvCxnSpPr>
        <p:spPr>
          <a:xfrm>
            <a:off x="5344398" y="3717032"/>
            <a:ext cx="1972543" cy="5070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15" idx="2"/>
            <a:endCxn id="33" idx="0"/>
          </p:cNvCxnSpPr>
          <p:nvPr/>
        </p:nvCxnSpPr>
        <p:spPr>
          <a:xfrm>
            <a:off x="5902798" y="3717032"/>
            <a:ext cx="3964985" cy="5025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18" idx="2"/>
            <a:endCxn id="30" idx="0"/>
          </p:cNvCxnSpPr>
          <p:nvPr/>
        </p:nvCxnSpPr>
        <p:spPr>
          <a:xfrm flipH="1">
            <a:off x="2824118" y="3733002"/>
            <a:ext cx="3955958" cy="4876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19" idx="2"/>
            <a:endCxn id="38" idx="0"/>
          </p:cNvCxnSpPr>
          <p:nvPr/>
        </p:nvCxnSpPr>
        <p:spPr>
          <a:xfrm flipH="1">
            <a:off x="5339916" y="3733002"/>
            <a:ext cx="1989860" cy="487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20" idx="2"/>
            <a:endCxn id="42" idx="0"/>
          </p:cNvCxnSpPr>
          <p:nvPr/>
        </p:nvCxnSpPr>
        <p:spPr>
          <a:xfrm>
            <a:off x="7864678" y="3733002"/>
            <a:ext cx="22595" cy="479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21" idx="2"/>
            <a:endCxn id="34" idx="0"/>
          </p:cNvCxnSpPr>
          <p:nvPr/>
        </p:nvCxnSpPr>
        <p:spPr>
          <a:xfrm>
            <a:off x="8423078" y="3733002"/>
            <a:ext cx="2011838" cy="4751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24" idx="2"/>
            <a:endCxn id="31" idx="0"/>
          </p:cNvCxnSpPr>
          <p:nvPr/>
        </p:nvCxnSpPr>
        <p:spPr>
          <a:xfrm flipH="1">
            <a:off x="3382518" y="3740179"/>
            <a:ext cx="5841108" cy="480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endCxn id="39" idx="0"/>
          </p:cNvCxnSpPr>
          <p:nvPr/>
        </p:nvCxnSpPr>
        <p:spPr>
          <a:xfrm flipH="1">
            <a:off x="5915980" y="3740179"/>
            <a:ext cx="3857346" cy="4797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26" idx="2"/>
            <a:endCxn id="43" idx="0"/>
          </p:cNvCxnSpPr>
          <p:nvPr/>
        </p:nvCxnSpPr>
        <p:spPr>
          <a:xfrm flipH="1">
            <a:off x="8445673" y="3740179"/>
            <a:ext cx="1862555" cy="4719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27" idx="2"/>
            <a:endCxn id="35" idx="0"/>
          </p:cNvCxnSpPr>
          <p:nvPr/>
        </p:nvCxnSpPr>
        <p:spPr>
          <a:xfrm>
            <a:off x="10866628" y="3740179"/>
            <a:ext cx="141519" cy="4679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647728" y="6024791"/>
            <a:ext cx="36070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solidFill>
                  <a:srgbClr val="FFFF00"/>
                </a:solidFill>
              </a:rPr>
              <a:t>memory coalesced</a:t>
            </a:r>
          </a:p>
        </p:txBody>
      </p:sp>
    </p:spTree>
    <p:extLst>
      <p:ext uri="{BB962C8B-B14F-4D97-AF65-F5344CB8AC3E}">
        <p14:creationId xmlns:p14="http://schemas.microsoft.com/office/powerpoint/2010/main" val="274255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general case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7"/>
            <a:ext cx="10027178" cy="462858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Use the </a:t>
            </a:r>
            <a:r>
              <a:rPr lang="en-US" altLang="zh-TW" sz="2400" dirty="0" smtClean="0"/>
              <a:t>built-</a:t>
            </a:r>
            <a:r>
              <a:rPr lang="en-US" altLang="zh-TW" sz="2400" dirty="0"/>
              <a:t>in variable  </a:t>
            </a:r>
            <a:r>
              <a:rPr lang="en-US" altLang="zh-TW" sz="2400" dirty="0" err="1"/>
              <a:t>blockDim.x</a:t>
            </a:r>
            <a:r>
              <a:rPr lang="en-US" altLang="zh-TW" sz="2400" dirty="0"/>
              <a:t>  for threads per block. </a:t>
            </a:r>
            <a:endParaRPr lang="zh-TW" altLang="en-US" sz="2400" dirty="0"/>
          </a:p>
          <a:p>
            <a:r>
              <a:rPr lang="zh-TW" altLang="en-US" sz="2400" dirty="0" smtClean="0"/>
              <a:t>BS  </a:t>
            </a:r>
            <a:r>
              <a:rPr lang="zh-TW" altLang="en-US" sz="2400" dirty="0"/>
              <a:t>is block size (number of threads per block)  </a:t>
            </a:r>
          </a:p>
        </p:txBody>
      </p:sp>
      <p:sp>
        <p:nvSpPr>
          <p:cNvPr id="4" name="矩形 3"/>
          <p:cNvSpPr/>
          <p:nvPr/>
        </p:nvSpPr>
        <p:spPr>
          <a:xfrm>
            <a:off x="715780" y="2460952"/>
            <a:ext cx="79445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 smtClean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 __</a:t>
            </a:r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global__ void add(int *a, int *b, int *c) {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   int index = threadIdx.x + blockIdx.x * blockDim.x; 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   c[index] = a[index] + b[index];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} </a:t>
            </a:r>
            <a:endParaRPr lang="en-US" altLang="zh-TW" sz="2000" dirty="0" smtClean="0">
              <a:latin typeface="Dotum" panose="020B0600000101010101" pitchFamily="34" charset="-127"/>
              <a:ea typeface="Dotum" panose="020B0600000101010101" pitchFamily="34" charset="-127"/>
              <a:cs typeface="Arial Unicode MS" panose="020B0604020202020204" pitchFamily="34" charset="-120"/>
            </a:endParaRPr>
          </a:p>
          <a:p>
            <a:endParaRPr lang="zh-TW" altLang="en-US" sz="2000" dirty="0">
              <a:latin typeface="Dotum" panose="020B0600000101010101" pitchFamily="34" charset="-127"/>
              <a:ea typeface="Dotum" panose="020B0600000101010101" pitchFamily="34" charset="-127"/>
              <a:cs typeface="Arial Unicode MS" panose="020B0604020202020204" pitchFamily="34" charset="-120"/>
            </a:endParaRP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int main(void) {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   int a[N], b[N], c[N];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   int *d_a, *d_b, *d_c;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   ...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   add&lt;&lt;&lt; N/BS,BS&gt;&gt;&gt;(d_a, d_b, d_c); 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   ...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}</a:t>
            </a:r>
          </a:p>
        </p:txBody>
      </p:sp>
      <p:sp>
        <p:nvSpPr>
          <p:cNvPr id="5" name="雲朵形 4"/>
          <p:cNvSpPr/>
          <p:nvPr/>
        </p:nvSpPr>
        <p:spPr>
          <a:xfrm>
            <a:off x="6312024" y="2963483"/>
            <a:ext cx="5623072" cy="32522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What if  N  is not a </a:t>
            </a:r>
          </a:p>
          <a:p>
            <a:pPr algn="ctr"/>
            <a:r>
              <a:rPr lang="en-US" altLang="zh-TW" sz="3200" dirty="0"/>
              <a:t>multiple of  BS ? 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6854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even more general case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The kernel function can have branches, but with a price to </a:t>
            </a:r>
            <a:r>
              <a:rPr lang="en-US" altLang="zh-TW" sz="2400" dirty="0" smtClean="0"/>
              <a:t>pay</a:t>
            </a:r>
            <a:r>
              <a:rPr lang="en-US" altLang="zh-TW" sz="2400" dirty="0"/>
              <a:t>… 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993082" y="2492896"/>
            <a:ext cx="1007147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 smtClean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__</a:t>
            </a:r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global__ void add(int *a, int *b, int *c, int n) {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   int index = threadIdx.x + blockIdx.x * blockDim.x;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   if (index &lt; n)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      c[index] = a[index] + b[index];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} </a:t>
            </a:r>
            <a:endParaRPr lang="en-US" altLang="zh-TW" sz="2000" dirty="0" smtClean="0">
              <a:latin typeface="Dotum" panose="020B0600000101010101" pitchFamily="34" charset="-127"/>
              <a:ea typeface="Dotum" panose="020B0600000101010101" pitchFamily="34" charset="-127"/>
              <a:cs typeface="Arial Unicode MS" panose="020B0604020202020204" pitchFamily="34" charset="-120"/>
            </a:endParaRPr>
          </a:p>
          <a:p>
            <a:endParaRPr lang="zh-TW" altLang="en-US" sz="2000" dirty="0">
              <a:latin typeface="Dotum" panose="020B0600000101010101" pitchFamily="34" charset="-127"/>
              <a:ea typeface="Dotum" panose="020B0600000101010101" pitchFamily="34" charset="-127"/>
              <a:cs typeface="Arial Unicode MS" panose="020B0604020202020204" pitchFamily="34" charset="-120"/>
            </a:endParaRP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int main(void) {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   int a[N], b[N], c[N];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   int *d_a, *d_b, *d_c;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   ... 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   add&lt;&lt;&lt; (N+BS-1)/BS, BS&gt;&gt;&gt;(d_a, d_b, d_c, N); 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   ...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89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Execution time: in host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7"/>
            <a:ext cx="10459226" cy="462858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CUDA provides functions to measure the execution time </a:t>
            </a:r>
            <a:r>
              <a:rPr lang="en-US" altLang="zh-TW" sz="2400" dirty="0" smtClean="0"/>
              <a:t>between </a:t>
            </a:r>
            <a:r>
              <a:rPr lang="en-US" altLang="zh-TW" sz="2400" dirty="0"/>
              <a:t>events. </a:t>
            </a:r>
          </a:p>
          <a:p>
            <a:pPr marL="0" indent="0">
              <a:buNone/>
            </a:pPr>
            <a:r>
              <a:rPr lang="en-US" altLang="zh-TW" sz="2400" dirty="0"/>
              <a:t>  </a:t>
            </a:r>
            <a:r>
              <a:rPr lang="en-US" altLang="zh-TW" sz="2400" dirty="0" err="1"/>
              <a:t>cudaError_t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cudaEventElapsedTime</a:t>
            </a:r>
            <a:r>
              <a:rPr lang="en-US" altLang="zh-TW" sz="2400" dirty="0"/>
              <a:t>( </a:t>
            </a:r>
            <a:r>
              <a:rPr lang="en-US" altLang="zh-TW" sz="2400" dirty="0" smtClean="0"/>
              <a:t>float</a:t>
            </a:r>
            <a:r>
              <a:rPr lang="en-US" altLang="zh-TW" sz="2400" dirty="0"/>
              <a:t>* </a:t>
            </a:r>
            <a:r>
              <a:rPr lang="en-US" altLang="zh-TW" sz="2400" dirty="0" err="1"/>
              <a:t>ms</a:t>
            </a:r>
            <a:r>
              <a:rPr lang="en-US" altLang="zh-TW" sz="2400" dirty="0"/>
              <a:t>,  </a:t>
            </a:r>
            <a:r>
              <a:rPr lang="en-US" altLang="zh-TW" sz="2400" dirty="0" err="1" smtClean="0"/>
              <a:t>cudaEvent_t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start,  </a:t>
            </a:r>
            <a:r>
              <a:rPr lang="en-US" altLang="zh-TW" sz="2400" dirty="0" err="1" smtClean="0"/>
              <a:t>cudaEvent_t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end) </a:t>
            </a:r>
          </a:p>
          <a:p>
            <a:pPr lvl="1"/>
            <a:r>
              <a:rPr lang="en-US" altLang="zh-TW" sz="2000" dirty="0" err="1" smtClean="0"/>
              <a:t>ms</a:t>
            </a:r>
            <a:r>
              <a:rPr lang="en-US" altLang="zh-TW" sz="2000" dirty="0"/>
              <a:t>: time between start and end in </a:t>
            </a:r>
            <a:r>
              <a:rPr lang="en-US" altLang="zh-TW" sz="2000" dirty="0" err="1"/>
              <a:t>ms</a:t>
            </a:r>
            <a:r>
              <a:rPr lang="en-US" altLang="zh-TW" sz="2000" dirty="0"/>
              <a:t> </a:t>
            </a:r>
          </a:p>
          <a:p>
            <a:pPr lvl="1"/>
            <a:r>
              <a:rPr lang="en-US" altLang="zh-TW" sz="2000" dirty="0" smtClean="0"/>
              <a:t>start</a:t>
            </a:r>
            <a:r>
              <a:rPr lang="en-US" altLang="zh-TW" sz="2000" dirty="0"/>
              <a:t>: starting event </a:t>
            </a:r>
          </a:p>
          <a:p>
            <a:pPr lvl="1"/>
            <a:r>
              <a:rPr lang="en-US" altLang="zh-TW" sz="2000" dirty="0" smtClean="0"/>
              <a:t>end</a:t>
            </a:r>
            <a:r>
              <a:rPr lang="en-US" altLang="zh-TW" sz="2000" dirty="0"/>
              <a:t>: ending event </a:t>
            </a:r>
          </a:p>
          <a:p>
            <a:r>
              <a:rPr lang="en-US" altLang="zh-TW" sz="2400" dirty="0" smtClean="0"/>
              <a:t>The </a:t>
            </a:r>
            <a:r>
              <a:rPr lang="en-US" altLang="zh-TW" sz="2400" dirty="0"/>
              <a:t>time unit is milliseconds, whose resolution is 0.5 </a:t>
            </a:r>
            <a:r>
              <a:rPr lang="en-US" altLang="zh-TW" sz="2400" dirty="0" smtClean="0"/>
              <a:t>microseconds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544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CUDA event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6"/>
            <a:ext cx="11179306" cy="5112567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Data type</a:t>
            </a:r>
            <a:r>
              <a:rPr lang="zh-TW" altLang="en-US" sz="2400" dirty="0"/>
              <a:t>：</a:t>
            </a:r>
            <a:r>
              <a:rPr lang="en-US" altLang="zh-TW" sz="2400" dirty="0" err="1"/>
              <a:t>cudaEvent_t</a:t>
            </a:r>
            <a:r>
              <a:rPr lang="en-US" altLang="zh-TW" sz="2400" dirty="0"/>
              <a:t> </a:t>
            </a:r>
          </a:p>
          <a:p>
            <a:r>
              <a:rPr lang="en-US" altLang="zh-TW" sz="2400" dirty="0" err="1" smtClean="0"/>
              <a:t>cudaError_t</a:t>
            </a:r>
            <a:r>
              <a:rPr lang="en-US" altLang="zh-TW" sz="2400" dirty="0" smtClean="0"/>
              <a:t> </a:t>
            </a:r>
            <a:r>
              <a:rPr lang="en-US" altLang="zh-TW" sz="2400" dirty="0" err="1"/>
              <a:t>cudaEventCreate</a:t>
            </a:r>
            <a:r>
              <a:rPr lang="en-US" altLang="zh-TW" sz="2400" dirty="0"/>
              <a:t>(</a:t>
            </a:r>
            <a:r>
              <a:rPr lang="en-US" altLang="zh-TW" sz="2400" dirty="0" err="1"/>
              <a:t>cudaEvent_t</a:t>
            </a:r>
            <a:r>
              <a:rPr lang="en-US" altLang="zh-TW" sz="2400" dirty="0"/>
              <a:t>* event) </a:t>
            </a:r>
          </a:p>
          <a:p>
            <a:pPr lvl="1"/>
            <a:r>
              <a:rPr lang="en-US" altLang="zh-TW" sz="2000" dirty="0" smtClean="0"/>
              <a:t>Create </a:t>
            </a:r>
            <a:r>
              <a:rPr lang="en-US" altLang="zh-TW" sz="2000" dirty="0"/>
              <a:t>CUDA event </a:t>
            </a:r>
          </a:p>
          <a:p>
            <a:r>
              <a:rPr lang="en-US" altLang="zh-TW" sz="2400" dirty="0" err="1" smtClean="0"/>
              <a:t>cudaError_t</a:t>
            </a:r>
            <a:r>
              <a:rPr lang="en-US" altLang="zh-TW" sz="2400" dirty="0" smtClean="0"/>
              <a:t> </a:t>
            </a:r>
            <a:r>
              <a:rPr lang="en-US" altLang="zh-TW" sz="2400" dirty="0" err="1"/>
              <a:t>cudaEventRecord</a:t>
            </a:r>
            <a:r>
              <a:rPr lang="en-US" altLang="zh-TW" sz="2400" dirty="0"/>
              <a:t>(</a:t>
            </a:r>
            <a:r>
              <a:rPr lang="en-US" altLang="zh-TW" sz="2400" dirty="0" err="1"/>
              <a:t>cudaEvent_t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event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cudaStream_t</a:t>
            </a:r>
            <a:r>
              <a:rPr lang="en-US" altLang="zh-TW" sz="2400" dirty="0"/>
              <a:t> stream = 0) </a:t>
            </a:r>
          </a:p>
          <a:p>
            <a:pPr lvl="1"/>
            <a:r>
              <a:rPr lang="en-US" altLang="zh-TW" sz="2000" dirty="0" smtClean="0"/>
              <a:t>Record </a:t>
            </a:r>
            <a:r>
              <a:rPr lang="en-US" altLang="zh-TW" sz="2000" dirty="0"/>
              <a:t>CUDA event </a:t>
            </a:r>
          </a:p>
          <a:p>
            <a:pPr lvl="1"/>
            <a:r>
              <a:rPr lang="en-US" altLang="zh-TW" sz="2000" dirty="0" smtClean="0"/>
              <a:t>If </a:t>
            </a:r>
            <a:r>
              <a:rPr lang="en-US" altLang="zh-TW" sz="2000" dirty="0"/>
              <a:t>stream is non-zero, the event is recorded after all preceding operations </a:t>
            </a:r>
            <a:r>
              <a:rPr lang="en-US" altLang="zh-TW" sz="2000" dirty="0" smtClean="0"/>
              <a:t>in </a:t>
            </a:r>
            <a:r>
              <a:rPr lang="en-US" altLang="zh-TW" sz="2000" dirty="0"/>
              <a:t>the stream have been completed </a:t>
            </a:r>
          </a:p>
          <a:p>
            <a:pPr lvl="1"/>
            <a:r>
              <a:rPr lang="en-US" altLang="zh-TW" sz="2000" dirty="0" smtClean="0"/>
              <a:t>Since </a:t>
            </a:r>
            <a:r>
              <a:rPr lang="en-US" altLang="zh-TW" sz="2000" dirty="0"/>
              <a:t>operation is asynchronous, </a:t>
            </a:r>
            <a:r>
              <a:rPr lang="en-US" altLang="zh-TW" sz="2000" dirty="0" err="1"/>
              <a:t>cudaEventQuery</a:t>
            </a:r>
            <a:r>
              <a:rPr lang="en-US" altLang="zh-TW" sz="2000" dirty="0"/>
              <a:t>() and/or </a:t>
            </a:r>
            <a:r>
              <a:rPr lang="en-US" altLang="zh-TW" sz="2000" dirty="0" err="1" smtClean="0"/>
              <a:t>cudaEventSynchronize</a:t>
            </a:r>
            <a:r>
              <a:rPr lang="en-US" altLang="zh-TW" sz="2000" dirty="0"/>
              <a:t>() must be used to determine when the event has </a:t>
            </a:r>
            <a:r>
              <a:rPr lang="en-US" altLang="zh-TW" sz="2000" dirty="0" smtClean="0"/>
              <a:t>actually </a:t>
            </a:r>
            <a:r>
              <a:rPr lang="en-US" altLang="zh-TW" sz="2000" dirty="0"/>
              <a:t>been recorded </a:t>
            </a:r>
          </a:p>
          <a:p>
            <a:r>
              <a:rPr lang="en-US" altLang="zh-TW" sz="2400" dirty="0" err="1" smtClean="0"/>
              <a:t>cudaError_t</a:t>
            </a:r>
            <a:r>
              <a:rPr lang="en-US" altLang="zh-TW" sz="2400" dirty="0" smtClean="0"/>
              <a:t> </a:t>
            </a:r>
            <a:r>
              <a:rPr lang="en-US" altLang="zh-TW" sz="2400" dirty="0" err="1"/>
              <a:t>cudaEventSynchronize</a:t>
            </a:r>
            <a:r>
              <a:rPr lang="en-US" altLang="zh-TW" sz="2400" dirty="0"/>
              <a:t>(</a:t>
            </a:r>
            <a:r>
              <a:rPr lang="en-US" altLang="zh-TW" sz="2400" dirty="0" err="1"/>
              <a:t>cudaEvent_t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event</a:t>
            </a:r>
            <a:r>
              <a:rPr lang="en-US" altLang="zh-TW" sz="2400" dirty="0"/>
              <a:t>) </a:t>
            </a:r>
          </a:p>
          <a:p>
            <a:pPr lvl="1"/>
            <a:r>
              <a:rPr lang="en-US" altLang="zh-TW" sz="2000" dirty="0" smtClean="0"/>
              <a:t>Wait </a:t>
            </a:r>
            <a:r>
              <a:rPr lang="en-US" altLang="zh-TW" sz="2000" dirty="0"/>
              <a:t>until the completion of all device work preceding the most recent call </a:t>
            </a:r>
            <a:r>
              <a:rPr lang="en-US" altLang="zh-TW" sz="2000" dirty="0" smtClean="0"/>
              <a:t>to </a:t>
            </a:r>
            <a:r>
              <a:rPr lang="en-US" altLang="zh-TW" sz="2000" dirty="0" err="1"/>
              <a:t>cudaEventRecord</a:t>
            </a:r>
            <a:r>
              <a:rPr lang="en-US" altLang="zh-TW" sz="2000" dirty="0"/>
              <a:t>()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1017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7"/>
            <a:ext cx="10603242" cy="4628586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1. 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cudaEvent_t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start, stop; </a:t>
            </a:r>
          </a:p>
          <a:p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2. 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cudaEventCreate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(&amp;start); </a:t>
            </a:r>
          </a:p>
          <a:p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3. 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cudaEventCreate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(&amp;stop); </a:t>
            </a:r>
          </a:p>
          <a:p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4. 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cudaEventRecord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(start); </a:t>
            </a:r>
          </a:p>
          <a:p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5. kernel&lt;&lt;&lt;block, thread&gt;&gt;&gt;(); </a:t>
            </a:r>
          </a:p>
          <a:p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6. 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cudaEventRecord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(stop); </a:t>
            </a:r>
          </a:p>
          <a:p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7. 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cudaEventSynchronize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(stop); </a:t>
            </a:r>
          </a:p>
          <a:p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8. float time; </a:t>
            </a:r>
          </a:p>
          <a:p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9. 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cudaEventElapsedTime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(&amp;time, start, stop); </a:t>
            </a:r>
          </a:p>
        </p:txBody>
      </p:sp>
    </p:spTree>
    <p:extLst>
      <p:ext uri="{BB962C8B-B14F-4D97-AF65-F5344CB8AC3E}">
        <p14:creationId xmlns:p14="http://schemas.microsoft.com/office/powerpoint/2010/main" val="10738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Device information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7"/>
            <a:ext cx="9451114" cy="4628586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Query device information by </a:t>
            </a:r>
          </a:p>
          <a:p>
            <a:pPr marL="0" indent="0">
              <a:buNone/>
            </a:pP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cudaGetDeviceProperties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struct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</a:t>
            </a:r>
            <a:r>
              <a:rPr lang="en-US" altLang="zh-TW" sz="24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cudaDeviceProp</a:t>
            </a:r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*prop, 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device) </a:t>
            </a:r>
          </a:p>
          <a:p>
            <a:pPr lvl="1"/>
            <a:r>
              <a:rPr lang="en-US" altLang="zh-TW" sz="20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cudaDeviceProp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</a:t>
            </a:r>
            <a:r>
              <a:rPr lang="en-US" altLang="zh-TW" sz="2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is a structure, which specifies properties 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for </a:t>
            </a:r>
            <a:r>
              <a:rPr lang="en-US" altLang="zh-TW" sz="2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 queried device </a:t>
            </a:r>
          </a:p>
          <a:p>
            <a:pPr lvl="2"/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char name[256]; </a:t>
            </a:r>
          </a:p>
          <a:p>
            <a:pPr lvl="2"/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maxThreadsPerBlock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 </a:t>
            </a:r>
          </a:p>
          <a:p>
            <a:pPr lvl="2"/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maxThreadsDim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[3]; </a:t>
            </a:r>
          </a:p>
          <a:p>
            <a:pPr lvl="2"/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maxGridSize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[3]; </a:t>
            </a:r>
          </a:p>
          <a:p>
            <a:pPr lvl="2"/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clockRate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 </a:t>
            </a:r>
          </a:p>
          <a:p>
            <a:pPr lvl="2"/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... </a:t>
            </a:r>
          </a:p>
          <a:p>
            <a:pPr lvl="1"/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Device  </a:t>
            </a:r>
            <a:r>
              <a:rPr lang="en-US" altLang="zh-TW" sz="2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is the device number, specifying which device’s 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information </a:t>
            </a:r>
            <a:r>
              <a:rPr lang="en-US" altLang="zh-TW" sz="2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is queried (used in multi-GPU environment) </a:t>
            </a:r>
            <a:endParaRPr lang="zh-TW" altLang="en-US" sz="2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710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Host and device sync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7"/>
            <a:ext cx="10531234" cy="4628586"/>
          </a:xfrm>
        </p:spPr>
        <p:txBody>
          <a:bodyPr>
            <a:noAutofit/>
          </a:bodyPr>
          <a:lstStyle/>
          <a:p>
            <a:r>
              <a:rPr lang="en-US" altLang="zh-TW" sz="2800" dirty="0"/>
              <a:t>Kernel launches are </a:t>
            </a:r>
            <a:r>
              <a:rPr lang="en-US" altLang="zh-TW" sz="2800" dirty="0">
                <a:solidFill>
                  <a:srgbClr val="FFFF00"/>
                </a:solidFill>
              </a:rPr>
              <a:t>asynchronous </a:t>
            </a:r>
          </a:p>
          <a:p>
            <a:pPr lvl="1"/>
            <a:r>
              <a:rPr lang="en-US" altLang="zh-TW" sz="2400" dirty="0" smtClean="0"/>
              <a:t>Control </a:t>
            </a:r>
            <a:r>
              <a:rPr lang="en-US" altLang="zh-TW" sz="2400" dirty="0"/>
              <a:t>returns to the CPU immediately </a:t>
            </a:r>
          </a:p>
          <a:p>
            <a:pPr lvl="1"/>
            <a:r>
              <a:rPr lang="en-US" altLang="zh-TW" sz="2400" dirty="0" smtClean="0"/>
              <a:t>CPU </a:t>
            </a:r>
            <a:r>
              <a:rPr lang="en-US" altLang="zh-TW" sz="2400" dirty="0"/>
              <a:t>needs to synchronize before consuming the </a:t>
            </a:r>
            <a:r>
              <a:rPr lang="en-US" altLang="zh-TW" sz="2400" dirty="0" smtClean="0"/>
              <a:t>results</a:t>
            </a:r>
            <a:r>
              <a:rPr lang="en-US" altLang="zh-TW" sz="2400" dirty="0"/>
              <a:t>.   </a:t>
            </a:r>
          </a:p>
          <a:p>
            <a:pPr lvl="1"/>
            <a:r>
              <a:rPr lang="en-US" altLang="zh-TW" sz="2400" dirty="0" err="1" smtClean="0">
                <a:solidFill>
                  <a:srgbClr val="FFFF00"/>
                </a:solidFill>
              </a:rPr>
              <a:t>cudaDeviceSynchronize</a:t>
            </a:r>
            <a:r>
              <a:rPr lang="en-US" altLang="zh-TW" sz="2400" dirty="0">
                <a:solidFill>
                  <a:srgbClr val="FFFF00"/>
                </a:solidFill>
              </a:rPr>
              <a:t>()</a:t>
            </a:r>
            <a:r>
              <a:rPr lang="en-US" altLang="zh-TW" sz="2400" dirty="0"/>
              <a:t> blocks the CPU until </a:t>
            </a:r>
            <a:r>
              <a:rPr lang="en-US" altLang="zh-TW" sz="2400" dirty="0" smtClean="0"/>
              <a:t>all </a:t>
            </a:r>
            <a:r>
              <a:rPr lang="en-US" altLang="zh-TW" sz="2400" dirty="0"/>
              <a:t>preceding CUDA calls have completed </a:t>
            </a:r>
            <a:endParaRPr lang="en-US" altLang="zh-TW" sz="2400" dirty="0" smtClean="0"/>
          </a:p>
          <a:p>
            <a:pPr lvl="1"/>
            <a:endParaRPr lang="en-US" altLang="zh-TW" sz="2400" dirty="0"/>
          </a:p>
          <a:p>
            <a:r>
              <a:rPr lang="en-US" altLang="zh-TW" sz="2800" dirty="0" err="1" smtClean="0"/>
              <a:t>cudaMemcpy</a:t>
            </a:r>
            <a:r>
              <a:rPr lang="en-US" altLang="zh-TW" sz="2800" dirty="0"/>
              <a:t>()  blocks the CPU until the copy is </a:t>
            </a:r>
            <a:r>
              <a:rPr lang="en-US" altLang="zh-TW" sz="2800" dirty="0" smtClean="0"/>
              <a:t>complete </a:t>
            </a:r>
            <a:endParaRPr lang="en-US" altLang="zh-TW" sz="2800" dirty="0"/>
          </a:p>
          <a:p>
            <a:pPr lvl="1"/>
            <a:r>
              <a:rPr lang="en-US" altLang="zh-TW" sz="2400" dirty="0" smtClean="0">
                <a:solidFill>
                  <a:srgbClr val="FFFF00"/>
                </a:solidFill>
              </a:rPr>
              <a:t>Copy </a:t>
            </a:r>
            <a:r>
              <a:rPr lang="en-US" altLang="zh-TW" sz="2400" dirty="0">
                <a:solidFill>
                  <a:srgbClr val="FFFF00"/>
                </a:solidFill>
              </a:rPr>
              <a:t>begins when all preceding CUDA calls have </a:t>
            </a:r>
            <a:r>
              <a:rPr lang="en-US" altLang="zh-TW" sz="2400" dirty="0" smtClean="0">
                <a:solidFill>
                  <a:srgbClr val="FFFF00"/>
                </a:solidFill>
              </a:rPr>
              <a:t>completed </a:t>
            </a:r>
            <a:endParaRPr lang="en-US" altLang="zh-TW" sz="2400" dirty="0">
              <a:solidFill>
                <a:srgbClr val="FFFF00"/>
              </a:solidFill>
            </a:endParaRPr>
          </a:p>
          <a:p>
            <a:pPr lvl="1"/>
            <a:r>
              <a:rPr lang="en-US" altLang="zh-TW" sz="2400" dirty="0" smtClean="0"/>
              <a:t>Using  </a:t>
            </a:r>
            <a:r>
              <a:rPr lang="en-US" altLang="zh-TW" sz="2400" dirty="0" err="1"/>
              <a:t>cudaMemcpyAsync</a:t>
            </a:r>
            <a:r>
              <a:rPr lang="en-US" altLang="zh-TW" sz="2400" dirty="0"/>
              <a:t>()  to perform </a:t>
            </a:r>
            <a:r>
              <a:rPr lang="en-US" altLang="zh-TW" sz="2400" dirty="0" smtClean="0"/>
              <a:t>asynchronous </a:t>
            </a:r>
            <a:r>
              <a:rPr lang="en-US" altLang="zh-TW" sz="2400" dirty="0"/>
              <a:t>memory copy, which does not block the </a:t>
            </a:r>
            <a:r>
              <a:rPr lang="en-US" altLang="zh-TW" sz="2400" dirty="0" smtClean="0"/>
              <a:t>CPU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114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Reporting errors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6"/>
            <a:ext cx="9595130" cy="5256583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All CUDA calls return an error code  </a:t>
            </a:r>
            <a:r>
              <a:rPr lang="en-US" altLang="zh-TW" sz="2800" dirty="0" err="1"/>
              <a:t>cudaError_t</a:t>
            </a:r>
            <a:r>
              <a:rPr lang="en-US" altLang="zh-TW" sz="2800" dirty="0"/>
              <a:t>  </a:t>
            </a:r>
          </a:p>
          <a:p>
            <a:pPr lvl="1"/>
            <a:r>
              <a:rPr lang="en-US" altLang="zh-TW" sz="2400" dirty="0" smtClean="0"/>
              <a:t>Error </a:t>
            </a:r>
            <a:r>
              <a:rPr lang="en-US" altLang="zh-TW" sz="2400" dirty="0"/>
              <a:t>in the API call itself OR Error in an earlier </a:t>
            </a:r>
            <a:r>
              <a:rPr lang="en-US" altLang="zh-TW" sz="2400" dirty="0" smtClean="0"/>
              <a:t>asynchronous </a:t>
            </a:r>
            <a:r>
              <a:rPr lang="en-US" altLang="zh-TW" sz="2400" dirty="0"/>
              <a:t>operation (e.g. kernel) </a:t>
            </a:r>
          </a:p>
          <a:p>
            <a:endParaRPr lang="en-US" altLang="zh-TW" sz="2800" dirty="0"/>
          </a:p>
          <a:p>
            <a:r>
              <a:rPr lang="en-US" altLang="zh-TW" sz="2800" dirty="0" smtClean="0"/>
              <a:t>Get </a:t>
            </a:r>
            <a:r>
              <a:rPr lang="en-US" altLang="zh-TW" sz="2800" dirty="0"/>
              <a:t>the error code for the last error: </a:t>
            </a:r>
          </a:p>
          <a:p>
            <a:pPr lvl="1"/>
            <a:r>
              <a:rPr lang="en-US" altLang="zh-TW" sz="2400" dirty="0" err="1" smtClean="0"/>
              <a:t>cudaError_t</a:t>
            </a:r>
            <a:r>
              <a:rPr lang="en-US" altLang="zh-TW" sz="2400" dirty="0" smtClean="0"/>
              <a:t> </a:t>
            </a:r>
            <a:r>
              <a:rPr lang="en-US" altLang="zh-TW" sz="2400" dirty="0" err="1"/>
              <a:t>cudaGetLastError</a:t>
            </a:r>
            <a:r>
              <a:rPr lang="en-US" altLang="zh-TW" sz="2400" dirty="0"/>
              <a:t>(void) </a:t>
            </a:r>
          </a:p>
          <a:p>
            <a:endParaRPr lang="en-US" altLang="zh-TW" sz="2800" dirty="0"/>
          </a:p>
          <a:p>
            <a:r>
              <a:rPr lang="en-US" altLang="zh-TW" sz="2800" dirty="0" smtClean="0"/>
              <a:t>Get </a:t>
            </a:r>
            <a:r>
              <a:rPr lang="en-US" altLang="zh-TW" sz="2800" dirty="0"/>
              <a:t>a string to describe the error: </a:t>
            </a:r>
          </a:p>
          <a:p>
            <a:pPr lvl="1"/>
            <a:r>
              <a:rPr lang="en-US" altLang="zh-TW" sz="2400" dirty="0" smtClean="0"/>
              <a:t>char </a:t>
            </a:r>
            <a:r>
              <a:rPr lang="en-US" altLang="zh-TW" sz="2400" dirty="0"/>
              <a:t>*</a:t>
            </a:r>
            <a:r>
              <a:rPr lang="en-US" altLang="zh-TW" sz="2400" dirty="0" err="1"/>
              <a:t>cudaGetErrorString</a:t>
            </a:r>
            <a:r>
              <a:rPr lang="en-US" altLang="zh-TW" sz="2400" dirty="0"/>
              <a:t>(</a:t>
            </a:r>
            <a:r>
              <a:rPr lang="en-US" altLang="zh-TW" sz="2400" dirty="0" err="1"/>
              <a:t>cudaError_t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5822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Memory Bandwidth for the CPU and GPU</a:t>
            </a:r>
            <a:endParaRPr lang="zh-TW" altLang="en-US" sz="3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5</a:t>
            </a:fld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246486"/>
            <a:ext cx="6696744" cy="545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8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Device Management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7"/>
            <a:ext cx="11035290" cy="4628586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Application can query and select GPUs </a:t>
            </a:r>
          </a:p>
          <a:p>
            <a:pPr lvl="1"/>
            <a:r>
              <a:rPr lang="en-US" altLang="zh-TW" sz="2000" dirty="0"/>
              <a:t>  </a:t>
            </a:r>
            <a:r>
              <a:rPr lang="en-US" altLang="zh-TW" sz="2000" dirty="0" err="1"/>
              <a:t>cudaGetDeviceCount</a:t>
            </a:r>
            <a:r>
              <a:rPr lang="en-US" altLang="zh-TW" sz="2000" dirty="0"/>
              <a:t>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*count) </a:t>
            </a:r>
          </a:p>
          <a:p>
            <a:pPr lvl="1"/>
            <a:r>
              <a:rPr lang="en-US" altLang="zh-TW" sz="2000" dirty="0"/>
              <a:t>  </a:t>
            </a:r>
            <a:r>
              <a:rPr lang="en-US" altLang="zh-TW" sz="2000" dirty="0" err="1"/>
              <a:t>cudaSetDevice</a:t>
            </a:r>
            <a:r>
              <a:rPr lang="en-US" altLang="zh-TW" sz="2000" dirty="0"/>
              <a:t>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device) </a:t>
            </a:r>
          </a:p>
          <a:p>
            <a:pPr lvl="1"/>
            <a:r>
              <a:rPr lang="en-US" altLang="zh-TW" sz="2000" dirty="0"/>
              <a:t>  </a:t>
            </a:r>
            <a:r>
              <a:rPr lang="en-US" altLang="zh-TW" sz="2000" dirty="0" err="1"/>
              <a:t>cudaGetDevice</a:t>
            </a:r>
            <a:r>
              <a:rPr lang="en-US" altLang="zh-TW" sz="2000" dirty="0"/>
              <a:t>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*device) </a:t>
            </a:r>
          </a:p>
          <a:p>
            <a:pPr lvl="1"/>
            <a:r>
              <a:rPr lang="en-US" altLang="zh-TW" sz="2000" dirty="0"/>
              <a:t>  </a:t>
            </a:r>
            <a:r>
              <a:rPr lang="en-US" altLang="zh-TW" sz="2000" dirty="0" err="1"/>
              <a:t>cudaGetDeviceProperties</a:t>
            </a:r>
            <a:r>
              <a:rPr lang="en-US" altLang="zh-TW" sz="2000" dirty="0"/>
              <a:t>(</a:t>
            </a:r>
            <a:r>
              <a:rPr lang="en-US" altLang="zh-TW" sz="2000" dirty="0" err="1"/>
              <a:t>cudaDeviceProp</a:t>
            </a:r>
            <a:r>
              <a:rPr lang="en-US" altLang="zh-TW" sz="2000" dirty="0"/>
              <a:t> *prop,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device) </a:t>
            </a:r>
          </a:p>
          <a:p>
            <a:endParaRPr lang="en-US" altLang="zh-TW" sz="2400" dirty="0"/>
          </a:p>
          <a:p>
            <a:r>
              <a:rPr lang="en-US" altLang="zh-TW" sz="2400" dirty="0"/>
              <a:t>Multiple CPU threads can share a device </a:t>
            </a:r>
          </a:p>
          <a:p>
            <a:endParaRPr lang="en-US" altLang="zh-TW" sz="2400" dirty="0"/>
          </a:p>
          <a:p>
            <a:r>
              <a:rPr lang="en-US" altLang="zh-TW" sz="2400" dirty="0"/>
              <a:t>A single CPU thread can manage multiple devices </a:t>
            </a:r>
          </a:p>
          <a:p>
            <a:pPr lvl="1"/>
            <a:r>
              <a:rPr lang="en-US" altLang="zh-TW" sz="2000" dirty="0"/>
              <a:t>  </a:t>
            </a:r>
            <a:r>
              <a:rPr lang="en-US" altLang="zh-TW" sz="2000" dirty="0" err="1"/>
              <a:t>cudaSetDevice</a:t>
            </a:r>
            <a:r>
              <a:rPr lang="en-US" altLang="zh-TW" sz="2000" dirty="0"/>
              <a:t>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) to select current device </a:t>
            </a:r>
          </a:p>
          <a:p>
            <a:pPr lvl="1"/>
            <a:r>
              <a:rPr lang="en-US" altLang="zh-TW" sz="2000" dirty="0"/>
              <a:t>  </a:t>
            </a:r>
            <a:r>
              <a:rPr lang="en-US" altLang="zh-TW" sz="2000" dirty="0" err="1"/>
              <a:t>cudaMemcpy</a:t>
            </a:r>
            <a:r>
              <a:rPr lang="en-US" altLang="zh-TW" sz="2000" dirty="0"/>
              <a:t>(…) for peer-to-peer </a:t>
            </a:r>
            <a:r>
              <a:rPr lang="en-US" altLang="zh-TW" sz="2000" dirty="0" smtClean="0"/>
              <a:t>copies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50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2737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Occupancy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7"/>
            <a:ext cx="10891274" cy="4628586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Occupancy: number of concurrent threads per SM </a:t>
            </a:r>
          </a:p>
          <a:p>
            <a:pPr lvl="1"/>
            <a:r>
              <a:rPr lang="en-US" altLang="zh-TW" sz="2000" dirty="0"/>
              <a:t>Expressed as either: </a:t>
            </a:r>
          </a:p>
          <a:p>
            <a:pPr lvl="2"/>
            <a:r>
              <a:rPr lang="en-US" altLang="zh-TW" sz="1600" dirty="0"/>
              <a:t>the number of threads (or warps) </a:t>
            </a:r>
          </a:p>
          <a:p>
            <a:pPr lvl="2"/>
            <a:r>
              <a:rPr lang="en-US" altLang="zh-TW" sz="1600" dirty="0"/>
              <a:t>percentage of maximum threads </a:t>
            </a:r>
          </a:p>
          <a:p>
            <a:r>
              <a:rPr lang="en-US" altLang="zh-TW" sz="2400" dirty="0"/>
              <a:t>Determined by several factors  </a:t>
            </a:r>
          </a:p>
          <a:p>
            <a:pPr lvl="1"/>
            <a:r>
              <a:rPr lang="en-US" altLang="zh-TW" sz="2000" dirty="0"/>
              <a:t>(refer to Occupancy Calculator, CUDA Programming Guide for full details) </a:t>
            </a:r>
          </a:p>
          <a:p>
            <a:pPr lvl="1"/>
            <a:r>
              <a:rPr lang="en-US" altLang="zh-TW" sz="2000" dirty="0"/>
              <a:t>Registers per thread </a:t>
            </a:r>
          </a:p>
          <a:p>
            <a:pPr lvl="2"/>
            <a:r>
              <a:rPr lang="en-US" altLang="zh-TW" sz="1600" dirty="0"/>
              <a:t>SM registers are partitioned among the threads </a:t>
            </a:r>
          </a:p>
          <a:p>
            <a:pPr lvl="1"/>
            <a:r>
              <a:rPr lang="en-US" altLang="zh-TW" sz="2000" dirty="0"/>
              <a:t>Shared memory per </a:t>
            </a:r>
            <a:r>
              <a:rPr lang="en-US" altLang="zh-TW" sz="2000" dirty="0" smtClean="0"/>
              <a:t>block </a:t>
            </a:r>
            <a:endParaRPr lang="en-US" altLang="zh-TW" sz="2000" dirty="0"/>
          </a:p>
          <a:p>
            <a:pPr lvl="2"/>
            <a:r>
              <a:rPr lang="en-US" altLang="zh-TW" sz="1600" dirty="0"/>
              <a:t>SM shared memory is partitioned among the blocks </a:t>
            </a:r>
          </a:p>
          <a:p>
            <a:pPr lvl="1"/>
            <a:r>
              <a:rPr lang="en-US" altLang="zh-TW" sz="2000" dirty="0"/>
              <a:t>Threads per </a:t>
            </a:r>
            <a:r>
              <a:rPr lang="en-US" altLang="zh-TW" sz="2000" dirty="0" smtClean="0"/>
              <a:t>block </a:t>
            </a:r>
            <a:endParaRPr lang="en-US" altLang="zh-TW" sz="2000" dirty="0"/>
          </a:p>
          <a:p>
            <a:pPr lvl="2"/>
            <a:r>
              <a:rPr lang="en-US" altLang="zh-TW" sz="1600" dirty="0"/>
              <a:t>Threads are allocated at </a:t>
            </a:r>
            <a:r>
              <a:rPr lang="en-US" altLang="zh-TW" sz="1600" dirty="0" err="1"/>
              <a:t>threadblock</a:t>
            </a:r>
            <a:r>
              <a:rPr lang="en-US" altLang="zh-TW" sz="1600" dirty="0"/>
              <a:t> granularity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51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3342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Occupancy and Performance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7"/>
            <a:ext cx="10099186" cy="4628586"/>
          </a:xfrm>
        </p:spPr>
        <p:txBody>
          <a:bodyPr>
            <a:noAutofit/>
          </a:bodyPr>
          <a:lstStyle/>
          <a:p>
            <a:r>
              <a:rPr lang="en-US" altLang="zh-TW" sz="2800" dirty="0"/>
              <a:t>Note that 100% occupancy isn’t needed to reach maximum performance </a:t>
            </a:r>
          </a:p>
          <a:p>
            <a:pPr lvl="1"/>
            <a:r>
              <a:rPr lang="en-US" altLang="zh-TW" sz="2400" dirty="0"/>
              <a:t>Sufficient occupancy to hide latency, higher occupancy will not improve performance </a:t>
            </a:r>
          </a:p>
          <a:p>
            <a:endParaRPr lang="en-US" altLang="zh-TW" sz="2800" dirty="0"/>
          </a:p>
          <a:p>
            <a:r>
              <a:rPr lang="en-US" altLang="zh-TW" sz="2800" dirty="0"/>
              <a:t>“Sufficient” occupancy depends on the code </a:t>
            </a:r>
          </a:p>
          <a:p>
            <a:pPr lvl="1"/>
            <a:r>
              <a:rPr lang="en-US" altLang="zh-TW" sz="2400" dirty="0"/>
              <a:t>More independent work per thread → less occupancy is needed </a:t>
            </a:r>
          </a:p>
          <a:p>
            <a:pPr lvl="1"/>
            <a:r>
              <a:rPr lang="en-US" altLang="zh-TW" sz="2400" dirty="0"/>
              <a:t>Memory-bound codes tend to need higher occupancy </a:t>
            </a:r>
          </a:p>
          <a:p>
            <a:pPr lvl="2"/>
            <a:r>
              <a:rPr lang="en-US" altLang="zh-TW" sz="1800" dirty="0"/>
              <a:t>Higher latency (than for arithmetic) needs more work</a:t>
            </a:r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52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4843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2209800" y="2780929"/>
            <a:ext cx="7772400" cy="136207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CUDA LAB </a:t>
            </a:r>
            <a:r>
              <a:rPr lang="en-US" altLang="zh-TW" dirty="0" smtClean="0"/>
              <a:t>1: </a:t>
            </a:r>
            <a:br>
              <a:rPr lang="en-US" altLang="zh-TW" dirty="0" smtClean="0"/>
            </a:br>
            <a:r>
              <a:rPr lang="en-US" altLang="zh-TW" dirty="0" smtClean="0"/>
              <a:t>Vector Addition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D04C-CD66-4F48-8D78-BAB414EFBB06}" type="slidenum">
              <a:rPr lang="en-US" altLang="zh-TW" smtClean="0"/>
              <a:pPr/>
              <a:t>53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066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Vector Addition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54</a:t>
            </a:fld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0" y="1784729"/>
            <a:ext cx="63055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3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CPU Version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472" y="1412776"/>
            <a:ext cx="9426108" cy="2952328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55</a:t>
            </a:fld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4489798"/>
            <a:ext cx="9426108" cy="221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6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Dual Core Version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56</a:t>
            </a:fld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93" y="1556792"/>
            <a:ext cx="11323367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3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924800" cy="60811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ea typeface="新細明體" pitchFamily="18" charset="-120"/>
              </a:rPr>
              <a:t>CUDA Built-in Variables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9416" y="984052"/>
            <a:ext cx="7924800" cy="5877272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altLang="zh-TW" sz="2800" b="1" dirty="0">
                <a:latin typeface="Courier New" pitchFamily="49" charset="0"/>
                <a:ea typeface="新細明體" pitchFamily="18" charset="-120"/>
              </a:rPr>
              <a:t>dim3 </a:t>
            </a:r>
            <a:r>
              <a:rPr lang="en-US" altLang="zh-TW" sz="2800" b="1" dirty="0" err="1">
                <a:solidFill>
                  <a:schemeClr val="accent2"/>
                </a:solidFill>
                <a:latin typeface="Courier New" pitchFamily="49" charset="0"/>
                <a:ea typeface="新細明體" pitchFamily="18" charset="-120"/>
              </a:rPr>
              <a:t>gridDim</a:t>
            </a:r>
            <a:r>
              <a:rPr lang="en-US" altLang="zh-TW" sz="2800" dirty="0"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marL="974725" lvl="1" indent="-403225"/>
            <a:r>
              <a:rPr lang="en-US" altLang="zh-TW" sz="2400" dirty="0">
                <a:ea typeface="新細明體" pitchFamily="18" charset="-120"/>
              </a:rPr>
              <a:t>Dimensions of the grid in blocks</a:t>
            </a:r>
          </a:p>
          <a:p>
            <a:pPr marL="974725" lvl="1" indent="-403225"/>
            <a:r>
              <a:rPr lang="en-US" altLang="zh-TW" sz="2400" dirty="0" err="1">
                <a:ea typeface="新細明體" pitchFamily="18" charset="-120"/>
              </a:rPr>
              <a:t>gridDim.x</a:t>
            </a:r>
            <a:r>
              <a:rPr lang="en-US" altLang="zh-TW" sz="2400" dirty="0">
                <a:ea typeface="新細明體" pitchFamily="18" charset="-120"/>
              </a:rPr>
              <a:t>, </a:t>
            </a:r>
            <a:r>
              <a:rPr lang="en-US" altLang="zh-TW" sz="2400" dirty="0" err="1">
                <a:ea typeface="新細明體" pitchFamily="18" charset="-120"/>
              </a:rPr>
              <a:t>gridDim.y</a:t>
            </a:r>
            <a:r>
              <a:rPr lang="en-US" altLang="zh-TW" sz="2400" dirty="0">
                <a:ea typeface="新細明體" pitchFamily="18" charset="-120"/>
              </a:rPr>
              <a:t>, </a:t>
            </a:r>
            <a:r>
              <a:rPr lang="en-US" altLang="zh-TW" sz="2400" dirty="0" err="1">
                <a:ea typeface="新細明體" pitchFamily="18" charset="-120"/>
              </a:rPr>
              <a:t>gridDim.z</a:t>
            </a:r>
            <a:r>
              <a:rPr lang="en-US" altLang="zh-TW" sz="2400" dirty="0">
                <a:ea typeface="新細明體" pitchFamily="18" charset="-120"/>
              </a:rPr>
              <a:t> </a:t>
            </a:r>
          </a:p>
          <a:p>
            <a:pPr marL="457200" indent="-457200"/>
            <a:r>
              <a:rPr lang="en-US" altLang="zh-TW" sz="2800" b="1" dirty="0">
                <a:latin typeface="Courier New" pitchFamily="49" charset="0"/>
                <a:ea typeface="新細明體" pitchFamily="18" charset="-120"/>
              </a:rPr>
              <a:t>dim3 </a:t>
            </a:r>
            <a:r>
              <a:rPr lang="en-US" altLang="zh-TW" sz="2800" b="1" dirty="0" err="1">
                <a:solidFill>
                  <a:schemeClr val="accent2"/>
                </a:solidFill>
                <a:latin typeface="Courier New" pitchFamily="49" charset="0"/>
                <a:ea typeface="新細明體" pitchFamily="18" charset="-120"/>
              </a:rPr>
              <a:t>blockDim</a:t>
            </a:r>
            <a:r>
              <a:rPr lang="en-US" altLang="zh-TW" sz="2800" dirty="0"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marL="974725" lvl="1" indent="-403225"/>
            <a:r>
              <a:rPr lang="en-US" altLang="zh-TW" sz="2400" dirty="0">
                <a:ea typeface="新細明體" pitchFamily="18" charset="-120"/>
              </a:rPr>
              <a:t>Dimensions of the block in threads</a:t>
            </a:r>
          </a:p>
          <a:p>
            <a:pPr marL="974725" lvl="1" indent="-403225"/>
            <a:r>
              <a:rPr lang="en-US" altLang="zh-TW" sz="2400" dirty="0" err="1">
                <a:ea typeface="新細明體" pitchFamily="18" charset="-120"/>
              </a:rPr>
              <a:t>blockDim.x</a:t>
            </a:r>
            <a:r>
              <a:rPr lang="en-US" altLang="zh-TW" sz="2400" dirty="0">
                <a:ea typeface="新細明體" pitchFamily="18" charset="-120"/>
              </a:rPr>
              <a:t>, </a:t>
            </a:r>
            <a:r>
              <a:rPr lang="en-US" altLang="zh-TW" sz="2400" dirty="0" err="1">
                <a:ea typeface="新細明體" pitchFamily="18" charset="-120"/>
              </a:rPr>
              <a:t>blockDim.y</a:t>
            </a:r>
            <a:r>
              <a:rPr lang="en-US" altLang="zh-TW" sz="2400" dirty="0">
                <a:ea typeface="新細明體" pitchFamily="18" charset="-120"/>
              </a:rPr>
              <a:t>, </a:t>
            </a:r>
            <a:r>
              <a:rPr lang="en-US" altLang="zh-TW" sz="2400" dirty="0" err="1">
                <a:ea typeface="新細明體" pitchFamily="18" charset="-120"/>
              </a:rPr>
              <a:t>blockDim.z</a:t>
            </a:r>
            <a:endParaRPr lang="en-US" altLang="zh-TW" sz="2400" dirty="0">
              <a:ea typeface="新細明體" pitchFamily="18" charset="-120"/>
            </a:endParaRPr>
          </a:p>
          <a:p>
            <a:pPr marL="457200" indent="-457200"/>
            <a:r>
              <a:rPr lang="en-US" altLang="zh-TW" sz="2800" b="1" dirty="0">
                <a:latin typeface="Courier New" pitchFamily="49" charset="0"/>
                <a:ea typeface="新細明體" pitchFamily="18" charset="-120"/>
              </a:rPr>
              <a:t>dim3 </a:t>
            </a:r>
            <a:r>
              <a:rPr lang="en-US" altLang="zh-TW" sz="2800" b="1" dirty="0" err="1">
                <a:solidFill>
                  <a:schemeClr val="accent2"/>
                </a:solidFill>
                <a:latin typeface="Courier New" pitchFamily="49" charset="0"/>
                <a:ea typeface="新細明體" pitchFamily="18" charset="-120"/>
              </a:rPr>
              <a:t>blockIdx</a:t>
            </a:r>
            <a:r>
              <a:rPr lang="en-US" altLang="zh-TW" sz="2800" dirty="0"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marL="974725" lvl="1" indent="-403225"/>
            <a:r>
              <a:rPr lang="en-US" altLang="zh-TW" sz="2400" dirty="0">
                <a:ea typeface="新細明體" pitchFamily="18" charset="-120"/>
              </a:rPr>
              <a:t>Block index within the grid</a:t>
            </a:r>
          </a:p>
          <a:p>
            <a:pPr marL="974725" lvl="1" indent="-403225"/>
            <a:r>
              <a:rPr lang="en-US" altLang="zh-TW" sz="2400" dirty="0" err="1">
                <a:ea typeface="新細明體" pitchFamily="18" charset="-120"/>
              </a:rPr>
              <a:t>blockIdx.x</a:t>
            </a:r>
            <a:r>
              <a:rPr lang="en-US" altLang="zh-TW" sz="2400" dirty="0">
                <a:ea typeface="新細明體" pitchFamily="18" charset="-120"/>
              </a:rPr>
              <a:t>, </a:t>
            </a:r>
            <a:r>
              <a:rPr lang="en-US" altLang="zh-TW" sz="2400" dirty="0" err="1">
                <a:ea typeface="新細明體" pitchFamily="18" charset="-120"/>
              </a:rPr>
              <a:t>blockIdx.y</a:t>
            </a:r>
            <a:r>
              <a:rPr lang="en-US" altLang="zh-TW" sz="2400" dirty="0">
                <a:ea typeface="新細明體" pitchFamily="18" charset="-120"/>
              </a:rPr>
              <a:t>, </a:t>
            </a:r>
            <a:r>
              <a:rPr lang="en-US" altLang="zh-TW" sz="2400" dirty="0" err="1">
                <a:ea typeface="新細明體" pitchFamily="18" charset="-120"/>
              </a:rPr>
              <a:t>blockIdx.z</a:t>
            </a:r>
            <a:endParaRPr lang="en-US" altLang="zh-TW" sz="2400" dirty="0">
              <a:ea typeface="新細明體" pitchFamily="18" charset="-120"/>
            </a:endParaRPr>
          </a:p>
          <a:p>
            <a:pPr marL="457200" indent="-457200"/>
            <a:r>
              <a:rPr lang="en-US" altLang="zh-TW" sz="2800" b="1" dirty="0">
                <a:latin typeface="Courier New" pitchFamily="49" charset="0"/>
                <a:ea typeface="新細明體" pitchFamily="18" charset="-120"/>
              </a:rPr>
              <a:t>dim3 </a:t>
            </a:r>
            <a:r>
              <a:rPr lang="en-US" altLang="zh-TW" sz="2800" b="1" dirty="0" err="1">
                <a:solidFill>
                  <a:schemeClr val="accent2"/>
                </a:solidFill>
                <a:latin typeface="Courier New" pitchFamily="49" charset="0"/>
                <a:ea typeface="新細明體" pitchFamily="18" charset="-120"/>
              </a:rPr>
              <a:t>threadIdx</a:t>
            </a:r>
            <a:r>
              <a:rPr lang="en-US" altLang="zh-TW" sz="2800" dirty="0"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marL="974725" lvl="1" indent="-403225"/>
            <a:r>
              <a:rPr lang="en-US" altLang="zh-TW" sz="2400" dirty="0">
                <a:ea typeface="新細明體" pitchFamily="18" charset="-120"/>
              </a:rPr>
              <a:t>Thread index within the block</a:t>
            </a:r>
          </a:p>
          <a:p>
            <a:pPr marL="974725" lvl="1" indent="-403225"/>
            <a:r>
              <a:rPr lang="en-US" altLang="zh-TW" sz="2400" dirty="0" err="1">
                <a:ea typeface="新細明體" pitchFamily="18" charset="-120"/>
              </a:rPr>
              <a:t>threadIdx.x</a:t>
            </a:r>
            <a:r>
              <a:rPr lang="en-US" altLang="zh-TW" sz="2400" dirty="0">
                <a:ea typeface="新細明體" pitchFamily="18" charset="-120"/>
              </a:rPr>
              <a:t>, </a:t>
            </a:r>
            <a:r>
              <a:rPr lang="en-US" altLang="zh-TW" sz="2400" dirty="0" err="1">
                <a:ea typeface="新細明體" pitchFamily="18" charset="-120"/>
              </a:rPr>
              <a:t>threadIdx.y</a:t>
            </a:r>
            <a:r>
              <a:rPr lang="en-US" altLang="zh-TW" sz="2400" dirty="0">
                <a:ea typeface="新細明體" pitchFamily="18" charset="-120"/>
              </a:rPr>
              <a:t>, </a:t>
            </a:r>
            <a:r>
              <a:rPr lang="en-US" altLang="zh-TW" sz="2400" dirty="0" err="1">
                <a:ea typeface="新細明體" pitchFamily="18" charset="-120"/>
              </a:rPr>
              <a:t>threadIdx.z</a:t>
            </a:r>
            <a:endParaRPr lang="en-US" altLang="zh-TW" sz="2400" dirty="0">
              <a:ea typeface="新細明體" pitchFamily="18" charset="-120"/>
            </a:endParaRPr>
          </a:p>
          <a:p>
            <a:pPr marL="571500" lvl="1" indent="0">
              <a:buNone/>
            </a:pPr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57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2640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1432" y="285653"/>
            <a:ext cx="7924800" cy="762000"/>
          </a:xfrm>
        </p:spPr>
        <p:txBody>
          <a:bodyPr/>
          <a:lstStyle/>
          <a:p>
            <a:r>
              <a:rPr lang="en-US" altLang="zh-TW" dirty="0" smtClean="0"/>
              <a:t>First GPU vector addition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58</a:t>
            </a:fld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047653"/>
            <a:ext cx="6832104" cy="544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0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59</a:t>
            </a:fld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6" y="476672"/>
            <a:ext cx="686752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6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 CUDA ™: A General-Purpose Parallel Computing</a:t>
            </a:r>
            <a:br>
              <a:rPr lang="en-US" altLang="zh-TW" sz="2800" dirty="0"/>
            </a:br>
            <a:r>
              <a:rPr lang="en-US" altLang="zh-TW" sz="2800" dirty="0"/>
              <a:t>Platform and Programming Model 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844823"/>
            <a:ext cx="10603242" cy="4561664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CUDA : Compute Unified Device </a:t>
            </a:r>
            <a:r>
              <a:rPr lang="en-US" altLang="zh-TW" sz="3200" dirty="0" smtClean="0"/>
              <a:t>Architecture</a:t>
            </a:r>
          </a:p>
          <a:p>
            <a:pPr lvl="1"/>
            <a:r>
              <a:rPr lang="en-US" altLang="zh-TW" sz="2400" dirty="0" smtClean="0"/>
              <a:t>CUDA </a:t>
            </a:r>
            <a:r>
              <a:rPr lang="en-US" altLang="zh-TW" sz="2400" dirty="0"/>
              <a:t>is a compiler and toolkit for programming NVIDIA GPUs </a:t>
            </a:r>
          </a:p>
          <a:p>
            <a:pPr lvl="1"/>
            <a:r>
              <a:rPr lang="en-US" altLang="zh-TW" sz="2400" dirty="0" smtClean="0"/>
              <a:t>Enable </a:t>
            </a:r>
            <a:r>
              <a:rPr lang="en-US" altLang="zh-TW" sz="2400" dirty="0"/>
              <a:t>heterogeneous computing and horsepower of GPUs </a:t>
            </a:r>
          </a:p>
          <a:p>
            <a:pPr lvl="1"/>
            <a:r>
              <a:rPr lang="en-US" altLang="zh-TW" sz="2400" dirty="0" smtClean="0"/>
              <a:t>CUDA </a:t>
            </a:r>
            <a:r>
              <a:rPr lang="en-US" altLang="zh-TW" sz="2400" dirty="0"/>
              <a:t>API extends the C/C++ programming language </a:t>
            </a:r>
          </a:p>
          <a:p>
            <a:pPr lvl="1"/>
            <a:r>
              <a:rPr lang="en-US" altLang="zh-TW" sz="2400" dirty="0" smtClean="0"/>
              <a:t>Express </a:t>
            </a:r>
            <a:r>
              <a:rPr lang="en-US" altLang="zh-TW" sz="2400" dirty="0"/>
              <a:t>SIMD parallelism </a:t>
            </a:r>
          </a:p>
          <a:p>
            <a:pPr lvl="1"/>
            <a:r>
              <a:rPr lang="en-US" altLang="zh-TW" sz="2400" dirty="0" smtClean="0"/>
              <a:t>Give </a:t>
            </a:r>
            <a:r>
              <a:rPr lang="en-US" altLang="zh-TW" sz="2400" dirty="0"/>
              <a:t>a high level abstraction from hardware </a:t>
            </a:r>
            <a:endParaRPr lang="en-US" altLang="zh-TW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9047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60</a:t>
            </a:fld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6" y="404664"/>
            <a:ext cx="772477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0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Multiple Blocks Single Thread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84721"/>
            <a:ext cx="8596668" cy="4628586"/>
          </a:xfrm>
        </p:spPr>
        <p:txBody>
          <a:bodyPr/>
          <a:lstStyle/>
          <a:p>
            <a:r>
              <a:rPr lang="pt-BR" altLang="zh-TW" sz="2400" dirty="0"/>
              <a:t> add&lt;&lt;&lt;N,1&gt;&gt;&gt;( dev_a, dev_b, dev_c );</a:t>
            </a:r>
          </a:p>
          <a:p>
            <a:r>
              <a:rPr lang="en-US" altLang="zh-TW" sz="2400" dirty="0"/>
              <a:t>N blocks x 1 thread/block = N parallel threads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 bwMode="auto">
          <a:xfrm>
            <a:off x="1982809" y="6168381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562235"/>
            <a:ext cx="7296104" cy="1872208"/>
          </a:xfrm>
          <a:prstGeom prst="rect">
            <a:avLst/>
          </a:prstGeom>
        </p:spPr>
      </p:pic>
      <p:sp>
        <p:nvSpPr>
          <p:cNvPr id="13" name="手繪多邊形 12"/>
          <p:cNvSpPr/>
          <p:nvPr/>
        </p:nvSpPr>
        <p:spPr bwMode="auto">
          <a:xfrm>
            <a:off x="2046226" y="6206022"/>
            <a:ext cx="102465" cy="260350"/>
          </a:xfrm>
          <a:custGeom>
            <a:avLst/>
            <a:gdLst>
              <a:gd name="connsiteX0" fmla="*/ 76507 w 102465"/>
              <a:gd name="connsiteY0" fmla="*/ 0 h 260350"/>
              <a:gd name="connsiteX1" fmla="*/ 307 w 102465"/>
              <a:gd name="connsiteY1" fmla="*/ 79375 h 260350"/>
              <a:gd name="connsiteX2" fmla="*/ 101907 w 102465"/>
              <a:gd name="connsiteY2" fmla="*/ 168275 h 260350"/>
              <a:gd name="connsiteX3" fmla="*/ 41582 w 102465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5" h="260350">
                <a:moveTo>
                  <a:pt x="76507" y="0"/>
                </a:moveTo>
                <a:cubicBezTo>
                  <a:pt x="36290" y="25664"/>
                  <a:pt x="-3926" y="51329"/>
                  <a:pt x="307" y="79375"/>
                </a:cubicBezTo>
                <a:cubicBezTo>
                  <a:pt x="4540" y="107421"/>
                  <a:pt x="95028" y="138113"/>
                  <a:pt x="101907" y="168275"/>
                </a:cubicBezTo>
                <a:cubicBezTo>
                  <a:pt x="108786" y="198437"/>
                  <a:pt x="50049" y="251883"/>
                  <a:pt x="41582" y="260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217303" y="6168381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5" name="手繪多邊形 14"/>
          <p:cNvSpPr/>
          <p:nvPr/>
        </p:nvSpPr>
        <p:spPr bwMode="auto">
          <a:xfrm>
            <a:off x="2280720" y="6206022"/>
            <a:ext cx="102465" cy="260350"/>
          </a:xfrm>
          <a:custGeom>
            <a:avLst/>
            <a:gdLst>
              <a:gd name="connsiteX0" fmla="*/ 76507 w 102465"/>
              <a:gd name="connsiteY0" fmla="*/ 0 h 260350"/>
              <a:gd name="connsiteX1" fmla="*/ 307 w 102465"/>
              <a:gd name="connsiteY1" fmla="*/ 79375 h 260350"/>
              <a:gd name="connsiteX2" fmla="*/ 101907 w 102465"/>
              <a:gd name="connsiteY2" fmla="*/ 168275 h 260350"/>
              <a:gd name="connsiteX3" fmla="*/ 41582 w 102465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5" h="260350">
                <a:moveTo>
                  <a:pt x="76507" y="0"/>
                </a:moveTo>
                <a:cubicBezTo>
                  <a:pt x="36290" y="25664"/>
                  <a:pt x="-3926" y="51329"/>
                  <a:pt x="307" y="79375"/>
                </a:cubicBezTo>
                <a:cubicBezTo>
                  <a:pt x="4540" y="107421"/>
                  <a:pt x="95028" y="138113"/>
                  <a:pt x="101907" y="168275"/>
                </a:cubicBezTo>
                <a:cubicBezTo>
                  <a:pt x="108786" y="198437"/>
                  <a:pt x="50049" y="251883"/>
                  <a:pt x="41582" y="260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451797" y="6168381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7" name="手繪多邊形 16"/>
          <p:cNvSpPr/>
          <p:nvPr/>
        </p:nvSpPr>
        <p:spPr bwMode="auto">
          <a:xfrm>
            <a:off x="2515214" y="6206022"/>
            <a:ext cx="102465" cy="260350"/>
          </a:xfrm>
          <a:custGeom>
            <a:avLst/>
            <a:gdLst>
              <a:gd name="connsiteX0" fmla="*/ 76507 w 102465"/>
              <a:gd name="connsiteY0" fmla="*/ 0 h 260350"/>
              <a:gd name="connsiteX1" fmla="*/ 307 w 102465"/>
              <a:gd name="connsiteY1" fmla="*/ 79375 h 260350"/>
              <a:gd name="connsiteX2" fmla="*/ 101907 w 102465"/>
              <a:gd name="connsiteY2" fmla="*/ 168275 h 260350"/>
              <a:gd name="connsiteX3" fmla="*/ 41582 w 102465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5" h="260350">
                <a:moveTo>
                  <a:pt x="76507" y="0"/>
                </a:moveTo>
                <a:cubicBezTo>
                  <a:pt x="36290" y="25664"/>
                  <a:pt x="-3926" y="51329"/>
                  <a:pt x="307" y="79375"/>
                </a:cubicBezTo>
                <a:cubicBezTo>
                  <a:pt x="4540" y="107421"/>
                  <a:pt x="95028" y="138113"/>
                  <a:pt x="101907" y="168275"/>
                </a:cubicBezTo>
                <a:cubicBezTo>
                  <a:pt x="108786" y="198437"/>
                  <a:pt x="50049" y="251883"/>
                  <a:pt x="41582" y="260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686291" y="6168381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9" name="手繪多邊形 18"/>
          <p:cNvSpPr/>
          <p:nvPr/>
        </p:nvSpPr>
        <p:spPr bwMode="auto">
          <a:xfrm>
            <a:off x="2749708" y="6206022"/>
            <a:ext cx="102465" cy="260350"/>
          </a:xfrm>
          <a:custGeom>
            <a:avLst/>
            <a:gdLst>
              <a:gd name="connsiteX0" fmla="*/ 76507 w 102465"/>
              <a:gd name="connsiteY0" fmla="*/ 0 h 260350"/>
              <a:gd name="connsiteX1" fmla="*/ 307 w 102465"/>
              <a:gd name="connsiteY1" fmla="*/ 79375 h 260350"/>
              <a:gd name="connsiteX2" fmla="*/ 101907 w 102465"/>
              <a:gd name="connsiteY2" fmla="*/ 168275 h 260350"/>
              <a:gd name="connsiteX3" fmla="*/ 41582 w 102465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5" h="260350">
                <a:moveTo>
                  <a:pt x="76507" y="0"/>
                </a:moveTo>
                <a:cubicBezTo>
                  <a:pt x="36290" y="25664"/>
                  <a:pt x="-3926" y="51329"/>
                  <a:pt x="307" y="79375"/>
                </a:cubicBezTo>
                <a:cubicBezTo>
                  <a:pt x="4540" y="107421"/>
                  <a:pt x="95028" y="138113"/>
                  <a:pt x="101907" y="168275"/>
                </a:cubicBezTo>
                <a:cubicBezTo>
                  <a:pt x="108786" y="198437"/>
                  <a:pt x="50049" y="251883"/>
                  <a:pt x="41582" y="260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565405" y="6168381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1" name="手繪多邊形 20"/>
          <p:cNvSpPr/>
          <p:nvPr/>
        </p:nvSpPr>
        <p:spPr bwMode="auto">
          <a:xfrm>
            <a:off x="3628822" y="6206022"/>
            <a:ext cx="102465" cy="260350"/>
          </a:xfrm>
          <a:custGeom>
            <a:avLst/>
            <a:gdLst>
              <a:gd name="connsiteX0" fmla="*/ 76507 w 102465"/>
              <a:gd name="connsiteY0" fmla="*/ 0 h 260350"/>
              <a:gd name="connsiteX1" fmla="*/ 307 w 102465"/>
              <a:gd name="connsiteY1" fmla="*/ 79375 h 260350"/>
              <a:gd name="connsiteX2" fmla="*/ 101907 w 102465"/>
              <a:gd name="connsiteY2" fmla="*/ 168275 h 260350"/>
              <a:gd name="connsiteX3" fmla="*/ 41582 w 102465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5" h="260350">
                <a:moveTo>
                  <a:pt x="76507" y="0"/>
                </a:moveTo>
                <a:cubicBezTo>
                  <a:pt x="36290" y="25664"/>
                  <a:pt x="-3926" y="51329"/>
                  <a:pt x="307" y="79375"/>
                </a:cubicBezTo>
                <a:cubicBezTo>
                  <a:pt x="4540" y="107421"/>
                  <a:pt x="95028" y="138113"/>
                  <a:pt x="101907" y="168275"/>
                </a:cubicBezTo>
                <a:cubicBezTo>
                  <a:pt x="108786" y="198437"/>
                  <a:pt x="50049" y="251883"/>
                  <a:pt x="41582" y="260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913626" y="609704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 bwMode="auto">
          <a:xfrm>
            <a:off x="1956677" y="5398084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191171" y="5398084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2425665" y="5398084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2660159" y="5398084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2887549" y="5398084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3122043" y="5398084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3356537" y="5398084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591031" y="5398084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cxnSp>
        <p:nvCxnSpPr>
          <p:cNvPr id="48" name="直線單箭頭接點 47"/>
          <p:cNvCxnSpPr/>
          <p:nvPr/>
        </p:nvCxnSpPr>
        <p:spPr bwMode="auto">
          <a:xfrm flipV="1">
            <a:off x="2084434" y="5877805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線單箭頭接點 48"/>
          <p:cNvCxnSpPr/>
          <p:nvPr/>
        </p:nvCxnSpPr>
        <p:spPr bwMode="auto">
          <a:xfrm flipV="1">
            <a:off x="2300119" y="5877805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直線單箭頭接點 49"/>
          <p:cNvCxnSpPr/>
          <p:nvPr/>
        </p:nvCxnSpPr>
        <p:spPr bwMode="auto">
          <a:xfrm flipV="1">
            <a:off x="2588151" y="5877805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直線單箭頭接點 50"/>
          <p:cNvCxnSpPr/>
          <p:nvPr/>
        </p:nvCxnSpPr>
        <p:spPr bwMode="auto">
          <a:xfrm flipV="1">
            <a:off x="2804175" y="5877805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直線單箭頭接點 51"/>
          <p:cNvCxnSpPr/>
          <p:nvPr/>
        </p:nvCxnSpPr>
        <p:spPr bwMode="auto">
          <a:xfrm flipV="1">
            <a:off x="3659855" y="5877805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矩形 5"/>
          <p:cNvSpPr/>
          <p:nvPr/>
        </p:nvSpPr>
        <p:spPr>
          <a:xfrm>
            <a:off x="4521141" y="5208772"/>
            <a:ext cx="209704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c[0]  = a[0] + b[0];</a:t>
            </a:r>
          </a:p>
        </p:txBody>
      </p:sp>
      <p:sp>
        <p:nvSpPr>
          <p:cNvPr id="7" name="矩形 6"/>
          <p:cNvSpPr/>
          <p:nvPr/>
        </p:nvSpPr>
        <p:spPr>
          <a:xfrm>
            <a:off x="5000438" y="4813965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Block 0 </a:t>
            </a:r>
          </a:p>
        </p:txBody>
      </p:sp>
      <p:sp>
        <p:nvSpPr>
          <p:cNvPr id="37" name="矩形 36"/>
          <p:cNvSpPr/>
          <p:nvPr/>
        </p:nvSpPr>
        <p:spPr>
          <a:xfrm>
            <a:off x="6744073" y="5186480"/>
            <a:ext cx="209704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c[</a:t>
            </a:r>
            <a:r>
              <a:rPr lang="en-US" altLang="zh-TW" dirty="0"/>
              <a:t>1</a:t>
            </a:r>
            <a:r>
              <a:rPr lang="zh-TW" altLang="en-US" dirty="0"/>
              <a:t>]  = a[</a:t>
            </a:r>
            <a:r>
              <a:rPr lang="en-US" altLang="zh-TW" dirty="0"/>
              <a:t>1]</a:t>
            </a:r>
            <a:r>
              <a:rPr lang="zh-TW" altLang="en-US" dirty="0"/>
              <a:t> + b[</a:t>
            </a:r>
            <a:r>
              <a:rPr lang="en-US" altLang="zh-TW" dirty="0"/>
              <a:t>1</a:t>
            </a:r>
            <a:r>
              <a:rPr lang="zh-TW" altLang="en-US" dirty="0"/>
              <a:t>];</a:t>
            </a:r>
          </a:p>
        </p:txBody>
      </p:sp>
      <p:sp>
        <p:nvSpPr>
          <p:cNvPr id="38" name="矩形 37"/>
          <p:cNvSpPr/>
          <p:nvPr/>
        </p:nvSpPr>
        <p:spPr>
          <a:xfrm>
            <a:off x="4543035" y="6281706"/>
            <a:ext cx="209704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c[</a:t>
            </a:r>
            <a:r>
              <a:rPr lang="en-US" altLang="zh-TW" dirty="0"/>
              <a:t>2</a:t>
            </a:r>
            <a:r>
              <a:rPr lang="zh-TW" altLang="en-US" dirty="0"/>
              <a:t>]  = a[</a:t>
            </a:r>
            <a:r>
              <a:rPr lang="en-US" altLang="zh-TW" dirty="0"/>
              <a:t>2</a:t>
            </a:r>
            <a:r>
              <a:rPr lang="zh-TW" altLang="en-US" dirty="0"/>
              <a:t>] + b[</a:t>
            </a:r>
            <a:r>
              <a:rPr lang="en-US" altLang="zh-TW" dirty="0"/>
              <a:t>2</a:t>
            </a:r>
            <a:r>
              <a:rPr lang="zh-TW" altLang="en-US" dirty="0"/>
              <a:t>];</a:t>
            </a:r>
          </a:p>
        </p:txBody>
      </p:sp>
      <p:sp>
        <p:nvSpPr>
          <p:cNvPr id="39" name="矩形 38"/>
          <p:cNvSpPr/>
          <p:nvPr/>
        </p:nvSpPr>
        <p:spPr>
          <a:xfrm>
            <a:off x="6744072" y="6273091"/>
            <a:ext cx="209704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c[</a:t>
            </a:r>
            <a:r>
              <a:rPr lang="en-US" altLang="zh-TW" dirty="0"/>
              <a:t>3</a:t>
            </a:r>
            <a:r>
              <a:rPr lang="zh-TW" altLang="en-US" dirty="0"/>
              <a:t>]  = a[</a:t>
            </a:r>
            <a:r>
              <a:rPr lang="en-US" altLang="zh-TW" dirty="0"/>
              <a:t>3</a:t>
            </a:r>
            <a:r>
              <a:rPr lang="zh-TW" altLang="en-US" dirty="0"/>
              <a:t>] + b[</a:t>
            </a:r>
            <a:r>
              <a:rPr lang="en-US" altLang="zh-TW" dirty="0"/>
              <a:t>3</a:t>
            </a:r>
            <a:r>
              <a:rPr lang="zh-TW" altLang="en-US" dirty="0"/>
              <a:t>];</a:t>
            </a:r>
          </a:p>
        </p:txBody>
      </p:sp>
      <p:sp>
        <p:nvSpPr>
          <p:cNvPr id="40" name="矩形 39"/>
          <p:cNvSpPr/>
          <p:nvPr/>
        </p:nvSpPr>
        <p:spPr>
          <a:xfrm>
            <a:off x="7238748" y="4813965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Block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</a:p>
        </p:txBody>
      </p:sp>
      <p:sp>
        <p:nvSpPr>
          <p:cNvPr id="41" name="矩形 40"/>
          <p:cNvSpPr/>
          <p:nvPr/>
        </p:nvSpPr>
        <p:spPr>
          <a:xfrm>
            <a:off x="5000438" y="5870054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Block 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</a:p>
        </p:txBody>
      </p:sp>
      <p:sp>
        <p:nvSpPr>
          <p:cNvPr id="42" name="矩形 41"/>
          <p:cNvSpPr/>
          <p:nvPr/>
        </p:nvSpPr>
        <p:spPr>
          <a:xfrm>
            <a:off x="7223369" y="5870054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Block </a:t>
            </a:r>
            <a:r>
              <a:rPr lang="en-US" altLang="zh-TW" dirty="0"/>
              <a:t>3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596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N is changed to 1024x1024</a:t>
            </a:r>
          </a:p>
          <a:p>
            <a:r>
              <a:rPr lang="en-US" altLang="zh-TW" sz="2400" dirty="0"/>
              <a:t>Increase the number of blocks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>
                <a:solidFill>
                  <a:srgbClr val="FF0000"/>
                </a:solidFill>
              </a:rPr>
              <a:t>What is the limitation of blocks???</a:t>
            </a:r>
          </a:p>
          <a:p>
            <a:r>
              <a:rPr lang="en-US" altLang="zh-TW" sz="2400" dirty="0"/>
              <a:t>Each block must handle more than one position.</a:t>
            </a:r>
          </a:p>
          <a:p>
            <a:endParaRPr lang="zh-TW" altLang="en-US" sz="24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1039849" y="5473523"/>
            <a:ext cx="7461956" cy="1130337"/>
            <a:chOff x="1115616" y="2670882"/>
            <a:chExt cx="7461956" cy="1130337"/>
          </a:xfrm>
        </p:grpSpPr>
        <p:sp>
          <p:nvSpPr>
            <p:cNvPr id="29" name="矩形 28"/>
            <p:cNvSpPr/>
            <p:nvPr/>
          </p:nvSpPr>
          <p:spPr bwMode="auto">
            <a:xfrm>
              <a:off x="1141748" y="3441179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0" name="手繪多邊形 29"/>
            <p:cNvSpPr/>
            <p:nvPr/>
          </p:nvSpPr>
          <p:spPr bwMode="auto">
            <a:xfrm>
              <a:off x="1205164" y="3478820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1376242" y="3441179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2" name="手繪多邊形 31"/>
            <p:cNvSpPr/>
            <p:nvPr/>
          </p:nvSpPr>
          <p:spPr bwMode="auto">
            <a:xfrm>
              <a:off x="1439658" y="3478820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1610736" y="3441179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4" name="手繪多邊形 33"/>
            <p:cNvSpPr/>
            <p:nvPr/>
          </p:nvSpPr>
          <p:spPr bwMode="auto">
            <a:xfrm>
              <a:off x="1674152" y="3478820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1845230" y="3441179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6" name="手繪多邊形 35"/>
            <p:cNvSpPr/>
            <p:nvPr/>
          </p:nvSpPr>
          <p:spPr bwMode="auto">
            <a:xfrm>
              <a:off x="1908646" y="3478820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2724344" y="3441179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8" name="手繪多邊形 37"/>
            <p:cNvSpPr/>
            <p:nvPr/>
          </p:nvSpPr>
          <p:spPr bwMode="auto">
            <a:xfrm>
              <a:off x="2787760" y="3478820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2072564" y="3369838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……</a:t>
              </a:r>
              <a:endParaRPr lang="zh-TW" altLang="en-US" dirty="0"/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1115616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1350110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1584604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1819098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2046488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2280982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2515476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2749970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2983532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3218026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3452520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3687014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3914404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4148898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4383392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4617886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4851651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5086145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5320639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5555133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5782523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6017017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6251511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6486005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6716116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6950610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7185104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7419598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7646988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69" name="矩形 68"/>
            <p:cNvSpPr/>
            <p:nvPr/>
          </p:nvSpPr>
          <p:spPr bwMode="auto">
            <a:xfrm>
              <a:off x="7881482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70" name="矩形 69"/>
            <p:cNvSpPr/>
            <p:nvPr/>
          </p:nvSpPr>
          <p:spPr bwMode="auto">
            <a:xfrm>
              <a:off x="8115976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71" name="矩形 70"/>
            <p:cNvSpPr/>
            <p:nvPr/>
          </p:nvSpPr>
          <p:spPr bwMode="auto">
            <a:xfrm>
              <a:off x="8350470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1134876" y="2710988"/>
            <a:ext cx="7508759" cy="1130337"/>
            <a:chOff x="1163062" y="4696740"/>
            <a:chExt cx="7508759" cy="1130337"/>
          </a:xfrm>
        </p:grpSpPr>
        <p:sp>
          <p:nvSpPr>
            <p:cNvPr id="72" name="矩形 71"/>
            <p:cNvSpPr/>
            <p:nvPr/>
          </p:nvSpPr>
          <p:spPr bwMode="auto">
            <a:xfrm>
              <a:off x="1189194" y="5467037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73" name="手繪多邊形 72"/>
            <p:cNvSpPr/>
            <p:nvPr/>
          </p:nvSpPr>
          <p:spPr bwMode="auto">
            <a:xfrm>
              <a:off x="1252610" y="5504678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74" name="矩形 73"/>
            <p:cNvSpPr/>
            <p:nvPr/>
          </p:nvSpPr>
          <p:spPr bwMode="auto">
            <a:xfrm>
              <a:off x="1423688" y="5467037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75" name="手繪多邊形 74"/>
            <p:cNvSpPr/>
            <p:nvPr/>
          </p:nvSpPr>
          <p:spPr bwMode="auto">
            <a:xfrm>
              <a:off x="1487104" y="5504678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1658182" y="5467037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77" name="手繪多邊形 76"/>
            <p:cNvSpPr/>
            <p:nvPr/>
          </p:nvSpPr>
          <p:spPr bwMode="auto">
            <a:xfrm>
              <a:off x="1721598" y="5504678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78" name="矩形 77"/>
            <p:cNvSpPr/>
            <p:nvPr/>
          </p:nvSpPr>
          <p:spPr bwMode="auto">
            <a:xfrm>
              <a:off x="1892676" y="5467037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79" name="手繪多邊形 78"/>
            <p:cNvSpPr/>
            <p:nvPr/>
          </p:nvSpPr>
          <p:spPr bwMode="auto">
            <a:xfrm>
              <a:off x="1956092" y="5504678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2771790" y="5467037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81" name="手繪多邊形 80"/>
            <p:cNvSpPr/>
            <p:nvPr/>
          </p:nvSpPr>
          <p:spPr bwMode="auto">
            <a:xfrm>
              <a:off x="2835206" y="5504678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2120010" y="5395696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……</a:t>
              </a:r>
              <a:endParaRPr lang="zh-TW" altLang="en-US" dirty="0"/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1163062" y="4696740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84" name="矩形 83"/>
            <p:cNvSpPr/>
            <p:nvPr/>
          </p:nvSpPr>
          <p:spPr bwMode="auto">
            <a:xfrm>
              <a:off x="1397556" y="4696740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1632050" y="4696740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86" name="矩形 85"/>
            <p:cNvSpPr/>
            <p:nvPr/>
          </p:nvSpPr>
          <p:spPr bwMode="auto">
            <a:xfrm>
              <a:off x="1866544" y="4696740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87" name="矩形 86"/>
            <p:cNvSpPr/>
            <p:nvPr/>
          </p:nvSpPr>
          <p:spPr bwMode="auto">
            <a:xfrm>
              <a:off x="2093934" y="4696740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2328428" y="4696740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2562922" y="4696740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2797416" y="4696740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91" name="矩形 90"/>
            <p:cNvSpPr/>
            <p:nvPr/>
          </p:nvSpPr>
          <p:spPr bwMode="auto">
            <a:xfrm>
              <a:off x="3030978" y="4696740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3265472" y="4696740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3499966" y="4696740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94" name="矩形 93"/>
            <p:cNvSpPr/>
            <p:nvPr/>
          </p:nvSpPr>
          <p:spPr bwMode="auto">
            <a:xfrm>
              <a:off x="3734460" y="4696740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95" name="矩形 94"/>
            <p:cNvSpPr/>
            <p:nvPr/>
          </p:nvSpPr>
          <p:spPr bwMode="auto">
            <a:xfrm>
              <a:off x="3961850" y="4696740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96" name="矩形 95"/>
            <p:cNvSpPr/>
            <p:nvPr/>
          </p:nvSpPr>
          <p:spPr bwMode="auto">
            <a:xfrm>
              <a:off x="4196344" y="4696740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4430838" y="4696740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98" name="矩形 97"/>
            <p:cNvSpPr/>
            <p:nvPr/>
          </p:nvSpPr>
          <p:spPr bwMode="auto">
            <a:xfrm>
              <a:off x="4665332" y="4696740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99" name="矩形 98"/>
            <p:cNvSpPr/>
            <p:nvPr/>
          </p:nvSpPr>
          <p:spPr bwMode="auto">
            <a:xfrm>
              <a:off x="4899097" y="4696740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00" name="矩形 99"/>
            <p:cNvSpPr/>
            <p:nvPr/>
          </p:nvSpPr>
          <p:spPr bwMode="auto">
            <a:xfrm>
              <a:off x="5133591" y="4696740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01" name="矩形 100"/>
            <p:cNvSpPr/>
            <p:nvPr/>
          </p:nvSpPr>
          <p:spPr bwMode="auto">
            <a:xfrm>
              <a:off x="5368085" y="4696740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02" name="矩形 101"/>
            <p:cNvSpPr/>
            <p:nvPr/>
          </p:nvSpPr>
          <p:spPr bwMode="auto">
            <a:xfrm>
              <a:off x="5602579" y="4696740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03" name="矩形 102"/>
            <p:cNvSpPr/>
            <p:nvPr/>
          </p:nvSpPr>
          <p:spPr bwMode="auto">
            <a:xfrm>
              <a:off x="5829969" y="4696740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04" name="矩形 103"/>
            <p:cNvSpPr/>
            <p:nvPr/>
          </p:nvSpPr>
          <p:spPr bwMode="auto">
            <a:xfrm>
              <a:off x="6064463" y="4696740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6298957" y="4696740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06" name="矩形 105"/>
            <p:cNvSpPr/>
            <p:nvPr/>
          </p:nvSpPr>
          <p:spPr bwMode="auto">
            <a:xfrm>
              <a:off x="6533451" y="4696740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07" name="矩形 106"/>
            <p:cNvSpPr/>
            <p:nvPr/>
          </p:nvSpPr>
          <p:spPr bwMode="auto">
            <a:xfrm>
              <a:off x="6763562" y="4696740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6998056" y="4696740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7232550" y="4696740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7467044" y="4696740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7694434" y="4696740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12" name="矩形 111"/>
            <p:cNvSpPr/>
            <p:nvPr/>
          </p:nvSpPr>
          <p:spPr bwMode="auto">
            <a:xfrm>
              <a:off x="7928928" y="4696740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13" name="矩形 112"/>
            <p:cNvSpPr/>
            <p:nvPr/>
          </p:nvSpPr>
          <p:spPr bwMode="auto">
            <a:xfrm>
              <a:off x="8163422" y="4696740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8397916" y="4696740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15" name="矩形 114"/>
            <p:cNvSpPr/>
            <p:nvPr/>
          </p:nvSpPr>
          <p:spPr bwMode="auto">
            <a:xfrm>
              <a:off x="6626391" y="5467037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16" name="手繪多邊形 115"/>
            <p:cNvSpPr/>
            <p:nvPr/>
          </p:nvSpPr>
          <p:spPr bwMode="auto">
            <a:xfrm>
              <a:off x="6689807" y="5504678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6860885" y="5467037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18" name="手繪多邊形 117"/>
            <p:cNvSpPr/>
            <p:nvPr/>
          </p:nvSpPr>
          <p:spPr bwMode="auto">
            <a:xfrm>
              <a:off x="6924301" y="5504678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19" name="矩形 118"/>
            <p:cNvSpPr/>
            <p:nvPr/>
          </p:nvSpPr>
          <p:spPr bwMode="auto">
            <a:xfrm>
              <a:off x="7095379" y="5467037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20" name="手繪多邊形 119"/>
            <p:cNvSpPr/>
            <p:nvPr/>
          </p:nvSpPr>
          <p:spPr bwMode="auto">
            <a:xfrm>
              <a:off x="7158795" y="5504678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21" name="矩形 120"/>
            <p:cNvSpPr/>
            <p:nvPr/>
          </p:nvSpPr>
          <p:spPr bwMode="auto">
            <a:xfrm>
              <a:off x="7329873" y="5467037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22" name="手繪多邊形 121"/>
            <p:cNvSpPr/>
            <p:nvPr/>
          </p:nvSpPr>
          <p:spPr bwMode="auto">
            <a:xfrm>
              <a:off x="7393289" y="5504678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8208987" y="5467037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24" name="手繪多邊形 123"/>
            <p:cNvSpPr/>
            <p:nvPr/>
          </p:nvSpPr>
          <p:spPr bwMode="auto">
            <a:xfrm>
              <a:off x="8272403" y="5504678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7557207" y="5395696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……</a:t>
              </a:r>
              <a:endParaRPr lang="zh-TW" altLang="en-US" dirty="0"/>
            </a:p>
          </p:txBody>
        </p:sp>
        <p:sp>
          <p:nvSpPr>
            <p:cNvPr id="126" name="矩形 125"/>
            <p:cNvSpPr/>
            <p:nvPr/>
          </p:nvSpPr>
          <p:spPr bwMode="auto">
            <a:xfrm>
              <a:off x="3004665" y="5467037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27" name="手繪多邊形 126"/>
            <p:cNvSpPr/>
            <p:nvPr/>
          </p:nvSpPr>
          <p:spPr bwMode="auto">
            <a:xfrm>
              <a:off x="3068081" y="5504678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28" name="矩形 127"/>
            <p:cNvSpPr/>
            <p:nvPr/>
          </p:nvSpPr>
          <p:spPr bwMode="auto">
            <a:xfrm>
              <a:off x="3239159" y="5467037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29" name="手繪多邊形 128"/>
            <p:cNvSpPr/>
            <p:nvPr/>
          </p:nvSpPr>
          <p:spPr bwMode="auto">
            <a:xfrm>
              <a:off x="3302575" y="5504678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30" name="矩形 129"/>
            <p:cNvSpPr/>
            <p:nvPr/>
          </p:nvSpPr>
          <p:spPr bwMode="auto">
            <a:xfrm>
              <a:off x="3473653" y="5467037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31" name="手繪多邊形 130"/>
            <p:cNvSpPr/>
            <p:nvPr/>
          </p:nvSpPr>
          <p:spPr bwMode="auto">
            <a:xfrm>
              <a:off x="3537069" y="5504678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32" name="矩形 131"/>
            <p:cNvSpPr/>
            <p:nvPr/>
          </p:nvSpPr>
          <p:spPr bwMode="auto">
            <a:xfrm>
              <a:off x="3708147" y="5467037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33" name="手繪多邊形 132"/>
            <p:cNvSpPr/>
            <p:nvPr/>
          </p:nvSpPr>
          <p:spPr bwMode="auto">
            <a:xfrm>
              <a:off x="3771563" y="5504678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34" name="矩形 133"/>
            <p:cNvSpPr/>
            <p:nvPr/>
          </p:nvSpPr>
          <p:spPr bwMode="auto">
            <a:xfrm>
              <a:off x="4587261" y="5467037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35" name="手繪多邊形 134"/>
            <p:cNvSpPr/>
            <p:nvPr/>
          </p:nvSpPr>
          <p:spPr bwMode="auto">
            <a:xfrm>
              <a:off x="4650677" y="5504678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36" name="文字方塊 135"/>
            <p:cNvSpPr txBox="1"/>
            <p:nvPr/>
          </p:nvSpPr>
          <p:spPr>
            <a:xfrm>
              <a:off x="3935481" y="5395696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……</a:t>
              </a:r>
              <a:endParaRPr lang="zh-TW" altLang="en-US" dirty="0"/>
            </a:p>
          </p:txBody>
        </p:sp>
        <p:sp>
          <p:nvSpPr>
            <p:cNvPr id="137" name="矩形 136"/>
            <p:cNvSpPr/>
            <p:nvPr/>
          </p:nvSpPr>
          <p:spPr bwMode="auto">
            <a:xfrm>
              <a:off x="4816693" y="5467037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38" name="手繪多邊形 137"/>
            <p:cNvSpPr/>
            <p:nvPr/>
          </p:nvSpPr>
          <p:spPr bwMode="auto">
            <a:xfrm>
              <a:off x="4880109" y="5504678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39" name="矩形 138"/>
            <p:cNvSpPr/>
            <p:nvPr/>
          </p:nvSpPr>
          <p:spPr bwMode="auto">
            <a:xfrm>
              <a:off x="5051187" y="5467037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40" name="手繪多邊形 139"/>
            <p:cNvSpPr/>
            <p:nvPr/>
          </p:nvSpPr>
          <p:spPr bwMode="auto">
            <a:xfrm>
              <a:off x="5114603" y="5504678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41" name="矩形 140"/>
            <p:cNvSpPr/>
            <p:nvPr/>
          </p:nvSpPr>
          <p:spPr bwMode="auto">
            <a:xfrm>
              <a:off x="5285681" y="5467037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42" name="手繪多邊形 141"/>
            <p:cNvSpPr/>
            <p:nvPr/>
          </p:nvSpPr>
          <p:spPr bwMode="auto">
            <a:xfrm>
              <a:off x="5349097" y="5504678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43" name="矩形 142"/>
            <p:cNvSpPr/>
            <p:nvPr/>
          </p:nvSpPr>
          <p:spPr bwMode="auto">
            <a:xfrm>
              <a:off x="5520175" y="5467037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44" name="手繪多邊形 143"/>
            <p:cNvSpPr/>
            <p:nvPr/>
          </p:nvSpPr>
          <p:spPr bwMode="auto">
            <a:xfrm>
              <a:off x="5583591" y="5504678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45" name="矩形 144"/>
            <p:cNvSpPr/>
            <p:nvPr/>
          </p:nvSpPr>
          <p:spPr bwMode="auto">
            <a:xfrm>
              <a:off x="6399289" y="5467037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46" name="手繪多邊形 145"/>
            <p:cNvSpPr/>
            <p:nvPr/>
          </p:nvSpPr>
          <p:spPr bwMode="auto">
            <a:xfrm>
              <a:off x="6462705" y="5504678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5747509" y="5395696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……</a:t>
              </a:r>
              <a:endParaRPr lang="zh-TW" altLang="en-US" dirty="0"/>
            </a:p>
          </p:txBody>
        </p:sp>
        <p:sp>
          <p:nvSpPr>
            <p:cNvPr id="148" name="矩形 147"/>
            <p:cNvSpPr/>
            <p:nvPr/>
          </p:nvSpPr>
          <p:spPr bwMode="auto">
            <a:xfrm>
              <a:off x="8444719" y="5467037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49" name="手繪多邊形 148"/>
            <p:cNvSpPr/>
            <p:nvPr/>
          </p:nvSpPr>
          <p:spPr bwMode="auto">
            <a:xfrm>
              <a:off x="8508135" y="5504678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</p:grpSp>
      <p:cxnSp>
        <p:nvCxnSpPr>
          <p:cNvPr id="150" name="弧形接點 149"/>
          <p:cNvCxnSpPr/>
          <p:nvPr/>
        </p:nvCxnSpPr>
        <p:spPr bwMode="auto">
          <a:xfrm rot="16200000" flipH="1">
            <a:off x="2087358" y="4899604"/>
            <a:ext cx="12700" cy="186791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1" name="弧形接點 150"/>
          <p:cNvCxnSpPr/>
          <p:nvPr/>
        </p:nvCxnSpPr>
        <p:spPr bwMode="auto">
          <a:xfrm rot="16200000" flipH="1">
            <a:off x="3961977" y="4947150"/>
            <a:ext cx="12700" cy="186791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2" name="弧形接點 151"/>
          <p:cNvCxnSpPr/>
          <p:nvPr/>
        </p:nvCxnSpPr>
        <p:spPr bwMode="auto">
          <a:xfrm rot="16200000" flipH="1">
            <a:off x="5874709" y="4959850"/>
            <a:ext cx="12700" cy="186791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3" name="弧形接點 152"/>
          <p:cNvCxnSpPr/>
          <p:nvPr/>
        </p:nvCxnSpPr>
        <p:spPr bwMode="auto">
          <a:xfrm rot="16200000" flipH="1">
            <a:off x="7757926" y="4974566"/>
            <a:ext cx="12700" cy="186791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4" name="直線單箭頭接點 153"/>
          <p:cNvCxnSpPr/>
          <p:nvPr/>
        </p:nvCxnSpPr>
        <p:spPr bwMode="auto">
          <a:xfrm flipV="1">
            <a:off x="1227048" y="3190708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5" name="直線單箭頭接點 154"/>
          <p:cNvCxnSpPr/>
          <p:nvPr/>
        </p:nvCxnSpPr>
        <p:spPr bwMode="auto">
          <a:xfrm flipV="1">
            <a:off x="1442733" y="3190708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6" name="直線單箭頭接點 155"/>
          <p:cNvCxnSpPr/>
          <p:nvPr/>
        </p:nvCxnSpPr>
        <p:spPr bwMode="auto">
          <a:xfrm flipV="1">
            <a:off x="1730765" y="3190708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7" name="直線單箭頭接點 156"/>
          <p:cNvCxnSpPr/>
          <p:nvPr/>
        </p:nvCxnSpPr>
        <p:spPr bwMode="auto">
          <a:xfrm flipV="1">
            <a:off x="1946789" y="3190708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8" name="直線單箭頭接點 157"/>
          <p:cNvCxnSpPr/>
          <p:nvPr/>
        </p:nvCxnSpPr>
        <p:spPr bwMode="auto">
          <a:xfrm flipV="1">
            <a:off x="2802469" y="3190708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9" name="直線單箭頭接點 158"/>
          <p:cNvCxnSpPr/>
          <p:nvPr/>
        </p:nvCxnSpPr>
        <p:spPr bwMode="auto">
          <a:xfrm flipV="1">
            <a:off x="3072866" y="3190708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0" name="直線單箭頭接點 159"/>
          <p:cNvCxnSpPr/>
          <p:nvPr/>
        </p:nvCxnSpPr>
        <p:spPr bwMode="auto">
          <a:xfrm flipV="1">
            <a:off x="3288551" y="3190708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1" name="直線單箭頭接點 160"/>
          <p:cNvCxnSpPr/>
          <p:nvPr/>
        </p:nvCxnSpPr>
        <p:spPr bwMode="auto">
          <a:xfrm flipV="1">
            <a:off x="3576583" y="3190708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2" name="直線單箭頭接點 161"/>
          <p:cNvCxnSpPr/>
          <p:nvPr/>
        </p:nvCxnSpPr>
        <p:spPr bwMode="auto">
          <a:xfrm flipV="1">
            <a:off x="3792607" y="3190708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3" name="直線單箭頭接點 162"/>
          <p:cNvCxnSpPr/>
          <p:nvPr/>
        </p:nvCxnSpPr>
        <p:spPr bwMode="auto">
          <a:xfrm flipV="1">
            <a:off x="4648287" y="3190708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4" name="直線單箭頭接點 163"/>
          <p:cNvCxnSpPr/>
          <p:nvPr/>
        </p:nvCxnSpPr>
        <p:spPr bwMode="auto">
          <a:xfrm flipV="1">
            <a:off x="4854651" y="3190708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5" name="直線單箭頭接點 164"/>
          <p:cNvCxnSpPr/>
          <p:nvPr/>
        </p:nvCxnSpPr>
        <p:spPr bwMode="auto">
          <a:xfrm flipV="1">
            <a:off x="5070336" y="3190708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6" name="直線單箭頭接點 165"/>
          <p:cNvCxnSpPr/>
          <p:nvPr/>
        </p:nvCxnSpPr>
        <p:spPr bwMode="auto">
          <a:xfrm flipV="1">
            <a:off x="5358368" y="3190708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7" name="直線單箭頭接點 166"/>
          <p:cNvCxnSpPr/>
          <p:nvPr/>
        </p:nvCxnSpPr>
        <p:spPr bwMode="auto">
          <a:xfrm flipV="1">
            <a:off x="5574392" y="3190708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8" name="直線單箭頭接點 167"/>
          <p:cNvCxnSpPr/>
          <p:nvPr/>
        </p:nvCxnSpPr>
        <p:spPr bwMode="auto">
          <a:xfrm flipV="1">
            <a:off x="6430072" y="3190708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9" name="直線單箭頭接點 168"/>
          <p:cNvCxnSpPr/>
          <p:nvPr/>
        </p:nvCxnSpPr>
        <p:spPr bwMode="auto">
          <a:xfrm flipV="1">
            <a:off x="6710101" y="3190708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0" name="直線單箭頭接點 169"/>
          <p:cNvCxnSpPr/>
          <p:nvPr/>
        </p:nvCxnSpPr>
        <p:spPr bwMode="auto">
          <a:xfrm flipV="1">
            <a:off x="6925786" y="3190708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1" name="直線單箭頭接點 170"/>
          <p:cNvCxnSpPr/>
          <p:nvPr/>
        </p:nvCxnSpPr>
        <p:spPr bwMode="auto">
          <a:xfrm flipV="1">
            <a:off x="7213818" y="3190708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2" name="直線單箭頭接點 171"/>
          <p:cNvCxnSpPr/>
          <p:nvPr/>
        </p:nvCxnSpPr>
        <p:spPr bwMode="auto">
          <a:xfrm flipV="1">
            <a:off x="7429842" y="3190708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3" name="直線單箭頭接點 172"/>
          <p:cNvCxnSpPr/>
          <p:nvPr/>
        </p:nvCxnSpPr>
        <p:spPr bwMode="auto">
          <a:xfrm flipV="1">
            <a:off x="8285522" y="3190708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4" name="直線單箭頭接點 173"/>
          <p:cNvCxnSpPr/>
          <p:nvPr/>
        </p:nvCxnSpPr>
        <p:spPr bwMode="auto">
          <a:xfrm flipV="1">
            <a:off x="8479948" y="3190708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6" name="直線單箭頭接點 175"/>
          <p:cNvCxnSpPr/>
          <p:nvPr/>
        </p:nvCxnSpPr>
        <p:spPr bwMode="auto">
          <a:xfrm flipV="1">
            <a:off x="1199405" y="5914875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7" name="直線單箭頭接點 176"/>
          <p:cNvCxnSpPr/>
          <p:nvPr/>
        </p:nvCxnSpPr>
        <p:spPr bwMode="auto">
          <a:xfrm flipV="1">
            <a:off x="1415090" y="5914875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8" name="直線單箭頭接點 177"/>
          <p:cNvCxnSpPr/>
          <p:nvPr/>
        </p:nvCxnSpPr>
        <p:spPr bwMode="auto">
          <a:xfrm flipV="1">
            <a:off x="1703122" y="5914875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9" name="直線單箭頭接點 178"/>
          <p:cNvCxnSpPr/>
          <p:nvPr/>
        </p:nvCxnSpPr>
        <p:spPr bwMode="auto">
          <a:xfrm flipV="1">
            <a:off x="1919146" y="5914875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0" name="直線單箭頭接點 179"/>
          <p:cNvCxnSpPr/>
          <p:nvPr/>
        </p:nvCxnSpPr>
        <p:spPr bwMode="auto">
          <a:xfrm flipV="1">
            <a:off x="2774826" y="5914875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2925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TW" sz="2400" dirty="0"/>
              <a:t> add&lt;&lt;&lt;N, 1&gt;&gt;&gt;( dev_a, dev_b, dev_c );</a:t>
            </a:r>
          </a:p>
          <a:p>
            <a:r>
              <a:rPr lang="en-US" altLang="zh-TW" sz="2400" dirty="0"/>
              <a:t>N blocks x 1 thread/block = N parallel threads</a:t>
            </a:r>
            <a:endParaRPr lang="zh-TW" altLang="en-US" sz="2400" dirty="0"/>
          </a:p>
        </p:txBody>
      </p:sp>
      <p:grpSp>
        <p:nvGrpSpPr>
          <p:cNvPr id="30" name="群組 29"/>
          <p:cNvGrpSpPr/>
          <p:nvPr/>
        </p:nvGrpSpPr>
        <p:grpSpPr>
          <a:xfrm>
            <a:off x="1065641" y="5023596"/>
            <a:ext cx="7461956" cy="1130337"/>
            <a:chOff x="1115616" y="2670882"/>
            <a:chExt cx="7461956" cy="1130337"/>
          </a:xfrm>
        </p:grpSpPr>
        <p:sp>
          <p:nvSpPr>
            <p:cNvPr id="32" name="矩形 31"/>
            <p:cNvSpPr/>
            <p:nvPr/>
          </p:nvSpPr>
          <p:spPr bwMode="auto">
            <a:xfrm>
              <a:off x="1141748" y="3441179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7" name="手繪多邊形 36"/>
            <p:cNvSpPr/>
            <p:nvPr/>
          </p:nvSpPr>
          <p:spPr bwMode="auto">
            <a:xfrm>
              <a:off x="1205164" y="3478820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1376242" y="3441179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9" name="手繪多邊形 38"/>
            <p:cNvSpPr/>
            <p:nvPr/>
          </p:nvSpPr>
          <p:spPr bwMode="auto">
            <a:xfrm>
              <a:off x="1439658" y="3478820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1610736" y="3441179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41" name="手繪多邊形 40"/>
            <p:cNvSpPr/>
            <p:nvPr/>
          </p:nvSpPr>
          <p:spPr bwMode="auto">
            <a:xfrm>
              <a:off x="1674152" y="3478820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1845230" y="3441179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43" name="手繪多邊形 42"/>
            <p:cNvSpPr/>
            <p:nvPr/>
          </p:nvSpPr>
          <p:spPr bwMode="auto">
            <a:xfrm>
              <a:off x="1908646" y="3478820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2724344" y="3441179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45" name="手繪多邊形 44"/>
            <p:cNvSpPr/>
            <p:nvPr/>
          </p:nvSpPr>
          <p:spPr bwMode="auto">
            <a:xfrm>
              <a:off x="2787760" y="3478820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2072564" y="3369838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……</a:t>
              </a:r>
              <a:endParaRPr lang="zh-TW" altLang="en-US" dirty="0"/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1115616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1350110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1584604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1819098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2046488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2280982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2515476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2749970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2983532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3218026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3452520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3687014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3914404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4148898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4383392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4617886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4851651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69" name="矩形 68"/>
            <p:cNvSpPr/>
            <p:nvPr/>
          </p:nvSpPr>
          <p:spPr bwMode="auto">
            <a:xfrm>
              <a:off x="5086145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70" name="矩形 69"/>
            <p:cNvSpPr/>
            <p:nvPr/>
          </p:nvSpPr>
          <p:spPr bwMode="auto">
            <a:xfrm>
              <a:off x="5320639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71" name="矩形 70"/>
            <p:cNvSpPr/>
            <p:nvPr/>
          </p:nvSpPr>
          <p:spPr bwMode="auto">
            <a:xfrm>
              <a:off x="5555133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5782523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73" name="矩形 72"/>
            <p:cNvSpPr/>
            <p:nvPr/>
          </p:nvSpPr>
          <p:spPr bwMode="auto">
            <a:xfrm>
              <a:off x="6017017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74" name="矩形 73"/>
            <p:cNvSpPr/>
            <p:nvPr/>
          </p:nvSpPr>
          <p:spPr bwMode="auto">
            <a:xfrm>
              <a:off x="6251511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75" name="矩形 74"/>
            <p:cNvSpPr/>
            <p:nvPr/>
          </p:nvSpPr>
          <p:spPr bwMode="auto">
            <a:xfrm>
              <a:off x="6486005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6716116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6950610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78" name="矩形 77"/>
            <p:cNvSpPr/>
            <p:nvPr/>
          </p:nvSpPr>
          <p:spPr bwMode="auto">
            <a:xfrm>
              <a:off x="7185104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79" name="矩形 78"/>
            <p:cNvSpPr/>
            <p:nvPr/>
          </p:nvSpPr>
          <p:spPr bwMode="auto">
            <a:xfrm>
              <a:off x="7419598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7646988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81" name="矩形 80"/>
            <p:cNvSpPr/>
            <p:nvPr/>
          </p:nvSpPr>
          <p:spPr bwMode="auto">
            <a:xfrm>
              <a:off x="7881482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8115976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8350470" y="2670882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</p:grpSp>
      <p:cxnSp>
        <p:nvCxnSpPr>
          <p:cNvPr id="84" name="弧形接點 83"/>
          <p:cNvCxnSpPr/>
          <p:nvPr/>
        </p:nvCxnSpPr>
        <p:spPr bwMode="auto">
          <a:xfrm rot="16200000" flipH="1">
            <a:off x="2113150" y="4449677"/>
            <a:ext cx="12700" cy="186791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弧形接點 84"/>
          <p:cNvCxnSpPr/>
          <p:nvPr/>
        </p:nvCxnSpPr>
        <p:spPr bwMode="auto">
          <a:xfrm rot="16200000" flipH="1">
            <a:off x="3987769" y="4497223"/>
            <a:ext cx="12700" cy="186791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弧形接點 85"/>
          <p:cNvCxnSpPr/>
          <p:nvPr/>
        </p:nvCxnSpPr>
        <p:spPr bwMode="auto">
          <a:xfrm rot="16200000" flipH="1">
            <a:off x="5900501" y="4509923"/>
            <a:ext cx="12700" cy="186791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弧形接點 86"/>
          <p:cNvCxnSpPr/>
          <p:nvPr/>
        </p:nvCxnSpPr>
        <p:spPr bwMode="auto">
          <a:xfrm rot="16200000" flipH="1">
            <a:off x="7783718" y="4524639"/>
            <a:ext cx="12700" cy="186791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直線單箭頭接點 87"/>
          <p:cNvCxnSpPr/>
          <p:nvPr/>
        </p:nvCxnSpPr>
        <p:spPr bwMode="auto">
          <a:xfrm flipV="1">
            <a:off x="1225197" y="5464948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直線單箭頭接點 88"/>
          <p:cNvCxnSpPr/>
          <p:nvPr/>
        </p:nvCxnSpPr>
        <p:spPr bwMode="auto">
          <a:xfrm flipV="1">
            <a:off x="1440882" y="5464948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直線單箭頭接點 89"/>
          <p:cNvCxnSpPr/>
          <p:nvPr/>
        </p:nvCxnSpPr>
        <p:spPr bwMode="auto">
          <a:xfrm flipV="1">
            <a:off x="1728914" y="5464948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直線單箭頭接點 90"/>
          <p:cNvCxnSpPr/>
          <p:nvPr/>
        </p:nvCxnSpPr>
        <p:spPr bwMode="auto">
          <a:xfrm flipV="1">
            <a:off x="1944938" y="5464948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直線單箭頭接點 91"/>
          <p:cNvCxnSpPr/>
          <p:nvPr/>
        </p:nvCxnSpPr>
        <p:spPr bwMode="auto">
          <a:xfrm flipV="1">
            <a:off x="2800618" y="5464948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3" name="矩形 92"/>
          <p:cNvSpPr/>
          <p:nvPr/>
        </p:nvSpPr>
        <p:spPr>
          <a:xfrm>
            <a:off x="1065641" y="2525699"/>
            <a:ext cx="7566992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2000" dirty="0"/>
              <a:t>__global__ void add( int *a, int *b, int *c ) {</a:t>
            </a:r>
          </a:p>
          <a:p>
            <a:r>
              <a:rPr lang="zh-TW" altLang="en-US" sz="2000" dirty="0"/>
              <a:t>    int tid = </a:t>
            </a:r>
            <a:r>
              <a:rPr lang="en-US" altLang="zh-TW" sz="2000" dirty="0" err="1"/>
              <a:t>blockIdx</a:t>
            </a:r>
            <a:r>
              <a:rPr lang="zh-TW" altLang="en-US" sz="2000" dirty="0"/>
              <a:t>.x;</a:t>
            </a:r>
          </a:p>
          <a:p>
            <a:r>
              <a:rPr lang="zh-TW" altLang="en-US" sz="2000" dirty="0"/>
              <a:t>    </a:t>
            </a:r>
            <a:r>
              <a:rPr lang="en-US" altLang="zh-TW" sz="2000" dirty="0"/>
              <a:t>while</a:t>
            </a:r>
            <a:r>
              <a:rPr lang="zh-TW" altLang="en-US" sz="2000" dirty="0"/>
              <a:t> (tid &lt; N)</a:t>
            </a:r>
          </a:p>
          <a:p>
            <a:r>
              <a:rPr lang="zh-TW" altLang="en-US" sz="2000" dirty="0"/>
              <a:t>        c[tid] = a[tid] + b[tid]; </a:t>
            </a:r>
            <a:endParaRPr lang="en-US" altLang="zh-TW" sz="2000" dirty="0"/>
          </a:p>
          <a:p>
            <a:r>
              <a:rPr lang="en-US" altLang="zh-TW" sz="2000" dirty="0"/>
              <a:t>        </a:t>
            </a:r>
            <a:r>
              <a:rPr lang="en-US" altLang="zh-TW" sz="2000" dirty="0" err="1"/>
              <a:t>tid</a:t>
            </a:r>
            <a:r>
              <a:rPr lang="en-US" altLang="zh-TW" sz="2000" dirty="0"/>
              <a:t> += </a:t>
            </a:r>
            <a:r>
              <a:rPr lang="en-US" altLang="zh-TW" sz="2000" dirty="0" err="1"/>
              <a:t>gridDim.x</a:t>
            </a:r>
            <a:r>
              <a:rPr lang="en-US" altLang="zh-TW" sz="2000" dirty="0"/>
              <a:t>;</a:t>
            </a:r>
            <a:endParaRPr lang="zh-TW" altLang="en-US" sz="2000" dirty="0"/>
          </a:p>
          <a:p>
            <a:r>
              <a:rPr lang="zh-TW" alt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075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Single Block Multiple Threads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7"/>
            <a:ext cx="10459226" cy="4628586"/>
          </a:xfrm>
        </p:spPr>
        <p:txBody>
          <a:bodyPr/>
          <a:lstStyle/>
          <a:p>
            <a:r>
              <a:rPr lang="en-US" altLang="zh-TW" sz="2800" dirty="0"/>
              <a:t>Terminology: a block can be split into parallel threads </a:t>
            </a:r>
            <a:endParaRPr lang="pt-BR" altLang="zh-TW" sz="2800" dirty="0"/>
          </a:p>
          <a:p>
            <a:r>
              <a:rPr lang="pt-BR" altLang="zh-TW" sz="2800" dirty="0"/>
              <a:t>add&lt;&lt;&lt;1, N&gt;&gt;&gt;( dev _ a, dev _ b, dev _ c );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055440" y="2540720"/>
            <a:ext cx="7566992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2400" dirty="0"/>
              <a:t>__global__ void add( int *a, int *b, int *c ) {</a:t>
            </a:r>
          </a:p>
          <a:p>
            <a:r>
              <a:rPr lang="zh-TW" altLang="en-US" sz="2400" dirty="0"/>
              <a:t>    int tid = threadIdx.x;</a:t>
            </a:r>
          </a:p>
          <a:p>
            <a:r>
              <a:rPr lang="zh-TW" altLang="en-US" sz="2400" dirty="0"/>
              <a:t>    if (tid &lt; N)</a:t>
            </a:r>
          </a:p>
          <a:p>
            <a:r>
              <a:rPr lang="zh-TW" altLang="en-US" sz="2400" dirty="0"/>
              <a:t>        c[tid] = a[tid] + b[tid]; </a:t>
            </a:r>
          </a:p>
          <a:p>
            <a:r>
              <a:rPr lang="zh-TW" altLang="en-US" sz="2400" dirty="0"/>
              <a:t>}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1055440" y="4725144"/>
            <a:ext cx="6978353" cy="1837073"/>
            <a:chOff x="2552828" y="4553394"/>
            <a:chExt cx="6978353" cy="1837073"/>
          </a:xfrm>
        </p:grpSpPr>
        <p:sp>
          <p:nvSpPr>
            <p:cNvPr id="34" name="矩形 33"/>
            <p:cNvSpPr/>
            <p:nvPr/>
          </p:nvSpPr>
          <p:spPr bwMode="auto">
            <a:xfrm>
              <a:off x="2578960" y="5609945"/>
              <a:ext cx="1835324" cy="50726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5" name="手繪多邊形 34"/>
            <p:cNvSpPr/>
            <p:nvPr/>
          </p:nvSpPr>
          <p:spPr bwMode="auto">
            <a:xfrm>
              <a:off x="2642377" y="570416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7" name="手繪多邊形 36"/>
            <p:cNvSpPr/>
            <p:nvPr/>
          </p:nvSpPr>
          <p:spPr bwMode="auto">
            <a:xfrm>
              <a:off x="2876871" y="570416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9" name="手繪多邊形 38"/>
            <p:cNvSpPr/>
            <p:nvPr/>
          </p:nvSpPr>
          <p:spPr bwMode="auto">
            <a:xfrm>
              <a:off x="3111365" y="570416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41" name="手繪多邊形 40"/>
            <p:cNvSpPr/>
            <p:nvPr/>
          </p:nvSpPr>
          <p:spPr bwMode="auto">
            <a:xfrm>
              <a:off x="3345859" y="570416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43" name="手繪多邊形 42"/>
            <p:cNvSpPr/>
            <p:nvPr/>
          </p:nvSpPr>
          <p:spPr bwMode="auto">
            <a:xfrm>
              <a:off x="4224973" y="570416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3509777" y="5595183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……</a:t>
              </a:r>
              <a:endParaRPr lang="zh-TW" altLang="en-US" dirty="0"/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2552828" y="4896227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2787322" y="4896227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3021816" y="4896227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3256310" y="4896227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3483700" y="4896227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3718194" y="4896227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3952688" y="4896227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4187182" y="4896227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cxnSp>
          <p:nvCxnSpPr>
            <p:cNvPr id="53" name="直線單箭頭接點 52"/>
            <p:cNvCxnSpPr/>
            <p:nvPr/>
          </p:nvCxnSpPr>
          <p:spPr bwMode="auto">
            <a:xfrm flipV="1">
              <a:off x="2680585" y="5309697"/>
              <a:ext cx="0" cy="2905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線單箭頭接點 53"/>
            <p:cNvCxnSpPr/>
            <p:nvPr/>
          </p:nvCxnSpPr>
          <p:spPr bwMode="auto">
            <a:xfrm flipV="1">
              <a:off x="2896270" y="5309697"/>
              <a:ext cx="0" cy="2905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直線單箭頭接點 54"/>
            <p:cNvCxnSpPr/>
            <p:nvPr/>
          </p:nvCxnSpPr>
          <p:spPr bwMode="auto">
            <a:xfrm flipV="1">
              <a:off x="3184302" y="5309697"/>
              <a:ext cx="0" cy="2905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線單箭頭接點 55"/>
            <p:cNvCxnSpPr/>
            <p:nvPr/>
          </p:nvCxnSpPr>
          <p:spPr bwMode="auto">
            <a:xfrm flipV="1">
              <a:off x="3400326" y="5309697"/>
              <a:ext cx="0" cy="2905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線單箭頭接點 56"/>
            <p:cNvCxnSpPr/>
            <p:nvPr/>
          </p:nvCxnSpPr>
          <p:spPr bwMode="auto">
            <a:xfrm flipV="1">
              <a:off x="4256006" y="5309697"/>
              <a:ext cx="0" cy="2905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矩形 24"/>
            <p:cNvSpPr/>
            <p:nvPr/>
          </p:nvSpPr>
          <p:spPr>
            <a:xfrm>
              <a:off x="5211200" y="4948201"/>
              <a:ext cx="2097049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c[0]  = a[0] + b[0];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5690496" y="4553394"/>
              <a:ext cx="11721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Thread </a:t>
              </a:r>
              <a:r>
                <a:rPr lang="zh-TW" altLang="en-US" dirty="0"/>
                <a:t>0 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7434132" y="4925909"/>
              <a:ext cx="2097049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c[</a:t>
              </a:r>
              <a:r>
                <a:rPr lang="en-US" altLang="zh-TW" dirty="0"/>
                <a:t>1</a:t>
              </a:r>
              <a:r>
                <a:rPr lang="zh-TW" altLang="en-US" dirty="0"/>
                <a:t>]  = a[</a:t>
              </a:r>
              <a:r>
                <a:rPr lang="en-US" altLang="zh-TW" dirty="0"/>
                <a:t>1]</a:t>
              </a:r>
              <a:r>
                <a:rPr lang="zh-TW" altLang="en-US" dirty="0"/>
                <a:t> + b[</a:t>
              </a:r>
              <a:r>
                <a:rPr lang="en-US" altLang="zh-TW" dirty="0"/>
                <a:t>1</a:t>
              </a:r>
              <a:r>
                <a:rPr lang="zh-TW" altLang="en-US" dirty="0"/>
                <a:t>];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5233094" y="6021135"/>
              <a:ext cx="2097049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c[</a:t>
              </a:r>
              <a:r>
                <a:rPr lang="en-US" altLang="zh-TW" dirty="0"/>
                <a:t>2</a:t>
              </a:r>
              <a:r>
                <a:rPr lang="zh-TW" altLang="en-US" dirty="0"/>
                <a:t>]  = a[</a:t>
              </a:r>
              <a:r>
                <a:rPr lang="en-US" altLang="zh-TW" dirty="0"/>
                <a:t>2</a:t>
              </a:r>
              <a:r>
                <a:rPr lang="zh-TW" altLang="en-US" dirty="0"/>
                <a:t>] + b[</a:t>
              </a:r>
              <a:r>
                <a:rPr lang="en-US" altLang="zh-TW" dirty="0"/>
                <a:t>2</a:t>
              </a:r>
              <a:r>
                <a:rPr lang="zh-TW" altLang="en-US" dirty="0"/>
                <a:t>];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7434131" y="6012520"/>
              <a:ext cx="2097049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c[</a:t>
              </a:r>
              <a:r>
                <a:rPr lang="en-US" altLang="zh-TW" dirty="0"/>
                <a:t>3</a:t>
              </a:r>
              <a:r>
                <a:rPr lang="zh-TW" altLang="en-US" dirty="0"/>
                <a:t>]  = a[</a:t>
              </a:r>
              <a:r>
                <a:rPr lang="en-US" altLang="zh-TW" dirty="0"/>
                <a:t>3</a:t>
              </a:r>
              <a:r>
                <a:rPr lang="zh-TW" altLang="en-US" dirty="0"/>
                <a:t>] + b[</a:t>
              </a:r>
              <a:r>
                <a:rPr lang="en-US" altLang="zh-TW" dirty="0"/>
                <a:t>3</a:t>
              </a:r>
              <a:r>
                <a:rPr lang="zh-TW" altLang="en-US" dirty="0"/>
                <a:t>];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7928806" y="4553394"/>
              <a:ext cx="11721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Thread 1</a:t>
              </a:r>
              <a:r>
                <a:rPr lang="zh-TW" altLang="en-US" dirty="0"/>
                <a:t> 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5690496" y="5609483"/>
              <a:ext cx="11721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Thread 2</a:t>
              </a:r>
              <a:r>
                <a:rPr lang="zh-TW" altLang="en-US" dirty="0"/>
                <a:t> 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7913427" y="5609483"/>
              <a:ext cx="11721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Thread 3</a:t>
              </a:r>
              <a:r>
                <a:rPr lang="zh-TW" altLang="en-US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811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N is changed to 1024x1024</a:t>
            </a:r>
          </a:p>
          <a:p>
            <a:r>
              <a:rPr lang="en-US" altLang="zh-TW" sz="2400" dirty="0"/>
              <a:t>Increase the number of threads per block???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>
                <a:solidFill>
                  <a:srgbClr val="FF0000"/>
                </a:solidFill>
              </a:rPr>
              <a:t>What is the limitation of threads per blocks???</a:t>
            </a:r>
          </a:p>
          <a:p>
            <a:r>
              <a:rPr lang="en-US" altLang="zh-TW" sz="2400" dirty="0"/>
              <a:t>Each thread must handle more than one position.</a:t>
            </a:r>
          </a:p>
          <a:p>
            <a:endParaRPr lang="zh-TW" altLang="en-US" sz="2400" dirty="0"/>
          </a:p>
        </p:txBody>
      </p:sp>
      <p:sp>
        <p:nvSpPr>
          <p:cNvPr id="40" name="矩形 39"/>
          <p:cNvSpPr/>
          <p:nvPr/>
        </p:nvSpPr>
        <p:spPr bwMode="auto">
          <a:xfrm>
            <a:off x="1119885" y="5246180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354379" y="5246180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1588873" y="5246180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823367" y="5246180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050757" y="5246180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2285251" y="5246180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2519745" y="5246180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2754239" y="5246180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2987801" y="5246180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3222295" y="5246180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3456789" y="5246180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3691283" y="5246180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3918673" y="5246180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4153167" y="5246180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387661" y="5246180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4622155" y="5246180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4855920" y="5246180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5090414" y="5246180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5324908" y="5246180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5559402" y="5246180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5786792" y="5246180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6021286" y="5246180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6255780" y="5246180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6490274" y="5246180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6720385" y="5246180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6954879" y="5246180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7189373" y="5246180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7423867" y="5246180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7651257" y="5246180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7885751" y="5246180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8120245" y="5246180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8354739" y="5246180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1137601" y="249641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1372095" y="249641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1606589" y="249641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1841083" y="249641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2068473" y="249641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2302967" y="249641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2537461" y="249641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2771955" y="249641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3005517" y="249641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3240011" y="249641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3474505" y="249641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3708999" y="249641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3936389" y="249641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4170883" y="249641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4405377" y="249641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4639871" y="249641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4873636" y="249641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5108130" y="249641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5342624" y="249641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5577118" y="249641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5804508" y="249641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6039002" y="249641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6273496" y="249641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6507990" y="249641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6738101" y="249641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6972595" y="249641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7207089" y="249641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7441583" y="249641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7668973" y="249641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7903467" y="249641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8137961" y="249641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8372455" y="249641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1135995" y="3055242"/>
            <a:ext cx="7461956" cy="5072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51" name="手繪多邊形 150"/>
          <p:cNvSpPr/>
          <p:nvPr/>
        </p:nvSpPr>
        <p:spPr bwMode="auto">
          <a:xfrm>
            <a:off x="1201018" y="3160027"/>
            <a:ext cx="102465" cy="260350"/>
          </a:xfrm>
          <a:custGeom>
            <a:avLst/>
            <a:gdLst>
              <a:gd name="connsiteX0" fmla="*/ 76507 w 102465"/>
              <a:gd name="connsiteY0" fmla="*/ 0 h 260350"/>
              <a:gd name="connsiteX1" fmla="*/ 307 w 102465"/>
              <a:gd name="connsiteY1" fmla="*/ 79375 h 260350"/>
              <a:gd name="connsiteX2" fmla="*/ 101907 w 102465"/>
              <a:gd name="connsiteY2" fmla="*/ 168275 h 260350"/>
              <a:gd name="connsiteX3" fmla="*/ 41582 w 102465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5" h="260350">
                <a:moveTo>
                  <a:pt x="76507" y="0"/>
                </a:moveTo>
                <a:cubicBezTo>
                  <a:pt x="36290" y="25664"/>
                  <a:pt x="-3926" y="51329"/>
                  <a:pt x="307" y="79375"/>
                </a:cubicBezTo>
                <a:cubicBezTo>
                  <a:pt x="4540" y="107421"/>
                  <a:pt x="95028" y="138113"/>
                  <a:pt x="101907" y="168275"/>
                </a:cubicBezTo>
                <a:cubicBezTo>
                  <a:pt x="108786" y="198437"/>
                  <a:pt x="50049" y="251883"/>
                  <a:pt x="41582" y="260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52" name="手繪多邊形 151"/>
          <p:cNvSpPr/>
          <p:nvPr/>
        </p:nvSpPr>
        <p:spPr bwMode="auto">
          <a:xfrm>
            <a:off x="1435512" y="3160027"/>
            <a:ext cx="102465" cy="260350"/>
          </a:xfrm>
          <a:custGeom>
            <a:avLst/>
            <a:gdLst>
              <a:gd name="connsiteX0" fmla="*/ 76507 w 102465"/>
              <a:gd name="connsiteY0" fmla="*/ 0 h 260350"/>
              <a:gd name="connsiteX1" fmla="*/ 307 w 102465"/>
              <a:gd name="connsiteY1" fmla="*/ 79375 h 260350"/>
              <a:gd name="connsiteX2" fmla="*/ 101907 w 102465"/>
              <a:gd name="connsiteY2" fmla="*/ 168275 h 260350"/>
              <a:gd name="connsiteX3" fmla="*/ 41582 w 102465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5" h="260350">
                <a:moveTo>
                  <a:pt x="76507" y="0"/>
                </a:moveTo>
                <a:cubicBezTo>
                  <a:pt x="36290" y="25664"/>
                  <a:pt x="-3926" y="51329"/>
                  <a:pt x="307" y="79375"/>
                </a:cubicBezTo>
                <a:cubicBezTo>
                  <a:pt x="4540" y="107421"/>
                  <a:pt x="95028" y="138113"/>
                  <a:pt x="101907" y="168275"/>
                </a:cubicBezTo>
                <a:cubicBezTo>
                  <a:pt x="108786" y="198437"/>
                  <a:pt x="50049" y="251883"/>
                  <a:pt x="41582" y="260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53" name="手繪多邊形 152"/>
          <p:cNvSpPr/>
          <p:nvPr/>
        </p:nvSpPr>
        <p:spPr bwMode="auto">
          <a:xfrm>
            <a:off x="1670006" y="3160027"/>
            <a:ext cx="102465" cy="260350"/>
          </a:xfrm>
          <a:custGeom>
            <a:avLst/>
            <a:gdLst>
              <a:gd name="connsiteX0" fmla="*/ 76507 w 102465"/>
              <a:gd name="connsiteY0" fmla="*/ 0 h 260350"/>
              <a:gd name="connsiteX1" fmla="*/ 307 w 102465"/>
              <a:gd name="connsiteY1" fmla="*/ 79375 h 260350"/>
              <a:gd name="connsiteX2" fmla="*/ 101907 w 102465"/>
              <a:gd name="connsiteY2" fmla="*/ 168275 h 260350"/>
              <a:gd name="connsiteX3" fmla="*/ 41582 w 102465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5" h="260350">
                <a:moveTo>
                  <a:pt x="76507" y="0"/>
                </a:moveTo>
                <a:cubicBezTo>
                  <a:pt x="36290" y="25664"/>
                  <a:pt x="-3926" y="51329"/>
                  <a:pt x="307" y="79375"/>
                </a:cubicBezTo>
                <a:cubicBezTo>
                  <a:pt x="4540" y="107421"/>
                  <a:pt x="95028" y="138113"/>
                  <a:pt x="101907" y="168275"/>
                </a:cubicBezTo>
                <a:cubicBezTo>
                  <a:pt x="108786" y="198437"/>
                  <a:pt x="50049" y="251883"/>
                  <a:pt x="41582" y="260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54" name="手繪多邊形 153"/>
          <p:cNvSpPr/>
          <p:nvPr/>
        </p:nvSpPr>
        <p:spPr bwMode="auto">
          <a:xfrm>
            <a:off x="1904500" y="3160027"/>
            <a:ext cx="102465" cy="260350"/>
          </a:xfrm>
          <a:custGeom>
            <a:avLst/>
            <a:gdLst>
              <a:gd name="connsiteX0" fmla="*/ 76507 w 102465"/>
              <a:gd name="connsiteY0" fmla="*/ 0 h 260350"/>
              <a:gd name="connsiteX1" fmla="*/ 307 w 102465"/>
              <a:gd name="connsiteY1" fmla="*/ 79375 h 260350"/>
              <a:gd name="connsiteX2" fmla="*/ 101907 w 102465"/>
              <a:gd name="connsiteY2" fmla="*/ 168275 h 260350"/>
              <a:gd name="connsiteX3" fmla="*/ 41582 w 102465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5" h="260350">
                <a:moveTo>
                  <a:pt x="76507" y="0"/>
                </a:moveTo>
                <a:cubicBezTo>
                  <a:pt x="36290" y="25664"/>
                  <a:pt x="-3926" y="51329"/>
                  <a:pt x="307" y="79375"/>
                </a:cubicBezTo>
                <a:cubicBezTo>
                  <a:pt x="4540" y="107421"/>
                  <a:pt x="95028" y="138113"/>
                  <a:pt x="101907" y="168275"/>
                </a:cubicBezTo>
                <a:cubicBezTo>
                  <a:pt x="108786" y="198437"/>
                  <a:pt x="50049" y="251883"/>
                  <a:pt x="41582" y="260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55" name="手繪多邊形 154"/>
          <p:cNvSpPr/>
          <p:nvPr/>
        </p:nvSpPr>
        <p:spPr bwMode="auto">
          <a:xfrm>
            <a:off x="2783614" y="3160027"/>
            <a:ext cx="102465" cy="260350"/>
          </a:xfrm>
          <a:custGeom>
            <a:avLst/>
            <a:gdLst>
              <a:gd name="connsiteX0" fmla="*/ 76507 w 102465"/>
              <a:gd name="connsiteY0" fmla="*/ 0 h 260350"/>
              <a:gd name="connsiteX1" fmla="*/ 307 w 102465"/>
              <a:gd name="connsiteY1" fmla="*/ 79375 h 260350"/>
              <a:gd name="connsiteX2" fmla="*/ 101907 w 102465"/>
              <a:gd name="connsiteY2" fmla="*/ 168275 h 260350"/>
              <a:gd name="connsiteX3" fmla="*/ 41582 w 102465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5" h="260350">
                <a:moveTo>
                  <a:pt x="76507" y="0"/>
                </a:moveTo>
                <a:cubicBezTo>
                  <a:pt x="36290" y="25664"/>
                  <a:pt x="-3926" y="51329"/>
                  <a:pt x="307" y="79375"/>
                </a:cubicBezTo>
                <a:cubicBezTo>
                  <a:pt x="4540" y="107421"/>
                  <a:pt x="95028" y="138113"/>
                  <a:pt x="101907" y="168275"/>
                </a:cubicBezTo>
                <a:cubicBezTo>
                  <a:pt x="108786" y="198437"/>
                  <a:pt x="50049" y="251883"/>
                  <a:pt x="41582" y="260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2068418" y="3051045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158" name="矩形 157"/>
          <p:cNvSpPr/>
          <p:nvPr/>
        </p:nvSpPr>
        <p:spPr bwMode="auto">
          <a:xfrm>
            <a:off x="1120473" y="5963160"/>
            <a:ext cx="1835324" cy="5072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59" name="手繪多邊形 158"/>
          <p:cNvSpPr/>
          <p:nvPr/>
        </p:nvSpPr>
        <p:spPr bwMode="auto">
          <a:xfrm>
            <a:off x="1183890" y="6057380"/>
            <a:ext cx="102465" cy="260350"/>
          </a:xfrm>
          <a:custGeom>
            <a:avLst/>
            <a:gdLst>
              <a:gd name="connsiteX0" fmla="*/ 76507 w 102465"/>
              <a:gd name="connsiteY0" fmla="*/ 0 h 260350"/>
              <a:gd name="connsiteX1" fmla="*/ 307 w 102465"/>
              <a:gd name="connsiteY1" fmla="*/ 79375 h 260350"/>
              <a:gd name="connsiteX2" fmla="*/ 101907 w 102465"/>
              <a:gd name="connsiteY2" fmla="*/ 168275 h 260350"/>
              <a:gd name="connsiteX3" fmla="*/ 41582 w 102465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5" h="260350">
                <a:moveTo>
                  <a:pt x="76507" y="0"/>
                </a:moveTo>
                <a:cubicBezTo>
                  <a:pt x="36290" y="25664"/>
                  <a:pt x="-3926" y="51329"/>
                  <a:pt x="307" y="79375"/>
                </a:cubicBezTo>
                <a:cubicBezTo>
                  <a:pt x="4540" y="107421"/>
                  <a:pt x="95028" y="138113"/>
                  <a:pt x="101907" y="168275"/>
                </a:cubicBezTo>
                <a:cubicBezTo>
                  <a:pt x="108786" y="198437"/>
                  <a:pt x="50049" y="251883"/>
                  <a:pt x="41582" y="260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60" name="手繪多邊形 159"/>
          <p:cNvSpPr/>
          <p:nvPr/>
        </p:nvSpPr>
        <p:spPr bwMode="auto">
          <a:xfrm>
            <a:off x="1418384" y="6057380"/>
            <a:ext cx="102465" cy="260350"/>
          </a:xfrm>
          <a:custGeom>
            <a:avLst/>
            <a:gdLst>
              <a:gd name="connsiteX0" fmla="*/ 76507 w 102465"/>
              <a:gd name="connsiteY0" fmla="*/ 0 h 260350"/>
              <a:gd name="connsiteX1" fmla="*/ 307 w 102465"/>
              <a:gd name="connsiteY1" fmla="*/ 79375 h 260350"/>
              <a:gd name="connsiteX2" fmla="*/ 101907 w 102465"/>
              <a:gd name="connsiteY2" fmla="*/ 168275 h 260350"/>
              <a:gd name="connsiteX3" fmla="*/ 41582 w 102465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5" h="260350">
                <a:moveTo>
                  <a:pt x="76507" y="0"/>
                </a:moveTo>
                <a:cubicBezTo>
                  <a:pt x="36290" y="25664"/>
                  <a:pt x="-3926" y="51329"/>
                  <a:pt x="307" y="79375"/>
                </a:cubicBezTo>
                <a:cubicBezTo>
                  <a:pt x="4540" y="107421"/>
                  <a:pt x="95028" y="138113"/>
                  <a:pt x="101907" y="168275"/>
                </a:cubicBezTo>
                <a:cubicBezTo>
                  <a:pt x="108786" y="198437"/>
                  <a:pt x="50049" y="251883"/>
                  <a:pt x="41582" y="260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61" name="手繪多邊形 160"/>
          <p:cNvSpPr/>
          <p:nvPr/>
        </p:nvSpPr>
        <p:spPr bwMode="auto">
          <a:xfrm>
            <a:off x="1652878" y="6057380"/>
            <a:ext cx="102465" cy="260350"/>
          </a:xfrm>
          <a:custGeom>
            <a:avLst/>
            <a:gdLst>
              <a:gd name="connsiteX0" fmla="*/ 76507 w 102465"/>
              <a:gd name="connsiteY0" fmla="*/ 0 h 260350"/>
              <a:gd name="connsiteX1" fmla="*/ 307 w 102465"/>
              <a:gd name="connsiteY1" fmla="*/ 79375 h 260350"/>
              <a:gd name="connsiteX2" fmla="*/ 101907 w 102465"/>
              <a:gd name="connsiteY2" fmla="*/ 168275 h 260350"/>
              <a:gd name="connsiteX3" fmla="*/ 41582 w 102465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5" h="260350">
                <a:moveTo>
                  <a:pt x="76507" y="0"/>
                </a:moveTo>
                <a:cubicBezTo>
                  <a:pt x="36290" y="25664"/>
                  <a:pt x="-3926" y="51329"/>
                  <a:pt x="307" y="79375"/>
                </a:cubicBezTo>
                <a:cubicBezTo>
                  <a:pt x="4540" y="107421"/>
                  <a:pt x="95028" y="138113"/>
                  <a:pt x="101907" y="168275"/>
                </a:cubicBezTo>
                <a:cubicBezTo>
                  <a:pt x="108786" y="198437"/>
                  <a:pt x="50049" y="251883"/>
                  <a:pt x="41582" y="260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62" name="手繪多邊形 161"/>
          <p:cNvSpPr/>
          <p:nvPr/>
        </p:nvSpPr>
        <p:spPr bwMode="auto">
          <a:xfrm>
            <a:off x="1887372" y="6057380"/>
            <a:ext cx="102465" cy="260350"/>
          </a:xfrm>
          <a:custGeom>
            <a:avLst/>
            <a:gdLst>
              <a:gd name="connsiteX0" fmla="*/ 76507 w 102465"/>
              <a:gd name="connsiteY0" fmla="*/ 0 h 260350"/>
              <a:gd name="connsiteX1" fmla="*/ 307 w 102465"/>
              <a:gd name="connsiteY1" fmla="*/ 79375 h 260350"/>
              <a:gd name="connsiteX2" fmla="*/ 101907 w 102465"/>
              <a:gd name="connsiteY2" fmla="*/ 168275 h 260350"/>
              <a:gd name="connsiteX3" fmla="*/ 41582 w 102465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5" h="260350">
                <a:moveTo>
                  <a:pt x="76507" y="0"/>
                </a:moveTo>
                <a:cubicBezTo>
                  <a:pt x="36290" y="25664"/>
                  <a:pt x="-3926" y="51329"/>
                  <a:pt x="307" y="79375"/>
                </a:cubicBezTo>
                <a:cubicBezTo>
                  <a:pt x="4540" y="107421"/>
                  <a:pt x="95028" y="138113"/>
                  <a:pt x="101907" y="168275"/>
                </a:cubicBezTo>
                <a:cubicBezTo>
                  <a:pt x="108786" y="198437"/>
                  <a:pt x="50049" y="251883"/>
                  <a:pt x="41582" y="260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63" name="手繪多邊形 162"/>
          <p:cNvSpPr/>
          <p:nvPr/>
        </p:nvSpPr>
        <p:spPr bwMode="auto">
          <a:xfrm>
            <a:off x="2766486" y="6057380"/>
            <a:ext cx="102465" cy="260350"/>
          </a:xfrm>
          <a:custGeom>
            <a:avLst/>
            <a:gdLst>
              <a:gd name="connsiteX0" fmla="*/ 76507 w 102465"/>
              <a:gd name="connsiteY0" fmla="*/ 0 h 260350"/>
              <a:gd name="connsiteX1" fmla="*/ 307 w 102465"/>
              <a:gd name="connsiteY1" fmla="*/ 79375 h 260350"/>
              <a:gd name="connsiteX2" fmla="*/ 101907 w 102465"/>
              <a:gd name="connsiteY2" fmla="*/ 168275 h 260350"/>
              <a:gd name="connsiteX3" fmla="*/ 41582 w 102465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5" h="260350">
                <a:moveTo>
                  <a:pt x="76507" y="0"/>
                </a:moveTo>
                <a:cubicBezTo>
                  <a:pt x="36290" y="25664"/>
                  <a:pt x="-3926" y="51329"/>
                  <a:pt x="307" y="79375"/>
                </a:cubicBezTo>
                <a:cubicBezTo>
                  <a:pt x="4540" y="107421"/>
                  <a:pt x="95028" y="138113"/>
                  <a:pt x="101907" y="168275"/>
                </a:cubicBezTo>
                <a:cubicBezTo>
                  <a:pt x="108786" y="198437"/>
                  <a:pt x="50049" y="251883"/>
                  <a:pt x="41582" y="260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64" name="文字方塊 163"/>
          <p:cNvSpPr txBox="1"/>
          <p:nvPr/>
        </p:nvSpPr>
        <p:spPr>
          <a:xfrm>
            <a:off x="2051290" y="594839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165" name="手繪多邊形 164"/>
          <p:cNvSpPr/>
          <p:nvPr/>
        </p:nvSpPr>
        <p:spPr bwMode="auto">
          <a:xfrm>
            <a:off x="3007871" y="3160027"/>
            <a:ext cx="102465" cy="260350"/>
          </a:xfrm>
          <a:custGeom>
            <a:avLst/>
            <a:gdLst>
              <a:gd name="connsiteX0" fmla="*/ 76507 w 102465"/>
              <a:gd name="connsiteY0" fmla="*/ 0 h 260350"/>
              <a:gd name="connsiteX1" fmla="*/ 307 w 102465"/>
              <a:gd name="connsiteY1" fmla="*/ 79375 h 260350"/>
              <a:gd name="connsiteX2" fmla="*/ 101907 w 102465"/>
              <a:gd name="connsiteY2" fmla="*/ 168275 h 260350"/>
              <a:gd name="connsiteX3" fmla="*/ 41582 w 102465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5" h="260350">
                <a:moveTo>
                  <a:pt x="76507" y="0"/>
                </a:moveTo>
                <a:cubicBezTo>
                  <a:pt x="36290" y="25664"/>
                  <a:pt x="-3926" y="51329"/>
                  <a:pt x="307" y="79375"/>
                </a:cubicBezTo>
                <a:cubicBezTo>
                  <a:pt x="4540" y="107421"/>
                  <a:pt x="95028" y="138113"/>
                  <a:pt x="101907" y="168275"/>
                </a:cubicBezTo>
                <a:cubicBezTo>
                  <a:pt x="108786" y="198437"/>
                  <a:pt x="50049" y="251883"/>
                  <a:pt x="41582" y="260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66" name="手繪多邊形 165"/>
          <p:cNvSpPr/>
          <p:nvPr/>
        </p:nvSpPr>
        <p:spPr bwMode="auto">
          <a:xfrm>
            <a:off x="3242365" y="3160027"/>
            <a:ext cx="102465" cy="260350"/>
          </a:xfrm>
          <a:custGeom>
            <a:avLst/>
            <a:gdLst>
              <a:gd name="connsiteX0" fmla="*/ 76507 w 102465"/>
              <a:gd name="connsiteY0" fmla="*/ 0 h 260350"/>
              <a:gd name="connsiteX1" fmla="*/ 307 w 102465"/>
              <a:gd name="connsiteY1" fmla="*/ 79375 h 260350"/>
              <a:gd name="connsiteX2" fmla="*/ 101907 w 102465"/>
              <a:gd name="connsiteY2" fmla="*/ 168275 h 260350"/>
              <a:gd name="connsiteX3" fmla="*/ 41582 w 102465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5" h="260350">
                <a:moveTo>
                  <a:pt x="76507" y="0"/>
                </a:moveTo>
                <a:cubicBezTo>
                  <a:pt x="36290" y="25664"/>
                  <a:pt x="-3926" y="51329"/>
                  <a:pt x="307" y="79375"/>
                </a:cubicBezTo>
                <a:cubicBezTo>
                  <a:pt x="4540" y="107421"/>
                  <a:pt x="95028" y="138113"/>
                  <a:pt x="101907" y="168275"/>
                </a:cubicBezTo>
                <a:cubicBezTo>
                  <a:pt x="108786" y="198437"/>
                  <a:pt x="50049" y="251883"/>
                  <a:pt x="41582" y="260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67" name="手繪多邊形 166"/>
          <p:cNvSpPr/>
          <p:nvPr/>
        </p:nvSpPr>
        <p:spPr bwMode="auto">
          <a:xfrm>
            <a:off x="3476859" y="3160027"/>
            <a:ext cx="102465" cy="260350"/>
          </a:xfrm>
          <a:custGeom>
            <a:avLst/>
            <a:gdLst>
              <a:gd name="connsiteX0" fmla="*/ 76507 w 102465"/>
              <a:gd name="connsiteY0" fmla="*/ 0 h 260350"/>
              <a:gd name="connsiteX1" fmla="*/ 307 w 102465"/>
              <a:gd name="connsiteY1" fmla="*/ 79375 h 260350"/>
              <a:gd name="connsiteX2" fmla="*/ 101907 w 102465"/>
              <a:gd name="connsiteY2" fmla="*/ 168275 h 260350"/>
              <a:gd name="connsiteX3" fmla="*/ 41582 w 102465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5" h="260350">
                <a:moveTo>
                  <a:pt x="76507" y="0"/>
                </a:moveTo>
                <a:cubicBezTo>
                  <a:pt x="36290" y="25664"/>
                  <a:pt x="-3926" y="51329"/>
                  <a:pt x="307" y="79375"/>
                </a:cubicBezTo>
                <a:cubicBezTo>
                  <a:pt x="4540" y="107421"/>
                  <a:pt x="95028" y="138113"/>
                  <a:pt x="101907" y="168275"/>
                </a:cubicBezTo>
                <a:cubicBezTo>
                  <a:pt x="108786" y="198437"/>
                  <a:pt x="50049" y="251883"/>
                  <a:pt x="41582" y="260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68" name="手繪多邊形 167"/>
          <p:cNvSpPr/>
          <p:nvPr/>
        </p:nvSpPr>
        <p:spPr bwMode="auto">
          <a:xfrm>
            <a:off x="3711353" y="3160027"/>
            <a:ext cx="102465" cy="260350"/>
          </a:xfrm>
          <a:custGeom>
            <a:avLst/>
            <a:gdLst>
              <a:gd name="connsiteX0" fmla="*/ 76507 w 102465"/>
              <a:gd name="connsiteY0" fmla="*/ 0 h 260350"/>
              <a:gd name="connsiteX1" fmla="*/ 307 w 102465"/>
              <a:gd name="connsiteY1" fmla="*/ 79375 h 260350"/>
              <a:gd name="connsiteX2" fmla="*/ 101907 w 102465"/>
              <a:gd name="connsiteY2" fmla="*/ 168275 h 260350"/>
              <a:gd name="connsiteX3" fmla="*/ 41582 w 102465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5" h="260350">
                <a:moveTo>
                  <a:pt x="76507" y="0"/>
                </a:moveTo>
                <a:cubicBezTo>
                  <a:pt x="36290" y="25664"/>
                  <a:pt x="-3926" y="51329"/>
                  <a:pt x="307" y="79375"/>
                </a:cubicBezTo>
                <a:cubicBezTo>
                  <a:pt x="4540" y="107421"/>
                  <a:pt x="95028" y="138113"/>
                  <a:pt x="101907" y="168275"/>
                </a:cubicBezTo>
                <a:cubicBezTo>
                  <a:pt x="108786" y="198437"/>
                  <a:pt x="50049" y="251883"/>
                  <a:pt x="41582" y="260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69" name="手繪多邊形 168"/>
          <p:cNvSpPr/>
          <p:nvPr/>
        </p:nvSpPr>
        <p:spPr bwMode="auto">
          <a:xfrm>
            <a:off x="4590467" y="3160027"/>
            <a:ext cx="102465" cy="260350"/>
          </a:xfrm>
          <a:custGeom>
            <a:avLst/>
            <a:gdLst>
              <a:gd name="connsiteX0" fmla="*/ 76507 w 102465"/>
              <a:gd name="connsiteY0" fmla="*/ 0 h 260350"/>
              <a:gd name="connsiteX1" fmla="*/ 307 w 102465"/>
              <a:gd name="connsiteY1" fmla="*/ 79375 h 260350"/>
              <a:gd name="connsiteX2" fmla="*/ 101907 w 102465"/>
              <a:gd name="connsiteY2" fmla="*/ 168275 h 260350"/>
              <a:gd name="connsiteX3" fmla="*/ 41582 w 102465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5" h="260350">
                <a:moveTo>
                  <a:pt x="76507" y="0"/>
                </a:moveTo>
                <a:cubicBezTo>
                  <a:pt x="36290" y="25664"/>
                  <a:pt x="-3926" y="51329"/>
                  <a:pt x="307" y="79375"/>
                </a:cubicBezTo>
                <a:cubicBezTo>
                  <a:pt x="4540" y="107421"/>
                  <a:pt x="95028" y="138113"/>
                  <a:pt x="101907" y="168275"/>
                </a:cubicBezTo>
                <a:cubicBezTo>
                  <a:pt x="108786" y="198437"/>
                  <a:pt x="50049" y="251883"/>
                  <a:pt x="41582" y="260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70" name="手繪多邊形 169"/>
          <p:cNvSpPr/>
          <p:nvPr/>
        </p:nvSpPr>
        <p:spPr bwMode="auto">
          <a:xfrm>
            <a:off x="4771172" y="3158770"/>
            <a:ext cx="102465" cy="260350"/>
          </a:xfrm>
          <a:custGeom>
            <a:avLst/>
            <a:gdLst>
              <a:gd name="connsiteX0" fmla="*/ 76507 w 102465"/>
              <a:gd name="connsiteY0" fmla="*/ 0 h 260350"/>
              <a:gd name="connsiteX1" fmla="*/ 307 w 102465"/>
              <a:gd name="connsiteY1" fmla="*/ 79375 h 260350"/>
              <a:gd name="connsiteX2" fmla="*/ 101907 w 102465"/>
              <a:gd name="connsiteY2" fmla="*/ 168275 h 260350"/>
              <a:gd name="connsiteX3" fmla="*/ 41582 w 102465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5" h="260350">
                <a:moveTo>
                  <a:pt x="76507" y="0"/>
                </a:moveTo>
                <a:cubicBezTo>
                  <a:pt x="36290" y="25664"/>
                  <a:pt x="-3926" y="51329"/>
                  <a:pt x="307" y="79375"/>
                </a:cubicBezTo>
                <a:cubicBezTo>
                  <a:pt x="4540" y="107421"/>
                  <a:pt x="95028" y="138113"/>
                  <a:pt x="101907" y="168275"/>
                </a:cubicBezTo>
                <a:cubicBezTo>
                  <a:pt x="108786" y="198437"/>
                  <a:pt x="50049" y="251883"/>
                  <a:pt x="41582" y="260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71" name="手繪多邊形 170"/>
          <p:cNvSpPr/>
          <p:nvPr/>
        </p:nvSpPr>
        <p:spPr bwMode="auto">
          <a:xfrm>
            <a:off x="5005666" y="3158770"/>
            <a:ext cx="102465" cy="260350"/>
          </a:xfrm>
          <a:custGeom>
            <a:avLst/>
            <a:gdLst>
              <a:gd name="connsiteX0" fmla="*/ 76507 w 102465"/>
              <a:gd name="connsiteY0" fmla="*/ 0 h 260350"/>
              <a:gd name="connsiteX1" fmla="*/ 307 w 102465"/>
              <a:gd name="connsiteY1" fmla="*/ 79375 h 260350"/>
              <a:gd name="connsiteX2" fmla="*/ 101907 w 102465"/>
              <a:gd name="connsiteY2" fmla="*/ 168275 h 260350"/>
              <a:gd name="connsiteX3" fmla="*/ 41582 w 102465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5" h="260350">
                <a:moveTo>
                  <a:pt x="76507" y="0"/>
                </a:moveTo>
                <a:cubicBezTo>
                  <a:pt x="36290" y="25664"/>
                  <a:pt x="-3926" y="51329"/>
                  <a:pt x="307" y="79375"/>
                </a:cubicBezTo>
                <a:cubicBezTo>
                  <a:pt x="4540" y="107421"/>
                  <a:pt x="95028" y="138113"/>
                  <a:pt x="101907" y="168275"/>
                </a:cubicBezTo>
                <a:cubicBezTo>
                  <a:pt x="108786" y="198437"/>
                  <a:pt x="50049" y="251883"/>
                  <a:pt x="41582" y="260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72" name="手繪多邊形 171"/>
          <p:cNvSpPr/>
          <p:nvPr/>
        </p:nvSpPr>
        <p:spPr bwMode="auto">
          <a:xfrm>
            <a:off x="5240160" y="3158770"/>
            <a:ext cx="102465" cy="260350"/>
          </a:xfrm>
          <a:custGeom>
            <a:avLst/>
            <a:gdLst>
              <a:gd name="connsiteX0" fmla="*/ 76507 w 102465"/>
              <a:gd name="connsiteY0" fmla="*/ 0 h 260350"/>
              <a:gd name="connsiteX1" fmla="*/ 307 w 102465"/>
              <a:gd name="connsiteY1" fmla="*/ 79375 h 260350"/>
              <a:gd name="connsiteX2" fmla="*/ 101907 w 102465"/>
              <a:gd name="connsiteY2" fmla="*/ 168275 h 260350"/>
              <a:gd name="connsiteX3" fmla="*/ 41582 w 102465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5" h="260350">
                <a:moveTo>
                  <a:pt x="76507" y="0"/>
                </a:moveTo>
                <a:cubicBezTo>
                  <a:pt x="36290" y="25664"/>
                  <a:pt x="-3926" y="51329"/>
                  <a:pt x="307" y="79375"/>
                </a:cubicBezTo>
                <a:cubicBezTo>
                  <a:pt x="4540" y="107421"/>
                  <a:pt x="95028" y="138113"/>
                  <a:pt x="101907" y="168275"/>
                </a:cubicBezTo>
                <a:cubicBezTo>
                  <a:pt x="108786" y="198437"/>
                  <a:pt x="50049" y="251883"/>
                  <a:pt x="41582" y="260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73" name="手繪多邊形 172"/>
          <p:cNvSpPr/>
          <p:nvPr/>
        </p:nvSpPr>
        <p:spPr bwMode="auto">
          <a:xfrm>
            <a:off x="5474654" y="3158770"/>
            <a:ext cx="102465" cy="260350"/>
          </a:xfrm>
          <a:custGeom>
            <a:avLst/>
            <a:gdLst>
              <a:gd name="connsiteX0" fmla="*/ 76507 w 102465"/>
              <a:gd name="connsiteY0" fmla="*/ 0 h 260350"/>
              <a:gd name="connsiteX1" fmla="*/ 307 w 102465"/>
              <a:gd name="connsiteY1" fmla="*/ 79375 h 260350"/>
              <a:gd name="connsiteX2" fmla="*/ 101907 w 102465"/>
              <a:gd name="connsiteY2" fmla="*/ 168275 h 260350"/>
              <a:gd name="connsiteX3" fmla="*/ 41582 w 102465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5" h="260350">
                <a:moveTo>
                  <a:pt x="76507" y="0"/>
                </a:moveTo>
                <a:cubicBezTo>
                  <a:pt x="36290" y="25664"/>
                  <a:pt x="-3926" y="51329"/>
                  <a:pt x="307" y="79375"/>
                </a:cubicBezTo>
                <a:cubicBezTo>
                  <a:pt x="4540" y="107421"/>
                  <a:pt x="95028" y="138113"/>
                  <a:pt x="101907" y="168275"/>
                </a:cubicBezTo>
                <a:cubicBezTo>
                  <a:pt x="108786" y="198437"/>
                  <a:pt x="50049" y="251883"/>
                  <a:pt x="41582" y="260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74" name="手繪多邊形 173"/>
          <p:cNvSpPr/>
          <p:nvPr/>
        </p:nvSpPr>
        <p:spPr bwMode="auto">
          <a:xfrm>
            <a:off x="6353768" y="3158770"/>
            <a:ext cx="102465" cy="260350"/>
          </a:xfrm>
          <a:custGeom>
            <a:avLst/>
            <a:gdLst>
              <a:gd name="connsiteX0" fmla="*/ 76507 w 102465"/>
              <a:gd name="connsiteY0" fmla="*/ 0 h 260350"/>
              <a:gd name="connsiteX1" fmla="*/ 307 w 102465"/>
              <a:gd name="connsiteY1" fmla="*/ 79375 h 260350"/>
              <a:gd name="connsiteX2" fmla="*/ 101907 w 102465"/>
              <a:gd name="connsiteY2" fmla="*/ 168275 h 260350"/>
              <a:gd name="connsiteX3" fmla="*/ 41582 w 102465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5" h="260350">
                <a:moveTo>
                  <a:pt x="76507" y="0"/>
                </a:moveTo>
                <a:cubicBezTo>
                  <a:pt x="36290" y="25664"/>
                  <a:pt x="-3926" y="51329"/>
                  <a:pt x="307" y="79375"/>
                </a:cubicBezTo>
                <a:cubicBezTo>
                  <a:pt x="4540" y="107421"/>
                  <a:pt x="95028" y="138113"/>
                  <a:pt x="101907" y="168275"/>
                </a:cubicBezTo>
                <a:cubicBezTo>
                  <a:pt x="108786" y="198437"/>
                  <a:pt x="50049" y="251883"/>
                  <a:pt x="41582" y="260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75" name="手繪多邊形 174"/>
          <p:cNvSpPr/>
          <p:nvPr/>
        </p:nvSpPr>
        <p:spPr bwMode="auto">
          <a:xfrm>
            <a:off x="6593101" y="3158770"/>
            <a:ext cx="102465" cy="260350"/>
          </a:xfrm>
          <a:custGeom>
            <a:avLst/>
            <a:gdLst>
              <a:gd name="connsiteX0" fmla="*/ 76507 w 102465"/>
              <a:gd name="connsiteY0" fmla="*/ 0 h 260350"/>
              <a:gd name="connsiteX1" fmla="*/ 307 w 102465"/>
              <a:gd name="connsiteY1" fmla="*/ 79375 h 260350"/>
              <a:gd name="connsiteX2" fmla="*/ 101907 w 102465"/>
              <a:gd name="connsiteY2" fmla="*/ 168275 h 260350"/>
              <a:gd name="connsiteX3" fmla="*/ 41582 w 102465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5" h="260350">
                <a:moveTo>
                  <a:pt x="76507" y="0"/>
                </a:moveTo>
                <a:cubicBezTo>
                  <a:pt x="36290" y="25664"/>
                  <a:pt x="-3926" y="51329"/>
                  <a:pt x="307" y="79375"/>
                </a:cubicBezTo>
                <a:cubicBezTo>
                  <a:pt x="4540" y="107421"/>
                  <a:pt x="95028" y="138113"/>
                  <a:pt x="101907" y="168275"/>
                </a:cubicBezTo>
                <a:cubicBezTo>
                  <a:pt x="108786" y="198437"/>
                  <a:pt x="50049" y="251883"/>
                  <a:pt x="41582" y="260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76" name="手繪多邊形 175"/>
          <p:cNvSpPr/>
          <p:nvPr/>
        </p:nvSpPr>
        <p:spPr bwMode="auto">
          <a:xfrm>
            <a:off x="6827595" y="3158770"/>
            <a:ext cx="102465" cy="260350"/>
          </a:xfrm>
          <a:custGeom>
            <a:avLst/>
            <a:gdLst>
              <a:gd name="connsiteX0" fmla="*/ 76507 w 102465"/>
              <a:gd name="connsiteY0" fmla="*/ 0 h 260350"/>
              <a:gd name="connsiteX1" fmla="*/ 307 w 102465"/>
              <a:gd name="connsiteY1" fmla="*/ 79375 h 260350"/>
              <a:gd name="connsiteX2" fmla="*/ 101907 w 102465"/>
              <a:gd name="connsiteY2" fmla="*/ 168275 h 260350"/>
              <a:gd name="connsiteX3" fmla="*/ 41582 w 102465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5" h="260350">
                <a:moveTo>
                  <a:pt x="76507" y="0"/>
                </a:moveTo>
                <a:cubicBezTo>
                  <a:pt x="36290" y="25664"/>
                  <a:pt x="-3926" y="51329"/>
                  <a:pt x="307" y="79375"/>
                </a:cubicBezTo>
                <a:cubicBezTo>
                  <a:pt x="4540" y="107421"/>
                  <a:pt x="95028" y="138113"/>
                  <a:pt x="101907" y="168275"/>
                </a:cubicBezTo>
                <a:cubicBezTo>
                  <a:pt x="108786" y="198437"/>
                  <a:pt x="50049" y="251883"/>
                  <a:pt x="41582" y="260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77" name="手繪多邊形 176"/>
          <p:cNvSpPr/>
          <p:nvPr/>
        </p:nvSpPr>
        <p:spPr bwMode="auto">
          <a:xfrm>
            <a:off x="7062089" y="3158770"/>
            <a:ext cx="102465" cy="260350"/>
          </a:xfrm>
          <a:custGeom>
            <a:avLst/>
            <a:gdLst>
              <a:gd name="connsiteX0" fmla="*/ 76507 w 102465"/>
              <a:gd name="connsiteY0" fmla="*/ 0 h 260350"/>
              <a:gd name="connsiteX1" fmla="*/ 307 w 102465"/>
              <a:gd name="connsiteY1" fmla="*/ 79375 h 260350"/>
              <a:gd name="connsiteX2" fmla="*/ 101907 w 102465"/>
              <a:gd name="connsiteY2" fmla="*/ 168275 h 260350"/>
              <a:gd name="connsiteX3" fmla="*/ 41582 w 102465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5" h="260350">
                <a:moveTo>
                  <a:pt x="76507" y="0"/>
                </a:moveTo>
                <a:cubicBezTo>
                  <a:pt x="36290" y="25664"/>
                  <a:pt x="-3926" y="51329"/>
                  <a:pt x="307" y="79375"/>
                </a:cubicBezTo>
                <a:cubicBezTo>
                  <a:pt x="4540" y="107421"/>
                  <a:pt x="95028" y="138113"/>
                  <a:pt x="101907" y="168275"/>
                </a:cubicBezTo>
                <a:cubicBezTo>
                  <a:pt x="108786" y="198437"/>
                  <a:pt x="50049" y="251883"/>
                  <a:pt x="41582" y="260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78" name="手繪多邊形 177"/>
          <p:cNvSpPr/>
          <p:nvPr/>
        </p:nvSpPr>
        <p:spPr bwMode="auto">
          <a:xfrm>
            <a:off x="7296583" y="3158770"/>
            <a:ext cx="102465" cy="260350"/>
          </a:xfrm>
          <a:custGeom>
            <a:avLst/>
            <a:gdLst>
              <a:gd name="connsiteX0" fmla="*/ 76507 w 102465"/>
              <a:gd name="connsiteY0" fmla="*/ 0 h 260350"/>
              <a:gd name="connsiteX1" fmla="*/ 307 w 102465"/>
              <a:gd name="connsiteY1" fmla="*/ 79375 h 260350"/>
              <a:gd name="connsiteX2" fmla="*/ 101907 w 102465"/>
              <a:gd name="connsiteY2" fmla="*/ 168275 h 260350"/>
              <a:gd name="connsiteX3" fmla="*/ 41582 w 102465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5" h="260350">
                <a:moveTo>
                  <a:pt x="76507" y="0"/>
                </a:moveTo>
                <a:cubicBezTo>
                  <a:pt x="36290" y="25664"/>
                  <a:pt x="-3926" y="51329"/>
                  <a:pt x="307" y="79375"/>
                </a:cubicBezTo>
                <a:cubicBezTo>
                  <a:pt x="4540" y="107421"/>
                  <a:pt x="95028" y="138113"/>
                  <a:pt x="101907" y="168275"/>
                </a:cubicBezTo>
                <a:cubicBezTo>
                  <a:pt x="108786" y="198437"/>
                  <a:pt x="50049" y="251883"/>
                  <a:pt x="41582" y="260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79" name="手繪多邊形 178"/>
          <p:cNvSpPr/>
          <p:nvPr/>
        </p:nvSpPr>
        <p:spPr bwMode="auto">
          <a:xfrm>
            <a:off x="8416330" y="3124385"/>
            <a:ext cx="102465" cy="260350"/>
          </a:xfrm>
          <a:custGeom>
            <a:avLst/>
            <a:gdLst>
              <a:gd name="connsiteX0" fmla="*/ 76507 w 102465"/>
              <a:gd name="connsiteY0" fmla="*/ 0 h 260350"/>
              <a:gd name="connsiteX1" fmla="*/ 307 w 102465"/>
              <a:gd name="connsiteY1" fmla="*/ 79375 h 260350"/>
              <a:gd name="connsiteX2" fmla="*/ 101907 w 102465"/>
              <a:gd name="connsiteY2" fmla="*/ 168275 h 260350"/>
              <a:gd name="connsiteX3" fmla="*/ 41582 w 102465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5" h="260350">
                <a:moveTo>
                  <a:pt x="76507" y="0"/>
                </a:moveTo>
                <a:cubicBezTo>
                  <a:pt x="36290" y="25664"/>
                  <a:pt x="-3926" y="51329"/>
                  <a:pt x="307" y="79375"/>
                </a:cubicBezTo>
                <a:cubicBezTo>
                  <a:pt x="4540" y="107421"/>
                  <a:pt x="95028" y="138113"/>
                  <a:pt x="101907" y="168275"/>
                </a:cubicBezTo>
                <a:cubicBezTo>
                  <a:pt x="108786" y="198437"/>
                  <a:pt x="50049" y="251883"/>
                  <a:pt x="41582" y="260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80" name="文字方塊 179"/>
          <p:cNvSpPr txBox="1"/>
          <p:nvPr/>
        </p:nvSpPr>
        <p:spPr>
          <a:xfrm>
            <a:off x="3898560" y="3051045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181" name="文字方塊 180"/>
          <p:cNvSpPr txBox="1"/>
          <p:nvPr/>
        </p:nvSpPr>
        <p:spPr>
          <a:xfrm>
            <a:off x="5628385" y="303188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182" name="文字方塊 181"/>
          <p:cNvSpPr txBox="1"/>
          <p:nvPr/>
        </p:nvSpPr>
        <p:spPr>
          <a:xfrm>
            <a:off x="7631568" y="303188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cxnSp>
        <p:nvCxnSpPr>
          <p:cNvPr id="5" name="弧形接點 4"/>
          <p:cNvCxnSpPr>
            <a:stCxn id="40" idx="2"/>
            <a:endCxn id="48" idx="2"/>
          </p:cNvCxnSpPr>
          <p:nvPr/>
        </p:nvCxnSpPr>
        <p:spPr bwMode="auto">
          <a:xfrm rot="16200000" flipH="1">
            <a:off x="2167394" y="4672262"/>
            <a:ext cx="12700" cy="186791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3" name="弧形接點 182"/>
          <p:cNvCxnSpPr/>
          <p:nvPr/>
        </p:nvCxnSpPr>
        <p:spPr bwMode="auto">
          <a:xfrm rot="16200000" flipH="1">
            <a:off x="4042013" y="4719808"/>
            <a:ext cx="12700" cy="186791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4" name="弧形接點 183"/>
          <p:cNvCxnSpPr/>
          <p:nvPr/>
        </p:nvCxnSpPr>
        <p:spPr bwMode="auto">
          <a:xfrm rot="16200000" flipH="1">
            <a:off x="5954745" y="4732508"/>
            <a:ext cx="12700" cy="186791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5" name="弧形接點 184"/>
          <p:cNvCxnSpPr/>
          <p:nvPr/>
        </p:nvCxnSpPr>
        <p:spPr bwMode="auto">
          <a:xfrm rot="16200000" flipH="1">
            <a:off x="7837962" y="4747224"/>
            <a:ext cx="12700" cy="186791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6" name="直線單箭頭接點 185"/>
          <p:cNvCxnSpPr/>
          <p:nvPr/>
        </p:nvCxnSpPr>
        <p:spPr bwMode="auto">
          <a:xfrm flipV="1">
            <a:off x="1202698" y="5647416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7" name="直線單箭頭接點 186"/>
          <p:cNvCxnSpPr/>
          <p:nvPr/>
        </p:nvCxnSpPr>
        <p:spPr bwMode="auto">
          <a:xfrm flipV="1">
            <a:off x="1418383" y="5647416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8" name="直線單箭頭接點 187"/>
          <p:cNvCxnSpPr/>
          <p:nvPr/>
        </p:nvCxnSpPr>
        <p:spPr bwMode="auto">
          <a:xfrm flipV="1">
            <a:off x="1706415" y="5647416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9" name="直線單箭頭接點 188"/>
          <p:cNvCxnSpPr/>
          <p:nvPr/>
        </p:nvCxnSpPr>
        <p:spPr bwMode="auto">
          <a:xfrm flipV="1">
            <a:off x="1922439" y="5647416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0" name="直線單箭頭接點 189"/>
          <p:cNvCxnSpPr/>
          <p:nvPr/>
        </p:nvCxnSpPr>
        <p:spPr bwMode="auto">
          <a:xfrm flipV="1">
            <a:off x="2778119" y="5647416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1" name="直線單箭頭接點 190"/>
          <p:cNvCxnSpPr/>
          <p:nvPr/>
        </p:nvCxnSpPr>
        <p:spPr bwMode="auto">
          <a:xfrm flipV="1">
            <a:off x="1257888" y="2833809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2" name="直線單箭頭接點 191"/>
          <p:cNvCxnSpPr/>
          <p:nvPr/>
        </p:nvCxnSpPr>
        <p:spPr bwMode="auto">
          <a:xfrm flipV="1">
            <a:off x="1473573" y="2833809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3" name="直線單箭頭接點 192"/>
          <p:cNvCxnSpPr/>
          <p:nvPr/>
        </p:nvCxnSpPr>
        <p:spPr bwMode="auto">
          <a:xfrm flipV="1">
            <a:off x="1761605" y="2833809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4" name="直線單箭頭接點 193"/>
          <p:cNvCxnSpPr/>
          <p:nvPr/>
        </p:nvCxnSpPr>
        <p:spPr bwMode="auto">
          <a:xfrm flipV="1">
            <a:off x="1977629" y="2833809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5" name="直線單箭頭接點 194"/>
          <p:cNvCxnSpPr/>
          <p:nvPr/>
        </p:nvCxnSpPr>
        <p:spPr bwMode="auto">
          <a:xfrm flipV="1">
            <a:off x="2833309" y="2833809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6" name="直線單箭頭接點 195"/>
          <p:cNvCxnSpPr/>
          <p:nvPr/>
        </p:nvCxnSpPr>
        <p:spPr bwMode="auto">
          <a:xfrm flipV="1">
            <a:off x="3075606" y="2833809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7" name="直線單箭頭接點 196"/>
          <p:cNvCxnSpPr/>
          <p:nvPr/>
        </p:nvCxnSpPr>
        <p:spPr bwMode="auto">
          <a:xfrm flipV="1">
            <a:off x="3291291" y="2833809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8" name="直線單箭頭接點 197"/>
          <p:cNvCxnSpPr/>
          <p:nvPr/>
        </p:nvCxnSpPr>
        <p:spPr bwMode="auto">
          <a:xfrm flipV="1">
            <a:off x="3579323" y="2833809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9" name="直線單箭頭接點 198"/>
          <p:cNvCxnSpPr/>
          <p:nvPr/>
        </p:nvCxnSpPr>
        <p:spPr bwMode="auto">
          <a:xfrm flipV="1">
            <a:off x="3795347" y="2833809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0" name="直線單箭頭接點 199"/>
          <p:cNvCxnSpPr/>
          <p:nvPr/>
        </p:nvCxnSpPr>
        <p:spPr bwMode="auto">
          <a:xfrm flipV="1">
            <a:off x="4651027" y="2833809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1" name="直線單箭頭接點 200"/>
          <p:cNvCxnSpPr/>
          <p:nvPr/>
        </p:nvCxnSpPr>
        <p:spPr bwMode="auto">
          <a:xfrm flipV="1">
            <a:off x="4837476" y="2833809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2" name="直線單箭頭接點 201"/>
          <p:cNvCxnSpPr/>
          <p:nvPr/>
        </p:nvCxnSpPr>
        <p:spPr bwMode="auto">
          <a:xfrm flipV="1">
            <a:off x="5053161" y="2833809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3" name="直線單箭頭接點 202"/>
          <p:cNvCxnSpPr/>
          <p:nvPr/>
        </p:nvCxnSpPr>
        <p:spPr bwMode="auto">
          <a:xfrm flipV="1">
            <a:off x="5341193" y="2833809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4" name="直線單箭頭接點 203"/>
          <p:cNvCxnSpPr/>
          <p:nvPr/>
        </p:nvCxnSpPr>
        <p:spPr bwMode="auto">
          <a:xfrm flipV="1">
            <a:off x="5557217" y="2833809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5" name="直線單箭頭接點 204"/>
          <p:cNvCxnSpPr/>
          <p:nvPr/>
        </p:nvCxnSpPr>
        <p:spPr bwMode="auto">
          <a:xfrm flipV="1">
            <a:off x="6412897" y="2833809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6" name="直線單箭頭接點 205"/>
          <p:cNvCxnSpPr/>
          <p:nvPr/>
        </p:nvCxnSpPr>
        <p:spPr bwMode="auto">
          <a:xfrm flipV="1">
            <a:off x="6677683" y="2833809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7" name="直線單箭頭接點 206"/>
          <p:cNvCxnSpPr/>
          <p:nvPr/>
        </p:nvCxnSpPr>
        <p:spPr bwMode="auto">
          <a:xfrm flipV="1">
            <a:off x="6893368" y="2833809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8" name="直線單箭頭接點 207"/>
          <p:cNvCxnSpPr/>
          <p:nvPr/>
        </p:nvCxnSpPr>
        <p:spPr bwMode="auto">
          <a:xfrm flipV="1">
            <a:off x="7181400" y="2833809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9" name="直線單箭頭接點 208"/>
          <p:cNvCxnSpPr/>
          <p:nvPr/>
        </p:nvCxnSpPr>
        <p:spPr bwMode="auto">
          <a:xfrm flipV="1">
            <a:off x="7397424" y="2833809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0" name="直線單箭頭接點 209"/>
          <p:cNvCxnSpPr/>
          <p:nvPr/>
        </p:nvCxnSpPr>
        <p:spPr bwMode="auto">
          <a:xfrm flipV="1">
            <a:off x="8518794" y="2833809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1209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zh-TW" sz="2400" dirty="0"/>
              <a:t>add&lt;&lt;&lt;</a:t>
            </a:r>
            <a:r>
              <a:rPr lang="pt-BR" altLang="zh-TW" sz="2400" dirty="0" smtClean="0"/>
              <a:t>1, N&gt;&gt;&gt;( </a:t>
            </a:r>
            <a:r>
              <a:rPr lang="pt-BR" altLang="zh-TW" sz="2400" dirty="0"/>
              <a:t>dev _ a, dev _ b, dev _ c );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014729" y="2053607"/>
            <a:ext cx="7566992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2400" dirty="0"/>
              <a:t>__global__ void add( int *a, int *b, int *c ) {</a:t>
            </a:r>
          </a:p>
          <a:p>
            <a:r>
              <a:rPr lang="zh-TW" altLang="en-US" sz="2400" dirty="0"/>
              <a:t>    int tid = threadIdx.x;</a:t>
            </a:r>
          </a:p>
          <a:p>
            <a:r>
              <a:rPr lang="zh-TW" altLang="en-US" sz="2400" dirty="0"/>
              <a:t>    </a:t>
            </a:r>
            <a:r>
              <a:rPr lang="en-US" altLang="zh-TW" sz="2400" dirty="0"/>
              <a:t>while</a:t>
            </a:r>
            <a:r>
              <a:rPr lang="zh-TW" altLang="en-US" sz="2400" dirty="0"/>
              <a:t> (tid &lt; N)</a:t>
            </a:r>
          </a:p>
          <a:p>
            <a:r>
              <a:rPr lang="zh-TW" altLang="en-US" sz="2400" dirty="0"/>
              <a:t>        c[tid] = a[tid] + b[tid]; </a:t>
            </a:r>
            <a:endParaRPr lang="en-US" altLang="zh-TW" sz="2400" dirty="0"/>
          </a:p>
          <a:p>
            <a:r>
              <a:rPr lang="en-US" altLang="zh-TW" sz="2400" dirty="0"/>
              <a:t>        </a:t>
            </a:r>
            <a:r>
              <a:rPr lang="en-US" altLang="zh-TW" sz="2400" dirty="0" err="1"/>
              <a:t>tid</a:t>
            </a:r>
            <a:r>
              <a:rPr lang="en-US" altLang="zh-TW" sz="2400" dirty="0"/>
              <a:t> += </a:t>
            </a:r>
            <a:r>
              <a:rPr lang="en-US" altLang="zh-TW" sz="2400" dirty="0" err="1"/>
              <a:t>blockDim.x</a:t>
            </a:r>
            <a:r>
              <a:rPr lang="en-US" altLang="zh-TW" sz="2400" dirty="0"/>
              <a:t>;</a:t>
            </a:r>
            <a:endParaRPr lang="zh-TW" altLang="en-US" sz="2400" dirty="0"/>
          </a:p>
          <a:p>
            <a:r>
              <a:rPr lang="zh-TW" altLang="en-US" sz="2400" dirty="0"/>
              <a:t>}</a:t>
            </a:r>
          </a:p>
        </p:txBody>
      </p:sp>
      <p:sp>
        <p:nvSpPr>
          <p:cNvPr id="25" name="矩形 24"/>
          <p:cNvSpPr/>
          <p:nvPr/>
        </p:nvSpPr>
        <p:spPr bwMode="auto">
          <a:xfrm>
            <a:off x="1008423" y="4725144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242917" y="4725144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477411" y="4725144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1711905" y="4725144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939295" y="4725144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173789" y="4725144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2408283" y="4725144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642777" y="4725144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2876339" y="4725144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110833" y="4725144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3345327" y="4725144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3579821" y="4725144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3807211" y="4725144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4041705" y="4725144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4276199" y="4725144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4510693" y="4725144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4744458" y="4725144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4978952" y="4725144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5213446" y="4725144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5447940" y="4725144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5675330" y="4725144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5909824" y="4725144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6144318" y="4725144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6378812" y="4725144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6608923" y="4725144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6843417" y="4725144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7077911" y="4725144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7312405" y="4725144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7539795" y="4725144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7774289" y="4725144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8008783" y="4725144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8243277" y="4725144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1009011" y="5442124"/>
            <a:ext cx="1835324" cy="5072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78" name="手繪多邊形 77"/>
          <p:cNvSpPr/>
          <p:nvPr/>
        </p:nvSpPr>
        <p:spPr bwMode="auto">
          <a:xfrm>
            <a:off x="1072428" y="5536344"/>
            <a:ext cx="102465" cy="260350"/>
          </a:xfrm>
          <a:custGeom>
            <a:avLst/>
            <a:gdLst>
              <a:gd name="connsiteX0" fmla="*/ 76507 w 102465"/>
              <a:gd name="connsiteY0" fmla="*/ 0 h 260350"/>
              <a:gd name="connsiteX1" fmla="*/ 307 w 102465"/>
              <a:gd name="connsiteY1" fmla="*/ 79375 h 260350"/>
              <a:gd name="connsiteX2" fmla="*/ 101907 w 102465"/>
              <a:gd name="connsiteY2" fmla="*/ 168275 h 260350"/>
              <a:gd name="connsiteX3" fmla="*/ 41582 w 102465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5" h="260350">
                <a:moveTo>
                  <a:pt x="76507" y="0"/>
                </a:moveTo>
                <a:cubicBezTo>
                  <a:pt x="36290" y="25664"/>
                  <a:pt x="-3926" y="51329"/>
                  <a:pt x="307" y="79375"/>
                </a:cubicBezTo>
                <a:cubicBezTo>
                  <a:pt x="4540" y="107421"/>
                  <a:pt x="95028" y="138113"/>
                  <a:pt x="101907" y="168275"/>
                </a:cubicBezTo>
                <a:cubicBezTo>
                  <a:pt x="108786" y="198437"/>
                  <a:pt x="50049" y="251883"/>
                  <a:pt x="41582" y="260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79" name="手繪多邊形 78"/>
          <p:cNvSpPr/>
          <p:nvPr/>
        </p:nvSpPr>
        <p:spPr bwMode="auto">
          <a:xfrm>
            <a:off x="1306922" y="5536344"/>
            <a:ext cx="102465" cy="260350"/>
          </a:xfrm>
          <a:custGeom>
            <a:avLst/>
            <a:gdLst>
              <a:gd name="connsiteX0" fmla="*/ 76507 w 102465"/>
              <a:gd name="connsiteY0" fmla="*/ 0 h 260350"/>
              <a:gd name="connsiteX1" fmla="*/ 307 w 102465"/>
              <a:gd name="connsiteY1" fmla="*/ 79375 h 260350"/>
              <a:gd name="connsiteX2" fmla="*/ 101907 w 102465"/>
              <a:gd name="connsiteY2" fmla="*/ 168275 h 260350"/>
              <a:gd name="connsiteX3" fmla="*/ 41582 w 102465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5" h="260350">
                <a:moveTo>
                  <a:pt x="76507" y="0"/>
                </a:moveTo>
                <a:cubicBezTo>
                  <a:pt x="36290" y="25664"/>
                  <a:pt x="-3926" y="51329"/>
                  <a:pt x="307" y="79375"/>
                </a:cubicBezTo>
                <a:cubicBezTo>
                  <a:pt x="4540" y="107421"/>
                  <a:pt x="95028" y="138113"/>
                  <a:pt x="101907" y="168275"/>
                </a:cubicBezTo>
                <a:cubicBezTo>
                  <a:pt x="108786" y="198437"/>
                  <a:pt x="50049" y="251883"/>
                  <a:pt x="41582" y="260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80" name="手繪多邊形 79"/>
          <p:cNvSpPr/>
          <p:nvPr/>
        </p:nvSpPr>
        <p:spPr bwMode="auto">
          <a:xfrm>
            <a:off x="1541416" y="5536344"/>
            <a:ext cx="102465" cy="260350"/>
          </a:xfrm>
          <a:custGeom>
            <a:avLst/>
            <a:gdLst>
              <a:gd name="connsiteX0" fmla="*/ 76507 w 102465"/>
              <a:gd name="connsiteY0" fmla="*/ 0 h 260350"/>
              <a:gd name="connsiteX1" fmla="*/ 307 w 102465"/>
              <a:gd name="connsiteY1" fmla="*/ 79375 h 260350"/>
              <a:gd name="connsiteX2" fmla="*/ 101907 w 102465"/>
              <a:gd name="connsiteY2" fmla="*/ 168275 h 260350"/>
              <a:gd name="connsiteX3" fmla="*/ 41582 w 102465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5" h="260350">
                <a:moveTo>
                  <a:pt x="76507" y="0"/>
                </a:moveTo>
                <a:cubicBezTo>
                  <a:pt x="36290" y="25664"/>
                  <a:pt x="-3926" y="51329"/>
                  <a:pt x="307" y="79375"/>
                </a:cubicBezTo>
                <a:cubicBezTo>
                  <a:pt x="4540" y="107421"/>
                  <a:pt x="95028" y="138113"/>
                  <a:pt x="101907" y="168275"/>
                </a:cubicBezTo>
                <a:cubicBezTo>
                  <a:pt x="108786" y="198437"/>
                  <a:pt x="50049" y="251883"/>
                  <a:pt x="41582" y="260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81" name="手繪多邊形 80"/>
          <p:cNvSpPr/>
          <p:nvPr/>
        </p:nvSpPr>
        <p:spPr bwMode="auto">
          <a:xfrm>
            <a:off x="1775910" y="5536344"/>
            <a:ext cx="102465" cy="260350"/>
          </a:xfrm>
          <a:custGeom>
            <a:avLst/>
            <a:gdLst>
              <a:gd name="connsiteX0" fmla="*/ 76507 w 102465"/>
              <a:gd name="connsiteY0" fmla="*/ 0 h 260350"/>
              <a:gd name="connsiteX1" fmla="*/ 307 w 102465"/>
              <a:gd name="connsiteY1" fmla="*/ 79375 h 260350"/>
              <a:gd name="connsiteX2" fmla="*/ 101907 w 102465"/>
              <a:gd name="connsiteY2" fmla="*/ 168275 h 260350"/>
              <a:gd name="connsiteX3" fmla="*/ 41582 w 102465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5" h="260350">
                <a:moveTo>
                  <a:pt x="76507" y="0"/>
                </a:moveTo>
                <a:cubicBezTo>
                  <a:pt x="36290" y="25664"/>
                  <a:pt x="-3926" y="51329"/>
                  <a:pt x="307" y="79375"/>
                </a:cubicBezTo>
                <a:cubicBezTo>
                  <a:pt x="4540" y="107421"/>
                  <a:pt x="95028" y="138113"/>
                  <a:pt x="101907" y="168275"/>
                </a:cubicBezTo>
                <a:cubicBezTo>
                  <a:pt x="108786" y="198437"/>
                  <a:pt x="50049" y="251883"/>
                  <a:pt x="41582" y="260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82" name="手繪多邊形 81"/>
          <p:cNvSpPr/>
          <p:nvPr/>
        </p:nvSpPr>
        <p:spPr bwMode="auto">
          <a:xfrm>
            <a:off x="2655024" y="5536344"/>
            <a:ext cx="102465" cy="260350"/>
          </a:xfrm>
          <a:custGeom>
            <a:avLst/>
            <a:gdLst>
              <a:gd name="connsiteX0" fmla="*/ 76507 w 102465"/>
              <a:gd name="connsiteY0" fmla="*/ 0 h 260350"/>
              <a:gd name="connsiteX1" fmla="*/ 307 w 102465"/>
              <a:gd name="connsiteY1" fmla="*/ 79375 h 260350"/>
              <a:gd name="connsiteX2" fmla="*/ 101907 w 102465"/>
              <a:gd name="connsiteY2" fmla="*/ 168275 h 260350"/>
              <a:gd name="connsiteX3" fmla="*/ 41582 w 102465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5" h="260350">
                <a:moveTo>
                  <a:pt x="76507" y="0"/>
                </a:moveTo>
                <a:cubicBezTo>
                  <a:pt x="36290" y="25664"/>
                  <a:pt x="-3926" y="51329"/>
                  <a:pt x="307" y="79375"/>
                </a:cubicBezTo>
                <a:cubicBezTo>
                  <a:pt x="4540" y="107421"/>
                  <a:pt x="95028" y="138113"/>
                  <a:pt x="101907" y="168275"/>
                </a:cubicBezTo>
                <a:cubicBezTo>
                  <a:pt x="108786" y="198437"/>
                  <a:pt x="50049" y="251883"/>
                  <a:pt x="41582" y="260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1939828" y="542736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cxnSp>
        <p:nvCxnSpPr>
          <p:cNvPr id="84" name="弧形接點 83"/>
          <p:cNvCxnSpPr>
            <a:stCxn id="25" idx="2"/>
            <a:endCxn id="33" idx="2"/>
          </p:cNvCxnSpPr>
          <p:nvPr/>
        </p:nvCxnSpPr>
        <p:spPr bwMode="auto">
          <a:xfrm rot="16200000" flipH="1">
            <a:off x="2055932" y="4151226"/>
            <a:ext cx="12700" cy="186791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弧形接點 84"/>
          <p:cNvCxnSpPr/>
          <p:nvPr/>
        </p:nvCxnSpPr>
        <p:spPr bwMode="auto">
          <a:xfrm rot="16200000" flipH="1">
            <a:off x="3930551" y="4198772"/>
            <a:ext cx="12700" cy="186791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弧形接點 85"/>
          <p:cNvCxnSpPr/>
          <p:nvPr/>
        </p:nvCxnSpPr>
        <p:spPr bwMode="auto">
          <a:xfrm rot="16200000" flipH="1">
            <a:off x="5843283" y="4211472"/>
            <a:ext cx="12700" cy="186791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弧形接點 86"/>
          <p:cNvCxnSpPr/>
          <p:nvPr/>
        </p:nvCxnSpPr>
        <p:spPr bwMode="auto">
          <a:xfrm rot="16200000" flipH="1">
            <a:off x="7726500" y="4226188"/>
            <a:ext cx="12700" cy="186791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直線單箭頭接點 87"/>
          <p:cNvCxnSpPr/>
          <p:nvPr/>
        </p:nvCxnSpPr>
        <p:spPr bwMode="auto">
          <a:xfrm flipV="1">
            <a:off x="1091236" y="5126380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直線單箭頭接點 88"/>
          <p:cNvCxnSpPr/>
          <p:nvPr/>
        </p:nvCxnSpPr>
        <p:spPr bwMode="auto">
          <a:xfrm flipV="1">
            <a:off x="1306921" y="5126380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直線單箭頭接點 89"/>
          <p:cNvCxnSpPr/>
          <p:nvPr/>
        </p:nvCxnSpPr>
        <p:spPr bwMode="auto">
          <a:xfrm flipV="1">
            <a:off x="1594953" y="5126380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直線單箭頭接點 90"/>
          <p:cNvCxnSpPr/>
          <p:nvPr/>
        </p:nvCxnSpPr>
        <p:spPr bwMode="auto">
          <a:xfrm flipV="1">
            <a:off x="1810977" y="5126380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直線單箭頭接點 91"/>
          <p:cNvCxnSpPr/>
          <p:nvPr/>
        </p:nvCxnSpPr>
        <p:spPr bwMode="auto">
          <a:xfrm flipV="1">
            <a:off x="2666657" y="5126380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5571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Combining Blocks and Threads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7"/>
            <a:ext cx="10603242" cy="4628586"/>
          </a:xfrm>
        </p:spPr>
        <p:txBody>
          <a:bodyPr/>
          <a:lstStyle/>
          <a:p>
            <a:r>
              <a:rPr lang="en-US" altLang="zh-TW" dirty="0"/>
              <a:t> </a:t>
            </a:r>
            <a:r>
              <a:rPr lang="en-US" altLang="zh-TW" sz="2800" dirty="0"/>
              <a:t>We’ve seen parallel vector addition using: </a:t>
            </a:r>
          </a:p>
          <a:p>
            <a:pPr lvl="1"/>
            <a:r>
              <a:rPr lang="en-US" altLang="zh-TW" sz="2400" dirty="0" smtClean="0"/>
              <a:t>Many </a:t>
            </a:r>
            <a:r>
              <a:rPr lang="en-US" altLang="zh-TW" sz="2400" dirty="0"/>
              <a:t>blocks with one thread each </a:t>
            </a:r>
          </a:p>
          <a:p>
            <a:pPr lvl="1"/>
            <a:r>
              <a:rPr lang="en-US" altLang="zh-TW" sz="2400" dirty="0" smtClean="0"/>
              <a:t>One </a:t>
            </a:r>
            <a:r>
              <a:rPr lang="en-US" altLang="zh-TW" sz="2400" dirty="0"/>
              <a:t>block with many threads </a:t>
            </a:r>
            <a:endParaRPr lang="en-US" altLang="zh-TW" sz="2400" dirty="0" smtClean="0"/>
          </a:p>
          <a:p>
            <a:r>
              <a:rPr lang="en-US" altLang="zh-TW" sz="2800" dirty="0"/>
              <a:t> Let’s adapt vector addition to use both blocks and threads 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1507788" y="6042025"/>
            <a:ext cx="684212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67</a:t>
            </a:fld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3933056"/>
            <a:ext cx="71342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Indexing Arrays with Blocks and Threads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6"/>
            <a:ext cx="11514666" cy="5040559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No longer as simple as using </a:t>
            </a:r>
            <a:r>
              <a:rPr lang="en-US" altLang="zh-TW" sz="2800" dirty="0" err="1"/>
              <a:t>blockIdx.x</a:t>
            </a:r>
            <a:r>
              <a:rPr lang="en-US" altLang="zh-TW" sz="2800" dirty="0"/>
              <a:t> and </a:t>
            </a:r>
            <a:r>
              <a:rPr lang="en-US" altLang="zh-TW" sz="2800" dirty="0" err="1"/>
              <a:t>threadIdx.x</a:t>
            </a:r>
            <a:r>
              <a:rPr lang="en-US" altLang="zh-TW" sz="2800" dirty="0"/>
              <a:t> </a:t>
            </a:r>
          </a:p>
          <a:p>
            <a:pPr lvl="1"/>
            <a:r>
              <a:rPr lang="en-US" altLang="zh-TW" sz="2400" dirty="0"/>
              <a:t>Consider indexing an array with one element per thread (8 threads/block) </a:t>
            </a:r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en-US" altLang="zh-TW" sz="2800" dirty="0"/>
              <a:t>With M threads/block a unique index for each thread is given by: </a:t>
            </a:r>
          </a:p>
          <a:p>
            <a:pPr lvl="1"/>
            <a:r>
              <a:rPr lang="en-US" altLang="zh-TW" sz="2400" dirty="0" err="1"/>
              <a:t>int</a:t>
            </a:r>
            <a:r>
              <a:rPr lang="en-US" altLang="zh-TW" sz="2400" dirty="0"/>
              <a:t> index = </a:t>
            </a:r>
            <a:r>
              <a:rPr lang="en-US" altLang="zh-TW" sz="2400" dirty="0" err="1"/>
              <a:t>threadIdx.x</a:t>
            </a:r>
            <a:r>
              <a:rPr lang="en-US" altLang="zh-TW" sz="2400" dirty="0"/>
              <a:t> + </a:t>
            </a:r>
            <a:r>
              <a:rPr lang="en-US" altLang="zh-TW" sz="2400" dirty="0" err="1"/>
              <a:t>blockIdx.x</a:t>
            </a:r>
            <a:r>
              <a:rPr lang="en-US" altLang="zh-TW" sz="2400" dirty="0"/>
              <a:t> * M (</a:t>
            </a:r>
            <a:r>
              <a:rPr lang="en-US" altLang="zh-TW" sz="2400" dirty="0" err="1"/>
              <a:t>blockDim.x</a:t>
            </a:r>
            <a:r>
              <a:rPr lang="en-US" altLang="zh-TW" sz="2400" dirty="0"/>
              <a:t>); 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17" y="2924944"/>
            <a:ext cx="11187814" cy="18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3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Multiple Blocks Multiple Threads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TW" sz="2400" dirty="0"/>
              <a:t> add&lt;&lt;&lt; 1024/32, 32&gt;&gt;&gt;( dev _ a, dev _ b, dev _ c );</a:t>
            </a:r>
          </a:p>
          <a:p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tid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threadIdx.x</a:t>
            </a:r>
            <a:r>
              <a:rPr lang="en-US" altLang="zh-TW" sz="2400" dirty="0"/>
              <a:t> + </a:t>
            </a:r>
            <a:r>
              <a:rPr lang="en-US" altLang="zh-TW" sz="2400" dirty="0" err="1"/>
              <a:t>blockIdx.x</a:t>
            </a:r>
            <a:r>
              <a:rPr lang="en-US" altLang="zh-TW" sz="2400" dirty="0"/>
              <a:t> * </a:t>
            </a:r>
            <a:r>
              <a:rPr lang="en-US" altLang="zh-TW" sz="2400" dirty="0" err="1"/>
              <a:t>blockDim.x</a:t>
            </a:r>
            <a:r>
              <a:rPr lang="en-US" altLang="zh-TW" sz="2400" dirty="0"/>
              <a:t>;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1507788" y="6042025"/>
            <a:ext cx="684212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69</a:t>
            </a:fld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1127448" y="2636912"/>
            <a:ext cx="7254552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2400" dirty="0"/>
              <a:t>__global__ void add( int *a, int *b, int *c ) {</a:t>
            </a:r>
          </a:p>
          <a:p>
            <a:r>
              <a:rPr lang="zh-TW" altLang="en-US" sz="2400" dirty="0"/>
              <a:t>    int tid = threadIdx.x + blockIdx.x * blockDim.x;</a:t>
            </a:r>
          </a:p>
          <a:p>
            <a:r>
              <a:rPr lang="zh-TW" altLang="en-US" sz="2400" dirty="0"/>
              <a:t>    </a:t>
            </a:r>
            <a:r>
              <a:rPr lang="en-US" altLang="zh-TW" sz="2400" dirty="0"/>
              <a:t>if </a:t>
            </a:r>
            <a:r>
              <a:rPr lang="zh-TW" altLang="en-US" sz="2400" dirty="0"/>
              <a:t>(tid &lt; N) {</a:t>
            </a:r>
          </a:p>
          <a:p>
            <a:r>
              <a:rPr lang="zh-TW" altLang="en-US" sz="2400" dirty="0"/>
              <a:t>        c[tid] = a[tid] + b[tid];</a:t>
            </a:r>
          </a:p>
          <a:p>
            <a:r>
              <a:rPr lang="zh-TW" altLang="en-US" sz="2400" dirty="0"/>
              <a:t>    }</a:t>
            </a:r>
          </a:p>
          <a:p>
            <a:r>
              <a:rPr lang="zh-TW" altLang="en-US" sz="2400" dirty="0"/>
              <a:t>}</a:t>
            </a:r>
          </a:p>
        </p:txBody>
      </p:sp>
      <p:grpSp>
        <p:nvGrpSpPr>
          <p:cNvPr id="71" name="群組 70"/>
          <p:cNvGrpSpPr/>
          <p:nvPr/>
        </p:nvGrpSpPr>
        <p:grpSpPr>
          <a:xfrm>
            <a:off x="1120754" y="5079595"/>
            <a:ext cx="7418516" cy="1224248"/>
            <a:chOff x="1014230" y="5079595"/>
            <a:chExt cx="7418516" cy="1224248"/>
          </a:xfrm>
        </p:grpSpPr>
        <p:sp>
          <p:nvSpPr>
            <p:cNvPr id="7" name="矩形 6"/>
            <p:cNvSpPr/>
            <p:nvPr/>
          </p:nvSpPr>
          <p:spPr bwMode="auto">
            <a:xfrm>
              <a:off x="1014230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1248724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483218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717712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945102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2179596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2414090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648584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2882146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3116640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3351134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3585628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3813018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4047512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4282006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4516500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4750265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4984759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5219253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5453747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5681137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5915631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6150125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6384619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6614730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6849224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7083718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7318212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7559725" y="5079595"/>
              <a:ext cx="291677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7865813" y="5079595"/>
              <a:ext cx="24557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8129882" y="5079595"/>
              <a:ext cx="302863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14818" y="5781813"/>
              <a:ext cx="1835324" cy="522030"/>
              <a:chOff x="1014818" y="5781813"/>
              <a:chExt cx="1835324" cy="522030"/>
            </a:xfrm>
          </p:grpSpPr>
          <p:sp>
            <p:nvSpPr>
              <p:cNvPr id="39" name="矩形 38"/>
              <p:cNvSpPr/>
              <p:nvPr/>
            </p:nvSpPr>
            <p:spPr bwMode="auto">
              <a:xfrm>
                <a:off x="1014818" y="5796574"/>
                <a:ext cx="1835324" cy="507269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40" name="手繪多邊形 39"/>
              <p:cNvSpPr/>
              <p:nvPr/>
            </p:nvSpPr>
            <p:spPr bwMode="auto">
              <a:xfrm>
                <a:off x="1078234" y="5890795"/>
                <a:ext cx="102465" cy="260350"/>
              </a:xfrm>
              <a:custGeom>
                <a:avLst/>
                <a:gdLst>
                  <a:gd name="connsiteX0" fmla="*/ 76507 w 102465"/>
                  <a:gd name="connsiteY0" fmla="*/ 0 h 260350"/>
                  <a:gd name="connsiteX1" fmla="*/ 307 w 102465"/>
                  <a:gd name="connsiteY1" fmla="*/ 79375 h 260350"/>
                  <a:gd name="connsiteX2" fmla="*/ 101907 w 102465"/>
                  <a:gd name="connsiteY2" fmla="*/ 168275 h 260350"/>
                  <a:gd name="connsiteX3" fmla="*/ 41582 w 102465"/>
                  <a:gd name="connsiteY3" fmla="*/ 26035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65" h="260350">
                    <a:moveTo>
                      <a:pt x="76507" y="0"/>
                    </a:moveTo>
                    <a:cubicBezTo>
                      <a:pt x="36290" y="25664"/>
                      <a:pt x="-3926" y="51329"/>
                      <a:pt x="307" y="79375"/>
                    </a:cubicBezTo>
                    <a:cubicBezTo>
                      <a:pt x="4540" y="107421"/>
                      <a:pt x="95028" y="138113"/>
                      <a:pt x="101907" y="168275"/>
                    </a:cubicBezTo>
                    <a:cubicBezTo>
                      <a:pt x="108786" y="198437"/>
                      <a:pt x="50049" y="251883"/>
                      <a:pt x="41582" y="26035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41" name="手繪多邊形 40"/>
              <p:cNvSpPr/>
              <p:nvPr/>
            </p:nvSpPr>
            <p:spPr bwMode="auto">
              <a:xfrm>
                <a:off x="1312728" y="5890795"/>
                <a:ext cx="102465" cy="260350"/>
              </a:xfrm>
              <a:custGeom>
                <a:avLst/>
                <a:gdLst>
                  <a:gd name="connsiteX0" fmla="*/ 76507 w 102465"/>
                  <a:gd name="connsiteY0" fmla="*/ 0 h 260350"/>
                  <a:gd name="connsiteX1" fmla="*/ 307 w 102465"/>
                  <a:gd name="connsiteY1" fmla="*/ 79375 h 260350"/>
                  <a:gd name="connsiteX2" fmla="*/ 101907 w 102465"/>
                  <a:gd name="connsiteY2" fmla="*/ 168275 h 260350"/>
                  <a:gd name="connsiteX3" fmla="*/ 41582 w 102465"/>
                  <a:gd name="connsiteY3" fmla="*/ 26035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65" h="260350">
                    <a:moveTo>
                      <a:pt x="76507" y="0"/>
                    </a:moveTo>
                    <a:cubicBezTo>
                      <a:pt x="36290" y="25664"/>
                      <a:pt x="-3926" y="51329"/>
                      <a:pt x="307" y="79375"/>
                    </a:cubicBezTo>
                    <a:cubicBezTo>
                      <a:pt x="4540" y="107421"/>
                      <a:pt x="95028" y="138113"/>
                      <a:pt x="101907" y="168275"/>
                    </a:cubicBezTo>
                    <a:cubicBezTo>
                      <a:pt x="108786" y="198437"/>
                      <a:pt x="50049" y="251883"/>
                      <a:pt x="41582" y="26035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42" name="手繪多邊形 41"/>
              <p:cNvSpPr/>
              <p:nvPr/>
            </p:nvSpPr>
            <p:spPr bwMode="auto">
              <a:xfrm>
                <a:off x="1547222" y="5890795"/>
                <a:ext cx="102465" cy="260350"/>
              </a:xfrm>
              <a:custGeom>
                <a:avLst/>
                <a:gdLst>
                  <a:gd name="connsiteX0" fmla="*/ 76507 w 102465"/>
                  <a:gd name="connsiteY0" fmla="*/ 0 h 260350"/>
                  <a:gd name="connsiteX1" fmla="*/ 307 w 102465"/>
                  <a:gd name="connsiteY1" fmla="*/ 79375 h 260350"/>
                  <a:gd name="connsiteX2" fmla="*/ 101907 w 102465"/>
                  <a:gd name="connsiteY2" fmla="*/ 168275 h 260350"/>
                  <a:gd name="connsiteX3" fmla="*/ 41582 w 102465"/>
                  <a:gd name="connsiteY3" fmla="*/ 26035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65" h="260350">
                    <a:moveTo>
                      <a:pt x="76507" y="0"/>
                    </a:moveTo>
                    <a:cubicBezTo>
                      <a:pt x="36290" y="25664"/>
                      <a:pt x="-3926" y="51329"/>
                      <a:pt x="307" y="79375"/>
                    </a:cubicBezTo>
                    <a:cubicBezTo>
                      <a:pt x="4540" y="107421"/>
                      <a:pt x="95028" y="138113"/>
                      <a:pt x="101907" y="168275"/>
                    </a:cubicBezTo>
                    <a:cubicBezTo>
                      <a:pt x="108786" y="198437"/>
                      <a:pt x="50049" y="251883"/>
                      <a:pt x="41582" y="26035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43" name="手繪多邊形 42"/>
              <p:cNvSpPr/>
              <p:nvPr/>
            </p:nvSpPr>
            <p:spPr bwMode="auto">
              <a:xfrm>
                <a:off x="1781716" y="5890795"/>
                <a:ext cx="102465" cy="260350"/>
              </a:xfrm>
              <a:custGeom>
                <a:avLst/>
                <a:gdLst>
                  <a:gd name="connsiteX0" fmla="*/ 76507 w 102465"/>
                  <a:gd name="connsiteY0" fmla="*/ 0 h 260350"/>
                  <a:gd name="connsiteX1" fmla="*/ 307 w 102465"/>
                  <a:gd name="connsiteY1" fmla="*/ 79375 h 260350"/>
                  <a:gd name="connsiteX2" fmla="*/ 101907 w 102465"/>
                  <a:gd name="connsiteY2" fmla="*/ 168275 h 260350"/>
                  <a:gd name="connsiteX3" fmla="*/ 41582 w 102465"/>
                  <a:gd name="connsiteY3" fmla="*/ 26035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65" h="260350">
                    <a:moveTo>
                      <a:pt x="76507" y="0"/>
                    </a:moveTo>
                    <a:cubicBezTo>
                      <a:pt x="36290" y="25664"/>
                      <a:pt x="-3926" y="51329"/>
                      <a:pt x="307" y="79375"/>
                    </a:cubicBezTo>
                    <a:cubicBezTo>
                      <a:pt x="4540" y="107421"/>
                      <a:pt x="95028" y="138113"/>
                      <a:pt x="101907" y="168275"/>
                    </a:cubicBezTo>
                    <a:cubicBezTo>
                      <a:pt x="108786" y="198437"/>
                      <a:pt x="50049" y="251883"/>
                      <a:pt x="41582" y="26035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44" name="手繪多邊形 43"/>
              <p:cNvSpPr/>
              <p:nvPr/>
            </p:nvSpPr>
            <p:spPr bwMode="auto">
              <a:xfrm>
                <a:off x="2660830" y="5890795"/>
                <a:ext cx="102465" cy="260350"/>
              </a:xfrm>
              <a:custGeom>
                <a:avLst/>
                <a:gdLst>
                  <a:gd name="connsiteX0" fmla="*/ 76507 w 102465"/>
                  <a:gd name="connsiteY0" fmla="*/ 0 h 260350"/>
                  <a:gd name="connsiteX1" fmla="*/ 307 w 102465"/>
                  <a:gd name="connsiteY1" fmla="*/ 79375 h 260350"/>
                  <a:gd name="connsiteX2" fmla="*/ 101907 w 102465"/>
                  <a:gd name="connsiteY2" fmla="*/ 168275 h 260350"/>
                  <a:gd name="connsiteX3" fmla="*/ 41582 w 102465"/>
                  <a:gd name="connsiteY3" fmla="*/ 26035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65" h="260350">
                    <a:moveTo>
                      <a:pt x="76507" y="0"/>
                    </a:moveTo>
                    <a:cubicBezTo>
                      <a:pt x="36290" y="25664"/>
                      <a:pt x="-3926" y="51329"/>
                      <a:pt x="307" y="79375"/>
                    </a:cubicBezTo>
                    <a:cubicBezTo>
                      <a:pt x="4540" y="107421"/>
                      <a:pt x="95028" y="138113"/>
                      <a:pt x="101907" y="168275"/>
                    </a:cubicBezTo>
                    <a:cubicBezTo>
                      <a:pt x="108786" y="198437"/>
                      <a:pt x="50049" y="251883"/>
                      <a:pt x="41582" y="26035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45" name="文字方塊 44"/>
              <p:cNvSpPr txBox="1"/>
              <p:nvPr/>
            </p:nvSpPr>
            <p:spPr>
              <a:xfrm>
                <a:off x="1945634" y="5781813"/>
                <a:ext cx="524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……</a:t>
                </a:r>
                <a:endParaRPr lang="zh-TW" altLang="en-US" dirty="0"/>
              </a:p>
            </p:txBody>
          </p:sp>
        </p:grpSp>
        <p:grpSp>
          <p:nvGrpSpPr>
            <p:cNvPr id="47" name="群組 46"/>
            <p:cNvGrpSpPr/>
            <p:nvPr/>
          </p:nvGrpSpPr>
          <p:grpSpPr>
            <a:xfrm>
              <a:off x="2875686" y="5781813"/>
              <a:ext cx="1835324" cy="522030"/>
              <a:chOff x="1014818" y="5781813"/>
              <a:chExt cx="1835324" cy="522030"/>
            </a:xfrm>
          </p:grpSpPr>
          <p:sp>
            <p:nvSpPr>
              <p:cNvPr id="48" name="矩形 47"/>
              <p:cNvSpPr/>
              <p:nvPr/>
            </p:nvSpPr>
            <p:spPr bwMode="auto">
              <a:xfrm>
                <a:off x="1014818" y="5796574"/>
                <a:ext cx="1835324" cy="507269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49" name="手繪多邊形 48"/>
              <p:cNvSpPr/>
              <p:nvPr/>
            </p:nvSpPr>
            <p:spPr bwMode="auto">
              <a:xfrm>
                <a:off x="1078234" y="5890795"/>
                <a:ext cx="102465" cy="260350"/>
              </a:xfrm>
              <a:custGeom>
                <a:avLst/>
                <a:gdLst>
                  <a:gd name="connsiteX0" fmla="*/ 76507 w 102465"/>
                  <a:gd name="connsiteY0" fmla="*/ 0 h 260350"/>
                  <a:gd name="connsiteX1" fmla="*/ 307 w 102465"/>
                  <a:gd name="connsiteY1" fmla="*/ 79375 h 260350"/>
                  <a:gd name="connsiteX2" fmla="*/ 101907 w 102465"/>
                  <a:gd name="connsiteY2" fmla="*/ 168275 h 260350"/>
                  <a:gd name="connsiteX3" fmla="*/ 41582 w 102465"/>
                  <a:gd name="connsiteY3" fmla="*/ 26035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65" h="260350">
                    <a:moveTo>
                      <a:pt x="76507" y="0"/>
                    </a:moveTo>
                    <a:cubicBezTo>
                      <a:pt x="36290" y="25664"/>
                      <a:pt x="-3926" y="51329"/>
                      <a:pt x="307" y="79375"/>
                    </a:cubicBezTo>
                    <a:cubicBezTo>
                      <a:pt x="4540" y="107421"/>
                      <a:pt x="95028" y="138113"/>
                      <a:pt x="101907" y="168275"/>
                    </a:cubicBezTo>
                    <a:cubicBezTo>
                      <a:pt x="108786" y="198437"/>
                      <a:pt x="50049" y="251883"/>
                      <a:pt x="41582" y="26035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50" name="手繪多邊形 49"/>
              <p:cNvSpPr/>
              <p:nvPr/>
            </p:nvSpPr>
            <p:spPr bwMode="auto">
              <a:xfrm>
                <a:off x="1312728" y="5890795"/>
                <a:ext cx="102465" cy="260350"/>
              </a:xfrm>
              <a:custGeom>
                <a:avLst/>
                <a:gdLst>
                  <a:gd name="connsiteX0" fmla="*/ 76507 w 102465"/>
                  <a:gd name="connsiteY0" fmla="*/ 0 h 260350"/>
                  <a:gd name="connsiteX1" fmla="*/ 307 w 102465"/>
                  <a:gd name="connsiteY1" fmla="*/ 79375 h 260350"/>
                  <a:gd name="connsiteX2" fmla="*/ 101907 w 102465"/>
                  <a:gd name="connsiteY2" fmla="*/ 168275 h 260350"/>
                  <a:gd name="connsiteX3" fmla="*/ 41582 w 102465"/>
                  <a:gd name="connsiteY3" fmla="*/ 26035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65" h="260350">
                    <a:moveTo>
                      <a:pt x="76507" y="0"/>
                    </a:moveTo>
                    <a:cubicBezTo>
                      <a:pt x="36290" y="25664"/>
                      <a:pt x="-3926" y="51329"/>
                      <a:pt x="307" y="79375"/>
                    </a:cubicBezTo>
                    <a:cubicBezTo>
                      <a:pt x="4540" y="107421"/>
                      <a:pt x="95028" y="138113"/>
                      <a:pt x="101907" y="168275"/>
                    </a:cubicBezTo>
                    <a:cubicBezTo>
                      <a:pt x="108786" y="198437"/>
                      <a:pt x="50049" y="251883"/>
                      <a:pt x="41582" y="26035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51" name="手繪多邊形 50"/>
              <p:cNvSpPr/>
              <p:nvPr/>
            </p:nvSpPr>
            <p:spPr bwMode="auto">
              <a:xfrm>
                <a:off x="1547222" y="5890795"/>
                <a:ext cx="102465" cy="260350"/>
              </a:xfrm>
              <a:custGeom>
                <a:avLst/>
                <a:gdLst>
                  <a:gd name="connsiteX0" fmla="*/ 76507 w 102465"/>
                  <a:gd name="connsiteY0" fmla="*/ 0 h 260350"/>
                  <a:gd name="connsiteX1" fmla="*/ 307 w 102465"/>
                  <a:gd name="connsiteY1" fmla="*/ 79375 h 260350"/>
                  <a:gd name="connsiteX2" fmla="*/ 101907 w 102465"/>
                  <a:gd name="connsiteY2" fmla="*/ 168275 h 260350"/>
                  <a:gd name="connsiteX3" fmla="*/ 41582 w 102465"/>
                  <a:gd name="connsiteY3" fmla="*/ 26035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65" h="260350">
                    <a:moveTo>
                      <a:pt x="76507" y="0"/>
                    </a:moveTo>
                    <a:cubicBezTo>
                      <a:pt x="36290" y="25664"/>
                      <a:pt x="-3926" y="51329"/>
                      <a:pt x="307" y="79375"/>
                    </a:cubicBezTo>
                    <a:cubicBezTo>
                      <a:pt x="4540" y="107421"/>
                      <a:pt x="95028" y="138113"/>
                      <a:pt x="101907" y="168275"/>
                    </a:cubicBezTo>
                    <a:cubicBezTo>
                      <a:pt x="108786" y="198437"/>
                      <a:pt x="50049" y="251883"/>
                      <a:pt x="41582" y="26035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52" name="手繪多邊形 51"/>
              <p:cNvSpPr/>
              <p:nvPr/>
            </p:nvSpPr>
            <p:spPr bwMode="auto">
              <a:xfrm>
                <a:off x="1781716" y="5890795"/>
                <a:ext cx="102465" cy="260350"/>
              </a:xfrm>
              <a:custGeom>
                <a:avLst/>
                <a:gdLst>
                  <a:gd name="connsiteX0" fmla="*/ 76507 w 102465"/>
                  <a:gd name="connsiteY0" fmla="*/ 0 h 260350"/>
                  <a:gd name="connsiteX1" fmla="*/ 307 w 102465"/>
                  <a:gd name="connsiteY1" fmla="*/ 79375 h 260350"/>
                  <a:gd name="connsiteX2" fmla="*/ 101907 w 102465"/>
                  <a:gd name="connsiteY2" fmla="*/ 168275 h 260350"/>
                  <a:gd name="connsiteX3" fmla="*/ 41582 w 102465"/>
                  <a:gd name="connsiteY3" fmla="*/ 26035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65" h="260350">
                    <a:moveTo>
                      <a:pt x="76507" y="0"/>
                    </a:moveTo>
                    <a:cubicBezTo>
                      <a:pt x="36290" y="25664"/>
                      <a:pt x="-3926" y="51329"/>
                      <a:pt x="307" y="79375"/>
                    </a:cubicBezTo>
                    <a:cubicBezTo>
                      <a:pt x="4540" y="107421"/>
                      <a:pt x="95028" y="138113"/>
                      <a:pt x="101907" y="168275"/>
                    </a:cubicBezTo>
                    <a:cubicBezTo>
                      <a:pt x="108786" y="198437"/>
                      <a:pt x="50049" y="251883"/>
                      <a:pt x="41582" y="26035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53" name="手繪多邊形 52"/>
              <p:cNvSpPr/>
              <p:nvPr/>
            </p:nvSpPr>
            <p:spPr bwMode="auto">
              <a:xfrm>
                <a:off x="2660830" y="5890795"/>
                <a:ext cx="102465" cy="260350"/>
              </a:xfrm>
              <a:custGeom>
                <a:avLst/>
                <a:gdLst>
                  <a:gd name="connsiteX0" fmla="*/ 76507 w 102465"/>
                  <a:gd name="connsiteY0" fmla="*/ 0 h 260350"/>
                  <a:gd name="connsiteX1" fmla="*/ 307 w 102465"/>
                  <a:gd name="connsiteY1" fmla="*/ 79375 h 260350"/>
                  <a:gd name="connsiteX2" fmla="*/ 101907 w 102465"/>
                  <a:gd name="connsiteY2" fmla="*/ 168275 h 260350"/>
                  <a:gd name="connsiteX3" fmla="*/ 41582 w 102465"/>
                  <a:gd name="connsiteY3" fmla="*/ 26035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65" h="260350">
                    <a:moveTo>
                      <a:pt x="76507" y="0"/>
                    </a:moveTo>
                    <a:cubicBezTo>
                      <a:pt x="36290" y="25664"/>
                      <a:pt x="-3926" y="51329"/>
                      <a:pt x="307" y="79375"/>
                    </a:cubicBezTo>
                    <a:cubicBezTo>
                      <a:pt x="4540" y="107421"/>
                      <a:pt x="95028" y="138113"/>
                      <a:pt x="101907" y="168275"/>
                    </a:cubicBezTo>
                    <a:cubicBezTo>
                      <a:pt x="108786" y="198437"/>
                      <a:pt x="50049" y="251883"/>
                      <a:pt x="41582" y="26035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54" name="文字方塊 53"/>
              <p:cNvSpPr txBox="1"/>
              <p:nvPr/>
            </p:nvSpPr>
            <p:spPr>
              <a:xfrm>
                <a:off x="1945634" y="5781813"/>
                <a:ext cx="524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……</a:t>
                </a:r>
                <a:endParaRPr lang="zh-TW" altLang="en-US" dirty="0"/>
              </a:p>
            </p:txBody>
          </p:sp>
        </p:grpSp>
        <p:grpSp>
          <p:nvGrpSpPr>
            <p:cNvPr id="55" name="群組 54"/>
            <p:cNvGrpSpPr/>
            <p:nvPr/>
          </p:nvGrpSpPr>
          <p:grpSpPr>
            <a:xfrm>
              <a:off x="4736554" y="5775772"/>
              <a:ext cx="1835324" cy="522030"/>
              <a:chOff x="1014818" y="5781813"/>
              <a:chExt cx="1835324" cy="522030"/>
            </a:xfrm>
          </p:grpSpPr>
          <p:sp>
            <p:nvSpPr>
              <p:cNvPr id="56" name="矩形 55"/>
              <p:cNvSpPr/>
              <p:nvPr/>
            </p:nvSpPr>
            <p:spPr bwMode="auto">
              <a:xfrm>
                <a:off x="1014818" y="5796574"/>
                <a:ext cx="1835324" cy="507269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57" name="手繪多邊形 56"/>
              <p:cNvSpPr/>
              <p:nvPr/>
            </p:nvSpPr>
            <p:spPr bwMode="auto">
              <a:xfrm>
                <a:off x="1078234" y="5890795"/>
                <a:ext cx="102465" cy="260350"/>
              </a:xfrm>
              <a:custGeom>
                <a:avLst/>
                <a:gdLst>
                  <a:gd name="connsiteX0" fmla="*/ 76507 w 102465"/>
                  <a:gd name="connsiteY0" fmla="*/ 0 h 260350"/>
                  <a:gd name="connsiteX1" fmla="*/ 307 w 102465"/>
                  <a:gd name="connsiteY1" fmla="*/ 79375 h 260350"/>
                  <a:gd name="connsiteX2" fmla="*/ 101907 w 102465"/>
                  <a:gd name="connsiteY2" fmla="*/ 168275 h 260350"/>
                  <a:gd name="connsiteX3" fmla="*/ 41582 w 102465"/>
                  <a:gd name="connsiteY3" fmla="*/ 26035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65" h="260350">
                    <a:moveTo>
                      <a:pt x="76507" y="0"/>
                    </a:moveTo>
                    <a:cubicBezTo>
                      <a:pt x="36290" y="25664"/>
                      <a:pt x="-3926" y="51329"/>
                      <a:pt x="307" y="79375"/>
                    </a:cubicBezTo>
                    <a:cubicBezTo>
                      <a:pt x="4540" y="107421"/>
                      <a:pt x="95028" y="138113"/>
                      <a:pt x="101907" y="168275"/>
                    </a:cubicBezTo>
                    <a:cubicBezTo>
                      <a:pt x="108786" y="198437"/>
                      <a:pt x="50049" y="251883"/>
                      <a:pt x="41582" y="26035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58" name="手繪多邊形 57"/>
              <p:cNvSpPr/>
              <p:nvPr/>
            </p:nvSpPr>
            <p:spPr bwMode="auto">
              <a:xfrm>
                <a:off x="1312728" y="5890795"/>
                <a:ext cx="102465" cy="260350"/>
              </a:xfrm>
              <a:custGeom>
                <a:avLst/>
                <a:gdLst>
                  <a:gd name="connsiteX0" fmla="*/ 76507 w 102465"/>
                  <a:gd name="connsiteY0" fmla="*/ 0 h 260350"/>
                  <a:gd name="connsiteX1" fmla="*/ 307 w 102465"/>
                  <a:gd name="connsiteY1" fmla="*/ 79375 h 260350"/>
                  <a:gd name="connsiteX2" fmla="*/ 101907 w 102465"/>
                  <a:gd name="connsiteY2" fmla="*/ 168275 h 260350"/>
                  <a:gd name="connsiteX3" fmla="*/ 41582 w 102465"/>
                  <a:gd name="connsiteY3" fmla="*/ 26035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65" h="260350">
                    <a:moveTo>
                      <a:pt x="76507" y="0"/>
                    </a:moveTo>
                    <a:cubicBezTo>
                      <a:pt x="36290" y="25664"/>
                      <a:pt x="-3926" y="51329"/>
                      <a:pt x="307" y="79375"/>
                    </a:cubicBezTo>
                    <a:cubicBezTo>
                      <a:pt x="4540" y="107421"/>
                      <a:pt x="95028" y="138113"/>
                      <a:pt x="101907" y="168275"/>
                    </a:cubicBezTo>
                    <a:cubicBezTo>
                      <a:pt x="108786" y="198437"/>
                      <a:pt x="50049" y="251883"/>
                      <a:pt x="41582" y="26035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59" name="手繪多邊形 58"/>
              <p:cNvSpPr/>
              <p:nvPr/>
            </p:nvSpPr>
            <p:spPr bwMode="auto">
              <a:xfrm>
                <a:off x="1547222" y="5890795"/>
                <a:ext cx="102465" cy="260350"/>
              </a:xfrm>
              <a:custGeom>
                <a:avLst/>
                <a:gdLst>
                  <a:gd name="connsiteX0" fmla="*/ 76507 w 102465"/>
                  <a:gd name="connsiteY0" fmla="*/ 0 h 260350"/>
                  <a:gd name="connsiteX1" fmla="*/ 307 w 102465"/>
                  <a:gd name="connsiteY1" fmla="*/ 79375 h 260350"/>
                  <a:gd name="connsiteX2" fmla="*/ 101907 w 102465"/>
                  <a:gd name="connsiteY2" fmla="*/ 168275 h 260350"/>
                  <a:gd name="connsiteX3" fmla="*/ 41582 w 102465"/>
                  <a:gd name="connsiteY3" fmla="*/ 26035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65" h="260350">
                    <a:moveTo>
                      <a:pt x="76507" y="0"/>
                    </a:moveTo>
                    <a:cubicBezTo>
                      <a:pt x="36290" y="25664"/>
                      <a:pt x="-3926" y="51329"/>
                      <a:pt x="307" y="79375"/>
                    </a:cubicBezTo>
                    <a:cubicBezTo>
                      <a:pt x="4540" y="107421"/>
                      <a:pt x="95028" y="138113"/>
                      <a:pt x="101907" y="168275"/>
                    </a:cubicBezTo>
                    <a:cubicBezTo>
                      <a:pt x="108786" y="198437"/>
                      <a:pt x="50049" y="251883"/>
                      <a:pt x="41582" y="26035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60" name="手繪多邊形 59"/>
              <p:cNvSpPr/>
              <p:nvPr/>
            </p:nvSpPr>
            <p:spPr bwMode="auto">
              <a:xfrm>
                <a:off x="1781716" y="5890795"/>
                <a:ext cx="102465" cy="260350"/>
              </a:xfrm>
              <a:custGeom>
                <a:avLst/>
                <a:gdLst>
                  <a:gd name="connsiteX0" fmla="*/ 76507 w 102465"/>
                  <a:gd name="connsiteY0" fmla="*/ 0 h 260350"/>
                  <a:gd name="connsiteX1" fmla="*/ 307 w 102465"/>
                  <a:gd name="connsiteY1" fmla="*/ 79375 h 260350"/>
                  <a:gd name="connsiteX2" fmla="*/ 101907 w 102465"/>
                  <a:gd name="connsiteY2" fmla="*/ 168275 h 260350"/>
                  <a:gd name="connsiteX3" fmla="*/ 41582 w 102465"/>
                  <a:gd name="connsiteY3" fmla="*/ 26035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65" h="260350">
                    <a:moveTo>
                      <a:pt x="76507" y="0"/>
                    </a:moveTo>
                    <a:cubicBezTo>
                      <a:pt x="36290" y="25664"/>
                      <a:pt x="-3926" y="51329"/>
                      <a:pt x="307" y="79375"/>
                    </a:cubicBezTo>
                    <a:cubicBezTo>
                      <a:pt x="4540" y="107421"/>
                      <a:pt x="95028" y="138113"/>
                      <a:pt x="101907" y="168275"/>
                    </a:cubicBezTo>
                    <a:cubicBezTo>
                      <a:pt x="108786" y="198437"/>
                      <a:pt x="50049" y="251883"/>
                      <a:pt x="41582" y="26035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61" name="手繪多邊形 60"/>
              <p:cNvSpPr/>
              <p:nvPr/>
            </p:nvSpPr>
            <p:spPr bwMode="auto">
              <a:xfrm>
                <a:off x="2660830" y="5890795"/>
                <a:ext cx="102465" cy="260350"/>
              </a:xfrm>
              <a:custGeom>
                <a:avLst/>
                <a:gdLst>
                  <a:gd name="connsiteX0" fmla="*/ 76507 w 102465"/>
                  <a:gd name="connsiteY0" fmla="*/ 0 h 260350"/>
                  <a:gd name="connsiteX1" fmla="*/ 307 w 102465"/>
                  <a:gd name="connsiteY1" fmla="*/ 79375 h 260350"/>
                  <a:gd name="connsiteX2" fmla="*/ 101907 w 102465"/>
                  <a:gd name="connsiteY2" fmla="*/ 168275 h 260350"/>
                  <a:gd name="connsiteX3" fmla="*/ 41582 w 102465"/>
                  <a:gd name="connsiteY3" fmla="*/ 26035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65" h="260350">
                    <a:moveTo>
                      <a:pt x="76507" y="0"/>
                    </a:moveTo>
                    <a:cubicBezTo>
                      <a:pt x="36290" y="25664"/>
                      <a:pt x="-3926" y="51329"/>
                      <a:pt x="307" y="79375"/>
                    </a:cubicBezTo>
                    <a:cubicBezTo>
                      <a:pt x="4540" y="107421"/>
                      <a:pt x="95028" y="138113"/>
                      <a:pt x="101907" y="168275"/>
                    </a:cubicBezTo>
                    <a:cubicBezTo>
                      <a:pt x="108786" y="198437"/>
                      <a:pt x="50049" y="251883"/>
                      <a:pt x="41582" y="26035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62" name="文字方塊 61"/>
              <p:cNvSpPr txBox="1"/>
              <p:nvPr/>
            </p:nvSpPr>
            <p:spPr>
              <a:xfrm>
                <a:off x="1945634" y="5781813"/>
                <a:ext cx="524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……</a:t>
                </a:r>
                <a:endParaRPr lang="zh-TW" altLang="en-US" dirty="0"/>
              </a:p>
            </p:txBody>
          </p:sp>
        </p:grpSp>
        <p:grpSp>
          <p:nvGrpSpPr>
            <p:cNvPr id="63" name="群組 62"/>
            <p:cNvGrpSpPr/>
            <p:nvPr/>
          </p:nvGrpSpPr>
          <p:grpSpPr>
            <a:xfrm>
              <a:off x="6597422" y="5775772"/>
              <a:ext cx="1835324" cy="522030"/>
              <a:chOff x="1014818" y="5781813"/>
              <a:chExt cx="1835324" cy="522030"/>
            </a:xfrm>
          </p:grpSpPr>
          <p:sp>
            <p:nvSpPr>
              <p:cNvPr id="64" name="矩形 63"/>
              <p:cNvSpPr/>
              <p:nvPr/>
            </p:nvSpPr>
            <p:spPr bwMode="auto">
              <a:xfrm>
                <a:off x="1014818" y="5796574"/>
                <a:ext cx="1835324" cy="507269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65" name="手繪多邊形 64"/>
              <p:cNvSpPr/>
              <p:nvPr/>
            </p:nvSpPr>
            <p:spPr bwMode="auto">
              <a:xfrm>
                <a:off x="1078234" y="5890795"/>
                <a:ext cx="102465" cy="260350"/>
              </a:xfrm>
              <a:custGeom>
                <a:avLst/>
                <a:gdLst>
                  <a:gd name="connsiteX0" fmla="*/ 76507 w 102465"/>
                  <a:gd name="connsiteY0" fmla="*/ 0 h 260350"/>
                  <a:gd name="connsiteX1" fmla="*/ 307 w 102465"/>
                  <a:gd name="connsiteY1" fmla="*/ 79375 h 260350"/>
                  <a:gd name="connsiteX2" fmla="*/ 101907 w 102465"/>
                  <a:gd name="connsiteY2" fmla="*/ 168275 h 260350"/>
                  <a:gd name="connsiteX3" fmla="*/ 41582 w 102465"/>
                  <a:gd name="connsiteY3" fmla="*/ 26035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65" h="260350">
                    <a:moveTo>
                      <a:pt x="76507" y="0"/>
                    </a:moveTo>
                    <a:cubicBezTo>
                      <a:pt x="36290" y="25664"/>
                      <a:pt x="-3926" y="51329"/>
                      <a:pt x="307" y="79375"/>
                    </a:cubicBezTo>
                    <a:cubicBezTo>
                      <a:pt x="4540" y="107421"/>
                      <a:pt x="95028" y="138113"/>
                      <a:pt x="101907" y="168275"/>
                    </a:cubicBezTo>
                    <a:cubicBezTo>
                      <a:pt x="108786" y="198437"/>
                      <a:pt x="50049" y="251883"/>
                      <a:pt x="41582" y="26035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66" name="手繪多邊形 65"/>
              <p:cNvSpPr/>
              <p:nvPr/>
            </p:nvSpPr>
            <p:spPr bwMode="auto">
              <a:xfrm>
                <a:off x="1312728" y="5890795"/>
                <a:ext cx="102465" cy="260350"/>
              </a:xfrm>
              <a:custGeom>
                <a:avLst/>
                <a:gdLst>
                  <a:gd name="connsiteX0" fmla="*/ 76507 w 102465"/>
                  <a:gd name="connsiteY0" fmla="*/ 0 h 260350"/>
                  <a:gd name="connsiteX1" fmla="*/ 307 w 102465"/>
                  <a:gd name="connsiteY1" fmla="*/ 79375 h 260350"/>
                  <a:gd name="connsiteX2" fmla="*/ 101907 w 102465"/>
                  <a:gd name="connsiteY2" fmla="*/ 168275 h 260350"/>
                  <a:gd name="connsiteX3" fmla="*/ 41582 w 102465"/>
                  <a:gd name="connsiteY3" fmla="*/ 26035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65" h="260350">
                    <a:moveTo>
                      <a:pt x="76507" y="0"/>
                    </a:moveTo>
                    <a:cubicBezTo>
                      <a:pt x="36290" y="25664"/>
                      <a:pt x="-3926" y="51329"/>
                      <a:pt x="307" y="79375"/>
                    </a:cubicBezTo>
                    <a:cubicBezTo>
                      <a:pt x="4540" y="107421"/>
                      <a:pt x="95028" y="138113"/>
                      <a:pt x="101907" y="168275"/>
                    </a:cubicBezTo>
                    <a:cubicBezTo>
                      <a:pt x="108786" y="198437"/>
                      <a:pt x="50049" y="251883"/>
                      <a:pt x="41582" y="26035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67" name="手繪多邊形 66"/>
              <p:cNvSpPr/>
              <p:nvPr/>
            </p:nvSpPr>
            <p:spPr bwMode="auto">
              <a:xfrm>
                <a:off x="1547222" y="5890795"/>
                <a:ext cx="102465" cy="260350"/>
              </a:xfrm>
              <a:custGeom>
                <a:avLst/>
                <a:gdLst>
                  <a:gd name="connsiteX0" fmla="*/ 76507 w 102465"/>
                  <a:gd name="connsiteY0" fmla="*/ 0 h 260350"/>
                  <a:gd name="connsiteX1" fmla="*/ 307 w 102465"/>
                  <a:gd name="connsiteY1" fmla="*/ 79375 h 260350"/>
                  <a:gd name="connsiteX2" fmla="*/ 101907 w 102465"/>
                  <a:gd name="connsiteY2" fmla="*/ 168275 h 260350"/>
                  <a:gd name="connsiteX3" fmla="*/ 41582 w 102465"/>
                  <a:gd name="connsiteY3" fmla="*/ 26035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65" h="260350">
                    <a:moveTo>
                      <a:pt x="76507" y="0"/>
                    </a:moveTo>
                    <a:cubicBezTo>
                      <a:pt x="36290" y="25664"/>
                      <a:pt x="-3926" y="51329"/>
                      <a:pt x="307" y="79375"/>
                    </a:cubicBezTo>
                    <a:cubicBezTo>
                      <a:pt x="4540" y="107421"/>
                      <a:pt x="95028" y="138113"/>
                      <a:pt x="101907" y="168275"/>
                    </a:cubicBezTo>
                    <a:cubicBezTo>
                      <a:pt x="108786" y="198437"/>
                      <a:pt x="50049" y="251883"/>
                      <a:pt x="41582" y="26035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68" name="手繪多邊形 67"/>
              <p:cNvSpPr/>
              <p:nvPr/>
            </p:nvSpPr>
            <p:spPr bwMode="auto">
              <a:xfrm>
                <a:off x="1781716" y="5890795"/>
                <a:ext cx="102465" cy="260350"/>
              </a:xfrm>
              <a:custGeom>
                <a:avLst/>
                <a:gdLst>
                  <a:gd name="connsiteX0" fmla="*/ 76507 w 102465"/>
                  <a:gd name="connsiteY0" fmla="*/ 0 h 260350"/>
                  <a:gd name="connsiteX1" fmla="*/ 307 w 102465"/>
                  <a:gd name="connsiteY1" fmla="*/ 79375 h 260350"/>
                  <a:gd name="connsiteX2" fmla="*/ 101907 w 102465"/>
                  <a:gd name="connsiteY2" fmla="*/ 168275 h 260350"/>
                  <a:gd name="connsiteX3" fmla="*/ 41582 w 102465"/>
                  <a:gd name="connsiteY3" fmla="*/ 26035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65" h="260350">
                    <a:moveTo>
                      <a:pt x="76507" y="0"/>
                    </a:moveTo>
                    <a:cubicBezTo>
                      <a:pt x="36290" y="25664"/>
                      <a:pt x="-3926" y="51329"/>
                      <a:pt x="307" y="79375"/>
                    </a:cubicBezTo>
                    <a:cubicBezTo>
                      <a:pt x="4540" y="107421"/>
                      <a:pt x="95028" y="138113"/>
                      <a:pt x="101907" y="168275"/>
                    </a:cubicBezTo>
                    <a:cubicBezTo>
                      <a:pt x="108786" y="198437"/>
                      <a:pt x="50049" y="251883"/>
                      <a:pt x="41582" y="26035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69" name="手繪多邊形 68"/>
              <p:cNvSpPr/>
              <p:nvPr/>
            </p:nvSpPr>
            <p:spPr bwMode="auto">
              <a:xfrm>
                <a:off x="2660830" y="5890795"/>
                <a:ext cx="102465" cy="260350"/>
              </a:xfrm>
              <a:custGeom>
                <a:avLst/>
                <a:gdLst>
                  <a:gd name="connsiteX0" fmla="*/ 76507 w 102465"/>
                  <a:gd name="connsiteY0" fmla="*/ 0 h 260350"/>
                  <a:gd name="connsiteX1" fmla="*/ 307 w 102465"/>
                  <a:gd name="connsiteY1" fmla="*/ 79375 h 260350"/>
                  <a:gd name="connsiteX2" fmla="*/ 101907 w 102465"/>
                  <a:gd name="connsiteY2" fmla="*/ 168275 h 260350"/>
                  <a:gd name="connsiteX3" fmla="*/ 41582 w 102465"/>
                  <a:gd name="connsiteY3" fmla="*/ 26035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65" h="260350">
                    <a:moveTo>
                      <a:pt x="76507" y="0"/>
                    </a:moveTo>
                    <a:cubicBezTo>
                      <a:pt x="36290" y="25664"/>
                      <a:pt x="-3926" y="51329"/>
                      <a:pt x="307" y="79375"/>
                    </a:cubicBezTo>
                    <a:cubicBezTo>
                      <a:pt x="4540" y="107421"/>
                      <a:pt x="95028" y="138113"/>
                      <a:pt x="101907" y="168275"/>
                    </a:cubicBezTo>
                    <a:cubicBezTo>
                      <a:pt x="108786" y="198437"/>
                      <a:pt x="50049" y="251883"/>
                      <a:pt x="41582" y="26035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70" name="文字方塊 69"/>
              <p:cNvSpPr txBox="1"/>
              <p:nvPr/>
            </p:nvSpPr>
            <p:spPr>
              <a:xfrm>
                <a:off x="1945634" y="5781813"/>
                <a:ext cx="524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……</a:t>
                </a:r>
                <a:endParaRPr lang="zh-TW" altLang="en-US" dirty="0"/>
              </a:p>
            </p:txBody>
          </p:sp>
        </p:grpSp>
      </p:grpSp>
      <p:cxnSp>
        <p:nvCxnSpPr>
          <p:cNvPr id="72" name="直線單箭頭接點 71"/>
          <p:cNvCxnSpPr/>
          <p:nvPr/>
        </p:nvCxnSpPr>
        <p:spPr bwMode="auto">
          <a:xfrm flipV="1">
            <a:off x="1270964" y="5485196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直線單箭頭接點 72"/>
          <p:cNvCxnSpPr/>
          <p:nvPr/>
        </p:nvCxnSpPr>
        <p:spPr bwMode="auto">
          <a:xfrm flipV="1">
            <a:off x="1486649" y="5485196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直線單箭頭接點 73"/>
          <p:cNvCxnSpPr/>
          <p:nvPr/>
        </p:nvCxnSpPr>
        <p:spPr bwMode="auto">
          <a:xfrm flipV="1">
            <a:off x="1774681" y="5485196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直線單箭頭接點 74"/>
          <p:cNvCxnSpPr/>
          <p:nvPr/>
        </p:nvCxnSpPr>
        <p:spPr bwMode="auto">
          <a:xfrm flipV="1">
            <a:off x="1990705" y="5485196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直線單箭頭接點 75"/>
          <p:cNvCxnSpPr/>
          <p:nvPr/>
        </p:nvCxnSpPr>
        <p:spPr bwMode="auto">
          <a:xfrm flipV="1">
            <a:off x="2846385" y="5485196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直線單箭頭接點 76"/>
          <p:cNvCxnSpPr/>
          <p:nvPr/>
        </p:nvCxnSpPr>
        <p:spPr bwMode="auto">
          <a:xfrm flipV="1">
            <a:off x="3131832" y="5485196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直線單箭頭接點 77"/>
          <p:cNvCxnSpPr/>
          <p:nvPr/>
        </p:nvCxnSpPr>
        <p:spPr bwMode="auto">
          <a:xfrm flipV="1">
            <a:off x="3347517" y="5485196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直線單箭頭接點 78"/>
          <p:cNvCxnSpPr/>
          <p:nvPr/>
        </p:nvCxnSpPr>
        <p:spPr bwMode="auto">
          <a:xfrm flipV="1">
            <a:off x="3635549" y="5485196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直線單箭頭接點 79"/>
          <p:cNvCxnSpPr/>
          <p:nvPr/>
        </p:nvCxnSpPr>
        <p:spPr bwMode="auto">
          <a:xfrm flipV="1">
            <a:off x="3851573" y="5485196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直線單箭頭接點 80"/>
          <p:cNvCxnSpPr/>
          <p:nvPr/>
        </p:nvCxnSpPr>
        <p:spPr bwMode="auto">
          <a:xfrm flipV="1">
            <a:off x="4707253" y="5485196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直線單箭頭接點 81"/>
          <p:cNvCxnSpPr/>
          <p:nvPr/>
        </p:nvCxnSpPr>
        <p:spPr bwMode="auto">
          <a:xfrm flipV="1">
            <a:off x="4969306" y="5485196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直線單箭頭接點 82"/>
          <p:cNvCxnSpPr/>
          <p:nvPr/>
        </p:nvCxnSpPr>
        <p:spPr bwMode="auto">
          <a:xfrm flipV="1">
            <a:off x="5184991" y="5485196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直線單箭頭接點 83"/>
          <p:cNvCxnSpPr/>
          <p:nvPr/>
        </p:nvCxnSpPr>
        <p:spPr bwMode="auto">
          <a:xfrm flipV="1">
            <a:off x="5473023" y="5485196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直線單箭頭接點 84"/>
          <p:cNvCxnSpPr/>
          <p:nvPr/>
        </p:nvCxnSpPr>
        <p:spPr bwMode="auto">
          <a:xfrm flipV="1">
            <a:off x="5689047" y="5485196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直線單箭頭接點 85"/>
          <p:cNvCxnSpPr/>
          <p:nvPr/>
        </p:nvCxnSpPr>
        <p:spPr bwMode="auto">
          <a:xfrm flipV="1">
            <a:off x="6544727" y="5485196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直線單箭頭接點 86"/>
          <p:cNvCxnSpPr/>
          <p:nvPr/>
        </p:nvCxnSpPr>
        <p:spPr bwMode="auto">
          <a:xfrm flipV="1">
            <a:off x="6797517" y="5499957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直線單箭頭接點 87"/>
          <p:cNvCxnSpPr/>
          <p:nvPr/>
        </p:nvCxnSpPr>
        <p:spPr bwMode="auto">
          <a:xfrm flipV="1">
            <a:off x="7013202" y="5499957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直線單箭頭接點 88"/>
          <p:cNvCxnSpPr/>
          <p:nvPr/>
        </p:nvCxnSpPr>
        <p:spPr bwMode="auto">
          <a:xfrm flipV="1">
            <a:off x="7301234" y="5499957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直線單箭頭接點 89"/>
          <p:cNvCxnSpPr/>
          <p:nvPr/>
        </p:nvCxnSpPr>
        <p:spPr bwMode="auto">
          <a:xfrm flipV="1">
            <a:off x="7517258" y="5499957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直線單箭頭接點 90"/>
          <p:cNvCxnSpPr/>
          <p:nvPr/>
        </p:nvCxnSpPr>
        <p:spPr bwMode="auto">
          <a:xfrm flipV="1">
            <a:off x="8372938" y="5499957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9245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CUDA software stack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7"/>
            <a:ext cx="5490674" cy="4628586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CUDA library </a:t>
            </a:r>
          </a:p>
          <a:p>
            <a:pPr lvl="1"/>
            <a:r>
              <a:rPr lang="en-US" altLang="zh-TW" sz="2400" dirty="0" smtClean="0"/>
              <a:t>Programming language  function </a:t>
            </a:r>
            <a:r>
              <a:rPr lang="en-US" altLang="zh-TW" sz="2400" dirty="0"/>
              <a:t>API </a:t>
            </a:r>
          </a:p>
          <a:p>
            <a:r>
              <a:rPr lang="en-US" altLang="zh-TW" sz="2800" dirty="0" smtClean="0"/>
              <a:t>CUDA </a:t>
            </a:r>
            <a:r>
              <a:rPr lang="en-US" altLang="zh-TW" sz="2800" dirty="0"/>
              <a:t>runtime </a:t>
            </a:r>
          </a:p>
          <a:p>
            <a:pPr lvl="1"/>
            <a:r>
              <a:rPr lang="en-US" altLang="zh-TW" sz="2400" dirty="0" smtClean="0"/>
              <a:t>High-level </a:t>
            </a:r>
            <a:r>
              <a:rPr lang="en-US" altLang="zh-TW" sz="2400" dirty="0"/>
              <a:t>API </a:t>
            </a:r>
          </a:p>
          <a:p>
            <a:r>
              <a:rPr lang="en-US" altLang="zh-TW" sz="2800" dirty="0" smtClean="0"/>
              <a:t>CUDA </a:t>
            </a:r>
            <a:r>
              <a:rPr lang="en-US" altLang="zh-TW" sz="2800" dirty="0"/>
              <a:t>driver </a:t>
            </a:r>
          </a:p>
          <a:p>
            <a:pPr lvl="1"/>
            <a:r>
              <a:rPr lang="en-US" altLang="zh-TW" sz="2400" dirty="0" smtClean="0"/>
              <a:t>Low-level </a:t>
            </a:r>
            <a:r>
              <a:rPr lang="en-US" altLang="zh-TW" sz="2400" dirty="0"/>
              <a:t>API </a:t>
            </a:r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7</a:t>
            </a:fld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769" y="1556791"/>
            <a:ext cx="5500264" cy="484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906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N is changed to 1024x1024</a:t>
            </a:r>
          </a:p>
          <a:p>
            <a:r>
              <a:rPr lang="en-US" altLang="zh-TW" sz="2400" dirty="0"/>
              <a:t>Increase the number of blocks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>
                <a:solidFill>
                  <a:srgbClr val="FF0000"/>
                </a:solidFill>
              </a:rPr>
              <a:t>What is the limitation of blocks???</a:t>
            </a:r>
          </a:p>
          <a:p>
            <a:r>
              <a:rPr lang="en-US" altLang="zh-TW" sz="2400" dirty="0"/>
              <a:t>Each thread must handle more than one position.</a:t>
            </a:r>
          </a:p>
          <a:p>
            <a:endParaRPr lang="zh-TW" altLang="en-US" sz="2400" dirty="0"/>
          </a:p>
        </p:txBody>
      </p:sp>
      <p:sp>
        <p:nvSpPr>
          <p:cNvPr id="151" name="矩形 150"/>
          <p:cNvSpPr/>
          <p:nvPr/>
        </p:nvSpPr>
        <p:spPr bwMode="auto">
          <a:xfrm>
            <a:off x="1072976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1183262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53" name="矩形 152"/>
          <p:cNvSpPr/>
          <p:nvPr/>
        </p:nvSpPr>
        <p:spPr bwMode="auto">
          <a:xfrm>
            <a:off x="1293548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1403834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1510779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1621066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1731352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1841638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1951486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2061772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61" name="矩形 160"/>
          <p:cNvSpPr/>
          <p:nvPr/>
        </p:nvSpPr>
        <p:spPr bwMode="auto">
          <a:xfrm>
            <a:off x="2172058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2282344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63" name="矩形 162"/>
          <p:cNvSpPr/>
          <p:nvPr/>
        </p:nvSpPr>
        <p:spPr bwMode="auto">
          <a:xfrm>
            <a:off x="2389289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64" name="矩形 163"/>
          <p:cNvSpPr/>
          <p:nvPr/>
        </p:nvSpPr>
        <p:spPr bwMode="auto">
          <a:xfrm>
            <a:off x="2499575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2609861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66" name="矩形 165"/>
          <p:cNvSpPr/>
          <p:nvPr/>
        </p:nvSpPr>
        <p:spPr bwMode="auto">
          <a:xfrm>
            <a:off x="2720147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67" name="矩形 166"/>
          <p:cNvSpPr/>
          <p:nvPr/>
        </p:nvSpPr>
        <p:spPr bwMode="auto">
          <a:xfrm>
            <a:off x="2830091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68" name="矩形 167"/>
          <p:cNvSpPr/>
          <p:nvPr/>
        </p:nvSpPr>
        <p:spPr bwMode="auto">
          <a:xfrm>
            <a:off x="2940377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69" name="矩形 168"/>
          <p:cNvSpPr/>
          <p:nvPr/>
        </p:nvSpPr>
        <p:spPr bwMode="auto">
          <a:xfrm>
            <a:off x="3050663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3160949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71" name="矩形 170"/>
          <p:cNvSpPr/>
          <p:nvPr/>
        </p:nvSpPr>
        <p:spPr bwMode="auto">
          <a:xfrm>
            <a:off x="3267894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3378180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3488466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74" name="矩形 173"/>
          <p:cNvSpPr/>
          <p:nvPr/>
        </p:nvSpPr>
        <p:spPr bwMode="auto">
          <a:xfrm>
            <a:off x="3598752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75" name="矩形 174"/>
          <p:cNvSpPr/>
          <p:nvPr/>
        </p:nvSpPr>
        <p:spPr bwMode="auto">
          <a:xfrm>
            <a:off x="3706977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76" name="矩形 175"/>
          <p:cNvSpPr/>
          <p:nvPr/>
        </p:nvSpPr>
        <p:spPr bwMode="auto">
          <a:xfrm>
            <a:off x="3817263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77" name="矩形 176"/>
          <p:cNvSpPr/>
          <p:nvPr/>
        </p:nvSpPr>
        <p:spPr bwMode="auto">
          <a:xfrm>
            <a:off x="3927549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78" name="矩形 177"/>
          <p:cNvSpPr/>
          <p:nvPr/>
        </p:nvSpPr>
        <p:spPr bwMode="auto">
          <a:xfrm>
            <a:off x="4037836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79" name="矩形 178"/>
          <p:cNvSpPr/>
          <p:nvPr/>
        </p:nvSpPr>
        <p:spPr bwMode="auto">
          <a:xfrm>
            <a:off x="4151423" y="2564145"/>
            <a:ext cx="13718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80" name="矩形 179"/>
          <p:cNvSpPr/>
          <p:nvPr/>
        </p:nvSpPr>
        <p:spPr bwMode="auto">
          <a:xfrm>
            <a:off x="4295381" y="2564145"/>
            <a:ext cx="115496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4419577" y="2564145"/>
            <a:ext cx="142441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grpSp>
        <p:nvGrpSpPr>
          <p:cNvPr id="182" name="群組 181"/>
          <p:cNvGrpSpPr/>
          <p:nvPr/>
        </p:nvGrpSpPr>
        <p:grpSpPr>
          <a:xfrm>
            <a:off x="1073254" y="3225060"/>
            <a:ext cx="863181" cy="491325"/>
            <a:chOff x="1014818" y="5781813"/>
            <a:chExt cx="1835324" cy="522030"/>
          </a:xfrm>
        </p:grpSpPr>
        <p:sp>
          <p:nvSpPr>
            <p:cNvPr id="207" name="矩形 206"/>
            <p:cNvSpPr/>
            <p:nvPr/>
          </p:nvSpPr>
          <p:spPr bwMode="auto">
            <a:xfrm>
              <a:off x="1014818" y="5796574"/>
              <a:ext cx="1835324" cy="50726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08" name="手繪多邊形 207"/>
            <p:cNvSpPr/>
            <p:nvPr/>
          </p:nvSpPr>
          <p:spPr bwMode="auto">
            <a:xfrm>
              <a:off x="1078234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09" name="手繪多邊形 208"/>
            <p:cNvSpPr/>
            <p:nvPr/>
          </p:nvSpPr>
          <p:spPr bwMode="auto">
            <a:xfrm>
              <a:off x="1312728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10" name="手繪多邊形 209"/>
            <p:cNvSpPr/>
            <p:nvPr/>
          </p:nvSpPr>
          <p:spPr bwMode="auto">
            <a:xfrm>
              <a:off x="1547222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11" name="手繪多邊形 210"/>
            <p:cNvSpPr/>
            <p:nvPr/>
          </p:nvSpPr>
          <p:spPr bwMode="auto">
            <a:xfrm>
              <a:off x="1781716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12" name="手繪多邊形 211"/>
            <p:cNvSpPr/>
            <p:nvPr/>
          </p:nvSpPr>
          <p:spPr bwMode="auto">
            <a:xfrm>
              <a:off x="2660830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13" name="文字方塊 212"/>
            <p:cNvSpPr txBox="1"/>
            <p:nvPr/>
          </p:nvSpPr>
          <p:spPr>
            <a:xfrm>
              <a:off x="1696091" y="5781813"/>
              <a:ext cx="1115216" cy="392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……</a:t>
              </a:r>
              <a:endParaRPr lang="zh-TW" altLang="en-US" dirty="0"/>
            </a:p>
          </p:txBody>
        </p:sp>
      </p:grpSp>
      <p:grpSp>
        <p:nvGrpSpPr>
          <p:cNvPr id="183" name="群組 182"/>
          <p:cNvGrpSpPr/>
          <p:nvPr/>
        </p:nvGrpSpPr>
        <p:grpSpPr>
          <a:xfrm>
            <a:off x="1948448" y="3225060"/>
            <a:ext cx="863181" cy="491325"/>
            <a:chOff x="1014818" y="5781813"/>
            <a:chExt cx="1835324" cy="522030"/>
          </a:xfrm>
        </p:grpSpPr>
        <p:sp>
          <p:nvSpPr>
            <p:cNvPr id="200" name="矩形 199"/>
            <p:cNvSpPr/>
            <p:nvPr/>
          </p:nvSpPr>
          <p:spPr bwMode="auto">
            <a:xfrm>
              <a:off x="1014818" y="5796574"/>
              <a:ext cx="1835324" cy="50726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01" name="手繪多邊形 200"/>
            <p:cNvSpPr/>
            <p:nvPr/>
          </p:nvSpPr>
          <p:spPr bwMode="auto">
            <a:xfrm>
              <a:off x="1078234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02" name="手繪多邊形 201"/>
            <p:cNvSpPr/>
            <p:nvPr/>
          </p:nvSpPr>
          <p:spPr bwMode="auto">
            <a:xfrm>
              <a:off x="1312728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03" name="手繪多邊形 202"/>
            <p:cNvSpPr/>
            <p:nvPr/>
          </p:nvSpPr>
          <p:spPr bwMode="auto">
            <a:xfrm>
              <a:off x="1547222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04" name="手繪多邊形 203"/>
            <p:cNvSpPr/>
            <p:nvPr/>
          </p:nvSpPr>
          <p:spPr bwMode="auto">
            <a:xfrm>
              <a:off x="1781716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05" name="手繪多邊形 204"/>
            <p:cNvSpPr/>
            <p:nvPr/>
          </p:nvSpPr>
          <p:spPr bwMode="auto">
            <a:xfrm>
              <a:off x="2660830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06" name="文字方塊 205"/>
            <p:cNvSpPr txBox="1"/>
            <p:nvPr/>
          </p:nvSpPr>
          <p:spPr>
            <a:xfrm>
              <a:off x="1672494" y="5781813"/>
              <a:ext cx="1115216" cy="392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……</a:t>
              </a:r>
              <a:endParaRPr lang="zh-TW" altLang="en-US" dirty="0"/>
            </a:p>
          </p:txBody>
        </p:sp>
      </p:grpSp>
      <p:grpSp>
        <p:nvGrpSpPr>
          <p:cNvPr id="184" name="群組 183"/>
          <p:cNvGrpSpPr/>
          <p:nvPr/>
        </p:nvGrpSpPr>
        <p:grpSpPr>
          <a:xfrm>
            <a:off x="2823643" y="3219374"/>
            <a:ext cx="863181" cy="491325"/>
            <a:chOff x="1014818" y="5781813"/>
            <a:chExt cx="1835324" cy="522030"/>
          </a:xfrm>
        </p:grpSpPr>
        <p:sp>
          <p:nvSpPr>
            <p:cNvPr id="193" name="矩形 192"/>
            <p:cNvSpPr/>
            <p:nvPr/>
          </p:nvSpPr>
          <p:spPr bwMode="auto">
            <a:xfrm>
              <a:off x="1014818" y="5796574"/>
              <a:ext cx="1835324" cy="50726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94" name="手繪多邊形 193"/>
            <p:cNvSpPr/>
            <p:nvPr/>
          </p:nvSpPr>
          <p:spPr bwMode="auto">
            <a:xfrm>
              <a:off x="1078234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95" name="手繪多邊形 194"/>
            <p:cNvSpPr/>
            <p:nvPr/>
          </p:nvSpPr>
          <p:spPr bwMode="auto">
            <a:xfrm>
              <a:off x="1312728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96" name="手繪多邊形 195"/>
            <p:cNvSpPr/>
            <p:nvPr/>
          </p:nvSpPr>
          <p:spPr bwMode="auto">
            <a:xfrm>
              <a:off x="1547222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97" name="手繪多邊形 196"/>
            <p:cNvSpPr/>
            <p:nvPr/>
          </p:nvSpPr>
          <p:spPr bwMode="auto">
            <a:xfrm>
              <a:off x="1781716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98" name="手繪多邊形 197"/>
            <p:cNvSpPr/>
            <p:nvPr/>
          </p:nvSpPr>
          <p:spPr bwMode="auto">
            <a:xfrm>
              <a:off x="2660830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99" name="文字方塊 198"/>
            <p:cNvSpPr txBox="1"/>
            <p:nvPr/>
          </p:nvSpPr>
          <p:spPr>
            <a:xfrm>
              <a:off x="1648895" y="5781813"/>
              <a:ext cx="1115216" cy="392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……</a:t>
              </a:r>
              <a:endParaRPr lang="zh-TW" altLang="en-US" dirty="0"/>
            </a:p>
          </p:txBody>
        </p:sp>
      </p:grpSp>
      <p:grpSp>
        <p:nvGrpSpPr>
          <p:cNvPr id="185" name="群組 184"/>
          <p:cNvGrpSpPr/>
          <p:nvPr/>
        </p:nvGrpSpPr>
        <p:grpSpPr>
          <a:xfrm>
            <a:off x="3698838" y="3219374"/>
            <a:ext cx="863181" cy="491325"/>
            <a:chOff x="1014818" y="5781813"/>
            <a:chExt cx="1835324" cy="522030"/>
          </a:xfrm>
        </p:grpSpPr>
        <p:sp>
          <p:nvSpPr>
            <p:cNvPr id="186" name="矩形 185"/>
            <p:cNvSpPr/>
            <p:nvPr/>
          </p:nvSpPr>
          <p:spPr bwMode="auto">
            <a:xfrm>
              <a:off x="1014818" y="5796574"/>
              <a:ext cx="1835324" cy="50726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87" name="手繪多邊形 186"/>
            <p:cNvSpPr/>
            <p:nvPr/>
          </p:nvSpPr>
          <p:spPr bwMode="auto">
            <a:xfrm>
              <a:off x="1078234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88" name="手繪多邊形 187"/>
            <p:cNvSpPr/>
            <p:nvPr/>
          </p:nvSpPr>
          <p:spPr bwMode="auto">
            <a:xfrm>
              <a:off x="1312728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89" name="手繪多邊形 188"/>
            <p:cNvSpPr/>
            <p:nvPr/>
          </p:nvSpPr>
          <p:spPr bwMode="auto">
            <a:xfrm>
              <a:off x="1547222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90" name="手繪多邊形 189"/>
            <p:cNvSpPr/>
            <p:nvPr/>
          </p:nvSpPr>
          <p:spPr bwMode="auto">
            <a:xfrm>
              <a:off x="1781716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91" name="手繪多邊形 190"/>
            <p:cNvSpPr/>
            <p:nvPr/>
          </p:nvSpPr>
          <p:spPr bwMode="auto">
            <a:xfrm>
              <a:off x="2660830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92" name="文字方塊 191"/>
            <p:cNvSpPr txBox="1"/>
            <p:nvPr/>
          </p:nvSpPr>
          <p:spPr>
            <a:xfrm>
              <a:off x="1625296" y="5781813"/>
              <a:ext cx="1115216" cy="392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……</a:t>
              </a:r>
              <a:endParaRPr lang="zh-TW" altLang="en-US" dirty="0"/>
            </a:p>
          </p:txBody>
        </p:sp>
      </p:grpSp>
      <p:sp>
        <p:nvSpPr>
          <p:cNvPr id="214" name="矩形 213"/>
          <p:cNvSpPr/>
          <p:nvPr/>
        </p:nvSpPr>
        <p:spPr bwMode="auto">
          <a:xfrm>
            <a:off x="4572052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4682338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16" name="矩形 215"/>
          <p:cNvSpPr/>
          <p:nvPr/>
        </p:nvSpPr>
        <p:spPr bwMode="auto">
          <a:xfrm>
            <a:off x="4792624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4902910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5009855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19" name="矩形 218"/>
          <p:cNvSpPr/>
          <p:nvPr/>
        </p:nvSpPr>
        <p:spPr bwMode="auto">
          <a:xfrm>
            <a:off x="5120142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20" name="矩形 219"/>
          <p:cNvSpPr/>
          <p:nvPr/>
        </p:nvSpPr>
        <p:spPr bwMode="auto">
          <a:xfrm>
            <a:off x="5230428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21" name="矩形 220"/>
          <p:cNvSpPr/>
          <p:nvPr/>
        </p:nvSpPr>
        <p:spPr bwMode="auto">
          <a:xfrm>
            <a:off x="5340714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22" name="矩形 221"/>
          <p:cNvSpPr/>
          <p:nvPr/>
        </p:nvSpPr>
        <p:spPr bwMode="auto">
          <a:xfrm>
            <a:off x="5450562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23" name="矩形 222"/>
          <p:cNvSpPr/>
          <p:nvPr/>
        </p:nvSpPr>
        <p:spPr bwMode="auto">
          <a:xfrm>
            <a:off x="5560848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5671134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25" name="矩形 224"/>
          <p:cNvSpPr/>
          <p:nvPr/>
        </p:nvSpPr>
        <p:spPr bwMode="auto">
          <a:xfrm>
            <a:off x="5781420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5888365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27" name="矩形 226"/>
          <p:cNvSpPr/>
          <p:nvPr/>
        </p:nvSpPr>
        <p:spPr bwMode="auto">
          <a:xfrm>
            <a:off x="5998651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28" name="矩形 227"/>
          <p:cNvSpPr/>
          <p:nvPr/>
        </p:nvSpPr>
        <p:spPr bwMode="auto">
          <a:xfrm>
            <a:off x="6108937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29" name="矩形 228"/>
          <p:cNvSpPr/>
          <p:nvPr/>
        </p:nvSpPr>
        <p:spPr bwMode="auto">
          <a:xfrm>
            <a:off x="6219223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30" name="矩形 229"/>
          <p:cNvSpPr/>
          <p:nvPr/>
        </p:nvSpPr>
        <p:spPr bwMode="auto">
          <a:xfrm>
            <a:off x="6329167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31" name="矩形 230"/>
          <p:cNvSpPr/>
          <p:nvPr/>
        </p:nvSpPr>
        <p:spPr bwMode="auto">
          <a:xfrm>
            <a:off x="6439453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32" name="矩形 231"/>
          <p:cNvSpPr/>
          <p:nvPr/>
        </p:nvSpPr>
        <p:spPr bwMode="auto">
          <a:xfrm>
            <a:off x="6549739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33" name="矩形 232"/>
          <p:cNvSpPr/>
          <p:nvPr/>
        </p:nvSpPr>
        <p:spPr bwMode="auto">
          <a:xfrm>
            <a:off x="6660025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34" name="矩形 233"/>
          <p:cNvSpPr/>
          <p:nvPr/>
        </p:nvSpPr>
        <p:spPr bwMode="auto">
          <a:xfrm>
            <a:off x="6766970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35" name="矩形 234"/>
          <p:cNvSpPr/>
          <p:nvPr/>
        </p:nvSpPr>
        <p:spPr bwMode="auto">
          <a:xfrm>
            <a:off x="6877256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36" name="矩形 235"/>
          <p:cNvSpPr/>
          <p:nvPr/>
        </p:nvSpPr>
        <p:spPr bwMode="auto">
          <a:xfrm>
            <a:off x="6987542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37" name="矩形 236"/>
          <p:cNvSpPr/>
          <p:nvPr/>
        </p:nvSpPr>
        <p:spPr bwMode="auto">
          <a:xfrm>
            <a:off x="7097828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38" name="矩形 237"/>
          <p:cNvSpPr/>
          <p:nvPr/>
        </p:nvSpPr>
        <p:spPr bwMode="auto">
          <a:xfrm>
            <a:off x="7206053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39" name="矩形 238"/>
          <p:cNvSpPr/>
          <p:nvPr/>
        </p:nvSpPr>
        <p:spPr bwMode="auto">
          <a:xfrm>
            <a:off x="7316339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40" name="矩形 239"/>
          <p:cNvSpPr/>
          <p:nvPr/>
        </p:nvSpPr>
        <p:spPr bwMode="auto">
          <a:xfrm>
            <a:off x="7426625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41" name="矩形 240"/>
          <p:cNvSpPr/>
          <p:nvPr/>
        </p:nvSpPr>
        <p:spPr bwMode="auto">
          <a:xfrm>
            <a:off x="7536912" y="2564145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42" name="矩形 241"/>
          <p:cNvSpPr/>
          <p:nvPr/>
        </p:nvSpPr>
        <p:spPr bwMode="auto">
          <a:xfrm>
            <a:off x="7650499" y="2564145"/>
            <a:ext cx="13718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43" name="矩形 242"/>
          <p:cNvSpPr/>
          <p:nvPr/>
        </p:nvSpPr>
        <p:spPr bwMode="auto">
          <a:xfrm>
            <a:off x="7794457" y="2564145"/>
            <a:ext cx="115496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44" name="矩形 243"/>
          <p:cNvSpPr/>
          <p:nvPr/>
        </p:nvSpPr>
        <p:spPr bwMode="auto">
          <a:xfrm>
            <a:off x="7918653" y="2564145"/>
            <a:ext cx="142441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45" name="矩形 244"/>
          <p:cNvSpPr/>
          <p:nvPr/>
        </p:nvSpPr>
        <p:spPr bwMode="auto">
          <a:xfrm>
            <a:off x="1072976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1183262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47" name="矩形 246"/>
          <p:cNvSpPr/>
          <p:nvPr/>
        </p:nvSpPr>
        <p:spPr bwMode="auto">
          <a:xfrm>
            <a:off x="1293548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48" name="矩形 247"/>
          <p:cNvSpPr/>
          <p:nvPr/>
        </p:nvSpPr>
        <p:spPr bwMode="auto">
          <a:xfrm>
            <a:off x="1403834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49" name="矩形 248"/>
          <p:cNvSpPr/>
          <p:nvPr/>
        </p:nvSpPr>
        <p:spPr bwMode="auto">
          <a:xfrm>
            <a:off x="1510779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50" name="矩形 249"/>
          <p:cNvSpPr/>
          <p:nvPr/>
        </p:nvSpPr>
        <p:spPr bwMode="auto">
          <a:xfrm>
            <a:off x="1621066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51" name="矩形 250"/>
          <p:cNvSpPr/>
          <p:nvPr/>
        </p:nvSpPr>
        <p:spPr bwMode="auto">
          <a:xfrm>
            <a:off x="1731352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52" name="矩形 251"/>
          <p:cNvSpPr/>
          <p:nvPr/>
        </p:nvSpPr>
        <p:spPr bwMode="auto">
          <a:xfrm>
            <a:off x="1841638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53" name="矩形 252"/>
          <p:cNvSpPr/>
          <p:nvPr/>
        </p:nvSpPr>
        <p:spPr bwMode="auto">
          <a:xfrm>
            <a:off x="1951486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54" name="矩形 253"/>
          <p:cNvSpPr/>
          <p:nvPr/>
        </p:nvSpPr>
        <p:spPr bwMode="auto">
          <a:xfrm>
            <a:off x="2061772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55" name="矩形 254"/>
          <p:cNvSpPr/>
          <p:nvPr/>
        </p:nvSpPr>
        <p:spPr bwMode="auto">
          <a:xfrm>
            <a:off x="2172058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56" name="矩形 255"/>
          <p:cNvSpPr/>
          <p:nvPr/>
        </p:nvSpPr>
        <p:spPr bwMode="auto">
          <a:xfrm>
            <a:off x="2282344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57" name="矩形 256"/>
          <p:cNvSpPr/>
          <p:nvPr/>
        </p:nvSpPr>
        <p:spPr bwMode="auto">
          <a:xfrm>
            <a:off x="2389289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58" name="矩形 257"/>
          <p:cNvSpPr/>
          <p:nvPr/>
        </p:nvSpPr>
        <p:spPr bwMode="auto">
          <a:xfrm>
            <a:off x="2499575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59" name="矩形 258"/>
          <p:cNvSpPr/>
          <p:nvPr/>
        </p:nvSpPr>
        <p:spPr bwMode="auto">
          <a:xfrm>
            <a:off x="2609861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60" name="矩形 259"/>
          <p:cNvSpPr/>
          <p:nvPr/>
        </p:nvSpPr>
        <p:spPr bwMode="auto">
          <a:xfrm>
            <a:off x="2720147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61" name="矩形 260"/>
          <p:cNvSpPr/>
          <p:nvPr/>
        </p:nvSpPr>
        <p:spPr bwMode="auto">
          <a:xfrm>
            <a:off x="2830091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62" name="矩形 261"/>
          <p:cNvSpPr/>
          <p:nvPr/>
        </p:nvSpPr>
        <p:spPr bwMode="auto">
          <a:xfrm>
            <a:off x="2940377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63" name="矩形 262"/>
          <p:cNvSpPr/>
          <p:nvPr/>
        </p:nvSpPr>
        <p:spPr bwMode="auto">
          <a:xfrm>
            <a:off x="3050663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64" name="矩形 263"/>
          <p:cNvSpPr/>
          <p:nvPr/>
        </p:nvSpPr>
        <p:spPr bwMode="auto">
          <a:xfrm>
            <a:off x="3160949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65" name="矩形 264"/>
          <p:cNvSpPr/>
          <p:nvPr/>
        </p:nvSpPr>
        <p:spPr bwMode="auto">
          <a:xfrm>
            <a:off x="3267894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66" name="矩形 265"/>
          <p:cNvSpPr/>
          <p:nvPr/>
        </p:nvSpPr>
        <p:spPr bwMode="auto">
          <a:xfrm>
            <a:off x="3378180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67" name="矩形 266"/>
          <p:cNvSpPr/>
          <p:nvPr/>
        </p:nvSpPr>
        <p:spPr bwMode="auto">
          <a:xfrm>
            <a:off x="3488466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68" name="矩形 267"/>
          <p:cNvSpPr/>
          <p:nvPr/>
        </p:nvSpPr>
        <p:spPr bwMode="auto">
          <a:xfrm>
            <a:off x="3598752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69" name="矩形 268"/>
          <p:cNvSpPr/>
          <p:nvPr/>
        </p:nvSpPr>
        <p:spPr bwMode="auto">
          <a:xfrm>
            <a:off x="3706977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70" name="矩形 269"/>
          <p:cNvSpPr/>
          <p:nvPr/>
        </p:nvSpPr>
        <p:spPr bwMode="auto">
          <a:xfrm>
            <a:off x="3817263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71" name="矩形 270"/>
          <p:cNvSpPr/>
          <p:nvPr/>
        </p:nvSpPr>
        <p:spPr bwMode="auto">
          <a:xfrm>
            <a:off x="3927549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72" name="矩形 271"/>
          <p:cNvSpPr/>
          <p:nvPr/>
        </p:nvSpPr>
        <p:spPr bwMode="auto">
          <a:xfrm>
            <a:off x="4037836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73" name="矩形 272"/>
          <p:cNvSpPr/>
          <p:nvPr/>
        </p:nvSpPr>
        <p:spPr bwMode="auto">
          <a:xfrm>
            <a:off x="4151423" y="4973680"/>
            <a:ext cx="13718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74" name="矩形 273"/>
          <p:cNvSpPr/>
          <p:nvPr/>
        </p:nvSpPr>
        <p:spPr bwMode="auto">
          <a:xfrm>
            <a:off x="4295381" y="4973680"/>
            <a:ext cx="115496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75" name="矩形 274"/>
          <p:cNvSpPr/>
          <p:nvPr/>
        </p:nvSpPr>
        <p:spPr bwMode="auto">
          <a:xfrm>
            <a:off x="4419577" y="4973680"/>
            <a:ext cx="142441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grpSp>
        <p:nvGrpSpPr>
          <p:cNvPr id="276" name="群組 275"/>
          <p:cNvGrpSpPr/>
          <p:nvPr/>
        </p:nvGrpSpPr>
        <p:grpSpPr>
          <a:xfrm>
            <a:off x="1073254" y="5634595"/>
            <a:ext cx="863181" cy="491325"/>
            <a:chOff x="1014818" y="5781813"/>
            <a:chExt cx="1835324" cy="522030"/>
          </a:xfrm>
        </p:grpSpPr>
        <p:sp>
          <p:nvSpPr>
            <p:cNvPr id="277" name="矩形 276"/>
            <p:cNvSpPr/>
            <p:nvPr/>
          </p:nvSpPr>
          <p:spPr bwMode="auto">
            <a:xfrm>
              <a:off x="1014818" y="5796574"/>
              <a:ext cx="1835324" cy="50726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78" name="手繪多邊形 277"/>
            <p:cNvSpPr/>
            <p:nvPr/>
          </p:nvSpPr>
          <p:spPr bwMode="auto">
            <a:xfrm>
              <a:off x="1078234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79" name="手繪多邊形 278"/>
            <p:cNvSpPr/>
            <p:nvPr/>
          </p:nvSpPr>
          <p:spPr bwMode="auto">
            <a:xfrm>
              <a:off x="1312728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80" name="手繪多邊形 279"/>
            <p:cNvSpPr/>
            <p:nvPr/>
          </p:nvSpPr>
          <p:spPr bwMode="auto">
            <a:xfrm>
              <a:off x="1547222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81" name="手繪多邊形 280"/>
            <p:cNvSpPr/>
            <p:nvPr/>
          </p:nvSpPr>
          <p:spPr bwMode="auto">
            <a:xfrm>
              <a:off x="1781716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82" name="手繪多邊形 281"/>
            <p:cNvSpPr/>
            <p:nvPr/>
          </p:nvSpPr>
          <p:spPr bwMode="auto">
            <a:xfrm>
              <a:off x="2660830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83" name="文字方塊 282"/>
            <p:cNvSpPr txBox="1"/>
            <p:nvPr/>
          </p:nvSpPr>
          <p:spPr>
            <a:xfrm>
              <a:off x="1696091" y="5781813"/>
              <a:ext cx="1115216" cy="392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……</a:t>
              </a:r>
              <a:endParaRPr lang="zh-TW" altLang="en-US" dirty="0"/>
            </a:p>
          </p:txBody>
        </p:sp>
      </p:grpSp>
      <p:grpSp>
        <p:nvGrpSpPr>
          <p:cNvPr id="284" name="群組 283"/>
          <p:cNvGrpSpPr/>
          <p:nvPr/>
        </p:nvGrpSpPr>
        <p:grpSpPr>
          <a:xfrm>
            <a:off x="1948448" y="5634595"/>
            <a:ext cx="863181" cy="491325"/>
            <a:chOff x="1014818" y="5781813"/>
            <a:chExt cx="1835324" cy="522030"/>
          </a:xfrm>
        </p:grpSpPr>
        <p:sp>
          <p:nvSpPr>
            <p:cNvPr id="285" name="矩形 284"/>
            <p:cNvSpPr/>
            <p:nvPr/>
          </p:nvSpPr>
          <p:spPr bwMode="auto">
            <a:xfrm>
              <a:off x="1014818" y="5796574"/>
              <a:ext cx="1835324" cy="50726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86" name="手繪多邊形 285"/>
            <p:cNvSpPr/>
            <p:nvPr/>
          </p:nvSpPr>
          <p:spPr bwMode="auto">
            <a:xfrm>
              <a:off x="1078234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87" name="手繪多邊形 286"/>
            <p:cNvSpPr/>
            <p:nvPr/>
          </p:nvSpPr>
          <p:spPr bwMode="auto">
            <a:xfrm>
              <a:off x="1312728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88" name="手繪多邊形 287"/>
            <p:cNvSpPr/>
            <p:nvPr/>
          </p:nvSpPr>
          <p:spPr bwMode="auto">
            <a:xfrm>
              <a:off x="1547222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89" name="手繪多邊形 288"/>
            <p:cNvSpPr/>
            <p:nvPr/>
          </p:nvSpPr>
          <p:spPr bwMode="auto">
            <a:xfrm>
              <a:off x="1781716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90" name="手繪多邊形 289"/>
            <p:cNvSpPr/>
            <p:nvPr/>
          </p:nvSpPr>
          <p:spPr bwMode="auto">
            <a:xfrm>
              <a:off x="2660830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91" name="文字方塊 290"/>
            <p:cNvSpPr txBox="1"/>
            <p:nvPr/>
          </p:nvSpPr>
          <p:spPr>
            <a:xfrm>
              <a:off x="1672494" y="5781813"/>
              <a:ext cx="1115216" cy="392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……</a:t>
              </a:r>
              <a:endParaRPr lang="zh-TW" altLang="en-US" dirty="0"/>
            </a:p>
          </p:txBody>
        </p:sp>
      </p:grpSp>
      <p:grpSp>
        <p:nvGrpSpPr>
          <p:cNvPr id="292" name="群組 291"/>
          <p:cNvGrpSpPr/>
          <p:nvPr/>
        </p:nvGrpSpPr>
        <p:grpSpPr>
          <a:xfrm>
            <a:off x="2823643" y="5628909"/>
            <a:ext cx="863181" cy="491325"/>
            <a:chOff x="1014818" y="5781813"/>
            <a:chExt cx="1835324" cy="522030"/>
          </a:xfrm>
        </p:grpSpPr>
        <p:sp>
          <p:nvSpPr>
            <p:cNvPr id="293" name="矩形 292"/>
            <p:cNvSpPr/>
            <p:nvPr/>
          </p:nvSpPr>
          <p:spPr bwMode="auto">
            <a:xfrm>
              <a:off x="1014818" y="5796574"/>
              <a:ext cx="1835324" cy="50726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94" name="手繪多邊形 293"/>
            <p:cNvSpPr/>
            <p:nvPr/>
          </p:nvSpPr>
          <p:spPr bwMode="auto">
            <a:xfrm>
              <a:off x="1078234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95" name="手繪多邊形 294"/>
            <p:cNvSpPr/>
            <p:nvPr/>
          </p:nvSpPr>
          <p:spPr bwMode="auto">
            <a:xfrm>
              <a:off x="1312728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96" name="手繪多邊形 295"/>
            <p:cNvSpPr/>
            <p:nvPr/>
          </p:nvSpPr>
          <p:spPr bwMode="auto">
            <a:xfrm>
              <a:off x="1547222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97" name="手繪多邊形 296"/>
            <p:cNvSpPr/>
            <p:nvPr/>
          </p:nvSpPr>
          <p:spPr bwMode="auto">
            <a:xfrm>
              <a:off x="1781716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98" name="手繪多邊形 297"/>
            <p:cNvSpPr/>
            <p:nvPr/>
          </p:nvSpPr>
          <p:spPr bwMode="auto">
            <a:xfrm>
              <a:off x="2660830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99" name="文字方塊 298"/>
            <p:cNvSpPr txBox="1"/>
            <p:nvPr/>
          </p:nvSpPr>
          <p:spPr>
            <a:xfrm>
              <a:off x="1648895" y="5781813"/>
              <a:ext cx="1115216" cy="392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……</a:t>
              </a:r>
              <a:endParaRPr lang="zh-TW" altLang="en-US" dirty="0"/>
            </a:p>
          </p:txBody>
        </p:sp>
      </p:grpSp>
      <p:grpSp>
        <p:nvGrpSpPr>
          <p:cNvPr id="300" name="群組 299"/>
          <p:cNvGrpSpPr/>
          <p:nvPr/>
        </p:nvGrpSpPr>
        <p:grpSpPr>
          <a:xfrm>
            <a:off x="3698838" y="5628909"/>
            <a:ext cx="863181" cy="491325"/>
            <a:chOff x="1014818" y="5781813"/>
            <a:chExt cx="1835324" cy="522030"/>
          </a:xfrm>
        </p:grpSpPr>
        <p:sp>
          <p:nvSpPr>
            <p:cNvPr id="301" name="矩形 300"/>
            <p:cNvSpPr/>
            <p:nvPr/>
          </p:nvSpPr>
          <p:spPr bwMode="auto">
            <a:xfrm>
              <a:off x="1014818" y="5796574"/>
              <a:ext cx="1835324" cy="50726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02" name="手繪多邊形 301"/>
            <p:cNvSpPr/>
            <p:nvPr/>
          </p:nvSpPr>
          <p:spPr bwMode="auto">
            <a:xfrm>
              <a:off x="1078234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03" name="手繪多邊形 302"/>
            <p:cNvSpPr/>
            <p:nvPr/>
          </p:nvSpPr>
          <p:spPr bwMode="auto">
            <a:xfrm>
              <a:off x="1312728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04" name="手繪多邊形 303"/>
            <p:cNvSpPr/>
            <p:nvPr/>
          </p:nvSpPr>
          <p:spPr bwMode="auto">
            <a:xfrm>
              <a:off x="1547222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05" name="手繪多邊形 304"/>
            <p:cNvSpPr/>
            <p:nvPr/>
          </p:nvSpPr>
          <p:spPr bwMode="auto">
            <a:xfrm>
              <a:off x="1781716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06" name="手繪多邊形 305"/>
            <p:cNvSpPr/>
            <p:nvPr/>
          </p:nvSpPr>
          <p:spPr bwMode="auto">
            <a:xfrm>
              <a:off x="2660830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07" name="文字方塊 306"/>
            <p:cNvSpPr txBox="1"/>
            <p:nvPr/>
          </p:nvSpPr>
          <p:spPr>
            <a:xfrm>
              <a:off x="1625296" y="5781813"/>
              <a:ext cx="1115216" cy="392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……</a:t>
              </a:r>
              <a:endParaRPr lang="zh-TW" altLang="en-US" dirty="0"/>
            </a:p>
          </p:txBody>
        </p:sp>
      </p:grpSp>
      <p:sp>
        <p:nvSpPr>
          <p:cNvPr id="308" name="矩形 307"/>
          <p:cNvSpPr/>
          <p:nvPr/>
        </p:nvSpPr>
        <p:spPr bwMode="auto">
          <a:xfrm>
            <a:off x="4572052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09" name="矩形 308"/>
          <p:cNvSpPr/>
          <p:nvPr/>
        </p:nvSpPr>
        <p:spPr bwMode="auto">
          <a:xfrm>
            <a:off x="4682338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10" name="矩形 309"/>
          <p:cNvSpPr/>
          <p:nvPr/>
        </p:nvSpPr>
        <p:spPr bwMode="auto">
          <a:xfrm>
            <a:off x="4792624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11" name="矩形 310"/>
          <p:cNvSpPr/>
          <p:nvPr/>
        </p:nvSpPr>
        <p:spPr bwMode="auto">
          <a:xfrm>
            <a:off x="4902910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12" name="矩形 311"/>
          <p:cNvSpPr/>
          <p:nvPr/>
        </p:nvSpPr>
        <p:spPr bwMode="auto">
          <a:xfrm>
            <a:off x="5009855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13" name="矩形 312"/>
          <p:cNvSpPr/>
          <p:nvPr/>
        </p:nvSpPr>
        <p:spPr bwMode="auto">
          <a:xfrm>
            <a:off x="5120142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14" name="矩形 313"/>
          <p:cNvSpPr/>
          <p:nvPr/>
        </p:nvSpPr>
        <p:spPr bwMode="auto">
          <a:xfrm>
            <a:off x="5230428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15" name="矩形 314"/>
          <p:cNvSpPr/>
          <p:nvPr/>
        </p:nvSpPr>
        <p:spPr bwMode="auto">
          <a:xfrm>
            <a:off x="5340714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16" name="矩形 315"/>
          <p:cNvSpPr/>
          <p:nvPr/>
        </p:nvSpPr>
        <p:spPr bwMode="auto">
          <a:xfrm>
            <a:off x="5450562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17" name="矩形 316"/>
          <p:cNvSpPr/>
          <p:nvPr/>
        </p:nvSpPr>
        <p:spPr bwMode="auto">
          <a:xfrm>
            <a:off x="5560848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18" name="矩形 317"/>
          <p:cNvSpPr/>
          <p:nvPr/>
        </p:nvSpPr>
        <p:spPr bwMode="auto">
          <a:xfrm>
            <a:off x="5671134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19" name="矩形 318"/>
          <p:cNvSpPr/>
          <p:nvPr/>
        </p:nvSpPr>
        <p:spPr bwMode="auto">
          <a:xfrm>
            <a:off x="5781420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20" name="矩形 319"/>
          <p:cNvSpPr/>
          <p:nvPr/>
        </p:nvSpPr>
        <p:spPr bwMode="auto">
          <a:xfrm>
            <a:off x="5888365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21" name="矩形 320"/>
          <p:cNvSpPr/>
          <p:nvPr/>
        </p:nvSpPr>
        <p:spPr bwMode="auto">
          <a:xfrm>
            <a:off x="5998651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22" name="矩形 321"/>
          <p:cNvSpPr/>
          <p:nvPr/>
        </p:nvSpPr>
        <p:spPr bwMode="auto">
          <a:xfrm>
            <a:off x="6108937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23" name="矩形 322"/>
          <p:cNvSpPr/>
          <p:nvPr/>
        </p:nvSpPr>
        <p:spPr bwMode="auto">
          <a:xfrm>
            <a:off x="6219223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24" name="矩形 323"/>
          <p:cNvSpPr/>
          <p:nvPr/>
        </p:nvSpPr>
        <p:spPr bwMode="auto">
          <a:xfrm>
            <a:off x="6329167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25" name="矩形 324"/>
          <p:cNvSpPr/>
          <p:nvPr/>
        </p:nvSpPr>
        <p:spPr bwMode="auto">
          <a:xfrm>
            <a:off x="6439453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26" name="矩形 325"/>
          <p:cNvSpPr/>
          <p:nvPr/>
        </p:nvSpPr>
        <p:spPr bwMode="auto">
          <a:xfrm>
            <a:off x="6549739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27" name="矩形 326"/>
          <p:cNvSpPr/>
          <p:nvPr/>
        </p:nvSpPr>
        <p:spPr bwMode="auto">
          <a:xfrm>
            <a:off x="6660025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28" name="矩形 327"/>
          <p:cNvSpPr/>
          <p:nvPr/>
        </p:nvSpPr>
        <p:spPr bwMode="auto">
          <a:xfrm>
            <a:off x="6766970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29" name="矩形 328"/>
          <p:cNvSpPr/>
          <p:nvPr/>
        </p:nvSpPr>
        <p:spPr bwMode="auto">
          <a:xfrm>
            <a:off x="6877256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30" name="矩形 329"/>
          <p:cNvSpPr/>
          <p:nvPr/>
        </p:nvSpPr>
        <p:spPr bwMode="auto">
          <a:xfrm>
            <a:off x="6987542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31" name="矩形 330"/>
          <p:cNvSpPr/>
          <p:nvPr/>
        </p:nvSpPr>
        <p:spPr bwMode="auto">
          <a:xfrm>
            <a:off x="7097828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32" name="矩形 331"/>
          <p:cNvSpPr/>
          <p:nvPr/>
        </p:nvSpPr>
        <p:spPr bwMode="auto">
          <a:xfrm>
            <a:off x="7206053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33" name="矩形 332"/>
          <p:cNvSpPr/>
          <p:nvPr/>
        </p:nvSpPr>
        <p:spPr bwMode="auto">
          <a:xfrm>
            <a:off x="7316339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34" name="矩形 333"/>
          <p:cNvSpPr/>
          <p:nvPr/>
        </p:nvSpPr>
        <p:spPr bwMode="auto">
          <a:xfrm>
            <a:off x="7426625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35" name="矩形 334"/>
          <p:cNvSpPr/>
          <p:nvPr/>
        </p:nvSpPr>
        <p:spPr bwMode="auto">
          <a:xfrm>
            <a:off x="7536912" y="497368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36" name="矩形 335"/>
          <p:cNvSpPr/>
          <p:nvPr/>
        </p:nvSpPr>
        <p:spPr bwMode="auto">
          <a:xfrm>
            <a:off x="7650499" y="4973680"/>
            <a:ext cx="13718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37" name="矩形 336"/>
          <p:cNvSpPr/>
          <p:nvPr/>
        </p:nvSpPr>
        <p:spPr bwMode="auto">
          <a:xfrm>
            <a:off x="7794457" y="4973680"/>
            <a:ext cx="115496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38" name="矩形 337"/>
          <p:cNvSpPr/>
          <p:nvPr/>
        </p:nvSpPr>
        <p:spPr bwMode="auto">
          <a:xfrm>
            <a:off x="7918653" y="4973680"/>
            <a:ext cx="142441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grpSp>
        <p:nvGrpSpPr>
          <p:cNvPr id="339" name="群組 338"/>
          <p:cNvGrpSpPr/>
          <p:nvPr/>
        </p:nvGrpSpPr>
        <p:grpSpPr>
          <a:xfrm>
            <a:off x="4562019" y="3224948"/>
            <a:ext cx="863181" cy="491325"/>
            <a:chOff x="1014818" y="5781813"/>
            <a:chExt cx="1835324" cy="522030"/>
          </a:xfrm>
        </p:grpSpPr>
        <p:sp>
          <p:nvSpPr>
            <p:cNvPr id="340" name="矩形 339"/>
            <p:cNvSpPr/>
            <p:nvPr/>
          </p:nvSpPr>
          <p:spPr bwMode="auto">
            <a:xfrm>
              <a:off x="1014818" y="5796574"/>
              <a:ext cx="1835324" cy="50726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41" name="手繪多邊形 340"/>
            <p:cNvSpPr/>
            <p:nvPr/>
          </p:nvSpPr>
          <p:spPr bwMode="auto">
            <a:xfrm>
              <a:off x="1078234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42" name="手繪多邊形 341"/>
            <p:cNvSpPr/>
            <p:nvPr/>
          </p:nvSpPr>
          <p:spPr bwMode="auto">
            <a:xfrm>
              <a:off x="1312728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43" name="手繪多邊形 342"/>
            <p:cNvSpPr/>
            <p:nvPr/>
          </p:nvSpPr>
          <p:spPr bwMode="auto">
            <a:xfrm>
              <a:off x="1547222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44" name="手繪多邊形 343"/>
            <p:cNvSpPr/>
            <p:nvPr/>
          </p:nvSpPr>
          <p:spPr bwMode="auto">
            <a:xfrm>
              <a:off x="1781716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45" name="手繪多邊形 344"/>
            <p:cNvSpPr/>
            <p:nvPr/>
          </p:nvSpPr>
          <p:spPr bwMode="auto">
            <a:xfrm>
              <a:off x="2660830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46" name="文字方塊 345"/>
            <p:cNvSpPr txBox="1"/>
            <p:nvPr/>
          </p:nvSpPr>
          <p:spPr>
            <a:xfrm>
              <a:off x="1696091" y="5781813"/>
              <a:ext cx="1115216" cy="392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……</a:t>
              </a:r>
              <a:endParaRPr lang="zh-TW" altLang="en-US" dirty="0"/>
            </a:p>
          </p:txBody>
        </p:sp>
      </p:grpSp>
      <p:grpSp>
        <p:nvGrpSpPr>
          <p:cNvPr id="347" name="群組 346"/>
          <p:cNvGrpSpPr/>
          <p:nvPr/>
        </p:nvGrpSpPr>
        <p:grpSpPr>
          <a:xfrm>
            <a:off x="5437213" y="3224948"/>
            <a:ext cx="863181" cy="491325"/>
            <a:chOff x="1014818" y="5781813"/>
            <a:chExt cx="1835324" cy="522030"/>
          </a:xfrm>
        </p:grpSpPr>
        <p:sp>
          <p:nvSpPr>
            <p:cNvPr id="348" name="矩形 347"/>
            <p:cNvSpPr/>
            <p:nvPr/>
          </p:nvSpPr>
          <p:spPr bwMode="auto">
            <a:xfrm>
              <a:off x="1014818" y="5796574"/>
              <a:ext cx="1835324" cy="50726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49" name="手繪多邊形 348"/>
            <p:cNvSpPr/>
            <p:nvPr/>
          </p:nvSpPr>
          <p:spPr bwMode="auto">
            <a:xfrm>
              <a:off x="1078234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50" name="手繪多邊形 349"/>
            <p:cNvSpPr/>
            <p:nvPr/>
          </p:nvSpPr>
          <p:spPr bwMode="auto">
            <a:xfrm>
              <a:off x="1312728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51" name="手繪多邊形 350"/>
            <p:cNvSpPr/>
            <p:nvPr/>
          </p:nvSpPr>
          <p:spPr bwMode="auto">
            <a:xfrm>
              <a:off x="1547222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52" name="手繪多邊形 351"/>
            <p:cNvSpPr/>
            <p:nvPr/>
          </p:nvSpPr>
          <p:spPr bwMode="auto">
            <a:xfrm>
              <a:off x="1781716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53" name="手繪多邊形 352"/>
            <p:cNvSpPr/>
            <p:nvPr/>
          </p:nvSpPr>
          <p:spPr bwMode="auto">
            <a:xfrm>
              <a:off x="2660830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54" name="文字方塊 353"/>
            <p:cNvSpPr txBox="1"/>
            <p:nvPr/>
          </p:nvSpPr>
          <p:spPr>
            <a:xfrm>
              <a:off x="1672494" y="5781813"/>
              <a:ext cx="1115216" cy="392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……</a:t>
              </a:r>
              <a:endParaRPr lang="zh-TW" altLang="en-US" dirty="0"/>
            </a:p>
          </p:txBody>
        </p:sp>
      </p:grpSp>
      <p:grpSp>
        <p:nvGrpSpPr>
          <p:cNvPr id="355" name="群組 354"/>
          <p:cNvGrpSpPr/>
          <p:nvPr/>
        </p:nvGrpSpPr>
        <p:grpSpPr>
          <a:xfrm>
            <a:off x="6312408" y="3219262"/>
            <a:ext cx="863181" cy="491325"/>
            <a:chOff x="1014818" y="5781813"/>
            <a:chExt cx="1835324" cy="522030"/>
          </a:xfrm>
        </p:grpSpPr>
        <p:sp>
          <p:nvSpPr>
            <p:cNvPr id="356" name="矩形 355"/>
            <p:cNvSpPr/>
            <p:nvPr/>
          </p:nvSpPr>
          <p:spPr bwMode="auto">
            <a:xfrm>
              <a:off x="1014818" y="5796574"/>
              <a:ext cx="1835324" cy="50726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57" name="手繪多邊形 356"/>
            <p:cNvSpPr/>
            <p:nvPr/>
          </p:nvSpPr>
          <p:spPr bwMode="auto">
            <a:xfrm>
              <a:off x="1078234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58" name="手繪多邊形 357"/>
            <p:cNvSpPr/>
            <p:nvPr/>
          </p:nvSpPr>
          <p:spPr bwMode="auto">
            <a:xfrm>
              <a:off x="1312728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59" name="手繪多邊形 358"/>
            <p:cNvSpPr/>
            <p:nvPr/>
          </p:nvSpPr>
          <p:spPr bwMode="auto">
            <a:xfrm>
              <a:off x="1547222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60" name="手繪多邊形 359"/>
            <p:cNvSpPr/>
            <p:nvPr/>
          </p:nvSpPr>
          <p:spPr bwMode="auto">
            <a:xfrm>
              <a:off x="1781716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61" name="手繪多邊形 360"/>
            <p:cNvSpPr/>
            <p:nvPr/>
          </p:nvSpPr>
          <p:spPr bwMode="auto">
            <a:xfrm>
              <a:off x="2660830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62" name="文字方塊 361"/>
            <p:cNvSpPr txBox="1"/>
            <p:nvPr/>
          </p:nvSpPr>
          <p:spPr>
            <a:xfrm>
              <a:off x="1648895" y="5781813"/>
              <a:ext cx="1115216" cy="392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……</a:t>
              </a:r>
              <a:endParaRPr lang="zh-TW" altLang="en-US" dirty="0"/>
            </a:p>
          </p:txBody>
        </p:sp>
      </p:grpSp>
      <p:grpSp>
        <p:nvGrpSpPr>
          <p:cNvPr id="363" name="群組 362"/>
          <p:cNvGrpSpPr/>
          <p:nvPr/>
        </p:nvGrpSpPr>
        <p:grpSpPr>
          <a:xfrm>
            <a:off x="7187603" y="3219262"/>
            <a:ext cx="863181" cy="491325"/>
            <a:chOff x="1014818" y="5781813"/>
            <a:chExt cx="1835324" cy="522030"/>
          </a:xfrm>
        </p:grpSpPr>
        <p:sp>
          <p:nvSpPr>
            <p:cNvPr id="364" name="矩形 363"/>
            <p:cNvSpPr/>
            <p:nvPr/>
          </p:nvSpPr>
          <p:spPr bwMode="auto">
            <a:xfrm>
              <a:off x="1014818" y="5796574"/>
              <a:ext cx="1835324" cy="50726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65" name="手繪多邊形 364"/>
            <p:cNvSpPr/>
            <p:nvPr/>
          </p:nvSpPr>
          <p:spPr bwMode="auto">
            <a:xfrm>
              <a:off x="1078234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66" name="手繪多邊形 365"/>
            <p:cNvSpPr/>
            <p:nvPr/>
          </p:nvSpPr>
          <p:spPr bwMode="auto">
            <a:xfrm>
              <a:off x="1312728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67" name="手繪多邊形 366"/>
            <p:cNvSpPr/>
            <p:nvPr/>
          </p:nvSpPr>
          <p:spPr bwMode="auto">
            <a:xfrm>
              <a:off x="1547222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68" name="手繪多邊形 367"/>
            <p:cNvSpPr/>
            <p:nvPr/>
          </p:nvSpPr>
          <p:spPr bwMode="auto">
            <a:xfrm>
              <a:off x="1781716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69" name="手繪多邊形 368"/>
            <p:cNvSpPr/>
            <p:nvPr/>
          </p:nvSpPr>
          <p:spPr bwMode="auto">
            <a:xfrm>
              <a:off x="2660830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70" name="文字方塊 369"/>
            <p:cNvSpPr txBox="1"/>
            <p:nvPr/>
          </p:nvSpPr>
          <p:spPr>
            <a:xfrm>
              <a:off x="1625296" y="5781813"/>
              <a:ext cx="1115216" cy="392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……</a:t>
              </a:r>
              <a:endParaRPr lang="zh-TW" altLang="en-US" dirty="0"/>
            </a:p>
          </p:txBody>
        </p:sp>
      </p:grpSp>
      <p:cxnSp>
        <p:nvCxnSpPr>
          <p:cNvPr id="7" name="弧形接點 6"/>
          <p:cNvCxnSpPr>
            <a:stCxn id="245" idx="2"/>
            <a:endCxn id="308" idx="2"/>
          </p:cNvCxnSpPr>
          <p:nvPr/>
        </p:nvCxnSpPr>
        <p:spPr bwMode="auto">
          <a:xfrm rot="16200000" flipH="1">
            <a:off x="2875919" y="3563004"/>
            <a:ext cx="12700" cy="349907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855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7"/>
            <a:ext cx="11514666" cy="4628586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unsigned </a:t>
            </a:r>
            <a:r>
              <a:rPr lang="en-US" altLang="zh-TW" sz="2400" dirty="0" err="1">
                <a:ea typeface="標楷體" panose="03000509000000000000" pitchFamily="65" charset="-120"/>
              </a:rPr>
              <a:t>int</a:t>
            </a:r>
            <a:r>
              <a:rPr lang="en-US" altLang="zh-TW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 err="1">
                <a:ea typeface="標楷體" panose="03000509000000000000" pitchFamily="65" charset="-120"/>
              </a:rPr>
              <a:t>threadsPerBlock</a:t>
            </a:r>
            <a:r>
              <a:rPr lang="en-US" altLang="zh-TW" sz="2400" dirty="0">
                <a:ea typeface="標楷體" panose="03000509000000000000" pitchFamily="65" charset="-120"/>
              </a:rPr>
              <a:t> = 32;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//</a:t>
            </a:r>
            <a:r>
              <a:rPr lang="zh-TW" altLang="en-US" sz="2400" dirty="0">
                <a:ea typeface="標楷體" panose="03000509000000000000" pitchFamily="65" charset="-120"/>
              </a:rPr>
              <a:t>最大為</a:t>
            </a:r>
            <a:r>
              <a:rPr lang="en-US" altLang="zh-TW" sz="2400" dirty="0">
                <a:ea typeface="標楷體" panose="03000509000000000000" pitchFamily="65" charset="-120"/>
              </a:rPr>
              <a:t>1024</a:t>
            </a:r>
          </a:p>
          <a:p>
            <a:r>
              <a:rPr lang="en-US" altLang="zh-TW" sz="2400" dirty="0">
                <a:ea typeface="標楷體" panose="03000509000000000000" pitchFamily="65" charset="-120"/>
              </a:rPr>
              <a:t>unsigned </a:t>
            </a:r>
            <a:r>
              <a:rPr lang="zh-TW" altLang="en-US" sz="2400" dirty="0">
                <a:ea typeface="標楷體" panose="03000509000000000000" pitchFamily="65" charset="-120"/>
              </a:rPr>
              <a:t>int blocksPerGrid = (N + threadsPerBlock - 1)/threadsPerBlock;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r>
              <a:rPr lang="zh-TW" altLang="en-US" sz="2400" dirty="0">
                <a:ea typeface="標楷體" panose="03000509000000000000" pitchFamily="65" charset="-120"/>
              </a:rPr>
              <a:t>add &lt;&lt;&lt; blocksPerGrid,</a:t>
            </a:r>
            <a:r>
              <a:rPr lang="zh-TW" altLang="en-US" sz="2400" dirty="0">
                <a:solidFill>
                  <a:schemeClr val="accent2"/>
                </a:solidFill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ea typeface="標楷體" panose="03000509000000000000" pitchFamily="65" charset="-120"/>
              </a:rPr>
              <a:t>threadsPerBlock &gt;&gt;&gt; ( dev_a, dev_b, dev_c );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1507788" y="6042025"/>
            <a:ext cx="684212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71</a:t>
            </a:fld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1027494" y="3119786"/>
            <a:ext cx="7783016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2000" dirty="0"/>
              <a:t>__global__ void add( int *a, int *b, int *c ) {</a:t>
            </a:r>
          </a:p>
          <a:p>
            <a:r>
              <a:rPr lang="zh-TW" altLang="en-US" sz="2000" dirty="0"/>
              <a:t>    int tid = threadIdx.x + blockIdx.x * blockDim.x;</a:t>
            </a:r>
          </a:p>
          <a:p>
            <a:r>
              <a:rPr lang="zh-TW" altLang="en-US" sz="2000" dirty="0"/>
              <a:t>    while (tid &lt; N) {</a:t>
            </a:r>
          </a:p>
          <a:p>
            <a:r>
              <a:rPr lang="zh-TW" altLang="en-US" sz="2000" dirty="0"/>
              <a:t>        c[tid] = a[tid] + b[tid];</a:t>
            </a:r>
          </a:p>
          <a:p>
            <a:r>
              <a:rPr lang="zh-TW" altLang="en-US" sz="2000" dirty="0"/>
              <a:t>        tid += blockDim.x * gridDim.x;</a:t>
            </a:r>
          </a:p>
          <a:p>
            <a:r>
              <a:rPr lang="zh-TW" altLang="en-US" sz="2000" dirty="0"/>
              <a:t>    }</a:t>
            </a:r>
          </a:p>
          <a:p>
            <a:r>
              <a:rPr lang="zh-TW" altLang="en-US" sz="2000" dirty="0"/>
              <a:t>}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949199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059485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169771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80057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387002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497289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607575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717861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827709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937995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048281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158567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265512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375798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486084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596370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2706314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2816600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926886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3037172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3144117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254403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3364689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474975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583200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3693486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3803772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3914059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027646" y="5589240"/>
            <a:ext cx="13718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171604" y="5589240"/>
            <a:ext cx="115496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4295800" y="5589240"/>
            <a:ext cx="142441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grpSp>
        <p:nvGrpSpPr>
          <p:cNvPr id="37" name="群組 36"/>
          <p:cNvGrpSpPr/>
          <p:nvPr/>
        </p:nvGrpSpPr>
        <p:grpSpPr>
          <a:xfrm>
            <a:off x="949477" y="6250155"/>
            <a:ext cx="863181" cy="491325"/>
            <a:chOff x="1014818" y="5781813"/>
            <a:chExt cx="1835324" cy="522030"/>
          </a:xfrm>
        </p:grpSpPr>
        <p:sp>
          <p:nvSpPr>
            <p:cNvPr id="38" name="矩形 37"/>
            <p:cNvSpPr/>
            <p:nvPr/>
          </p:nvSpPr>
          <p:spPr bwMode="auto">
            <a:xfrm>
              <a:off x="1014818" y="5796574"/>
              <a:ext cx="1835324" cy="50726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9" name="手繪多邊形 38"/>
            <p:cNvSpPr/>
            <p:nvPr/>
          </p:nvSpPr>
          <p:spPr bwMode="auto">
            <a:xfrm>
              <a:off x="1078234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40" name="手繪多邊形 39"/>
            <p:cNvSpPr/>
            <p:nvPr/>
          </p:nvSpPr>
          <p:spPr bwMode="auto">
            <a:xfrm>
              <a:off x="1312728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41" name="手繪多邊形 40"/>
            <p:cNvSpPr/>
            <p:nvPr/>
          </p:nvSpPr>
          <p:spPr bwMode="auto">
            <a:xfrm>
              <a:off x="1547222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42" name="手繪多邊形 41"/>
            <p:cNvSpPr/>
            <p:nvPr/>
          </p:nvSpPr>
          <p:spPr bwMode="auto">
            <a:xfrm>
              <a:off x="1781716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43" name="手繪多邊形 42"/>
            <p:cNvSpPr/>
            <p:nvPr/>
          </p:nvSpPr>
          <p:spPr bwMode="auto">
            <a:xfrm>
              <a:off x="2660830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1696091" y="5781813"/>
              <a:ext cx="1115216" cy="392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……</a:t>
              </a:r>
              <a:endParaRPr lang="zh-TW" altLang="en-US" dirty="0"/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1824671" y="6250155"/>
            <a:ext cx="863181" cy="491325"/>
            <a:chOff x="1014818" y="5781813"/>
            <a:chExt cx="1835324" cy="522030"/>
          </a:xfrm>
        </p:grpSpPr>
        <p:sp>
          <p:nvSpPr>
            <p:cNvPr id="46" name="矩形 45"/>
            <p:cNvSpPr/>
            <p:nvPr/>
          </p:nvSpPr>
          <p:spPr bwMode="auto">
            <a:xfrm>
              <a:off x="1014818" y="5796574"/>
              <a:ext cx="1835324" cy="50726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47" name="手繪多邊形 46"/>
            <p:cNvSpPr/>
            <p:nvPr/>
          </p:nvSpPr>
          <p:spPr bwMode="auto">
            <a:xfrm>
              <a:off x="1078234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48" name="手繪多邊形 47"/>
            <p:cNvSpPr/>
            <p:nvPr/>
          </p:nvSpPr>
          <p:spPr bwMode="auto">
            <a:xfrm>
              <a:off x="1312728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49" name="手繪多邊形 48"/>
            <p:cNvSpPr/>
            <p:nvPr/>
          </p:nvSpPr>
          <p:spPr bwMode="auto">
            <a:xfrm>
              <a:off x="1547222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50" name="手繪多邊形 49"/>
            <p:cNvSpPr/>
            <p:nvPr/>
          </p:nvSpPr>
          <p:spPr bwMode="auto">
            <a:xfrm>
              <a:off x="1781716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51" name="手繪多邊形 50"/>
            <p:cNvSpPr/>
            <p:nvPr/>
          </p:nvSpPr>
          <p:spPr bwMode="auto">
            <a:xfrm>
              <a:off x="2660830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1672494" y="5781813"/>
              <a:ext cx="1115216" cy="392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……</a:t>
              </a:r>
              <a:endParaRPr lang="zh-TW" altLang="en-US" dirty="0"/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2699866" y="6244469"/>
            <a:ext cx="863181" cy="491325"/>
            <a:chOff x="1014818" y="5781813"/>
            <a:chExt cx="1835324" cy="522030"/>
          </a:xfrm>
        </p:grpSpPr>
        <p:sp>
          <p:nvSpPr>
            <p:cNvPr id="54" name="矩形 53"/>
            <p:cNvSpPr/>
            <p:nvPr/>
          </p:nvSpPr>
          <p:spPr bwMode="auto">
            <a:xfrm>
              <a:off x="1014818" y="5796574"/>
              <a:ext cx="1835324" cy="50726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55" name="手繪多邊形 54"/>
            <p:cNvSpPr/>
            <p:nvPr/>
          </p:nvSpPr>
          <p:spPr bwMode="auto">
            <a:xfrm>
              <a:off x="1078234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56" name="手繪多邊形 55"/>
            <p:cNvSpPr/>
            <p:nvPr/>
          </p:nvSpPr>
          <p:spPr bwMode="auto">
            <a:xfrm>
              <a:off x="1312728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57" name="手繪多邊形 56"/>
            <p:cNvSpPr/>
            <p:nvPr/>
          </p:nvSpPr>
          <p:spPr bwMode="auto">
            <a:xfrm>
              <a:off x="1547222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58" name="手繪多邊形 57"/>
            <p:cNvSpPr/>
            <p:nvPr/>
          </p:nvSpPr>
          <p:spPr bwMode="auto">
            <a:xfrm>
              <a:off x="1781716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59" name="手繪多邊形 58"/>
            <p:cNvSpPr/>
            <p:nvPr/>
          </p:nvSpPr>
          <p:spPr bwMode="auto">
            <a:xfrm>
              <a:off x="2660830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1648895" y="5781813"/>
              <a:ext cx="1115216" cy="392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……</a:t>
              </a:r>
              <a:endParaRPr lang="zh-TW" altLang="en-US" dirty="0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3575061" y="6244469"/>
            <a:ext cx="863181" cy="491325"/>
            <a:chOff x="1014818" y="5781813"/>
            <a:chExt cx="1835324" cy="522030"/>
          </a:xfrm>
        </p:grpSpPr>
        <p:sp>
          <p:nvSpPr>
            <p:cNvPr id="62" name="矩形 61"/>
            <p:cNvSpPr/>
            <p:nvPr/>
          </p:nvSpPr>
          <p:spPr bwMode="auto">
            <a:xfrm>
              <a:off x="1014818" y="5796574"/>
              <a:ext cx="1835324" cy="50726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63" name="手繪多邊形 62"/>
            <p:cNvSpPr/>
            <p:nvPr/>
          </p:nvSpPr>
          <p:spPr bwMode="auto">
            <a:xfrm>
              <a:off x="1078234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64" name="手繪多邊形 63"/>
            <p:cNvSpPr/>
            <p:nvPr/>
          </p:nvSpPr>
          <p:spPr bwMode="auto">
            <a:xfrm>
              <a:off x="1312728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65" name="手繪多邊形 64"/>
            <p:cNvSpPr/>
            <p:nvPr/>
          </p:nvSpPr>
          <p:spPr bwMode="auto">
            <a:xfrm>
              <a:off x="1547222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66" name="手繪多邊形 65"/>
            <p:cNvSpPr/>
            <p:nvPr/>
          </p:nvSpPr>
          <p:spPr bwMode="auto">
            <a:xfrm>
              <a:off x="1781716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67" name="手繪多邊形 66"/>
            <p:cNvSpPr/>
            <p:nvPr/>
          </p:nvSpPr>
          <p:spPr bwMode="auto">
            <a:xfrm>
              <a:off x="2660830" y="5890795"/>
              <a:ext cx="102465" cy="260350"/>
            </a:xfrm>
            <a:custGeom>
              <a:avLst/>
              <a:gdLst>
                <a:gd name="connsiteX0" fmla="*/ 76507 w 102465"/>
                <a:gd name="connsiteY0" fmla="*/ 0 h 260350"/>
                <a:gd name="connsiteX1" fmla="*/ 307 w 102465"/>
                <a:gd name="connsiteY1" fmla="*/ 79375 h 260350"/>
                <a:gd name="connsiteX2" fmla="*/ 101907 w 102465"/>
                <a:gd name="connsiteY2" fmla="*/ 168275 h 260350"/>
                <a:gd name="connsiteX3" fmla="*/ 41582 w 102465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65" h="260350">
                  <a:moveTo>
                    <a:pt x="76507" y="0"/>
                  </a:moveTo>
                  <a:cubicBezTo>
                    <a:pt x="36290" y="25664"/>
                    <a:pt x="-3926" y="51329"/>
                    <a:pt x="307" y="79375"/>
                  </a:cubicBezTo>
                  <a:cubicBezTo>
                    <a:pt x="4540" y="107421"/>
                    <a:pt x="95028" y="138113"/>
                    <a:pt x="101907" y="168275"/>
                  </a:cubicBezTo>
                  <a:cubicBezTo>
                    <a:pt x="108786" y="198437"/>
                    <a:pt x="50049" y="251883"/>
                    <a:pt x="41582" y="2603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1625296" y="5781813"/>
              <a:ext cx="1115216" cy="392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……</a:t>
              </a:r>
              <a:endParaRPr lang="zh-TW" altLang="en-US" dirty="0"/>
            </a:p>
          </p:txBody>
        </p:sp>
      </p:grpSp>
      <p:sp>
        <p:nvSpPr>
          <p:cNvPr id="69" name="矩形 68"/>
          <p:cNvSpPr/>
          <p:nvPr/>
        </p:nvSpPr>
        <p:spPr bwMode="auto">
          <a:xfrm>
            <a:off x="4448275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4558561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4668847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4779133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4886078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4996365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5106651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5216937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5326785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5437071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5547357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5657643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5764588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5874874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5985160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6095446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6205390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6315676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6425962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6536248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6643193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6753479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6863765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974051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7082276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7192562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7302848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7413135" y="5589240"/>
            <a:ext cx="10681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7526722" y="5589240"/>
            <a:ext cx="137180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7670680" y="5589240"/>
            <a:ext cx="115496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7794876" y="5589240"/>
            <a:ext cx="142441" cy="3388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cxnSp>
        <p:nvCxnSpPr>
          <p:cNvPr id="100" name="弧形接點 99"/>
          <p:cNvCxnSpPr>
            <a:stCxn id="6" idx="2"/>
            <a:endCxn id="69" idx="2"/>
          </p:cNvCxnSpPr>
          <p:nvPr/>
        </p:nvCxnSpPr>
        <p:spPr bwMode="auto">
          <a:xfrm rot="16200000" flipH="1">
            <a:off x="2752142" y="4178564"/>
            <a:ext cx="12700" cy="349907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5658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6"/>
            <a:ext cx="10963282" cy="5184575"/>
          </a:xfrm>
        </p:spPr>
        <p:txBody>
          <a:bodyPr>
            <a:normAutofit/>
          </a:bodyPr>
          <a:lstStyle/>
          <a:p>
            <a:r>
              <a:rPr lang="en-US" altLang="zh-TW" sz="2800" dirty="0" err="1" smtClean="0"/>
              <a:t>blocksPerGrid</a:t>
            </a:r>
            <a:r>
              <a:rPr lang="en-US" altLang="zh-TW" sz="2800" dirty="0" smtClean="0"/>
              <a:t> cannot exceed the maximum </a:t>
            </a:r>
            <a:r>
              <a:rPr lang="en-US" altLang="zh-TW" sz="2800" dirty="0" err="1" smtClean="0"/>
              <a:t>gridDim.x</a:t>
            </a:r>
            <a:endParaRPr lang="en-US" altLang="zh-TW" sz="2800" dirty="0" smtClean="0"/>
          </a:p>
          <a:p>
            <a:endParaRPr lang="en-US" altLang="zh-TW" sz="2000" dirty="0" smtClean="0"/>
          </a:p>
          <a:p>
            <a:r>
              <a:rPr lang="zh-TW" altLang="en-US" sz="2800" dirty="0" smtClean="0">
                <a:latin typeface="+mj-lt"/>
                <a:ea typeface="標楷體" panose="03000509000000000000" pitchFamily="65" charset="-120"/>
              </a:rPr>
              <a:t>因此</a:t>
            </a:r>
            <a:r>
              <a:rPr lang="en-US" altLang="zh-TW" sz="2800" dirty="0">
                <a:latin typeface="+mj-lt"/>
                <a:ea typeface="標楷體" panose="03000509000000000000" pitchFamily="65" charset="-120"/>
              </a:rPr>
              <a:t>total</a:t>
            </a:r>
            <a:r>
              <a:rPr lang="zh-TW" altLang="en-US" sz="2800" dirty="0">
                <a:latin typeface="+mj-lt"/>
                <a:ea typeface="標楷體" panose="03000509000000000000" pitchFamily="65" charset="-120"/>
              </a:rPr>
              <a:t>最大的</a:t>
            </a:r>
            <a:r>
              <a:rPr lang="en-US" altLang="zh-TW" sz="2800" dirty="0">
                <a:latin typeface="+mj-lt"/>
                <a:ea typeface="標楷體" panose="03000509000000000000" pitchFamily="65" charset="-120"/>
              </a:rPr>
              <a:t>thread</a:t>
            </a:r>
            <a:r>
              <a:rPr lang="zh-TW" altLang="en-US" sz="2800" dirty="0">
                <a:latin typeface="+mj-lt"/>
                <a:ea typeface="標楷體" panose="03000509000000000000" pitchFamily="65" charset="-120"/>
              </a:rPr>
              <a:t>數量將會是</a:t>
            </a:r>
            <a:r>
              <a:rPr lang="en-US" altLang="zh-TW" sz="2800" dirty="0">
                <a:latin typeface="+mj-lt"/>
                <a:ea typeface="標楷體" panose="03000509000000000000" pitchFamily="65" charset="-120"/>
              </a:rPr>
              <a:t>2147483647 x 1024 </a:t>
            </a:r>
          </a:p>
          <a:p>
            <a:endParaRPr lang="en-US" altLang="zh-TW" sz="2800" dirty="0" smtClean="0">
              <a:latin typeface="+mj-lt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+mj-lt"/>
                <a:ea typeface="標楷體" panose="03000509000000000000" pitchFamily="65" charset="-120"/>
              </a:rPr>
              <a:t>如果</a:t>
            </a:r>
            <a:r>
              <a:rPr lang="en-US" altLang="zh-TW" sz="2800" dirty="0">
                <a:latin typeface="+mj-lt"/>
                <a:ea typeface="標楷體" panose="03000509000000000000" pitchFamily="65" charset="-120"/>
              </a:rPr>
              <a:t>N</a:t>
            </a:r>
            <a:r>
              <a:rPr lang="zh-TW" altLang="en-US" sz="2800" dirty="0">
                <a:latin typeface="+mj-lt"/>
                <a:ea typeface="標楷體" panose="03000509000000000000" pitchFamily="65" charset="-120"/>
              </a:rPr>
              <a:t>大於</a:t>
            </a:r>
            <a:r>
              <a:rPr lang="en-US" altLang="zh-TW" sz="2800" dirty="0">
                <a:latin typeface="+mj-lt"/>
                <a:ea typeface="標楷體" panose="03000509000000000000" pitchFamily="65" charset="-120"/>
              </a:rPr>
              <a:t>2147483647 x 1024 ???</a:t>
            </a:r>
            <a:endParaRPr lang="zh-TW" altLang="en-US" sz="2800" dirty="0">
              <a:latin typeface="+mj-lt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1507788" y="6042025"/>
            <a:ext cx="684212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72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787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2" y="464344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Time counting on Linux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5360" y="1124744"/>
            <a:ext cx="1096347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    </a:t>
            </a:r>
            <a:r>
              <a:rPr lang="en-US" altLang="zh-TW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struct</a:t>
            </a: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US" altLang="zh-TW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timespec</a:t>
            </a: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US" altLang="zh-TW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t_start</a:t>
            </a: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lang="en-US" altLang="zh-TW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t_end</a:t>
            </a: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;</a:t>
            </a:r>
            <a:b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</a:b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    double </a:t>
            </a:r>
            <a:r>
              <a:rPr lang="en-US" altLang="zh-TW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elapsedTime</a:t>
            </a: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;</a:t>
            </a:r>
            <a:b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</a:b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/>
            </a:r>
            <a:b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</a:b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    // start time</a:t>
            </a:r>
            <a:b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</a:b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    </a:t>
            </a:r>
            <a:r>
              <a:rPr lang="en-US" altLang="zh-TW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clock_gettime</a:t>
            </a: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( CLOCK_REALTIME, &amp;</a:t>
            </a:r>
            <a:r>
              <a:rPr lang="en-US" altLang="zh-TW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t_start</a:t>
            </a: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);</a:t>
            </a:r>
            <a:b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</a:b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/>
            </a:r>
            <a:b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</a:b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    // do something</a:t>
            </a:r>
            <a:b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</a:b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/>
            </a:r>
            <a:b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</a:b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    // stop time</a:t>
            </a:r>
            <a:b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</a:b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    </a:t>
            </a:r>
            <a:r>
              <a:rPr lang="en-US" altLang="zh-TW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clock_gettime</a:t>
            </a: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( CLOCK_REALTIME, &amp;</a:t>
            </a:r>
            <a:r>
              <a:rPr lang="en-US" altLang="zh-TW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t_end</a:t>
            </a: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);</a:t>
            </a:r>
            <a:b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</a:b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/>
            </a:r>
            <a:b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</a:b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    // compute and print the elapsed time in </a:t>
            </a:r>
            <a:r>
              <a:rPr lang="en-US" altLang="zh-TW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millisec</a:t>
            </a: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/>
            </a:r>
            <a:b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</a:b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    </a:t>
            </a:r>
            <a:r>
              <a:rPr lang="en-US" altLang="zh-TW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elapsedTime</a:t>
            </a: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 = (</a:t>
            </a:r>
            <a:r>
              <a:rPr lang="en-US" altLang="zh-TW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t_end.tv_sec</a:t>
            </a: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 - </a:t>
            </a:r>
            <a:r>
              <a:rPr lang="en-US" altLang="zh-TW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t_start.tv_sec</a:t>
            </a: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) * 1000.0;</a:t>
            </a:r>
            <a:b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</a:b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    </a:t>
            </a:r>
            <a:r>
              <a:rPr lang="en-US" altLang="zh-TW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elapsedTime</a:t>
            </a: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 += (</a:t>
            </a:r>
            <a:r>
              <a:rPr lang="en-US" altLang="zh-TW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t_end.tv_nsec</a:t>
            </a: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 - </a:t>
            </a:r>
            <a:r>
              <a:rPr lang="en-US" altLang="zh-TW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t_start.tv_nsec</a:t>
            </a: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) / 1000000.0;</a:t>
            </a:r>
            <a:b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</a:b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    </a:t>
            </a:r>
            <a:r>
              <a:rPr lang="en-US" altLang="zh-TW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printf</a:t>
            </a: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("</a:t>
            </a:r>
            <a:r>
              <a:rPr lang="en-US" altLang="zh-TW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elapsedTime</a:t>
            </a: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: %lf </a:t>
            </a:r>
            <a:r>
              <a:rPr lang="en-US" altLang="zh-TW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ms</a:t>
            </a: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\n", </a:t>
            </a:r>
            <a:r>
              <a:rPr lang="en-US" altLang="zh-TW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elapsedTime</a:t>
            </a:r>
            <a:r>
              <a:rPr lang="en-US" altLang="zh-TW" sz="2400" dirty="0" smtClean="0">
                <a:latin typeface="Dotum" panose="020B0600000101010101" pitchFamily="34" charset="-127"/>
                <a:ea typeface="Dotum" panose="020B0600000101010101" pitchFamily="34" charset="-127"/>
              </a:rPr>
              <a:t>);</a:t>
            </a:r>
            <a:endParaRPr lang="zh-TW" altLang="en-US" sz="24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8880" y="1270000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>
                <a:solidFill>
                  <a:srgbClr val="FFFF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Linux:// compile with -</a:t>
            </a:r>
            <a:r>
              <a:rPr lang="en-US" altLang="zh-TW" sz="2800" dirty="0" err="1">
                <a:solidFill>
                  <a:srgbClr val="FFFF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lrt</a:t>
            </a:r>
            <a:r>
              <a:rPr lang="en-US" altLang="zh-TW" sz="2800" dirty="0">
                <a:solidFill>
                  <a:srgbClr val="FFFF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/>
            </a:r>
            <a:br>
              <a:rPr lang="en-US" altLang="zh-TW" sz="2800" dirty="0">
                <a:solidFill>
                  <a:srgbClr val="FFFF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</a:br>
            <a:r>
              <a:rPr lang="en-US" altLang="zh-TW" sz="2800" dirty="0">
                <a:solidFill>
                  <a:srgbClr val="FFFF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#include &lt;</a:t>
            </a:r>
            <a:r>
              <a:rPr lang="en-US" altLang="zh-TW" sz="2800" dirty="0" err="1">
                <a:solidFill>
                  <a:srgbClr val="FFFF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time.h</a:t>
            </a:r>
            <a:r>
              <a:rPr lang="en-US" altLang="zh-TW" sz="2800" dirty="0">
                <a:solidFill>
                  <a:srgbClr val="FFFF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&gt;</a:t>
            </a:r>
            <a:br>
              <a:rPr lang="en-US" altLang="zh-TW" sz="2800" dirty="0">
                <a:solidFill>
                  <a:srgbClr val="FFFF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</a:br>
            <a:endParaRPr lang="zh-TW" altLang="en-US" sz="2800" dirty="0">
              <a:solidFill>
                <a:srgbClr val="FFFF00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29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GPU time counting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74</a:t>
            </a:fld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839416" y="1422610"/>
            <a:ext cx="9793088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// Get start time event</a:t>
            </a:r>
          </a:p>
          <a:p>
            <a:pPr fontAlgn="base"/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    </a:t>
            </a:r>
            <a:r>
              <a:rPr lang="en-US" altLang="zh-TW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cudaEvent_t</a:t>
            </a:r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 start, stop;</a:t>
            </a:r>
          </a:p>
          <a:p>
            <a:pPr fontAlgn="base"/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    </a:t>
            </a:r>
            <a:r>
              <a:rPr lang="en-US" altLang="zh-TW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cudaEventCreate</a:t>
            </a:r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(&amp;start);</a:t>
            </a:r>
          </a:p>
          <a:p>
            <a:pPr fontAlgn="base"/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    </a:t>
            </a:r>
            <a:r>
              <a:rPr lang="en-US" altLang="zh-TW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cudaEventCreate</a:t>
            </a:r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(&amp;stop);</a:t>
            </a:r>
          </a:p>
          <a:p>
            <a:pPr fontAlgn="base"/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    </a:t>
            </a:r>
            <a:r>
              <a:rPr lang="en-US" altLang="zh-TW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cudaEventRecord</a:t>
            </a:r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(start, 0);</a:t>
            </a:r>
          </a:p>
          <a:p>
            <a:pPr fontAlgn="base"/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      </a:t>
            </a:r>
          </a:p>
          <a:p>
            <a:pPr fontAlgn="base"/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// Invoke kernel here</a:t>
            </a:r>
            <a:b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</a:br>
            <a:endParaRPr lang="en-US" altLang="zh-TW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fontAlgn="base"/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// Get stop time event    </a:t>
            </a:r>
          </a:p>
          <a:p>
            <a:pPr fontAlgn="base"/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    </a:t>
            </a:r>
            <a:r>
              <a:rPr lang="en-US" altLang="zh-TW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cudaEventRecord</a:t>
            </a:r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(stop, 0);</a:t>
            </a:r>
          </a:p>
          <a:p>
            <a:pPr fontAlgn="base"/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    </a:t>
            </a:r>
            <a:r>
              <a:rPr lang="en-US" altLang="zh-TW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cudaEventSynchronize</a:t>
            </a:r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(stop); </a:t>
            </a:r>
          </a:p>
          <a:p>
            <a:pPr fontAlgn="base"/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 // Compute execution time</a:t>
            </a:r>
          </a:p>
          <a:p>
            <a:pPr fontAlgn="base"/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    float </a:t>
            </a:r>
            <a:r>
              <a:rPr lang="en-US" altLang="zh-TW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elapsedTime</a:t>
            </a:r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;</a:t>
            </a:r>
          </a:p>
          <a:p>
            <a:pPr fontAlgn="base"/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    </a:t>
            </a:r>
            <a:r>
              <a:rPr lang="en-US" altLang="zh-TW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cudaEventElapsedTime</a:t>
            </a:r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(&amp;</a:t>
            </a:r>
            <a:r>
              <a:rPr lang="en-US" altLang="zh-TW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elapsedTime</a:t>
            </a:r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, start, stop);</a:t>
            </a:r>
          </a:p>
          <a:p>
            <a:pPr fontAlgn="base"/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    </a:t>
            </a:r>
            <a:r>
              <a:rPr lang="en-US" altLang="zh-TW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printf</a:t>
            </a:r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("GPU time: %13f </a:t>
            </a:r>
            <a:r>
              <a:rPr lang="en-US" altLang="zh-TW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msec</a:t>
            </a:r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\n", </a:t>
            </a:r>
            <a:r>
              <a:rPr lang="en-US" altLang="zh-TW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elapsedTime</a:t>
            </a:r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);</a:t>
            </a:r>
          </a:p>
          <a:p>
            <a:pPr fontAlgn="base"/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    </a:t>
            </a:r>
            <a:r>
              <a:rPr lang="en-US" altLang="zh-TW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cudaEventDestroy</a:t>
            </a:r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(start);</a:t>
            </a:r>
          </a:p>
          <a:p>
            <a:pPr fontAlgn="base"/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    </a:t>
            </a:r>
            <a:r>
              <a:rPr lang="en-US" altLang="zh-TW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cudaEventDestroy</a:t>
            </a:r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(stop);</a:t>
            </a:r>
          </a:p>
        </p:txBody>
      </p:sp>
    </p:spTree>
    <p:extLst>
      <p:ext uri="{BB962C8B-B14F-4D97-AF65-F5344CB8AC3E}">
        <p14:creationId xmlns:p14="http://schemas.microsoft.com/office/powerpoint/2010/main" val="147369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2209800" y="2780929"/>
            <a:ext cx="7772400" cy="136207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CUDA LAB </a:t>
            </a:r>
            <a:r>
              <a:rPr lang="en-US" altLang="zh-TW" dirty="0" smtClean="0"/>
              <a:t>2: </a:t>
            </a:r>
            <a:br>
              <a:rPr lang="en-US" altLang="zh-TW" dirty="0" smtClean="0"/>
            </a:br>
            <a:r>
              <a:rPr lang="en-US" altLang="zh-TW" dirty="0" smtClean="0"/>
              <a:t>Vector Dot Product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D04C-CD66-4F48-8D78-BAB414EFBB06}" type="slidenum">
              <a:rPr lang="en-US" altLang="zh-TW" smtClean="0"/>
              <a:pPr/>
              <a:t>75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9655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Dot Product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76</a:t>
            </a:fld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20" y="1398150"/>
            <a:ext cx="5292080" cy="104549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72" y="1406053"/>
            <a:ext cx="3105150" cy="5133975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 bwMode="auto">
          <a:xfrm flipH="1">
            <a:off x="2639616" y="3573016"/>
            <a:ext cx="648072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直線單箭頭接點 8"/>
          <p:cNvCxnSpPr/>
          <p:nvPr/>
        </p:nvCxnSpPr>
        <p:spPr bwMode="auto">
          <a:xfrm flipH="1">
            <a:off x="2999656" y="3573016"/>
            <a:ext cx="648072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直線單箭頭接點 10"/>
          <p:cNvCxnSpPr/>
          <p:nvPr/>
        </p:nvCxnSpPr>
        <p:spPr bwMode="auto">
          <a:xfrm flipH="1">
            <a:off x="2639616" y="5013176"/>
            <a:ext cx="288032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0304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77</a:t>
            </a:fld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767408" y="764704"/>
            <a:ext cx="6534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const int N = 1024;</a:t>
            </a:r>
          </a:p>
          <a:p>
            <a:r>
              <a:rPr lang="zh-TW" altLang="en-US" sz="2400" dirty="0"/>
              <a:t>const int threadsPerBlock = 1024;</a:t>
            </a:r>
          </a:p>
          <a:p>
            <a:r>
              <a:rPr lang="zh-TW" altLang="en-US" sz="2400" dirty="0"/>
              <a:t>const int blocksPerGrid = 1;</a:t>
            </a:r>
          </a:p>
          <a:p>
            <a:endParaRPr lang="zh-TW" altLang="en-US" sz="2400" dirty="0"/>
          </a:p>
          <a:p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5958880" y="515265"/>
            <a:ext cx="460161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__global__ void dot( int *a, int *b, int *c ) {</a:t>
            </a:r>
          </a:p>
          <a:p>
            <a:endParaRPr lang="zh-TW" altLang="en-US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   int tid = threadIdx.x;</a:t>
            </a:r>
          </a:p>
          <a:p>
            <a:endParaRPr lang="zh-TW" altLang="en-US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   if (tid &lt; N) {</a:t>
            </a: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       c[tid] = a[tid] * b[tid];</a:t>
            </a: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   }</a:t>
            </a:r>
          </a:p>
          <a:p>
            <a:endParaRPr lang="zh-TW" altLang="en-US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US" altLang="zh-TW" dirty="0">
                <a:latin typeface="Dotum" panose="020B0600000101010101" pitchFamily="34" charset="-127"/>
                <a:ea typeface="Dotum" panose="020B0600000101010101" pitchFamily="34" charset="-127"/>
              </a:rPr>
              <a:t>    _</a:t>
            </a:r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_syncthreads();</a:t>
            </a:r>
          </a:p>
          <a:p>
            <a:endParaRPr lang="zh-TW" altLang="en-US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   int i = N / 2;</a:t>
            </a: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   while (i != 0) {</a:t>
            </a: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       if (tid &lt; i){</a:t>
            </a: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           c[tid] += c[tid + i];</a:t>
            </a: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       }</a:t>
            </a: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       __syncthreads();</a:t>
            </a:r>
          </a:p>
          <a:p>
            <a:endParaRPr lang="zh-TW" altLang="en-US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       i /= 2;</a:t>
            </a: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   }</a:t>
            </a:r>
          </a:p>
          <a:p>
            <a:endParaRPr lang="zh-TW" altLang="en-US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839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Single Block Multiple Thread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78</a:t>
            </a:fld>
            <a:endParaRPr lang="en-US" altLang="zh-TW" dirty="0"/>
          </a:p>
        </p:txBody>
      </p:sp>
      <p:sp>
        <p:nvSpPr>
          <p:cNvPr id="6" name="矩形 5"/>
          <p:cNvSpPr/>
          <p:nvPr/>
        </p:nvSpPr>
        <p:spPr bwMode="auto">
          <a:xfrm>
            <a:off x="7163510" y="3733204"/>
            <a:ext cx="1835324" cy="5072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7" name="手繪多邊形 6"/>
          <p:cNvSpPr/>
          <p:nvPr/>
        </p:nvSpPr>
        <p:spPr bwMode="auto">
          <a:xfrm>
            <a:off x="7226927" y="3827424"/>
            <a:ext cx="102465" cy="260350"/>
          </a:xfrm>
          <a:custGeom>
            <a:avLst/>
            <a:gdLst>
              <a:gd name="connsiteX0" fmla="*/ 76507 w 102465"/>
              <a:gd name="connsiteY0" fmla="*/ 0 h 260350"/>
              <a:gd name="connsiteX1" fmla="*/ 307 w 102465"/>
              <a:gd name="connsiteY1" fmla="*/ 79375 h 260350"/>
              <a:gd name="connsiteX2" fmla="*/ 101907 w 102465"/>
              <a:gd name="connsiteY2" fmla="*/ 168275 h 260350"/>
              <a:gd name="connsiteX3" fmla="*/ 41582 w 102465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5" h="260350">
                <a:moveTo>
                  <a:pt x="76507" y="0"/>
                </a:moveTo>
                <a:cubicBezTo>
                  <a:pt x="36290" y="25664"/>
                  <a:pt x="-3926" y="51329"/>
                  <a:pt x="307" y="79375"/>
                </a:cubicBezTo>
                <a:cubicBezTo>
                  <a:pt x="4540" y="107421"/>
                  <a:pt x="95028" y="138113"/>
                  <a:pt x="101907" y="168275"/>
                </a:cubicBezTo>
                <a:cubicBezTo>
                  <a:pt x="108786" y="198437"/>
                  <a:pt x="50049" y="251883"/>
                  <a:pt x="41582" y="260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8" name="手繪多邊形 7"/>
          <p:cNvSpPr/>
          <p:nvPr/>
        </p:nvSpPr>
        <p:spPr bwMode="auto">
          <a:xfrm>
            <a:off x="7461421" y="3827424"/>
            <a:ext cx="102465" cy="260350"/>
          </a:xfrm>
          <a:custGeom>
            <a:avLst/>
            <a:gdLst>
              <a:gd name="connsiteX0" fmla="*/ 76507 w 102465"/>
              <a:gd name="connsiteY0" fmla="*/ 0 h 260350"/>
              <a:gd name="connsiteX1" fmla="*/ 307 w 102465"/>
              <a:gd name="connsiteY1" fmla="*/ 79375 h 260350"/>
              <a:gd name="connsiteX2" fmla="*/ 101907 w 102465"/>
              <a:gd name="connsiteY2" fmla="*/ 168275 h 260350"/>
              <a:gd name="connsiteX3" fmla="*/ 41582 w 102465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5" h="260350">
                <a:moveTo>
                  <a:pt x="76507" y="0"/>
                </a:moveTo>
                <a:cubicBezTo>
                  <a:pt x="36290" y="25664"/>
                  <a:pt x="-3926" y="51329"/>
                  <a:pt x="307" y="79375"/>
                </a:cubicBezTo>
                <a:cubicBezTo>
                  <a:pt x="4540" y="107421"/>
                  <a:pt x="95028" y="138113"/>
                  <a:pt x="101907" y="168275"/>
                </a:cubicBezTo>
                <a:cubicBezTo>
                  <a:pt x="108786" y="198437"/>
                  <a:pt x="50049" y="251883"/>
                  <a:pt x="41582" y="260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9" name="手繪多邊形 8"/>
          <p:cNvSpPr/>
          <p:nvPr/>
        </p:nvSpPr>
        <p:spPr bwMode="auto">
          <a:xfrm>
            <a:off x="7695915" y="3827424"/>
            <a:ext cx="102465" cy="260350"/>
          </a:xfrm>
          <a:custGeom>
            <a:avLst/>
            <a:gdLst>
              <a:gd name="connsiteX0" fmla="*/ 76507 w 102465"/>
              <a:gd name="connsiteY0" fmla="*/ 0 h 260350"/>
              <a:gd name="connsiteX1" fmla="*/ 307 w 102465"/>
              <a:gd name="connsiteY1" fmla="*/ 79375 h 260350"/>
              <a:gd name="connsiteX2" fmla="*/ 101907 w 102465"/>
              <a:gd name="connsiteY2" fmla="*/ 168275 h 260350"/>
              <a:gd name="connsiteX3" fmla="*/ 41582 w 102465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5" h="260350">
                <a:moveTo>
                  <a:pt x="76507" y="0"/>
                </a:moveTo>
                <a:cubicBezTo>
                  <a:pt x="36290" y="25664"/>
                  <a:pt x="-3926" y="51329"/>
                  <a:pt x="307" y="79375"/>
                </a:cubicBezTo>
                <a:cubicBezTo>
                  <a:pt x="4540" y="107421"/>
                  <a:pt x="95028" y="138113"/>
                  <a:pt x="101907" y="168275"/>
                </a:cubicBezTo>
                <a:cubicBezTo>
                  <a:pt x="108786" y="198437"/>
                  <a:pt x="50049" y="251883"/>
                  <a:pt x="41582" y="260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0" name="手繪多邊形 9"/>
          <p:cNvSpPr/>
          <p:nvPr/>
        </p:nvSpPr>
        <p:spPr bwMode="auto">
          <a:xfrm>
            <a:off x="7930409" y="3827424"/>
            <a:ext cx="102465" cy="260350"/>
          </a:xfrm>
          <a:custGeom>
            <a:avLst/>
            <a:gdLst>
              <a:gd name="connsiteX0" fmla="*/ 76507 w 102465"/>
              <a:gd name="connsiteY0" fmla="*/ 0 h 260350"/>
              <a:gd name="connsiteX1" fmla="*/ 307 w 102465"/>
              <a:gd name="connsiteY1" fmla="*/ 79375 h 260350"/>
              <a:gd name="connsiteX2" fmla="*/ 101907 w 102465"/>
              <a:gd name="connsiteY2" fmla="*/ 168275 h 260350"/>
              <a:gd name="connsiteX3" fmla="*/ 41582 w 102465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5" h="260350">
                <a:moveTo>
                  <a:pt x="76507" y="0"/>
                </a:moveTo>
                <a:cubicBezTo>
                  <a:pt x="36290" y="25664"/>
                  <a:pt x="-3926" y="51329"/>
                  <a:pt x="307" y="79375"/>
                </a:cubicBezTo>
                <a:cubicBezTo>
                  <a:pt x="4540" y="107421"/>
                  <a:pt x="95028" y="138113"/>
                  <a:pt x="101907" y="168275"/>
                </a:cubicBezTo>
                <a:cubicBezTo>
                  <a:pt x="108786" y="198437"/>
                  <a:pt x="50049" y="251883"/>
                  <a:pt x="41582" y="260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1" name="手繪多邊形 10"/>
          <p:cNvSpPr/>
          <p:nvPr/>
        </p:nvSpPr>
        <p:spPr bwMode="auto">
          <a:xfrm>
            <a:off x="8809523" y="3827424"/>
            <a:ext cx="102465" cy="260350"/>
          </a:xfrm>
          <a:custGeom>
            <a:avLst/>
            <a:gdLst>
              <a:gd name="connsiteX0" fmla="*/ 76507 w 102465"/>
              <a:gd name="connsiteY0" fmla="*/ 0 h 260350"/>
              <a:gd name="connsiteX1" fmla="*/ 307 w 102465"/>
              <a:gd name="connsiteY1" fmla="*/ 79375 h 260350"/>
              <a:gd name="connsiteX2" fmla="*/ 101907 w 102465"/>
              <a:gd name="connsiteY2" fmla="*/ 168275 h 260350"/>
              <a:gd name="connsiteX3" fmla="*/ 41582 w 102465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5" h="260350">
                <a:moveTo>
                  <a:pt x="76507" y="0"/>
                </a:moveTo>
                <a:cubicBezTo>
                  <a:pt x="36290" y="25664"/>
                  <a:pt x="-3926" y="51329"/>
                  <a:pt x="307" y="79375"/>
                </a:cubicBezTo>
                <a:cubicBezTo>
                  <a:pt x="4540" y="107421"/>
                  <a:pt x="95028" y="138113"/>
                  <a:pt x="101907" y="168275"/>
                </a:cubicBezTo>
                <a:cubicBezTo>
                  <a:pt x="108786" y="198437"/>
                  <a:pt x="50049" y="251883"/>
                  <a:pt x="41582" y="260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094327" y="371844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 bwMode="auto">
          <a:xfrm>
            <a:off x="7137378" y="301948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371872" y="301948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606366" y="301948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7840860" y="301948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068250" y="301948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8302744" y="301948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8537238" y="301948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8771732" y="301948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cxnSp>
        <p:nvCxnSpPr>
          <p:cNvPr id="21" name="直線單箭頭接點 20"/>
          <p:cNvCxnSpPr/>
          <p:nvPr/>
        </p:nvCxnSpPr>
        <p:spPr bwMode="auto">
          <a:xfrm flipV="1">
            <a:off x="7265135" y="3432956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直線單箭頭接點 21"/>
          <p:cNvCxnSpPr/>
          <p:nvPr/>
        </p:nvCxnSpPr>
        <p:spPr bwMode="auto">
          <a:xfrm flipV="1">
            <a:off x="7480820" y="3432956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直線單箭頭接點 22"/>
          <p:cNvCxnSpPr/>
          <p:nvPr/>
        </p:nvCxnSpPr>
        <p:spPr bwMode="auto">
          <a:xfrm flipV="1">
            <a:off x="7768852" y="3432956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線單箭頭接點 23"/>
          <p:cNvCxnSpPr/>
          <p:nvPr/>
        </p:nvCxnSpPr>
        <p:spPr bwMode="auto">
          <a:xfrm flipV="1">
            <a:off x="7984876" y="3432956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線單箭頭接點 24"/>
          <p:cNvCxnSpPr/>
          <p:nvPr/>
        </p:nvCxnSpPr>
        <p:spPr bwMode="auto">
          <a:xfrm flipV="1">
            <a:off x="8840556" y="3432956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6" name="圖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14" y="1424614"/>
            <a:ext cx="56769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8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N is changed to 1024x1024</a:t>
            </a:r>
          </a:p>
          <a:p>
            <a:r>
              <a:rPr lang="en-US" altLang="zh-TW" sz="2400" dirty="0"/>
              <a:t>Each thread must handle more than one position.</a:t>
            </a:r>
          </a:p>
          <a:p>
            <a:endParaRPr lang="zh-TW" altLang="en-US" sz="2400" dirty="0"/>
          </a:p>
        </p:txBody>
      </p:sp>
      <p:sp>
        <p:nvSpPr>
          <p:cNvPr id="40" name="矩形 39"/>
          <p:cNvSpPr/>
          <p:nvPr/>
        </p:nvSpPr>
        <p:spPr bwMode="auto">
          <a:xfrm>
            <a:off x="1126860" y="285603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361354" y="285603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1595848" y="285603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830342" y="285603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057732" y="285603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2292226" y="285603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2526720" y="285603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2761214" y="285603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2994776" y="285603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3229270" y="285603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3463764" y="285603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3698258" y="285603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3925648" y="285603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4160142" y="285603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394636" y="285603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4629130" y="285603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4862895" y="285603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5097389" y="285603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5331883" y="285603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5566377" y="285603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5793767" y="285603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6028261" y="285603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6262755" y="285603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6497249" y="285603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6727360" y="285603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6961854" y="285603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7196348" y="285603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7430842" y="285603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7658232" y="285603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7892726" y="285603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8127220" y="285603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8361714" y="2856036"/>
            <a:ext cx="22710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1127448" y="3573016"/>
            <a:ext cx="1835324" cy="5072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59" name="手繪多邊形 158"/>
          <p:cNvSpPr/>
          <p:nvPr/>
        </p:nvSpPr>
        <p:spPr bwMode="auto">
          <a:xfrm>
            <a:off x="1190865" y="3667236"/>
            <a:ext cx="102465" cy="260350"/>
          </a:xfrm>
          <a:custGeom>
            <a:avLst/>
            <a:gdLst>
              <a:gd name="connsiteX0" fmla="*/ 76507 w 102465"/>
              <a:gd name="connsiteY0" fmla="*/ 0 h 260350"/>
              <a:gd name="connsiteX1" fmla="*/ 307 w 102465"/>
              <a:gd name="connsiteY1" fmla="*/ 79375 h 260350"/>
              <a:gd name="connsiteX2" fmla="*/ 101907 w 102465"/>
              <a:gd name="connsiteY2" fmla="*/ 168275 h 260350"/>
              <a:gd name="connsiteX3" fmla="*/ 41582 w 102465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5" h="260350">
                <a:moveTo>
                  <a:pt x="76507" y="0"/>
                </a:moveTo>
                <a:cubicBezTo>
                  <a:pt x="36290" y="25664"/>
                  <a:pt x="-3926" y="51329"/>
                  <a:pt x="307" y="79375"/>
                </a:cubicBezTo>
                <a:cubicBezTo>
                  <a:pt x="4540" y="107421"/>
                  <a:pt x="95028" y="138113"/>
                  <a:pt x="101907" y="168275"/>
                </a:cubicBezTo>
                <a:cubicBezTo>
                  <a:pt x="108786" y="198437"/>
                  <a:pt x="50049" y="251883"/>
                  <a:pt x="41582" y="260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60" name="手繪多邊形 159"/>
          <p:cNvSpPr/>
          <p:nvPr/>
        </p:nvSpPr>
        <p:spPr bwMode="auto">
          <a:xfrm>
            <a:off x="1425359" y="3667236"/>
            <a:ext cx="102465" cy="260350"/>
          </a:xfrm>
          <a:custGeom>
            <a:avLst/>
            <a:gdLst>
              <a:gd name="connsiteX0" fmla="*/ 76507 w 102465"/>
              <a:gd name="connsiteY0" fmla="*/ 0 h 260350"/>
              <a:gd name="connsiteX1" fmla="*/ 307 w 102465"/>
              <a:gd name="connsiteY1" fmla="*/ 79375 h 260350"/>
              <a:gd name="connsiteX2" fmla="*/ 101907 w 102465"/>
              <a:gd name="connsiteY2" fmla="*/ 168275 h 260350"/>
              <a:gd name="connsiteX3" fmla="*/ 41582 w 102465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5" h="260350">
                <a:moveTo>
                  <a:pt x="76507" y="0"/>
                </a:moveTo>
                <a:cubicBezTo>
                  <a:pt x="36290" y="25664"/>
                  <a:pt x="-3926" y="51329"/>
                  <a:pt x="307" y="79375"/>
                </a:cubicBezTo>
                <a:cubicBezTo>
                  <a:pt x="4540" y="107421"/>
                  <a:pt x="95028" y="138113"/>
                  <a:pt x="101907" y="168275"/>
                </a:cubicBezTo>
                <a:cubicBezTo>
                  <a:pt x="108786" y="198437"/>
                  <a:pt x="50049" y="251883"/>
                  <a:pt x="41582" y="260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61" name="手繪多邊形 160"/>
          <p:cNvSpPr/>
          <p:nvPr/>
        </p:nvSpPr>
        <p:spPr bwMode="auto">
          <a:xfrm>
            <a:off x="1659853" y="3667236"/>
            <a:ext cx="102465" cy="260350"/>
          </a:xfrm>
          <a:custGeom>
            <a:avLst/>
            <a:gdLst>
              <a:gd name="connsiteX0" fmla="*/ 76507 w 102465"/>
              <a:gd name="connsiteY0" fmla="*/ 0 h 260350"/>
              <a:gd name="connsiteX1" fmla="*/ 307 w 102465"/>
              <a:gd name="connsiteY1" fmla="*/ 79375 h 260350"/>
              <a:gd name="connsiteX2" fmla="*/ 101907 w 102465"/>
              <a:gd name="connsiteY2" fmla="*/ 168275 h 260350"/>
              <a:gd name="connsiteX3" fmla="*/ 41582 w 102465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5" h="260350">
                <a:moveTo>
                  <a:pt x="76507" y="0"/>
                </a:moveTo>
                <a:cubicBezTo>
                  <a:pt x="36290" y="25664"/>
                  <a:pt x="-3926" y="51329"/>
                  <a:pt x="307" y="79375"/>
                </a:cubicBezTo>
                <a:cubicBezTo>
                  <a:pt x="4540" y="107421"/>
                  <a:pt x="95028" y="138113"/>
                  <a:pt x="101907" y="168275"/>
                </a:cubicBezTo>
                <a:cubicBezTo>
                  <a:pt x="108786" y="198437"/>
                  <a:pt x="50049" y="251883"/>
                  <a:pt x="41582" y="260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62" name="手繪多邊形 161"/>
          <p:cNvSpPr/>
          <p:nvPr/>
        </p:nvSpPr>
        <p:spPr bwMode="auto">
          <a:xfrm>
            <a:off x="1894347" y="3667236"/>
            <a:ext cx="102465" cy="260350"/>
          </a:xfrm>
          <a:custGeom>
            <a:avLst/>
            <a:gdLst>
              <a:gd name="connsiteX0" fmla="*/ 76507 w 102465"/>
              <a:gd name="connsiteY0" fmla="*/ 0 h 260350"/>
              <a:gd name="connsiteX1" fmla="*/ 307 w 102465"/>
              <a:gd name="connsiteY1" fmla="*/ 79375 h 260350"/>
              <a:gd name="connsiteX2" fmla="*/ 101907 w 102465"/>
              <a:gd name="connsiteY2" fmla="*/ 168275 h 260350"/>
              <a:gd name="connsiteX3" fmla="*/ 41582 w 102465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5" h="260350">
                <a:moveTo>
                  <a:pt x="76507" y="0"/>
                </a:moveTo>
                <a:cubicBezTo>
                  <a:pt x="36290" y="25664"/>
                  <a:pt x="-3926" y="51329"/>
                  <a:pt x="307" y="79375"/>
                </a:cubicBezTo>
                <a:cubicBezTo>
                  <a:pt x="4540" y="107421"/>
                  <a:pt x="95028" y="138113"/>
                  <a:pt x="101907" y="168275"/>
                </a:cubicBezTo>
                <a:cubicBezTo>
                  <a:pt x="108786" y="198437"/>
                  <a:pt x="50049" y="251883"/>
                  <a:pt x="41582" y="260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63" name="手繪多邊形 162"/>
          <p:cNvSpPr/>
          <p:nvPr/>
        </p:nvSpPr>
        <p:spPr bwMode="auto">
          <a:xfrm>
            <a:off x="2773461" y="3667236"/>
            <a:ext cx="102465" cy="260350"/>
          </a:xfrm>
          <a:custGeom>
            <a:avLst/>
            <a:gdLst>
              <a:gd name="connsiteX0" fmla="*/ 76507 w 102465"/>
              <a:gd name="connsiteY0" fmla="*/ 0 h 260350"/>
              <a:gd name="connsiteX1" fmla="*/ 307 w 102465"/>
              <a:gd name="connsiteY1" fmla="*/ 79375 h 260350"/>
              <a:gd name="connsiteX2" fmla="*/ 101907 w 102465"/>
              <a:gd name="connsiteY2" fmla="*/ 168275 h 260350"/>
              <a:gd name="connsiteX3" fmla="*/ 41582 w 102465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5" h="260350">
                <a:moveTo>
                  <a:pt x="76507" y="0"/>
                </a:moveTo>
                <a:cubicBezTo>
                  <a:pt x="36290" y="25664"/>
                  <a:pt x="-3926" y="51329"/>
                  <a:pt x="307" y="79375"/>
                </a:cubicBezTo>
                <a:cubicBezTo>
                  <a:pt x="4540" y="107421"/>
                  <a:pt x="95028" y="138113"/>
                  <a:pt x="101907" y="168275"/>
                </a:cubicBezTo>
                <a:cubicBezTo>
                  <a:pt x="108786" y="198437"/>
                  <a:pt x="50049" y="251883"/>
                  <a:pt x="41582" y="260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64" name="文字方塊 163"/>
          <p:cNvSpPr txBox="1"/>
          <p:nvPr/>
        </p:nvSpPr>
        <p:spPr>
          <a:xfrm>
            <a:off x="2058265" y="3558254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cxnSp>
        <p:nvCxnSpPr>
          <p:cNvPr id="5" name="弧形接點 4"/>
          <p:cNvCxnSpPr>
            <a:stCxn id="40" idx="2"/>
            <a:endCxn id="48" idx="2"/>
          </p:cNvCxnSpPr>
          <p:nvPr/>
        </p:nvCxnSpPr>
        <p:spPr bwMode="auto">
          <a:xfrm rot="16200000" flipH="1">
            <a:off x="2174369" y="2282118"/>
            <a:ext cx="12700" cy="186791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3" name="弧形接點 182"/>
          <p:cNvCxnSpPr/>
          <p:nvPr/>
        </p:nvCxnSpPr>
        <p:spPr bwMode="auto">
          <a:xfrm rot="16200000" flipH="1">
            <a:off x="4048988" y="2329664"/>
            <a:ext cx="12700" cy="186791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4" name="弧形接點 183"/>
          <p:cNvCxnSpPr/>
          <p:nvPr/>
        </p:nvCxnSpPr>
        <p:spPr bwMode="auto">
          <a:xfrm rot="16200000" flipH="1">
            <a:off x="5961720" y="2342364"/>
            <a:ext cx="12700" cy="186791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5" name="弧形接點 184"/>
          <p:cNvCxnSpPr/>
          <p:nvPr/>
        </p:nvCxnSpPr>
        <p:spPr bwMode="auto">
          <a:xfrm rot="16200000" flipH="1">
            <a:off x="7844937" y="2357080"/>
            <a:ext cx="12700" cy="186791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6" name="直線單箭頭接點 185"/>
          <p:cNvCxnSpPr/>
          <p:nvPr/>
        </p:nvCxnSpPr>
        <p:spPr bwMode="auto">
          <a:xfrm flipV="1">
            <a:off x="1209673" y="3257272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7" name="直線單箭頭接點 186"/>
          <p:cNvCxnSpPr/>
          <p:nvPr/>
        </p:nvCxnSpPr>
        <p:spPr bwMode="auto">
          <a:xfrm flipV="1">
            <a:off x="1425358" y="3257272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8" name="直線單箭頭接點 187"/>
          <p:cNvCxnSpPr/>
          <p:nvPr/>
        </p:nvCxnSpPr>
        <p:spPr bwMode="auto">
          <a:xfrm flipV="1">
            <a:off x="1713390" y="3257272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9" name="直線單箭頭接點 188"/>
          <p:cNvCxnSpPr/>
          <p:nvPr/>
        </p:nvCxnSpPr>
        <p:spPr bwMode="auto">
          <a:xfrm flipV="1">
            <a:off x="1929414" y="3257272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0" name="直線單箭頭接點 189"/>
          <p:cNvCxnSpPr/>
          <p:nvPr/>
        </p:nvCxnSpPr>
        <p:spPr bwMode="auto">
          <a:xfrm flipV="1">
            <a:off x="2785094" y="3257272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3933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CUDA Program Flow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8</a:t>
            </a:fld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412776"/>
            <a:ext cx="9310458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6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2806080" cy="752128"/>
          </a:xfrm>
        </p:spPr>
        <p:txBody>
          <a:bodyPr/>
          <a:lstStyle/>
          <a:p>
            <a:r>
              <a:rPr lang="en-US" altLang="zh-TW" dirty="0" smtClean="0"/>
              <a:t>ANS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80</a:t>
            </a:fld>
            <a:endParaRPr lang="en-US" altLang="zh-TW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24" y="495300"/>
            <a:ext cx="57150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7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Thinking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May we modify the above code using multiple block multiple thread?</a:t>
            </a:r>
            <a:endParaRPr lang="zh-TW" altLang="en-US" sz="2800" dirty="0"/>
          </a:p>
        </p:txBody>
      </p:sp>
      <p:grpSp>
        <p:nvGrpSpPr>
          <p:cNvPr id="6" name="群組 5"/>
          <p:cNvGrpSpPr/>
          <p:nvPr/>
        </p:nvGrpSpPr>
        <p:grpSpPr>
          <a:xfrm>
            <a:off x="1127448" y="2763665"/>
            <a:ext cx="7418516" cy="1224248"/>
            <a:chOff x="1014230" y="5079595"/>
            <a:chExt cx="7418516" cy="1224248"/>
          </a:xfrm>
        </p:grpSpPr>
        <p:sp>
          <p:nvSpPr>
            <p:cNvPr id="7" name="矩形 6"/>
            <p:cNvSpPr/>
            <p:nvPr/>
          </p:nvSpPr>
          <p:spPr bwMode="auto">
            <a:xfrm>
              <a:off x="1014230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1248724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483218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717712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945102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2179596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2414090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648584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2882146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3116640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3351134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3585628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3813018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4047512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4282006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4516500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4750265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4984759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5219253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5453747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5681137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5915631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6150125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6384619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6614730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6849224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7083718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7318212" y="5079595"/>
              <a:ext cx="22710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7559725" y="5079595"/>
              <a:ext cx="291677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7865813" y="5079595"/>
              <a:ext cx="245572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8129882" y="5079595"/>
              <a:ext cx="302863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grpSp>
          <p:nvGrpSpPr>
            <p:cNvPr id="38" name="群組 37"/>
            <p:cNvGrpSpPr/>
            <p:nvPr/>
          </p:nvGrpSpPr>
          <p:grpSpPr>
            <a:xfrm>
              <a:off x="1014818" y="5781813"/>
              <a:ext cx="1835324" cy="522030"/>
              <a:chOff x="1014818" y="5781813"/>
              <a:chExt cx="1835324" cy="522030"/>
            </a:xfrm>
          </p:grpSpPr>
          <p:sp>
            <p:nvSpPr>
              <p:cNvPr id="63" name="矩形 62"/>
              <p:cNvSpPr/>
              <p:nvPr/>
            </p:nvSpPr>
            <p:spPr bwMode="auto">
              <a:xfrm>
                <a:off x="1014818" y="5796574"/>
                <a:ext cx="1835324" cy="507269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64" name="手繪多邊形 63"/>
              <p:cNvSpPr/>
              <p:nvPr/>
            </p:nvSpPr>
            <p:spPr bwMode="auto">
              <a:xfrm>
                <a:off x="1078234" y="5890795"/>
                <a:ext cx="102465" cy="260350"/>
              </a:xfrm>
              <a:custGeom>
                <a:avLst/>
                <a:gdLst>
                  <a:gd name="connsiteX0" fmla="*/ 76507 w 102465"/>
                  <a:gd name="connsiteY0" fmla="*/ 0 h 260350"/>
                  <a:gd name="connsiteX1" fmla="*/ 307 w 102465"/>
                  <a:gd name="connsiteY1" fmla="*/ 79375 h 260350"/>
                  <a:gd name="connsiteX2" fmla="*/ 101907 w 102465"/>
                  <a:gd name="connsiteY2" fmla="*/ 168275 h 260350"/>
                  <a:gd name="connsiteX3" fmla="*/ 41582 w 102465"/>
                  <a:gd name="connsiteY3" fmla="*/ 26035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65" h="260350">
                    <a:moveTo>
                      <a:pt x="76507" y="0"/>
                    </a:moveTo>
                    <a:cubicBezTo>
                      <a:pt x="36290" y="25664"/>
                      <a:pt x="-3926" y="51329"/>
                      <a:pt x="307" y="79375"/>
                    </a:cubicBezTo>
                    <a:cubicBezTo>
                      <a:pt x="4540" y="107421"/>
                      <a:pt x="95028" y="138113"/>
                      <a:pt x="101907" y="168275"/>
                    </a:cubicBezTo>
                    <a:cubicBezTo>
                      <a:pt x="108786" y="198437"/>
                      <a:pt x="50049" y="251883"/>
                      <a:pt x="41582" y="26035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65" name="手繪多邊形 64"/>
              <p:cNvSpPr/>
              <p:nvPr/>
            </p:nvSpPr>
            <p:spPr bwMode="auto">
              <a:xfrm>
                <a:off x="1312728" y="5890795"/>
                <a:ext cx="102465" cy="260350"/>
              </a:xfrm>
              <a:custGeom>
                <a:avLst/>
                <a:gdLst>
                  <a:gd name="connsiteX0" fmla="*/ 76507 w 102465"/>
                  <a:gd name="connsiteY0" fmla="*/ 0 h 260350"/>
                  <a:gd name="connsiteX1" fmla="*/ 307 w 102465"/>
                  <a:gd name="connsiteY1" fmla="*/ 79375 h 260350"/>
                  <a:gd name="connsiteX2" fmla="*/ 101907 w 102465"/>
                  <a:gd name="connsiteY2" fmla="*/ 168275 h 260350"/>
                  <a:gd name="connsiteX3" fmla="*/ 41582 w 102465"/>
                  <a:gd name="connsiteY3" fmla="*/ 26035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65" h="260350">
                    <a:moveTo>
                      <a:pt x="76507" y="0"/>
                    </a:moveTo>
                    <a:cubicBezTo>
                      <a:pt x="36290" y="25664"/>
                      <a:pt x="-3926" y="51329"/>
                      <a:pt x="307" y="79375"/>
                    </a:cubicBezTo>
                    <a:cubicBezTo>
                      <a:pt x="4540" y="107421"/>
                      <a:pt x="95028" y="138113"/>
                      <a:pt x="101907" y="168275"/>
                    </a:cubicBezTo>
                    <a:cubicBezTo>
                      <a:pt x="108786" y="198437"/>
                      <a:pt x="50049" y="251883"/>
                      <a:pt x="41582" y="26035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66" name="手繪多邊形 65"/>
              <p:cNvSpPr/>
              <p:nvPr/>
            </p:nvSpPr>
            <p:spPr bwMode="auto">
              <a:xfrm>
                <a:off x="1547222" y="5890795"/>
                <a:ext cx="102465" cy="260350"/>
              </a:xfrm>
              <a:custGeom>
                <a:avLst/>
                <a:gdLst>
                  <a:gd name="connsiteX0" fmla="*/ 76507 w 102465"/>
                  <a:gd name="connsiteY0" fmla="*/ 0 h 260350"/>
                  <a:gd name="connsiteX1" fmla="*/ 307 w 102465"/>
                  <a:gd name="connsiteY1" fmla="*/ 79375 h 260350"/>
                  <a:gd name="connsiteX2" fmla="*/ 101907 w 102465"/>
                  <a:gd name="connsiteY2" fmla="*/ 168275 h 260350"/>
                  <a:gd name="connsiteX3" fmla="*/ 41582 w 102465"/>
                  <a:gd name="connsiteY3" fmla="*/ 26035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65" h="260350">
                    <a:moveTo>
                      <a:pt x="76507" y="0"/>
                    </a:moveTo>
                    <a:cubicBezTo>
                      <a:pt x="36290" y="25664"/>
                      <a:pt x="-3926" y="51329"/>
                      <a:pt x="307" y="79375"/>
                    </a:cubicBezTo>
                    <a:cubicBezTo>
                      <a:pt x="4540" y="107421"/>
                      <a:pt x="95028" y="138113"/>
                      <a:pt x="101907" y="168275"/>
                    </a:cubicBezTo>
                    <a:cubicBezTo>
                      <a:pt x="108786" y="198437"/>
                      <a:pt x="50049" y="251883"/>
                      <a:pt x="41582" y="26035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67" name="手繪多邊形 66"/>
              <p:cNvSpPr/>
              <p:nvPr/>
            </p:nvSpPr>
            <p:spPr bwMode="auto">
              <a:xfrm>
                <a:off x="1781716" y="5890795"/>
                <a:ext cx="102465" cy="260350"/>
              </a:xfrm>
              <a:custGeom>
                <a:avLst/>
                <a:gdLst>
                  <a:gd name="connsiteX0" fmla="*/ 76507 w 102465"/>
                  <a:gd name="connsiteY0" fmla="*/ 0 h 260350"/>
                  <a:gd name="connsiteX1" fmla="*/ 307 w 102465"/>
                  <a:gd name="connsiteY1" fmla="*/ 79375 h 260350"/>
                  <a:gd name="connsiteX2" fmla="*/ 101907 w 102465"/>
                  <a:gd name="connsiteY2" fmla="*/ 168275 h 260350"/>
                  <a:gd name="connsiteX3" fmla="*/ 41582 w 102465"/>
                  <a:gd name="connsiteY3" fmla="*/ 26035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65" h="260350">
                    <a:moveTo>
                      <a:pt x="76507" y="0"/>
                    </a:moveTo>
                    <a:cubicBezTo>
                      <a:pt x="36290" y="25664"/>
                      <a:pt x="-3926" y="51329"/>
                      <a:pt x="307" y="79375"/>
                    </a:cubicBezTo>
                    <a:cubicBezTo>
                      <a:pt x="4540" y="107421"/>
                      <a:pt x="95028" y="138113"/>
                      <a:pt x="101907" y="168275"/>
                    </a:cubicBezTo>
                    <a:cubicBezTo>
                      <a:pt x="108786" y="198437"/>
                      <a:pt x="50049" y="251883"/>
                      <a:pt x="41582" y="26035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68" name="手繪多邊形 67"/>
              <p:cNvSpPr/>
              <p:nvPr/>
            </p:nvSpPr>
            <p:spPr bwMode="auto">
              <a:xfrm>
                <a:off x="2660830" y="5890795"/>
                <a:ext cx="102465" cy="260350"/>
              </a:xfrm>
              <a:custGeom>
                <a:avLst/>
                <a:gdLst>
                  <a:gd name="connsiteX0" fmla="*/ 76507 w 102465"/>
                  <a:gd name="connsiteY0" fmla="*/ 0 h 260350"/>
                  <a:gd name="connsiteX1" fmla="*/ 307 w 102465"/>
                  <a:gd name="connsiteY1" fmla="*/ 79375 h 260350"/>
                  <a:gd name="connsiteX2" fmla="*/ 101907 w 102465"/>
                  <a:gd name="connsiteY2" fmla="*/ 168275 h 260350"/>
                  <a:gd name="connsiteX3" fmla="*/ 41582 w 102465"/>
                  <a:gd name="connsiteY3" fmla="*/ 26035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65" h="260350">
                    <a:moveTo>
                      <a:pt x="76507" y="0"/>
                    </a:moveTo>
                    <a:cubicBezTo>
                      <a:pt x="36290" y="25664"/>
                      <a:pt x="-3926" y="51329"/>
                      <a:pt x="307" y="79375"/>
                    </a:cubicBezTo>
                    <a:cubicBezTo>
                      <a:pt x="4540" y="107421"/>
                      <a:pt x="95028" y="138113"/>
                      <a:pt x="101907" y="168275"/>
                    </a:cubicBezTo>
                    <a:cubicBezTo>
                      <a:pt x="108786" y="198437"/>
                      <a:pt x="50049" y="251883"/>
                      <a:pt x="41582" y="26035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69" name="文字方塊 68"/>
              <p:cNvSpPr txBox="1"/>
              <p:nvPr/>
            </p:nvSpPr>
            <p:spPr>
              <a:xfrm>
                <a:off x="1945634" y="5781813"/>
                <a:ext cx="524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……</a:t>
                </a:r>
                <a:endParaRPr lang="zh-TW" altLang="en-US" dirty="0"/>
              </a:p>
            </p:txBody>
          </p:sp>
        </p:grpSp>
        <p:grpSp>
          <p:nvGrpSpPr>
            <p:cNvPr id="39" name="群組 38"/>
            <p:cNvGrpSpPr/>
            <p:nvPr/>
          </p:nvGrpSpPr>
          <p:grpSpPr>
            <a:xfrm>
              <a:off x="2875686" y="5781813"/>
              <a:ext cx="1835324" cy="522030"/>
              <a:chOff x="1014818" y="5781813"/>
              <a:chExt cx="1835324" cy="522030"/>
            </a:xfrm>
          </p:grpSpPr>
          <p:sp>
            <p:nvSpPr>
              <p:cNvPr id="56" name="矩形 55"/>
              <p:cNvSpPr/>
              <p:nvPr/>
            </p:nvSpPr>
            <p:spPr bwMode="auto">
              <a:xfrm>
                <a:off x="1014818" y="5796574"/>
                <a:ext cx="1835324" cy="507269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57" name="手繪多邊形 56"/>
              <p:cNvSpPr/>
              <p:nvPr/>
            </p:nvSpPr>
            <p:spPr bwMode="auto">
              <a:xfrm>
                <a:off x="1078234" y="5890795"/>
                <a:ext cx="102465" cy="260350"/>
              </a:xfrm>
              <a:custGeom>
                <a:avLst/>
                <a:gdLst>
                  <a:gd name="connsiteX0" fmla="*/ 76507 w 102465"/>
                  <a:gd name="connsiteY0" fmla="*/ 0 h 260350"/>
                  <a:gd name="connsiteX1" fmla="*/ 307 w 102465"/>
                  <a:gd name="connsiteY1" fmla="*/ 79375 h 260350"/>
                  <a:gd name="connsiteX2" fmla="*/ 101907 w 102465"/>
                  <a:gd name="connsiteY2" fmla="*/ 168275 h 260350"/>
                  <a:gd name="connsiteX3" fmla="*/ 41582 w 102465"/>
                  <a:gd name="connsiteY3" fmla="*/ 26035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65" h="260350">
                    <a:moveTo>
                      <a:pt x="76507" y="0"/>
                    </a:moveTo>
                    <a:cubicBezTo>
                      <a:pt x="36290" y="25664"/>
                      <a:pt x="-3926" y="51329"/>
                      <a:pt x="307" y="79375"/>
                    </a:cubicBezTo>
                    <a:cubicBezTo>
                      <a:pt x="4540" y="107421"/>
                      <a:pt x="95028" y="138113"/>
                      <a:pt x="101907" y="168275"/>
                    </a:cubicBezTo>
                    <a:cubicBezTo>
                      <a:pt x="108786" y="198437"/>
                      <a:pt x="50049" y="251883"/>
                      <a:pt x="41582" y="26035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58" name="手繪多邊形 57"/>
              <p:cNvSpPr/>
              <p:nvPr/>
            </p:nvSpPr>
            <p:spPr bwMode="auto">
              <a:xfrm>
                <a:off x="1312728" y="5890795"/>
                <a:ext cx="102465" cy="260350"/>
              </a:xfrm>
              <a:custGeom>
                <a:avLst/>
                <a:gdLst>
                  <a:gd name="connsiteX0" fmla="*/ 76507 w 102465"/>
                  <a:gd name="connsiteY0" fmla="*/ 0 h 260350"/>
                  <a:gd name="connsiteX1" fmla="*/ 307 w 102465"/>
                  <a:gd name="connsiteY1" fmla="*/ 79375 h 260350"/>
                  <a:gd name="connsiteX2" fmla="*/ 101907 w 102465"/>
                  <a:gd name="connsiteY2" fmla="*/ 168275 h 260350"/>
                  <a:gd name="connsiteX3" fmla="*/ 41582 w 102465"/>
                  <a:gd name="connsiteY3" fmla="*/ 26035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65" h="260350">
                    <a:moveTo>
                      <a:pt x="76507" y="0"/>
                    </a:moveTo>
                    <a:cubicBezTo>
                      <a:pt x="36290" y="25664"/>
                      <a:pt x="-3926" y="51329"/>
                      <a:pt x="307" y="79375"/>
                    </a:cubicBezTo>
                    <a:cubicBezTo>
                      <a:pt x="4540" y="107421"/>
                      <a:pt x="95028" y="138113"/>
                      <a:pt x="101907" y="168275"/>
                    </a:cubicBezTo>
                    <a:cubicBezTo>
                      <a:pt x="108786" y="198437"/>
                      <a:pt x="50049" y="251883"/>
                      <a:pt x="41582" y="26035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59" name="手繪多邊形 58"/>
              <p:cNvSpPr/>
              <p:nvPr/>
            </p:nvSpPr>
            <p:spPr bwMode="auto">
              <a:xfrm>
                <a:off x="1547222" y="5890795"/>
                <a:ext cx="102465" cy="260350"/>
              </a:xfrm>
              <a:custGeom>
                <a:avLst/>
                <a:gdLst>
                  <a:gd name="connsiteX0" fmla="*/ 76507 w 102465"/>
                  <a:gd name="connsiteY0" fmla="*/ 0 h 260350"/>
                  <a:gd name="connsiteX1" fmla="*/ 307 w 102465"/>
                  <a:gd name="connsiteY1" fmla="*/ 79375 h 260350"/>
                  <a:gd name="connsiteX2" fmla="*/ 101907 w 102465"/>
                  <a:gd name="connsiteY2" fmla="*/ 168275 h 260350"/>
                  <a:gd name="connsiteX3" fmla="*/ 41582 w 102465"/>
                  <a:gd name="connsiteY3" fmla="*/ 26035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65" h="260350">
                    <a:moveTo>
                      <a:pt x="76507" y="0"/>
                    </a:moveTo>
                    <a:cubicBezTo>
                      <a:pt x="36290" y="25664"/>
                      <a:pt x="-3926" y="51329"/>
                      <a:pt x="307" y="79375"/>
                    </a:cubicBezTo>
                    <a:cubicBezTo>
                      <a:pt x="4540" y="107421"/>
                      <a:pt x="95028" y="138113"/>
                      <a:pt x="101907" y="168275"/>
                    </a:cubicBezTo>
                    <a:cubicBezTo>
                      <a:pt x="108786" y="198437"/>
                      <a:pt x="50049" y="251883"/>
                      <a:pt x="41582" y="26035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60" name="手繪多邊形 59"/>
              <p:cNvSpPr/>
              <p:nvPr/>
            </p:nvSpPr>
            <p:spPr bwMode="auto">
              <a:xfrm>
                <a:off x="1781716" y="5890795"/>
                <a:ext cx="102465" cy="260350"/>
              </a:xfrm>
              <a:custGeom>
                <a:avLst/>
                <a:gdLst>
                  <a:gd name="connsiteX0" fmla="*/ 76507 w 102465"/>
                  <a:gd name="connsiteY0" fmla="*/ 0 h 260350"/>
                  <a:gd name="connsiteX1" fmla="*/ 307 w 102465"/>
                  <a:gd name="connsiteY1" fmla="*/ 79375 h 260350"/>
                  <a:gd name="connsiteX2" fmla="*/ 101907 w 102465"/>
                  <a:gd name="connsiteY2" fmla="*/ 168275 h 260350"/>
                  <a:gd name="connsiteX3" fmla="*/ 41582 w 102465"/>
                  <a:gd name="connsiteY3" fmla="*/ 26035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65" h="260350">
                    <a:moveTo>
                      <a:pt x="76507" y="0"/>
                    </a:moveTo>
                    <a:cubicBezTo>
                      <a:pt x="36290" y="25664"/>
                      <a:pt x="-3926" y="51329"/>
                      <a:pt x="307" y="79375"/>
                    </a:cubicBezTo>
                    <a:cubicBezTo>
                      <a:pt x="4540" y="107421"/>
                      <a:pt x="95028" y="138113"/>
                      <a:pt x="101907" y="168275"/>
                    </a:cubicBezTo>
                    <a:cubicBezTo>
                      <a:pt x="108786" y="198437"/>
                      <a:pt x="50049" y="251883"/>
                      <a:pt x="41582" y="26035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61" name="手繪多邊形 60"/>
              <p:cNvSpPr/>
              <p:nvPr/>
            </p:nvSpPr>
            <p:spPr bwMode="auto">
              <a:xfrm>
                <a:off x="2660830" y="5890795"/>
                <a:ext cx="102465" cy="260350"/>
              </a:xfrm>
              <a:custGeom>
                <a:avLst/>
                <a:gdLst>
                  <a:gd name="connsiteX0" fmla="*/ 76507 w 102465"/>
                  <a:gd name="connsiteY0" fmla="*/ 0 h 260350"/>
                  <a:gd name="connsiteX1" fmla="*/ 307 w 102465"/>
                  <a:gd name="connsiteY1" fmla="*/ 79375 h 260350"/>
                  <a:gd name="connsiteX2" fmla="*/ 101907 w 102465"/>
                  <a:gd name="connsiteY2" fmla="*/ 168275 h 260350"/>
                  <a:gd name="connsiteX3" fmla="*/ 41582 w 102465"/>
                  <a:gd name="connsiteY3" fmla="*/ 26035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65" h="260350">
                    <a:moveTo>
                      <a:pt x="76507" y="0"/>
                    </a:moveTo>
                    <a:cubicBezTo>
                      <a:pt x="36290" y="25664"/>
                      <a:pt x="-3926" y="51329"/>
                      <a:pt x="307" y="79375"/>
                    </a:cubicBezTo>
                    <a:cubicBezTo>
                      <a:pt x="4540" y="107421"/>
                      <a:pt x="95028" y="138113"/>
                      <a:pt x="101907" y="168275"/>
                    </a:cubicBezTo>
                    <a:cubicBezTo>
                      <a:pt x="108786" y="198437"/>
                      <a:pt x="50049" y="251883"/>
                      <a:pt x="41582" y="26035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62" name="文字方塊 61"/>
              <p:cNvSpPr txBox="1"/>
              <p:nvPr/>
            </p:nvSpPr>
            <p:spPr>
              <a:xfrm>
                <a:off x="1945634" y="5781813"/>
                <a:ext cx="524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……</a:t>
                </a:r>
                <a:endParaRPr lang="zh-TW" altLang="en-US" dirty="0"/>
              </a:p>
            </p:txBody>
          </p:sp>
        </p:grpSp>
        <p:grpSp>
          <p:nvGrpSpPr>
            <p:cNvPr id="40" name="群組 39"/>
            <p:cNvGrpSpPr/>
            <p:nvPr/>
          </p:nvGrpSpPr>
          <p:grpSpPr>
            <a:xfrm>
              <a:off x="4736554" y="5775772"/>
              <a:ext cx="1835324" cy="522030"/>
              <a:chOff x="1014818" y="5781813"/>
              <a:chExt cx="1835324" cy="522030"/>
            </a:xfrm>
          </p:grpSpPr>
          <p:sp>
            <p:nvSpPr>
              <p:cNvPr id="49" name="矩形 48"/>
              <p:cNvSpPr/>
              <p:nvPr/>
            </p:nvSpPr>
            <p:spPr bwMode="auto">
              <a:xfrm>
                <a:off x="1014818" y="5796574"/>
                <a:ext cx="1835324" cy="507269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50" name="手繪多邊形 49"/>
              <p:cNvSpPr/>
              <p:nvPr/>
            </p:nvSpPr>
            <p:spPr bwMode="auto">
              <a:xfrm>
                <a:off x="1078234" y="5890795"/>
                <a:ext cx="102465" cy="260350"/>
              </a:xfrm>
              <a:custGeom>
                <a:avLst/>
                <a:gdLst>
                  <a:gd name="connsiteX0" fmla="*/ 76507 w 102465"/>
                  <a:gd name="connsiteY0" fmla="*/ 0 h 260350"/>
                  <a:gd name="connsiteX1" fmla="*/ 307 w 102465"/>
                  <a:gd name="connsiteY1" fmla="*/ 79375 h 260350"/>
                  <a:gd name="connsiteX2" fmla="*/ 101907 w 102465"/>
                  <a:gd name="connsiteY2" fmla="*/ 168275 h 260350"/>
                  <a:gd name="connsiteX3" fmla="*/ 41582 w 102465"/>
                  <a:gd name="connsiteY3" fmla="*/ 26035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65" h="260350">
                    <a:moveTo>
                      <a:pt x="76507" y="0"/>
                    </a:moveTo>
                    <a:cubicBezTo>
                      <a:pt x="36290" y="25664"/>
                      <a:pt x="-3926" y="51329"/>
                      <a:pt x="307" y="79375"/>
                    </a:cubicBezTo>
                    <a:cubicBezTo>
                      <a:pt x="4540" y="107421"/>
                      <a:pt x="95028" y="138113"/>
                      <a:pt x="101907" y="168275"/>
                    </a:cubicBezTo>
                    <a:cubicBezTo>
                      <a:pt x="108786" y="198437"/>
                      <a:pt x="50049" y="251883"/>
                      <a:pt x="41582" y="26035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51" name="手繪多邊形 50"/>
              <p:cNvSpPr/>
              <p:nvPr/>
            </p:nvSpPr>
            <p:spPr bwMode="auto">
              <a:xfrm>
                <a:off x="1312728" y="5890795"/>
                <a:ext cx="102465" cy="260350"/>
              </a:xfrm>
              <a:custGeom>
                <a:avLst/>
                <a:gdLst>
                  <a:gd name="connsiteX0" fmla="*/ 76507 w 102465"/>
                  <a:gd name="connsiteY0" fmla="*/ 0 h 260350"/>
                  <a:gd name="connsiteX1" fmla="*/ 307 w 102465"/>
                  <a:gd name="connsiteY1" fmla="*/ 79375 h 260350"/>
                  <a:gd name="connsiteX2" fmla="*/ 101907 w 102465"/>
                  <a:gd name="connsiteY2" fmla="*/ 168275 h 260350"/>
                  <a:gd name="connsiteX3" fmla="*/ 41582 w 102465"/>
                  <a:gd name="connsiteY3" fmla="*/ 26035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65" h="260350">
                    <a:moveTo>
                      <a:pt x="76507" y="0"/>
                    </a:moveTo>
                    <a:cubicBezTo>
                      <a:pt x="36290" y="25664"/>
                      <a:pt x="-3926" y="51329"/>
                      <a:pt x="307" y="79375"/>
                    </a:cubicBezTo>
                    <a:cubicBezTo>
                      <a:pt x="4540" y="107421"/>
                      <a:pt x="95028" y="138113"/>
                      <a:pt x="101907" y="168275"/>
                    </a:cubicBezTo>
                    <a:cubicBezTo>
                      <a:pt x="108786" y="198437"/>
                      <a:pt x="50049" y="251883"/>
                      <a:pt x="41582" y="26035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52" name="手繪多邊形 51"/>
              <p:cNvSpPr/>
              <p:nvPr/>
            </p:nvSpPr>
            <p:spPr bwMode="auto">
              <a:xfrm>
                <a:off x="1547222" y="5890795"/>
                <a:ext cx="102465" cy="260350"/>
              </a:xfrm>
              <a:custGeom>
                <a:avLst/>
                <a:gdLst>
                  <a:gd name="connsiteX0" fmla="*/ 76507 w 102465"/>
                  <a:gd name="connsiteY0" fmla="*/ 0 h 260350"/>
                  <a:gd name="connsiteX1" fmla="*/ 307 w 102465"/>
                  <a:gd name="connsiteY1" fmla="*/ 79375 h 260350"/>
                  <a:gd name="connsiteX2" fmla="*/ 101907 w 102465"/>
                  <a:gd name="connsiteY2" fmla="*/ 168275 h 260350"/>
                  <a:gd name="connsiteX3" fmla="*/ 41582 w 102465"/>
                  <a:gd name="connsiteY3" fmla="*/ 26035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65" h="260350">
                    <a:moveTo>
                      <a:pt x="76507" y="0"/>
                    </a:moveTo>
                    <a:cubicBezTo>
                      <a:pt x="36290" y="25664"/>
                      <a:pt x="-3926" y="51329"/>
                      <a:pt x="307" y="79375"/>
                    </a:cubicBezTo>
                    <a:cubicBezTo>
                      <a:pt x="4540" y="107421"/>
                      <a:pt x="95028" y="138113"/>
                      <a:pt x="101907" y="168275"/>
                    </a:cubicBezTo>
                    <a:cubicBezTo>
                      <a:pt x="108786" y="198437"/>
                      <a:pt x="50049" y="251883"/>
                      <a:pt x="41582" y="26035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53" name="手繪多邊形 52"/>
              <p:cNvSpPr/>
              <p:nvPr/>
            </p:nvSpPr>
            <p:spPr bwMode="auto">
              <a:xfrm>
                <a:off x="1781716" y="5890795"/>
                <a:ext cx="102465" cy="260350"/>
              </a:xfrm>
              <a:custGeom>
                <a:avLst/>
                <a:gdLst>
                  <a:gd name="connsiteX0" fmla="*/ 76507 w 102465"/>
                  <a:gd name="connsiteY0" fmla="*/ 0 h 260350"/>
                  <a:gd name="connsiteX1" fmla="*/ 307 w 102465"/>
                  <a:gd name="connsiteY1" fmla="*/ 79375 h 260350"/>
                  <a:gd name="connsiteX2" fmla="*/ 101907 w 102465"/>
                  <a:gd name="connsiteY2" fmla="*/ 168275 h 260350"/>
                  <a:gd name="connsiteX3" fmla="*/ 41582 w 102465"/>
                  <a:gd name="connsiteY3" fmla="*/ 26035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65" h="260350">
                    <a:moveTo>
                      <a:pt x="76507" y="0"/>
                    </a:moveTo>
                    <a:cubicBezTo>
                      <a:pt x="36290" y="25664"/>
                      <a:pt x="-3926" y="51329"/>
                      <a:pt x="307" y="79375"/>
                    </a:cubicBezTo>
                    <a:cubicBezTo>
                      <a:pt x="4540" y="107421"/>
                      <a:pt x="95028" y="138113"/>
                      <a:pt x="101907" y="168275"/>
                    </a:cubicBezTo>
                    <a:cubicBezTo>
                      <a:pt x="108786" y="198437"/>
                      <a:pt x="50049" y="251883"/>
                      <a:pt x="41582" y="26035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54" name="手繪多邊形 53"/>
              <p:cNvSpPr/>
              <p:nvPr/>
            </p:nvSpPr>
            <p:spPr bwMode="auto">
              <a:xfrm>
                <a:off x="2660830" y="5890795"/>
                <a:ext cx="102465" cy="260350"/>
              </a:xfrm>
              <a:custGeom>
                <a:avLst/>
                <a:gdLst>
                  <a:gd name="connsiteX0" fmla="*/ 76507 w 102465"/>
                  <a:gd name="connsiteY0" fmla="*/ 0 h 260350"/>
                  <a:gd name="connsiteX1" fmla="*/ 307 w 102465"/>
                  <a:gd name="connsiteY1" fmla="*/ 79375 h 260350"/>
                  <a:gd name="connsiteX2" fmla="*/ 101907 w 102465"/>
                  <a:gd name="connsiteY2" fmla="*/ 168275 h 260350"/>
                  <a:gd name="connsiteX3" fmla="*/ 41582 w 102465"/>
                  <a:gd name="connsiteY3" fmla="*/ 26035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65" h="260350">
                    <a:moveTo>
                      <a:pt x="76507" y="0"/>
                    </a:moveTo>
                    <a:cubicBezTo>
                      <a:pt x="36290" y="25664"/>
                      <a:pt x="-3926" y="51329"/>
                      <a:pt x="307" y="79375"/>
                    </a:cubicBezTo>
                    <a:cubicBezTo>
                      <a:pt x="4540" y="107421"/>
                      <a:pt x="95028" y="138113"/>
                      <a:pt x="101907" y="168275"/>
                    </a:cubicBezTo>
                    <a:cubicBezTo>
                      <a:pt x="108786" y="198437"/>
                      <a:pt x="50049" y="251883"/>
                      <a:pt x="41582" y="26035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55" name="文字方塊 54"/>
              <p:cNvSpPr txBox="1"/>
              <p:nvPr/>
            </p:nvSpPr>
            <p:spPr>
              <a:xfrm>
                <a:off x="1945634" y="5781813"/>
                <a:ext cx="524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……</a:t>
                </a:r>
                <a:endParaRPr lang="zh-TW" altLang="en-US" dirty="0"/>
              </a:p>
            </p:txBody>
          </p:sp>
        </p:grpSp>
        <p:grpSp>
          <p:nvGrpSpPr>
            <p:cNvPr id="41" name="群組 40"/>
            <p:cNvGrpSpPr/>
            <p:nvPr/>
          </p:nvGrpSpPr>
          <p:grpSpPr>
            <a:xfrm>
              <a:off x="6597422" y="5775772"/>
              <a:ext cx="1835324" cy="522030"/>
              <a:chOff x="1014818" y="5781813"/>
              <a:chExt cx="1835324" cy="522030"/>
            </a:xfrm>
          </p:grpSpPr>
          <p:sp>
            <p:nvSpPr>
              <p:cNvPr id="42" name="矩形 41"/>
              <p:cNvSpPr/>
              <p:nvPr/>
            </p:nvSpPr>
            <p:spPr bwMode="auto">
              <a:xfrm>
                <a:off x="1014818" y="5796574"/>
                <a:ext cx="1835324" cy="507269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43" name="手繪多邊形 42"/>
              <p:cNvSpPr/>
              <p:nvPr/>
            </p:nvSpPr>
            <p:spPr bwMode="auto">
              <a:xfrm>
                <a:off x="1078234" y="5890795"/>
                <a:ext cx="102465" cy="260350"/>
              </a:xfrm>
              <a:custGeom>
                <a:avLst/>
                <a:gdLst>
                  <a:gd name="connsiteX0" fmla="*/ 76507 w 102465"/>
                  <a:gd name="connsiteY0" fmla="*/ 0 h 260350"/>
                  <a:gd name="connsiteX1" fmla="*/ 307 w 102465"/>
                  <a:gd name="connsiteY1" fmla="*/ 79375 h 260350"/>
                  <a:gd name="connsiteX2" fmla="*/ 101907 w 102465"/>
                  <a:gd name="connsiteY2" fmla="*/ 168275 h 260350"/>
                  <a:gd name="connsiteX3" fmla="*/ 41582 w 102465"/>
                  <a:gd name="connsiteY3" fmla="*/ 26035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65" h="260350">
                    <a:moveTo>
                      <a:pt x="76507" y="0"/>
                    </a:moveTo>
                    <a:cubicBezTo>
                      <a:pt x="36290" y="25664"/>
                      <a:pt x="-3926" y="51329"/>
                      <a:pt x="307" y="79375"/>
                    </a:cubicBezTo>
                    <a:cubicBezTo>
                      <a:pt x="4540" y="107421"/>
                      <a:pt x="95028" y="138113"/>
                      <a:pt x="101907" y="168275"/>
                    </a:cubicBezTo>
                    <a:cubicBezTo>
                      <a:pt x="108786" y="198437"/>
                      <a:pt x="50049" y="251883"/>
                      <a:pt x="41582" y="26035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44" name="手繪多邊形 43"/>
              <p:cNvSpPr/>
              <p:nvPr/>
            </p:nvSpPr>
            <p:spPr bwMode="auto">
              <a:xfrm>
                <a:off x="1312728" y="5890795"/>
                <a:ext cx="102465" cy="260350"/>
              </a:xfrm>
              <a:custGeom>
                <a:avLst/>
                <a:gdLst>
                  <a:gd name="connsiteX0" fmla="*/ 76507 w 102465"/>
                  <a:gd name="connsiteY0" fmla="*/ 0 h 260350"/>
                  <a:gd name="connsiteX1" fmla="*/ 307 w 102465"/>
                  <a:gd name="connsiteY1" fmla="*/ 79375 h 260350"/>
                  <a:gd name="connsiteX2" fmla="*/ 101907 w 102465"/>
                  <a:gd name="connsiteY2" fmla="*/ 168275 h 260350"/>
                  <a:gd name="connsiteX3" fmla="*/ 41582 w 102465"/>
                  <a:gd name="connsiteY3" fmla="*/ 26035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65" h="260350">
                    <a:moveTo>
                      <a:pt x="76507" y="0"/>
                    </a:moveTo>
                    <a:cubicBezTo>
                      <a:pt x="36290" y="25664"/>
                      <a:pt x="-3926" y="51329"/>
                      <a:pt x="307" y="79375"/>
                    </a:cubicBezTo>
                    <a:cubicBezTo>
                      <a:pt x="4540" y="107421"/>
                      <a:pt x="95028" y="138113"/>
                      <a:pt x="101907" y="168275"/>
                    </a:cubicBezTo>
                    <a:cubicBezTo>
                      <a:pt x="108786" y="198437"/>
                      <a:pt x="50049" y="251883"/>
                      <a:pt x="41582" y="26035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45" name="手繪多邊形 44"/>
              <p:cNvSpPr/>
              <p:nvPr/>
            </p:nvSpPr>
            <p:spPr bwMode="auto">
              <a:xfrm>
                <a:off x="1547222" y="5890795"/>
                <a:ext cx="102465" cy="260350"/>
              </a:xfrm>
              <a:custGeom>
                <a:avLst/>
                <a:gdLst>
                  <a:gd name="connsiteX0" fmla="*/ 76507 w 102465"/>
                  <a:gd name="connsiteY0" fmla="*/ 0 h 260350"/>
                  <a:gd name="connsiteX1" fmla="*/ 307 w 102465"/>
                  <a:gd name="connsiteY1" fmla="*/ 79375 h 260350"/>
                  <a:gd name="connsiteX2" fmla="*/ 101907 w 102465"/>
                  <a:gd name="connsiteY2" fmla="*/ 168275 h 260350"/>
                  <a:gd name="connsiteX3" fmla="*/ 41582 w 102465"/>
                  <a:gd name="connsiteY3" fmla="*/ 26035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65" h="260350">
                    <a:moveTo>
                      <a:pt x="76507" y="0"/>
                    </a:moveTo>
                    <a:cubicBezTo>
                      <a:pt x="36290" y="25664"/>
                      <a:pt x="-3926" y="51329"/>
                      <a:pt x="307" y="79375"/>
                    </a:cubicBezTo>
                    <a:cubicBezTo>
                      <a:pt x="4540" y="107421"/>
                      <a:pt x="95028" y="138113"/>
                      <a:pt x="101907" y="168275"/>
                    </a:cubicBezTo>
                    <a:cubicBezTo>
                      <a:pt x="108786" y="198437"/>
                      <a:pt x="50049" y="251883"/>
                      <a:pt x="41582" y="26035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46" name="手繪多邊形 45"/>
              <p:cNvSpPr/>
              <p:nvPr/>
            </p:nvSpPr>
            <p:spPr bwMode="auto">
              <a:xfrm>
                <a:off x="1781716" y="5890795"/>
                <a:ext cx="102465" cy="260350"/>
              </a:xfrm>
              <a:custGeom>
                <a:avLst/>
                <a:gdLst>
                  <a:gd name="connsiteX0" fmla="*/ 76507 w 102465"/>
                  <a:gd name="connsiteY0" fmla="*/ 0 h 260350"/>
                  <a:gd name="connsiteX1" fmla="*/ 307 w 102465"/>
                  <a:gd name="connsiteY1" fmla="*/ 79375 h 260350"/>
                  <a:gd name="connsiteX2" fmla="*/ 101907 w 102465"/>
                  <a:gd name="connsiteY2" fmla="*/ 168275 h 260350"/>
                  <a:gd name="connsiteX3" fmla="*/ 41582 w 102465"/>
                  <a:gd name="connsiteY3" fmla="*/ 26035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65" h="260350">
                    <a:moveTo>
                      <a:pt x="76507" y="0"/>
                    </a:moveTo>
                    <a:cubicBezTo>
                      <a:pt x="36290" y="25664"/>
                      <a:pt x="-3926" y="51329"/>
                      <a:pt x="307" y="79375"/>
                    </a:cubicBezTo>
                    <a:cubicBezTo>
                      <a:pt x="4540" y="107421"/>
                      <a:pt x="95028" y="138113"/>
                      <a:pt x="101907" y="168275"/>
                    </a:cubicBezTo>
                    <a:cubicBezTo>
                      <a:pt x="108786" y="198437"/>
                      <a:pt x="50049" y="251883"/>
                      <a:pt x="41582" y="26035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47" name="手繪多邊形 46"/>
              <p:cNvSpPr/>
              <p:nvPr/>
            </p:nvSpPr>
            <p:spPr bwMode="auto">
              <a:xfrm>
                <a:off x="2660830" y="5890795"/>
                <a:ext cx="102465" cy="260350"/>
              </a:xfrm>
              <a:custGeom>
                <a:avLst/>
                <a:gdLst>
                  <a:gd name="connsiteX0" fmla="*/ 76507 w 102465"/>
                  <a:gd name="connsiteY0" fmla="*/ 0 h 260350"/>
                  <a:gd name="connsiteX1" fmla="*/ 307 w 102465"/>
                  <a:gd name="connsiteY1" fmla="*/ 79375 h 260350"/>
                  <a:gd name="connsiteX2" fmla="*/ 101907 w 102465"/>
                  <a:gd name="connsiteY2" fmla="*/ 168275 h 260350"/>
                  <a:gd name="connsiteX3" fmla="*/ 41582 w 102465"/>
                  <a:gd name="connsiteY3" fmla="*/ 26035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65" h="260350">
                    <a:moveTo>
                      <a:pt x="76507" y="0"/>
                    </a:moveTo>
                    <a:cubicBezTo>
                      <a:pt x="36290" y="25664"/>
                      <a:pt x="-3926" y="51329"/>
                      <a:pt x="307" y="79375"/>
                    </a:cubicBezTo>
                    <a:cubicBezTo>
                      <a:pt x="4540" y="107421"/>
                      <a:pt x="95028" y="138113"/>
                      <a:pt x="101907" y="168275"/>
                    </a:cubicBezTo>
                    <a:cubicBezTo>
                      <a:pt x="108786" y="198437"/>
                      <a:pt x="50049" y="251883"/>
                      <a:pt x="41582" y="26035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400">
                  <a:latin typeface="Palatino" pitchFamily="18" charset="0"/>
                </a:endParaRPr>
              </a:p>
            </p:txBody>
          </p:sp>
          <p:sp>
            <p:nvSpPr>
              <p:cNvPr id="48" name="文字方塊 47"/>
              <p:cNvSpPr txBox="1"/>
              <p:nvPr/>
            </p:nvSpPr>
            <p:spPr>
              <a:xfrm>
                <a:off x="1945634" y="5781813"/>
                <a:ext cx="524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……</a:t>
                </a:r>
                <a:endParaRPr lang="zh-TW" altLang="en-US" dirty="0"/>
              </a:p>
            </p:txBody>
          </p:sp>
        </p:grpSp>
      </p:grpSp>
      <p:cxnSp>
        <p:nvCxnSpPr>
          <p:cNvPr id="70" name="直線單箭頭接點 69"/>
          <p:cNvCxnSpPr/>
          <p:nvPr/>
        </p:nvCxnSpPr>
        <p:spPr bwMode="auto">
          <a:xfrm flipV="1">
            <a:off x="1277658" y="3169266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直線單箭頭接點 70"/>
          <p:cNvCxnSpPr/>
          <p:nvPr/>
        </p:nvCxnSpPr>
        <p:spPr bwMode="auto">
          <a:xfrm flipV="1">
            <a:off x="1493343" y="3169266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直線單箭頭接點 71"/>
          <p:cNvCxnSpPr/>
          <p:nvPr/>
        </p:nvCxnSpPr>
        <p:spPr bwMode="auto">
          <a:xfrm flipV="1">
            <a:off x="1781375" y="3169266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直線單箭頭接點 72"/>
          <p:cNvCxnSpPr/>
          <p:nvPr/>
        </p:nvCxnSpPr>
        <p:spPr bwMode="auto">
          <a:xfrm flipV="1">
            <a:off x="1997399" y="3169266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直線單箭頭接點 73"/>
          <p:cNvCxnSpPr/>
          <p:nvPr/>
        </p:nvCxnSpPr>
        <p:spPr bwMode="auto">
          <a:xfrm flipV="1">
            <a:off x="2853079" y="3169266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直線單箭頭接點 74"/>
          <p:cNvCxnSpPr/>
          <p:nvPr/>
        </p:nvCxnSpPr>
        <p:spPr bwMode="auto">
          <a:xfrm flipV="1">
            <a:off x="3138526" y="3169266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直線單箭頭接點 75"/>
          <p:cNvCxnSpPr/>
          <p:nvPr/>
        </p:nvCxnSpPr>
        <p:spPr bwMode="auto">
          <a:xfrm flipV="1">
            <a:off x="3354211" y="3169266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直線單箭頭接點 76"/>
          <p:cNvCxnSpPr/>
          <p:nvPr/>
        </p:nvCxnSpPr>
        <p:spPr bwMode="auto">
          <a:xfrm flipV="1">
            <a:off x="3642243" y="3169266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直線單箭頭接點 77"/>
          <p:cNvCxnSpPr/>
          <p:nvPr/>
        </p:nvCxnSpPr>
        <p:spPr bwMode="auto">
          <a:xfrm flipV="1">
            <a:off x="3858267" y="3169266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直線單箭頭接點 78"/>
          <p:cNvCxnSpPr/>
          <p:nvPr/>
        </p:nvCxnSpPr>
        <p:spPr bwMode="auto">
          <a:xfrm flipV="1">
            <a:off x="4713947" y="3169266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直線單箭頭接點 79"/>
          <p:cNvCxnSpPr/>
          <p:nvPr/>
        </p:nvCxnSpPr>
        <p:spPr bwMode="auto">
          <a:xfrm flipV="1">
            <a:off x="4976000" y="3169266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直線單箭頭接點 80"/>
          <p:cNvCxnSpPr/>
          <p:nvPr/>
        </p:nvCxnSpPr>
        <p:spPr bwMode="auto">
          <a:xfrm flipV="1">
            <a:off x="5191685" y="3169266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直線單箭頭接點 81"/>
          <p:cNvCxnSpPr/>
          <p:nvPr/>
        </p:nvCxnSpPr>
        <p:spPr bwMode="auto">
          <a:xfrm flipV="1">
            <a:off x="5479717" y="3169266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直線單箭頭接點 82"/>
          <p:cNvCxnSpPr/>
          <p:nvPr/>
        </p:nvCxnSpPr>
        <p:spPr bwMode="auto">
          <a:xfrm flipV="1">
            <a:off x="5695741" y="3169266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直線單箭頭接點 83"/>
          <p:cNvCxnSpPr/>
          <p:nvPr/>
        </p:nvCxnSpPr>
        <p:spPr bwMode="auto">
          <a:xfrm flipV="1">
            <a:off x="6551421" y="3169266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直線單箭頭接點 84"/>
          <p:cNvCxnSpPr/>
          <p:nvPr/>
        </p:nvCxnSpPr>
        <p:spPr bwMode="auto">
          <a:xfrm flipV="1">
            <a:off x="6804211" y="3184027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直線單箭頭接點 85"/>
          <p:cNvCxnSpPr/>
          <p:nvPr/>
        </p:nvCxnSpPr>
        <p:spPr bwMode="auto">
          <a:xfrm flipV="1">
            <a:off x="7019896" y="3184027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直線單箭頭接點 86"/>
          <p:cNvCxnSpPr/>
          <p:nvPr/>
        </p:nvCxnSpPr>
        <p:spPr bwMode="auto">
          <a:xfrm flipV="1">
            <a:off x="7307928" y="3184027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直線單箭頭接點 87"/>
          <p:cNvCxnSpPr/>
          <p:nvPr/>
        </p:nvCxnSpPr>
        <p:spPr bwMode="auto">
          <a:xfrm flipV="1">
            <a:off x="7523952" y="3184027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直線單箭頭接點 88"/>
          <p:cNvCxnSpPr/>
          <p:nvPr/>
        </p:nvCxnSpPr>
        <p:spPr bwMode="auto">
          <a:xfrm flipV="1">
            <a:off x="8379632" y="3184027"/>
            <a:ext cx="0" cy="29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1828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55440" y="332656"/>
            <a:ext cx="86409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const int N = 1024 *1024;</a:t>
            </a: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const int threadsPerBlock = 1024;</a:t>
            </a: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const int blocksPerGrid = N / 1024;</a:t>
            </a:r>
          </a:p>
          <a:p>
            <a:endParaRPr lang="zh-TW" altLang="en-US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__global__ void dot( int *a, int *b, int *c ) {</a:t>
            </a: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   __shared__ int cache[threadsPerBlock];</a:t>
            </a: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   int tid = threadIdx.x + blockIdx.x * blockDim.x;</a:t>
            </a: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   int cacheIndex = threadIdx.x;</a:t>
            </a: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   </a:t>
            </a: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   cache[cacheIndex] = a[tid] * b[tid];</a:t>
            </a: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   __syncthreads();</a:t>
            </a:r>
          </a:p>
          <a:p>
            <a:endParaRPr lang="zh-TW" altLang="en-US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   int i = blockDim.x/2;</a:t>
            </a: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   while (i != 0) {</a:t>
            </a: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       if (cacheIndex &lt; i)</a:t>
            </a: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           cache[cacheIndex] += cache[cacheIndex + i];</a:t>
            </a: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       __syncthreads();	</a:t>
            </a: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       i /= 2;</a:t>
            </a: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   }</a:t>
            </a: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   if (cacheIndex == 0)</a:t>
            </a: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       c[blockIdx.x] = cache[0];</a:t>
            </a:r>
          </a:p>
          <a:p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025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Thinking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If N = 64 *1024 *1024</a:t>
            </a:r>
          </a:p>
          <a:p>
            <a:r>
              <a:rPr lang="zh-TW" altLang="en-US" sz="2400" dirty="0"/>
              <a:t>const int blocksPerGrid = N / 1024;</a:t>
            </a:r>
          </a:p>
          <a:p>
            <a:r>
              <a:rPr lang="zh-TW" altLang="en-US" sz="2400" dirty="0" smtClean="0"/>
              <a:t>blocksPerGrid </a:t>
            </a:r>
            <a:r>
              <a:rPr lang="en-US" altLang="zh-TW" sz="2400" dirty="0" smtClean="0"/>
              <a:t>will exceed 65535 (the maximum blocks for GTX480)</a:t>
            </a:r>
          </a:p>
          <a:p>
            <a:r>
              <a:rPr lang="en-US" altLang="zh-TW" sz="2400" dirty="0" smtClean="0"/>
              <a:t>How to modify the example code?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843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84</a:t>
            </a:fld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623392" y="404664"/>
            <a:ext cx="820891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const int N = 64 * 1024 * 1024;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const int threadsPerBlock = 1024;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const int blocksPerGrid = 1024;</a:t>
            </a:r>
          </a:p>
          <a:p>
            <a:endParaRPr lang="zh-TW" altLang="en-US" sz="24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__global__ void dot( int *a, int *b, int *c ) {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 __shared__ int cache[threadsPerBlock];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 int tid = threadIdx.x + blockIdx.x * blockDim.x;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 int cacheIndex = threadIdx.x;</a:t>
            </a:r>
          </a:p>
          <a:p>
            <a:endParaRPr lang="zh-TW" altLang="en-US" sz="24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 int   temp = 0;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 while (tid &lt; N) {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     temp += a[tid] * b[tid];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     tid += blockDim.x * gridDim.x;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 }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 // set the cache values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 cache[cacheIndex] = temp;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 __syncthreads();</a:t>
            </a:r>
          </a:p>
          <a:p>
            <a:endParaRPr lang="zh-TW" altLang="en-US" sz="24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98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665863" y="51332"/>
            <a:ext cx="7924800" cy="63344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Optimized version using shared memory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85</a:t>
            </a:fld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684780"/>
            <a:ext cx="683895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3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2209800" y="2780929"/>
            <a:ext cx="7772400" cy="136207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CUDA LAB </a:t>
            </a:r>
            <a:r>
              <a:rPr lang="en-US" altLang="zh-TW" dirty="0" smtClean="0"/>
              <a:t>3: </a:t>
            </a:r>
            <a:br>
              <a:rPr lang="en-US" altLang="zh-TW" dirty="0" smtClean="0"/>
            </a:br>
            <a:r>
              <a:rPr lang="en-US" altLang="zh-TW" dirty="0">
                <a:ea typeface="新細明體" pitchFamily="18" charset="-120"/>
              </a:rPr>
              <a:t>Matrix Multiplication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D04C-CD66-4F48-8D78-BAB414EFBB06}" type="slidenum">
              <a:rPr lang="en-US" altLang="zh-TW" smtClean="0"/>
              <a:pPr/>
              <a:t>86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2713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Matrix Multiplication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1287" y="1456712"/>
            <a:ext cx="9894475" cy="457200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ea typeface="新細明體" pitchFamily="18" charset="-120"/>
              </a:rPr>
              <a:t>P = M * N of size </a:t>
            </a:r>
            <a:r>
              <a:rPr lang="en-US" altLang="zh-TW" sz="2800" dirty="0">
                <a:ea typeface="新細明體" pitchFamily="18" charset="-120"/>
              </a:rPr>
              <a:t>WIDTH x </a:t>
            </a:r>
            <a:r>
              <a:rPr lang="en-US" altLang="zh-TW" sz="2800" dirty="0" smtClean="0">
                <a:ea typeface="新細明體" pitchFamily="18" charset="-120"/>
              </a:rPr>
              <a:t>WIDTH</a:t>
            </a:r>
          </a:p>
          <a:p>
            <a:r>
              <a:rPr lang="en-US" altLang="zh-TW" sz="2800" dirty="0" smtClean="0">
                <a:ea typeface="新細明體" pitchFamily="18" charset="-120"/>
              </a:rPr>
              <a:t>One </a:t>
            </a:r>
            <a:r>
              <a:rPr lang="en-US" altLang="zh-TW" sz="2800" dirty="0">
                <a:solidFill>
                  <a:srgbClr val="FF6600"/>
                </a:solidFill>
                <a:ea typeface="新細明體" pitchFamily="18" charset="-120"/>
              </a:rPr>
              <a:t>thread</a:t>
            </a:r>
            <a:r>
              <a:rPr lang="en-US" altLang="zh-TW" sz="2800" dirty="0">
                <a:ea typeface="新細明體" pitchFamily="18" charset="-120"/>
              </a:rPr>
              <a:t> calculates one element of </a:t>
            </a:r>
            <a:r>
              <a:rPr lang="en-US" altLang="zh-TW" sz="2800" dirty="0" smtClean="0">
                <a:ea typeface="新細明體" pitchFamily="18" charset="-120"/>
              </a:rPr>
              <a:t>P</a:t>
            </a:r>
          </a:p>
          <a:p>
            <a:r>
              <a:rPr lang="en-US" altLang="zh-TW" sz="2800" dirty="0" smtClean="0">
                <a:ea typeface="新細明體" pitchFamily="18" charset="-120"/>
              </a:rPr>
              <a:t>M </a:t>
            </a:r>
            <a:r>
              <a:rPr lang="en-US" altLang="zh-TW" sz="2800" dirty="0">
                <a:ea typeface="新細明體" pitchFamily="18" charset="-120"/>
              </a:rPr>
              <a:t>and N are loaded </a:t>
            </a:r>
            <a:r>
              <a:rPr lang="en-US" altLang="zh-TW" sz="2800" dirty="0">
                <a:ea typeface="新細明體" pitchFamily="18" charset="-120"/>
              </a:rPr>
              <a:t>WIDTH</a:t>
            </a:r>
            <a:r>
              <a:rPr lang="en-US" altLang="zh-TW" sz="2800" dirty="0">
                <a:ea typeface="新細明體" pitchFamily="18" charset="-120"/>
              </a:rPr>
              <a:t> times from global memory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9912424" y="6157926"/>
            <a:ext cx="683339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87</a:t>
            </a:fld>
            <a:endParaRPr lang="en-US" altLang="zh-TW" dirty="0"/>
          </a:p>
        </p:txBody>
      </p:sp>
      <p:grpSp>
        <p:nvGrpSpPr>
          <p:cNvPr id="9" name="群組 8"/>
          <p:cNvGrpSpPr/>
          <p:nvPr/>
        </p:nvGrpSpPr>
        <p:grpSpPr>
          <a:xfrm>
            <a:off x="7921817" y="2753476"/>
            <a:ext cx="3853662" cy="3898766"/>
            <a:chOff x="3883025" y="1555750"/>
            <a:chExt cx="4984750" cy="4989513"/>
          </a:xfrm>
        </p:grpSpPr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3884613" y="4075113"/>
              <a:ext cx="2468562" cy="2468562"/>
            </a:xfrm>
            <a:prstGeom prst="rect">
              <a:avLst/>
            </a:prstGeom>
            <a:solidFill>
              <a:srgbClr val="99FF66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defTabSz="449263">
                <a:buClr>
                  <a:srgbClr val="FFFFFF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TW" sz="1200" b="1" dirty="0">
                  <a:solidFill>
                    <a:srgbClr val="FFFFFF"/>
                  </a:solidFill>
                  <a:latin typeface="Arial" charset="0"/>
                  <a:ea typeface="新細明體" pitchFamily="18" charset="-120"/>
                </a:rPr>
                <a:t>M</a:t>
              </a:r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6397625" y="1560513"/>
              <a:ext cx="2468563" cy="2468562"/>
            </a:xfrm>
            <a:prstGeom prst="rect">
              <a:avLst/>
            </a:prstGeom>
            <a:solidFill>
              <a:srgbClr val="99FF66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defTabSz="449263">
                <a:buClr>
                  <a:srgbClr val="FFFFFF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TW" sz="1200" b="1" dirty="0">
                  <a:solidFill>
                    <a:srgbClr val="FFFFFF"/>
                  </a:solidFill>
                  <a:latin typeface="Arial" charset="0"/>
                  <a:ea typeface="新細明體" pitchFamily="18" charset="-120"/>
                </a:rPr>
                <a:t>N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6397625" y="4075113"/>
              <a:ext cx="2468563" cy="2468562"/>
            </a:xfrm>
            <a:prstGeom prst="rect">
              <a:avLst/>
            </a:prstGeom>
            <a:solidFill>
              <a:srgbClr val="99FF66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defTabSz="449263">
                <a:buClr>
                  <a:srgbClr val="FFFFFF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TW" sz="1200" b="1" dirty="0">
                  <a:solidFill>
                    <a:srgbClr val="FFFFFF"/>
                  </a:solidFill>
                  <a:latin typeface="Arial" charset="0"/>
                  <a:ea typeface="新細明體" pitchFamily="18" charset="-120"/>
                </a:rPr>
                <a:t>P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7769225" y="1560513"/>
              <a:ext cx="53975" cy="2468562"/>
            </a:xfrm>
            <a:prstGeom prst="rect">
              <a:avLst/>
            </a:prstGeom>
            <a:solidFill>
              <a:srgbClr val="FF66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7824788" y="4029075"/>
              <a:ext cx="1587" cy="1417638"/>
            </a:xfrm>
            <a:prstGeom prst="line">
              <a:avLst/>
            </a:prstGeom>
            <a:noFill/>
            <a:ln w="9360">
              <a:solidFill>
                <a:srgbClr val="969696"/>
              </a:solidFill>
              <a:prstDash val="dash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7769225" y="3998913"/>
              <a:ext cx="1588" cy="1417637"/>
            </a:xfrm>
            <a:prstGeom prst="line">
              <a:avLst/>
            </a:prstGeom>
            <a:noFill/>
            <a:ln w="9360">
              <a:solidFill>
                <a:srgbClr val="969696"/>
              </a:solidFill>
              <a:prstDash val="dash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6396038" y="6394450"/>
              <a:ext cx="2471737" cy="1588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3884613" y="5446713"/>
              <a:ext cx="2468562" cy="55562"/>
            </a:xfrm>
            <a:prstGeom prst="rect">
              <a:avLst/>
            </a:prstGeom>
            <a:solidFill>
              <a:srgbClr val="FF66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7769225" y="5446713"/>
              <a:ext cx="55563" cy="53975"/>
            </a:xfrm>
            <a:prstGeom prst="rect">
              <a:avLst/>
            </a:prstGeom>
            <a:solidFill>
              <a:srgbClr val="FF66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0" tIns="91440" rIns="0" bIns="0"/>
            <a:lstStyle/>
            <a:p>
              <a:pPr defTabSz="449263">
                <a:buClr>
                  <a:srgbClr val="00000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TW" sz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  <a:p>
              <a:pPr defTabSz="449263">
                <a:buClr>
                  <a:srgbClr val="00000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TW" sz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  <a:p>
              <a:pPr defTabSz="449263">
                <a:buClr>
                  <a:srgbClr val="00000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TW" sz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6342063" y="5446713"/>
              <a:ext cx="1417637" cy="1587"/>
            </a:xfrm>
            <a:prstGeom prst="line">
              <a:avLst/>
            </a:prstGeom>
            <a:noFill/>
            <a:ln w="9360">
              <a:solidFill>
                <a:srgbClr val="969696"/>
              </a:solidFill>
              <a:prstDash val="dash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6342063" y="5500688"/>
              <a:ext cx="1417637" cy="1587"/>
            </a:xfrm>
            <a:prstGeom prst="line">
              <a:avLst/>
            </a:prstGeom>
            <a:noFill/>
            <a:ln w="9360">
              <a:solidFill>
                <a:srgbClr val="969696"/>
              </a:solidFill>
              <a:prstDash val="dash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flipH="1" flipV="1">
              <a:off x="8713788" y="1555750"/>
              <a:ext cx="7937" cy="2471738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 flipH="1" flipV="1">
              <a:off x="8713788" y="4073525"/>
              <a:ext cx="7937" cy="2471738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 flipH="1">
              <a:off x="3883025" y="6394450"/>
              <a:ext cx="2471738" cy="1588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 rot="16200000">
              <a:off x="8321819" y="2698076"/>
              <a:ext cx="525177" cy="1791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 defTabSz="449263">
                <a:buClr>
                  <a:srgbClr val="FFFFFF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TW" sz="900" b="1" dirty="0">
                  <a:solidFill>
                    <a:srgbClr val="FFFFFF"/>
                  </a:solidFill>
                  <a:latin typeface="Times New Roman" pitchFamily="18" charset="0"/>
                  <a:ea typeface="新細明體" pitchFamily="18" charset="-120"/>
                </a:rPr>
                <a:t>WIDTH</a:t>
              </a:r>
            </a:p>
          </p:txBody>
        </p: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 rot="16200000">
              <a:off x="8321819" y="5212675"/>
              <a:ext cx="525177" cy="1791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 defTabSz="449263">
                <a:buClr>
                  <a:srgbClr val="FFFFFF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TW" sz="900" b="1" dirty="0">
                  <a:solidFill>
                    <a:srgbClr val="FFFFFF"/>
                  </a:solidFill>
                  <a:latin typeface="Times New Roman" pitchFamily="18" charset="0"/>
                  <a:ea typeface="新細明體" pitchFamily="18" charset="-120"/>
                </a:rPr>
                <a:t>WIDTH</a:t>
              </a:r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4843166" y="6205539"/>
              <a:ext cx="530818" cy="17724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 defTabSz="449263">
                <a:buClr>
                  <a:srgbClr val="FFFFFF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TW" sz="900" b="1" dirty="0">
                  <a:solidFill>
                    <a:srgbClr val="FFFFFF"/>
                  </a:solidFill>
                  <a:latin typeface="Times New Roman" pitchFamily="18" charset="0"/>
                  <a:ea typeface="新細明體" pitchFamily="18" charset="-120"/>
                </a:rPr>
                <a:t>WIDTH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7300617" y="6203950"/>
              <a:ext cx="530818" cy="17724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 defTabSz="449263">
                <a:buClr>
                  <a:srgbClr val="FFFFFF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TW" sz="900" b="1" dirty="0">
                  <a:solidFill>
                    <a:srgbClr val="FFFFFF"/>
                  </a:solidFill>
                  <a:latin typeface="Times New Roman" pitchFamily="18" charset="0"/>
                  <a:ea typeface="新細明體" pitchFamily="18" charset="-120"/>
                </a:rPr>
                <a:t>WIDTH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Memory Layout of a Matrix in C</a:t>
            </a:r>
            <a:endParaRPr lang="zh-TW" altLang="en-US" dirty="0"/>
          </a:p>
        </p:txBody>
      </p:sp>
      <p:grpSp>
        <p:nvGrpSpPr>
          <p:cNvPr id="78" name="群組 77"/>
          <p:cNvGrpSpPr/>
          <p:nvPr/>
        </p:nvGrpSpPr>
        <p:grpSpPr>
          <a:xfrm>
            <a:off x="3899098" y="2220253"/>
            <a:ext cx="1828800" cy="1828800"/>
            <a:chOff x="3857652" y="2143116"/>
            <a:chExt cx="1828800" cy="1828800"/>
          </a:xfrm>
        </p:grpSpPr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3857652" y="3514716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4314852" y="3514716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4772052" y="2143116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ea typeface="新細明體" pitchFamily="18" charset="-120"/>
                </a:rPr>
                <a:t>M</a:t>
              </a:r>
              <a:r>
                <a:rPr lang="en-US" altLang="zh-TW" sz="1600" baseline="-25000" dirty="0">
                  <a:ea typeface="新細明體" pitchFamily="18" charset="-120"/>
                </a:rPr>
                <a:t>2,0</a:t>
              </a: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4314852" y="3057516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4314852" y="2600316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ea typeface="新細明體" pitchFamily="18" charset="-120"/>
                </a:rPr>
                <a:t>M</a:t>
              </a:r>
              <a:r>
                <a:rPr lang="en-US" altLang="zh-TW" sz="1600" baseline="-25000" dirty="0">
                  <a:solidFill>
                    <a:schemeClr val="bg1"/>
                  </a:solidFill>
                  <a:ea typeface="新細明體" pitchFamily="18" charset="-120"/>
                </a:rPr>
                <a:t>1,1</a:t>
              </a: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4314852" y="2143116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ea typeface="新細明體" pitchFamily="18" charset="-120"/>
                </a:rPr>
                <a:t>M</a:t>
              </a:r>
              <a:r>
                <a:rPr lang="en-US" altLang="zh-TW" sz="1600" baseline="-25000" dirty="0">
                  <a:ea typeface="新細明體" pitchFamily="18" charset="-120"/>
                </a:rPr>
                <a:t>1,0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3857652" y="2143116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ea typeface="新細明體" pitchFamily="18" charset="-120"/>
                </a:rPr>
                <a:t>M</a:t>
              </a:r>
              <a:r>
                <a:rPr lang="en-US" altLang="zh-TW" sz="1600" baseline="-25000" dirty="0">
                  <a:ea typeface="新細明體" pitchFamily="18" charset="-120"/>
                </a:rPr>
                <a:t>0,0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3857652" y="2600316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ea typeface="新細明體" pitchFamily="18" charset="-120"/>
                </a:rPr>
                <a:t>M</a:t>
              </a:r>
              <a:r>
                <a:rPr lang="en-US" altLang="zh-TW" sz="1600" baseline="-25000" dirty="0">
                  <a:solidFill>
                    <a:schemeClr val="bg1"/>
                  </a:solidFill>
                  <a:ea typeface="新細明體" pitchFamily="18" charset="-120"/>
                </a:rPr>
                <a:t>0,1</a:t>
              </a: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857652" y="3057516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5229252" y="2143116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ea typeface="新細明體" pitchFamily="18" charset="-120"/>
                </a:rPr>
                <a:t>M</a:t>
              </a:r>
              <a:r>
                <a:rPr lang="en-US" altLang="zh-TW" sz="1600" baseline="-25000" dirty="0">
                  <a:ea typeface="新細明體" pitchFamily="18" charset="-120"/>
                </a:rPr>
                <a:t>3,0</a:t>
              </a: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4772052" y="3514716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4772052" y="3057516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4772052" y="2600316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ea typeface="新細明體" pitchFamily="18" charset="-120"/>
                </a:rPr>
                <a:t>M</a:t>
              </a:r>
              <a:r>
                <a:rPr lang="en-US" altLang="zh-TW" sz="1600" baseline="-25000" dirty="0">
                  <a:solidFill>
                    <a:schemeClr val="bg1"/>
                  </a:solidFill>
                  <a:ea typeface="新細明體" pitchFamily="18" charset="-120"/>
                </a:rPr>
                <a:t>2,1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5229252" y="3514716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5229252" y="3057516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5229252" y="2600316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ea typeface="新細明體" pitchFamily="18" charset="-120"/>
                </a:rPr>
                <a:t>M</a:t>
              </a:r>
              <a:r>
                <a:rPr lang="en-US" altLang="zh-TW" sz="1600" baseline="-25000" dirty="0">
                  <a:solidFill>
                    <a:schemeClr val="bg1"/>
                  </a:solidFill>
                  <a:ea typeface="新細明體" pitchFamily="18" charset="-120"/>
                </a:rPr>
                <a:t>3,1</a:t>
              </a:r>
            </a:p>
          </p:txBody>
        </p:sp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3857652" y="3057516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" name="Rectangle 44"/>
            <p:cNvSpPr>
              <a:spLocks noChangeArrowheads="1"/>
            </p:cNvSpPr>
            <p:nvPr/>
          </p:nvSpPr>
          <p:spPr bwMode="auto">
            <a:xfrm>
              <a:off x="4314852" y="3057516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" name="Rectangle 45"/>
            <p:cNvSpPr>
              <a:spLocks noChangeArrowheads="1"/>
            </p:cNvSpPr>
            <p:nvPr/>
          </p:nvSpPr>
          <p:spPr bwMode="auto">
            <a:xfrm>
              <a:off x="4772052" y="3057516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" name="Rectangle 46"/>
            <p:cNvSpPr>
              <a:spLocks noChangeArrowheads="1"/>
            </p:cNvSpPr>
            <p:nvPr/>
          </p:nvSpPr>
          <p:spPr bwMode="auto">
            <a:xfrm>
              <a:off x="5229252" y="3057516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" name="Rectangle 47"/>
            <p:cNvSpPr>
              <a:spLocks noChangeArrowheads="1"/>
            </p:cNvSpPr>
            <p:nvPr/>
          </p:nvSpPr>
          <p:spPr bwMode="auto">
            <a:xfrm>
              <a:off x="4314852" y="3057516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ea typeface="新細明體" pitchFamily="18" charset="-120"/>
                </a:rPr>
                <a:t>M</a:t>
              </a:r>
              <a:r>
                <a:rPr lang="en-US" altLang="zh-TW" sz="1600" baseline="-25000" dirty="0">
                  <a:solidFill>
                    <a:schemeClr val="bg1"/>
                  </a:solidFill>
                  <a:ea typeface="新細明體" pitchFamily="18" charset="-120"/>
                </a:rPr>
                <a:t>1,2</a:t>
              </a:r>
            </a:p>
          </p:txBody>
        </p:sp>
        <p:sp>
          <p:nvSpPr>
            <p:cNvPr id="52" name="Rectangle 48"/>
            <p:cNvSpPr>
              <a:spLocks noChangeArrowheads="1"/>
            </p:cNvSpPr>
            <p:nvPr/>
          </p:nvSpPr>
          <p:spPr bwMode="auto">
            <a:xfrm>
              <a:off x="3857652" y="3057516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ea typeface="新細明體" pitchFamily="18" charset="-120"/>
                </a:rPr>
                <a:t>M</a:t>
              </a:r>
              <a:r>
                <a:rPr lang="en-US" altLang="zh-TW" sz="1600" baseline="-25000" dirty="0">
                  <a:solidFill>
                    <a:schemeClr val="bg1"/>
                  </a:solidFill>
                  <a:ea typeface="新細明體" pitchFamily="18" charset="-120"/>
                </a:rPr>
                <a:t>0,2</a:t>
              </a:r>
            </a:p>
          </p:txBody>
        </p:sp>
        <p:sp>
          <p:nvSpPr>
            <p:cNvPr id="53" name="Rectangle 49"/>
            <p:cNvSpPr>
              <a:spLocks noChangeArrowheads="1"/>
            </p:cNvSpPr>
            <p:nvPr/>
          </p:nvSpPr>
          <p:spPr bwMode="auto">
            <a:xfrm>
              <a:off x="4772052" y="3057516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ea typeface="新細明體" pitchFamily="18" charset="-120"/>
                </a:rPr>
                <a:t>M</a:t>
              </a:r>
              <a:r>
                <a:rPr lang="en-US" altLang="zh-TW" sz="1600" baseline="-25000" dirty="0">
                  <a:solidFill>
                    <a:schemeClr val="bg1"/>
                  </a:solidFill>
                  <a:ea typeface="新細明體" pitchFamily="18" charset="-120"/>
                </a:rPr>
                <a:t>2,2</a:t>
              </a:r>
            </a:p>
          </p:txBody>
        </p:sp>
        <p:sp>
          <p:nvSpPr>
            <p:cNvPr id="54" name="Rectangle 50"/>
            <p:cNvSpPr>
              <a:spLocks noChangeArrowheads="1"/>
            </p:cNvSpPr>
            <p:nvPr/>
          </p:nvSpPr>
          <p:spPr bwMode="auto">
            <a:xfrm>
              <a:off x="5229252" y="3057516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ea typeface="新細明體" pitchFamily="18" charset="-120"/>
                </a:rPr>
                <a:t>M</a:t>
              </a:r>
              <a:r>
                <a:rPr lang="en-US" altLang="zh-TW" sz="1600" baseline="-25000" dirty="0">
                  <a:solidFill>
                    <a:schemeClr val="bg1"/>
                  </a:solidFill>
                  <a:ea typeface="新細明體" pitchFamily="18" charset="-120"/>
                </a:rPr>
                <a:t>3,2</a:t>
              </a:r>
            </a:p>
          </p:txBody>
        </p:sp>
        <p:sp>
          <p:nvSpPr>
            <p:cNvPr id="55" name="Rectangle 51"/>
            <p:cNvSpPr>
              <a:spLocks noChangeArrowheads="1"/>
            </p:cNvSpPr>
            <p:nvPr/>
          </p:nvSpPr>
          <p:spPr bwMode="auto">
            <a:xfrm>
              <a:off x="3857652" y="3514716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6" name="Rectangle 52"/>
            <p:cNvSpPr>
              <a:spLocks noChangeArrowheads="1"/>
            </p:cNvSpPr>
            <p:nvPr/>
          </p:nvSpPr>
          <p:spPr bwMode="auto">
            <a:xfrm>
              <a:off x="4314852" y="3514716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4772052" y="3514716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5229252" y="3514716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" name="Rectangle 55"/>
            <p:cNvSpPr>
              <a:spLocks noChangeArrowheads="1"/>
            </p:cNvSpPr>
            <p:nvPr/>
          </p:nvSpPr>
          <p:spPr bwMode="auto">
            <a:xfrm>
              <a:off x="4314852" y="3514716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ea typeface="新細明體" pitchFamily="18" charset="-120"/>
                </a:rPr>
                <a:t>M</a:t>
              </a:r>
              <a:r>
                <a:rPr lang="en-US" altLang="zh-TW" sz="1600" baseline="-25000" dirty="0">
                  <a:solidFill>
                    <a:schemeClr val="bg1"/>
                  </a:solidFill>
                  <a:ea typeface="新細明體" pitchFamily="18" charset="-120"/>
                </a:rPr>
                <a:t>1,3</a:t>
              </a:r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3857652" y="3514716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ea typeface="新細明體" pitchFamily="18" charset="-120"/>
                </a:rPr>
                <a:t>M</a:t>
              </a:r>
              <a:r>
                <a:rPr lang="en-US" altLang="zh-TW" sz="1600" baseline="-25000" dirty="0">
                  <a:solidFill>
                    <a:schemeClr val="bg1"/>
                  </a:solidFill>
                  <a:ea typeface="新細明體" pitchFamily="18" charset="-120"/>
                </a:rPr>
                <a:t>0,3</a:t>
              </a:r>
            </a:p>
          </p:txBody>
        </p:sp>
        <p:sp>
          <p:nvSpPr>
            <p:cNvPr id="61" name="Rectangle 57"/>
            <p:cNvSpPr>
              <a:spLocks noChangeArrowheads="1"/>
            </p:cNvSpPr>
            <p:nvPr/>
          </p:nvSpPr>
          <p:spPr bwMode="auto">
            <a:xfrm>
              <a:off x="4772052" y="3514716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ea typeface="新細明體" pitchFamily="18" charset="-120"/>
                </a:rPr>
                <a:t>M</a:t>
              </a:r>
              <a:r>
                <a:rPr lang="en-US" altLang="zh-TW" sz="1600" baseline="-25000" dirty="0">
                  <a:solidFill>
                    <a:schemeClr val="bg1"/>
                  </a:solidFill>
                  <a:ea typeface="新細明體" pitchFamily="18" charset="-120"/>
                </a:rPr>
                <a:t>2,3</a:t>
              </a:r>
            </a:p>
          </p:txBody>
        </p:sp>
        <p:sp>
          <p:nvSpPr>
            <p:cNvPr id="62" name="Rectangle 58"/>
            <p:cNvSpPr>
              <a:spLocks noChangeArrowheads="1"/>
            </p:cNvSpPr>
            <p:nvPr/>
          </p:nvSpPr>
          <p:spPr bwMode="auto">
            <a:xfrm>
              <a:off x="5229252" y="3514716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ea typeface="新細明體" pitchFamily="18" charset="-120"/>
                </a:rPr>
                <a:t>M</a:t>
              </a:r>
              <a:r>
                <a:rPr lang="en-US" altLang="zh-TW" sz="1600" baseline="-25000" dirty="0">
                  <a:solidFill>
                    <a:schemeClr val="bg1"/>
                  </a:solidFill>
                  <a:ea typeface="新細明體" pitchFamily="18" charset="-120"/>
                </a:rPr>
                <a:t>3,3</a:t>
              </a:r>
            </a:p>
          </p:txBody>
        </p:sp>
      </p:grpSp>
      <p:grpSp>
        <p:nvGrpSpPr>
          <p:cNvPr id="77" name="群組 76"/>
          <p:cNvGrpSpPr/>
          <p:nvPr/>
        </p:nvGrpSpPr>
        <p:grpSpPr>
          <a:xfrm>
            <a:off x="911424" y="4149080"/>
            <a:ext cx="7559675" cy="1328737"/>
            <a:chOff x="869977" y="4071942"/>
            <a:chExt cx="7559675" cy="1328737"/>
          </a:xfrm>
        </p:grpSpPr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1114452" y="4943479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1571652" y="4943479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2028852" y="4943479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2486052" y="4943479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2943252" y="4943479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3400452" y="4943479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3857652" y="4943479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314852" y="4943479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772052" y="4943479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5229252" y="4943479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5686452" y="4943479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6143652" y="4943479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2028852" y="4943479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ea typeface="新細明體" pitchFamily="18" charset="-120"/>
                </a:rPr>
                <a:t>M</a:t>
              </a:r>
              <a:r>
                <a:rPr lang="en-US" altLang="zh-TW" sz="1600" baseline="-25000" dirty="0">
                  <a:ea typeface="新細明體" pitchFamily="18" charset="-120"/>
                </a:rPr>
                <a:t>2,0</a:t>
              </a:r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1571652" y="4943479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ea typeface="新細明體" pitchFamily="18" charset="-120"/>
                </a:rPr>
                <a:t>M</a:t>
              </a:r>
              <a:r>
                <a:rPr lang="en-US" altLang="zh-TW" sz="1600" baseline="-25000" dirty="0">
                  <a:ea typeface="新細明體" pitchFamily="18" charset="-120"/>
                </a:rPr>
                <a:t>1,0</a:t>
              </a:r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1114452" y="4943479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ea typeface="新細明體" pitchFamily="18" charset="-120"/>
                </a:rPr>
                <a:t>M</a:t>
              </a:r>
              <a:r>
                <a:rPr lang="en-US" altLang="zh-TW" sz="1600" baseline="-25000" dirty="0">
                  <a:ea typeface="新細明體" pitchFamily="18" charset="-120"/>
                </a:rPr>
                <a:t>0,0</a:t>
              </a:r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2486052" y="4943479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ea typeface="新細明體" pitchFamily="18" charset="-120"/>
                </a:rPr>
                <a:t>M</a:t>
              </a:r>
              <a:r>
                <a:rPr lang="en-US" altLang="zh-TW" sz="1600" baseline="-25000" dirty="0">
                  <a:ea typeface="新細明體" pitchFamily="18" charset="-120"/>
                </a:rPr>
                <a:t>3,0</a:t>
              </a:r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3400452" y="4943479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ea typeface="新細明體" pitchFamily="18" charset="-120"/>
                </a:rPr>
                <a:t>M</a:t>
              </a:r>
              <a:r>
                <a:rPr lang="en-US" altLang="zh-TW" sz="1600" baseline="-25000" dirty="0">
                  <a:solidFill>
                    <a:schemeClr val="bg1"/>
                  </a:solidFill>
                  <a:ea typeface="新細明體" pitchFamily="18" charset="-120"/>
                </a:rPr>
                <a:t>1,1</a:t>
              </a: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2943252" y="4943479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ea typeface="新細明體" pitchFamily="18" charset="-120"/>
                </a:rPr>
                <a:t>M</a:t>
              </a:r>
              <a:r>
                <a:rPr lang="en-US" altLang="zh-TW" sz="1600" baseline="-25000" dirty="0">
                  <a:solidFill>
                    <a:schemeClr val="bg1"/>
                  </a:solidFill>
                  <a:ea typeface="新細明體" pitchFamily="18" charset="-120"/>
                </a:rPr>
                <a:t>0,1</a:t>
              </a: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3857652" y="4943479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ea typeface="新細明體" pitchFamily="18" charset="-120"/>
                </a:rPr>
                <a:t>M</a:t>
              </a:r>
              <a:r>
                <a:rPr lang="en-US" altLang="zh-TW" sz="1600" baseline="-25000" dirty="0">
                  <a:solidFill>
                    <a:schemeClr val="bg1"/>
                  </a:solidFill>
                  <a:ea typeface="新細明體" pitchFamily="18" charset="-120"/>
                </a:rPr>
                <a:t>2,1</a:t>
              </a:r>
            </a:p>
          </p:txBody>
        </p:sp>
        <p:sp>
          <p:nvSpPr>
            <p:cNvPr id="42" name="Rectangle 38"/>
            <p:cNvSpPr>
              <a:spLocks noChangeArrowheads="1"/>
            </p:cNvSpPr>
            <p:nvPr/>
          </p:nvSpPr>
          <p:spPr bwMode="auto">
            <a:xfrm>
              <a:off x="4314852" y="4943479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ea typeface="新細明體" pitchFamily="18" charset="-120"/>
                </a:rPr>
                <a:t>M</a:t>
              </a:r>
              <a:r>
                <a:rPr lang="en-US" altLang="zh-TW" sz="1600" baseline="-25000" dirty="0">
                  <a:solidFill>
                    <a:schemeClr val="bg1"/>
                  </a:solidFill>
                  <a:ea typeface="新細明體" pitchFamily="18" charset="-120"/>
                </a:rPr>
                <a:t>3,1</a:t>
              </a:r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5229252" y="4943479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ea typeface="新細明體" pitchFamily="18" charset="-120"/>
                </a:rPr>
                <a:t>M</a:t>
              </a:r>
              <a:r>
                <a:rPr lang="en-US" altLang="zh-TW" sz="1600" baseline="-25000" dirty="0">
                  <a:solidFill>
                    <a:schemeClr val="bg1"/>
                  </a:solidFill>
                  <a:ea typeface="新細明體" pitchFamily="18" charset="-120"/>
                </a:rPr>
                <a:t>1,2</a:t>
              </a: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4772052" y="4943479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ea typeface="新細明體" pitchFamily="18" charset="-120"/>
                </a:rPr>
                <a:t>M</a:t>
              </a:r>
              <a:r>
                <a:rPr lang="en-US" altLang="zh-TW" sz="1600" baseline="-25000" dirty="0">
                  <a:solidFill>
                    <a:schemeClr val="bg1"/>
                  </a:solidFill>
                  <a:ea typeface="新細明體" pitchFamily="18" charset="-120"/>
                </a:rPr>
                <a:t>0,2</a:t>
              </a:r>
            </a:p>
          </p:txBody>
        </p: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5686452" y="4943479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ea typeface="新細明體" pitchFamily="18" charset="-120"/>
                </a:rPr>
                <a:t>M</a:t>
              </a:r>
              <a:r>
                <a:rPr lang="en-US" altLang="zh-TW" sz="1600" baseline="-25000" dirty="0">
                  <a:solidFill>
                    <a:schemeClr val="bg1"/>
                  </a:solidFill>
                  <a:ea typeface="新細明體" pitchFamily="18" charset="-120"/>
                </a:rPr>
                <a:t>2,2</a:t>
              </a: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6143652" y="4943479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ea typeface="新細明體" pitchFamily="18" charset="-120"/>
                </a:rPr>
                <a:t>M</a:t>
              </a:r>
              <a:r>
                <a:rPr lang="en-US" altLang="zh-TW" sz="1600" baseline="-25000" dirty="0">
                  <a:solidFill>
                    <a:schemeClr val="bg1"/>
                  </a:solidFill>
                  <a:ea typeface="新細明體" pitchFamily="18" charset="-120"/>
                </a:rPr>
                <a:t>3,2</a:t>
              </a:r>
            </a:p>
          </p:txBody>
        </p:sp>
        <p:sp>
          <p:nvSpPr>
            <p:cNvPr id="63" name="Rectangle 59"/>
            <p:cNvSpPr>
              <a:spLocks noChangeArrowheads="1"/>
            </p:cNvSpPr>
            <p:nvPr/>
          </p:nvSpPr>
          <p:spPr bwMode="auto">
            <a:xfrm>
              <a:off x="6600852" y="4943479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4" name="Rectangle 60"/>
            <p:cNvSpPr>
              <a:spLocks noChangeArrowheads="1"/>
            </p:cNvSpPr>
            <p:nvPr/>
          </p:nvSpPr>
          <p:spPr bwMode="auto">
            <a:xfrm>
              <a:off x="7058052" y="4943479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" name="Rectangle 61"/>
            <p:cNvSpPr>
              <a:spLocks noChangeArrowheads="1"/>
            </p:cNvSpPr>
            <p:nvPr/>
          </p:nvSpPr>
          <p:spPr bwMode="auto">
            <a:xfrm>
              <a:off x="7515252" y="4943479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" name="Rectangle 62"/>
            <p:cNvSpPr>
              <a:spLocks noChangeArrowheads="1"/>
            </p:cNvSpPr>
            <p:nvPr/>
          </p:nvSpPr>
          <p:spPr bwMode="auto">
            <a:xfrm>
              <a:off x="7972452" y="4943479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7" name="Rectangle 63"/>
            <p:cNvSpPr>
              <a:spLocks noChangeArrowheads="1"/>
            </p:cNvSpPr>
            <p:nvPr/>
          </p:nvSpPr>
          <p:spPr bwMode="auto">
            <a:xfrm>
              <a:off x="6600852" y="4943479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8" name="Rectangle 64"/>
            <p:cNvSpPr>
              <a:spLocks noChangeArrowheads="1"/>
            </p:cNvSpPr>
            <p:nvPr/>
          </p:nvSpPr>
          <p:spPr bwMode="auto">
            <a:xfrm>
              <a:off x="7058052" y="4943479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" name="Rectangle 65"/>
            <p:cNvSpPr>
              <a:spLocks noChangeArrowheads="1"/>
            </p:cNvSpPr>
            <p:nvPr/>
          </p:nvSpPr>
          <p:spPr bwMode="auto">
            <a:xfrm>
              <a:off x="7515252" y="4943479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0" name="Rectangle 66"/>
            <p:cNvSpPr>
              <a:spLocks noChangeArrowheads="1"/>
            </p:cNvSpPr>
            <p:nvPr/>
          </p:nvSpPr>
          <p:spPr bwMode="auto">
            <a:xfrm>
              <a:off x="7972452" y="4943479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" name="Rectangle 67"/>
            <p:cNvSpPr>
              <a:spLocks noChangeArrowheads="1"/>
            </p:cNvSpPr>
            <p:nvPr/>
          </p:nvSpPr>
          <p:spPr bwMode="auto">
            <a:xfrm>
              <a:off x="7058052" y="4943479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ea typeface="新細明體" pitchFamily="18" charset="-120"/>
                </a:rPr>
                <a:t>M</a:t>
              </a:r>
              <a:r>
                <a:rPr lang="en-US" altLang="zh-TW" sz="1600" baseline="-25000" dirty="0">
                  <a:solidFill>
                    <a:schemeClr val="bg1"/>
                  </a:solidFill>
                  <a:ea typeface="新細明體" pitchFamily="18" charset="-120"/>
                </a:rPr>
                <a:t>1,3</a:t>
              </a:r>
            </a:p>
          </p:txBody>
        </p:sp>
        <p:sp>
          <p:nvSpPr>
            <p:cNvPr id="72" name="Rectangle 68"/>
            <p:cNvSpPr>
              <a:spLocks noChangeArrowheads="1"/>
            </p:cNvSpPr>
            <p:nvPr/>
          </p:nvSpPr>
          <p:spPr bwMode="auto">
            <a:xfrm>
              <a:off x="6600852" y="4943479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ea typeface="新細明體" pitchFamily="18" charset="-120"/>
                </a:rPr>
                <a:t>M</a:t>
              </a:r>
              <a:r>
                <a:rPr lang="en-US" altLang="zh-TW" sz="1600" baseline="-25000" dirty="0">
                  <a:solidFill>
                    <a:schemeClr val="bg1"/>
                  </a:solidFill>
                  <a:ea typeface="新細明體" pitchFamily="18" charset="-120"/>
                </a:rPr>
                <a:t>0,3</a:t>
              </a:r>
            </a:p>
          </p:txBody>
        </p:sp>
        <p:sp>
          <p:nvSpPr>
            <p:cNvPr id="73" name="Rectangle 69"/>
            <p:cNvSpPr>
              <a:spLocks noChangeArrowheads="1"/>
            </p:cNvSpPr>
            <p:nvPr/>
          </p:nvSpPr>
          <p:spPr bwMode="auto">
            <a:xfrm>
              <a:off x="7515252" y="4943479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ea typeface="新細明體" pitchFamily="18" charset="-120"/>
                </a:rPr>
                <a:t>M</a:t>
              </a:r>
              <a:r>
                <a:rPr lang="en-US" altLang="zh-TW" sz="1600" baseline="-25000" dirty="0">
                  <a:solidFill>
                    <a:schemeClr val="bg1"/>
                  </a:solidFill>
                  <a:ea typeface="新細明體" pitchFamily="18" charset="-120"/>
                </a:rPr>
                <a:t>2,3</a:t>
              </a:r>
            </a:p>
          </p:txBody>
        </p:sp>
        <p:sp>
          <p:nvSpPr>
            <p:cNvPr id="74" name="Rectangle 70"/>
            <p:cNvSpPr>
              <a:spLocks noChangeArrowheads="1"/>
            </p:cNvSpPr>
            <p:nvPr/>
          </p:nvSpPr>
          <p:spPr bwMode="auto">
            <a:xfrm>
              <a:off x="7972452" y="4943479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  <a:ea typeface="新細明體" pitchFamily="18" charset="-120"/>
                </a:rPr>
                <a:t>M</a:t>
              </a:r>
              <a:r>
                <a:rPr lang="en-US" altLang="zh-TW" sz="1600" baseline="-25000" dirty="0">
                  <a:solidFill>
                    <a:schemeClr val="bg1"/>
                  </a:solidFill>
                  <a:ea typeface="新細明體" pitchFamily="18" charset="-120"/>
                </a:rPr>
                <a:t>3,3</a:t>
              </a:r>
            </a:p>
          </p:txBody>
        </p:sp>
        <p:sp>
          <p:nvSpPr>
            <p:cNvPr id="75" name="Line 71"/>
            <p:cNvSpPr>
              <a:spLocks noChangeShapeType="1"/>
            </p:cNvSpPr>
            <p:nvPr/>
          </p:nvSpPr>
          <p:spPr bwMode="auto">
            <a:xfrm>
              <a:off x="1114452" y="4562479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" name="Text Box 72"/>
            <p:cNvSpPr txBox="1">
              <a:spLocks noChangeArrowheads="1"/>
            </p:cNvSpPr>
            <p:nvPr/>
          </p:nvSpPr>
          <p:spPr bwMode="auto">
            <a:xfrm>
              <a:off x="869977" y="4071942"/>
              <a:ext cx="34817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dirty="0">
                  <a:ea typeface="新細明體" pitchFamily="18" charset="-120"/>
                </a:rPr>
                <a:t>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 Single Thread Version in 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TW" sz="1400" dirty="0"/>
              <a:t>__global__ void MatMulKernel(float *Md, float *Nd, float *Pd, int width)</a:t>
            </a:r>
          </a:p>
          <a:p>
            <a:pPr>
              <a:buNone/>
            </a:pPr>
            <a:r>
              <a:rPr lang="en-US" altLang="zh-TW" sz="1400" dirty="0"/>
              <a:t>{</a:t>
            </a:r>
          </a:p>
          <a:p>
            <a:pPr>
              <a:buNone/>
            </a:pPr>
            <a:r>
              <a:rPr lang="en-US" altLang="zh-TW" sz="1400" dirty="0"/>
              <a:t>    for(int i = 0; i &lt; width; ++i){</a:t>
            </a:r>
          </a:p>
          <a:p>
            <a:pPr>
              <a:buNone/>
            </a:pPr>
            <a:r>
              <a:rPr lang="en-US" altLang="zh-TW" sz="1400" dirty="0"/>
              <a:t>        for(int j = 0; j &lt; width; ++j){</a:t>
            </a:r>
          </a:p>
          <a:p>
            <a:pPr>
              <a:buNone/>
            </a:pPr>
            <a:r>
              <a:rPr lang="en-US" altLang="zh-TW" sz="1400" dirty="0"/>
              <a:t>            // Computes one element of P</a:t>
            </a:r>
          </a:p>
          <a:p>
            <a:pPr>
              <a:buNone/>
            </a:pPr>
            <a:r>
              <a:rPr lang="en-US" altLang="zh-TW" sz="1400" dirty="0"/>
              <a:t>            float Pvalue = 0;</a:t>
            </a:r>
          </a:p>
          <a:p>
            <a:pPr>
              <a:buNone/>
            </a:pPr>
            <a:r>
              <a:rPr lang="en-US" altLang="zh-TW" sz="1400" dirty="0"/>
              <a:t>            for(int k = 0; k &lt; width; ++k){</a:t>
            </a:r>
          </a:p>
          <a:p>
            <a:pPr>
              <a:buNone/>
            </a:pPr>
            <a:r>
              <a:rPr lang="en-US" altLang="zh-TW" sz="1400" dirty="0"/>
              <a:t>                float Melement = *(Md + i*width + k);</a:t>
            </a:r>
          </a:p>
          <a:p>
            <a:pPr>
              <a:buNone/>
            </a:pPr>
            <a:r>
              <a:rPr lang="en-US" altLang="zh-TW" sz="1400" dirty="0"/>
              <a:t>                float Nelement = *(Nd + k*width + j);</a:t>
            </a:r>
          </a:p>
          <a:p>
            <a:pPr>
              <a:buNone/>
            </a:pPr>
            <a:r>
              <a:rPr lang="en-US" altLang="zh-TW" sz="1400" dirty="0"/>
              <a:t>                Pvalue += Melement * Nelement;</a:t>
            </a:r>
          </a:p>
          <a:p>
            <a:pPr>
              <a:buNone/>
            </a:pPr>
            <a:r>
              <a:rPr lang="en-US" altLang="zh-TW" sz="1400" dirty="0"/>
              <a:t>            }</a:t>
            </a:r>
          </a:p>
          <a:p>
            <a:pPr>
              <a:buNone/>
            </a:pPr>
            <a:r>
              <a:rPr lang="en-US" altLang="zh-TW" sz="1400" dirty="0"/>
              <a:t>            *(Pd + i*width + j) = Pvalue;</a:t>
            </a:r>
          </a:p>
          <a:p>
            <a:pPr>
              <a:buNone/>
            </a:pPr>
            <a:r>
              <a:rPr lang="en-US" altLang="zh-TW" sz="1400" dirty="0"/>
              <a:t>        }</a:t>
            </a:r>
          </a:p>
          <a:p>
            <a:pPr>
              <a:buNone/>
            </a:pPr>
            <a:r>
              <a:rPr lang="en-US" altLang="zh-TW" sz="1400" dirty="0"/>
              <a:t>    }</a:t>
            </a:r>
          </a:p>
          <a:p>
            <a:pPr>
              <a:buNone/>
            </a:pPr>
            <a:r>
              <a:rPr lang="en-US" altLang="zh-TW" sz="1400" dirty="0"/>
              <a:t>}</a:t>
            </a:r>
            <a:endParaRPr lang="zh-TW" altLang="en-US" sz="1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89</a:t>
            </a:fld>
            <a:endParaRPr lang="en-US" altLang="zh-TW" dirty="0"/>
          </a:p>
        </p:txBody>
      </p:sp>
      <p:grpSp>
        <p:nvGrpSpPr>
          <p:cNvPr id="33" name="群組 32"/>
          <p:cNvGrpSpPr/>
          <p:nvPr/>
        </p:nvGrpSpPr>
        <p:grpSpPr>
          <a:xfrm>
            <a:off x="6600056" y="2564904"/>
            <a:ext cx="3782224" cy="3935930"/>
            <a:chOff x="4394280" y="2036834"/>
            <a:chExt cx="4464000" cy="4464000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4395701" y="4290849"/>
              <a:ext cx="2210676" cy="2208564"/>
            </a:xfrm>
            <a:prstGeom prst="rect">
              <a:avLst/>
            </a:prstGeom>
            <a:solidFill>
              <a:srgbClr val="99FF66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defTabSz="449263">
                <a:buClr>
                  <a:srgbClr val="FFFFFF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TW" sz="1200" b="1" dirty="0">
                  <a:solidFill>
                    <a:srgbClr val="FFFFFF"/>
                  </a:solidFill>
                  <a:latin typeface="Arial" charset="0"/>
                  <a:ea typeface="新細明體" pitchFamily="18" charset="-120"/>
                </a:rPr>
                <a:t>M</a:t>
              </a:r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6646183" y="2041095"/>
              <a:ext cx="2210675" cy="2208564"/>
            </a:xfrm>
            <a:prstGeom prst="rect">
              <a:avLst/>
            </a:prstGeom>
            <a:solidFill>
              <a:srgbClr val="99FF66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defTabSz="449263">
                <a:buClr>
                  <a:srgbClr val="FFFFFF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TW" sz="1200" b="1" dirty="0">
                  <a:solidFill>
                    <a:srgbClr val="FFFFFF"/>
                  </a:solidFill>
                  <a:latin typeface="Arial" charset="0"/>
                  <a:ea typeface="新細明體" pitchFamily="18" charset="-120"/>
                </a:rPr>
                <a:t>N</a:t>
              </a: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6646183" y="4290849"/>
              <a:ext cx="2210675" cy="2208564"/>
            </a:xfrm>
            <a:prstGeom prst="rect">
              <a:avLst/>
            </a:prstGeom>
            <a:solidFill>
              <a:srgbClr val="99FF66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defTabSz="449263">
                <a:buClr>
                  <a:srgbClr val="FFFFFF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TW" sz="1200" b="1" dirty="0">
                  <a:solidFill>
                    <a:srgbClr val="FFFFFF"/>
                  </a:solidFill>
                  <a:latin typeface="Arial" charset="0"/>
                  <a:ea typeface="新細明體" pitchFamily="18" charset="-120"/>
                </a:rPr>
                <a:t>P</a:t>
              </a: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7874494" y="2041095"/>
              <a:ext cx="48336" cy="2208564"/>
            </a:xfrm>
            <a:prstGeom prst="rect">
              <a:avLst/>
            </a:prstGeom>
            <a:solidFill>
              <a:srgbClr val="FF66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7924252" y="4249660"/>
              <a:ext cx="1422" cy="1268327"/>
            </a:xfrm>
            <a:prstGeom prst="line">
              <a:avLst/>
            </a:prstGeom>
            <a:noFill/>
            <a:ln w="9360">
              <a:solidFill>
                <a:srgbClr val="969696"/>
              </a:solidFill>
              <a:prstDash val="dash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7874494" y="4222675"/>
              <a:ext cx="1421" cy="1268327"/>
            </a:xfrm>
            <a:prstGeom prst="line">
              <a:avLst/>
            </a:prstGeom>
            <a:noFill/>
            <a:ln w="9360">
              <a:solidFill>
                <a:srgbClr val="969696"/>
              </a:solidFill>
              <a:prstDash val="dash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H="1">
              <a:off x="6644761" y="6365905"/>
              <a:ext cx="2213519" cy="1421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4395701" y="5517987"/>
              <a:ext cx="2210676" cy="49710"/>
            </a:xfrm>
            <a:prstGeom prst="rect">
              <a:avLst/>
            </a:prstGeom>
            <a:solidFill>
              <a:srgbClr val="FF66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7874494" y="5517987"/>
              <a:ext cx="49758" cy="48290"/>
            </a:xfrm>
            <a:prstGeom prst="rect">
              <a:avLst/>
            </a:prstGeom>
            <a:solidFill>
              <a:srgbClr val="FF66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0" tIns="91440" rIns="0" bIns="0"/>
            <a:lstStyle/>
            <a:p>
              <a:pPr defTabSz="449263">
                <a:buClr>
                  <a:srgbClr val="00000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TW" sz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  <a:p>
              <a:pPr defTabSz="449263">
                <a:buClr>
                  <a:srgbClr val="00000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TW" sz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  <a:p>
              <a:pPr defTabSz="449263">
                <a:buClr>
                  <a:srgbClr val="00000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TW" sz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6596425" y="5517987"/>
              <a:ext cx="1269539" cy="1420"/>
            </a:xfrm>
            <a:prstGeom prst="line">
              <a:avLst/>
            </a:prstGeom>
            <a:noFill/>
            <a:ln w="9360">
              <a:solidFill>
                <a:srgbClr val="969696"/>
              </a:solidFill>
              <a:prstDash val="dash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6596425" y="5566277"/>
              <a:ext cx="1269539" cy="1420"/>
            </a:xfrm>
            <a:prstGeom prst="line">
              <a:avLst/>
            </a:prstGeom>
            <a:noFill/>
            <a:ln w="9360">
              <a:solidFill>
                <a:srgbClr val="969696"/>
              </a:solidFill>
              <a:prstDash val="dash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H="1" flipV="1">
              <a:off x="8720379" y="2036834"/>
              <a:ext cx="7109" cy="2211406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H="1" flipV="1">
              <a:off x="8720379" y="4289428"/>
              <a:ext cx="7109" cy="2211406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 flipH="1">
              <a:off x="4394280" y="6365905"/>
              <a:ext cx="2213518" cy="1421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 rot="16200000">
              <a:off x="8371801" y="3057255"/>
              <a:ext cx="465428" cy="16346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 defTabSz="449263">
                <a:buClr>
                  <a:srgbClr val="FFFFFF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TW" sz="900" b="1" dirty="0">
                  <a:solidFill>
                    <a:srgbClr val="FFFFFF"/>
                  </a:solidFill>
                  <a:latin typeface="Times New Roman" pitchFamily="18" charset="0"/>
                  <a:ea typeface="新細明體" pitchFamily="18" charset="-120"/>
                </a:rPr>
                <a:t>WIDTH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 rot="16200000">
              <a:off x="8371801" y="5307008"/>
              <a:ext cx="465428" cy="16346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 defTabSz="449263">
                <a:buClr>
                  <a:srgbClr val="FFFFFF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TW" sz="900" b="1" dirty="0">
                  <a:solidFill>
                    <a:srgbClr val="FFFFFF"/>
                  </a:solidFill>
                  <a:latin typeface="Times New Roman" pitchFamily="18" charset="0"/>
                  <a:ea typeface="新細明體" pitchFamily="18" charset="-120"/>
                </a:rPr>
                <a:t>WIDTH</a:t>
              </a: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5249628" y="6196890"/>
              <a:ext cx="484341" cy="15708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 defTabSz="449263">
                <a:buClr>
                  <a:srgbClr val="FFFFFF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TW" sz="900" b="1" dirty="0">
                  <a:solidFill>
                    <a:srgbClr val="FFFFFF"/>
                  </a:solidFill>
                  <a:latin typeface="Times New Roman" pitchFamily="18" charset="0"/>
                  <a:ea typeface="新細明體" pitchFamily="18" charset="-120"/>
                </a:rPr>
                <a:t>WIDTH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7450350" y="6195469"/>
              <a:ext cx="484341" cy="15708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 defTabSz="449263">
                <a:buClr>
                  <a:srgbClr val="FFFFFF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TW" sz="900" b="1" dirty="0">
                  <a:solidFill>
                    <a:srgbClr val="FFFFFF"/>
                  </a:solidFill>
                  <a:latin typeface="Times New Roman" pitchFamily="18" charset="0"/>
                  <a:ea typeface="新細明體" pitchFamily="18" charset="-120"/>
                </a:rPr>
                <a:t>WIDTH</a:t>
              </a: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5171925" y="4289258"/>
              <a:ext cx="1422" cy="12240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5136384" y="4628880"/>
              <a:ext cx="292091" cy="42135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449263">
                <a:buClr>
                  <a:srgbClr val="00000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TW" dirty="0">
                  <a:solidFill>
                    <a:srgbClr val="000000"/>
                  </a:solidFill>
                  <a:ea typeface="新細明體" pitchFamily="18" charset="-120"/>
                </a:rPr>
                <a:t>i</a:t>
              </a: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4421291" y="5681321"/>
              <a:ext cx="750634" cy="142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4618973" y="5669049"/>
              <a:ext cx="352635" cy="42135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449263">
                <a:buClr>
                  <a:srgbClr val="00000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TW" dirty="0">
                  <a:solidFill>
                    <a:srgbClr val="000000"/>
                  </a:solidFill>
                  <a:ea typeface="新細明體" pitchFamily="18" charset="-120"/>
                </a:rPr>
                <a:t>k</a:t>
              </a: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8106224" y="2053793"/>
              <a:ext cx="1422" cy="9000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8084899" y="2310952"/>
              <a:ext cx="352635" cy="42135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449263">
                <a:buClr>
                  <a:srgbClr val="00000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TW" dirty="0">
                  <a:solidFill>
                    <a:srgbClr val="000000"/>
                  </a:solidFill>
                  <a:ea typeface="新細明體" pitchFamily="18" charset="-120"/>
                </a:rPr>
                <a:t>k</a:t>
              </a: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6647819" y="2954347"/>
              <a:ext cx="1224000" cy="142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7139502" y="2574199"/>
              <a:ext cx="314795" cy="42135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449263">
                <a:buClr>
                  <a:srgbClr val="00000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TW" dirty="0">
                  <a:solidFill>
                    <a:srgbClr val="000000"/>
                  </a:solidFill>
                  <a:ea typeface="新細明體" pitchFamily="18" charset="-120"/>
                </a:rPr>
                <a:t>j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CUDA Program Flow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416" y="1412776"/>
            <a:ext cx="9817617" cy="5172938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8569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Input Matrix Data Transfer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zh-TW" dirty="0"/>
              <a:t>void MatMul(float *M, float *N, float *P, int width)</a:t>
            </a:r>
          </a:p>
          <a:p>
            <a:pPr>
              <a:buNone/>
            </a:pPr>
            <a:r>
              <a:rPr lang="en-US" altLang="zh-TW" dirty="0"/>
              <a:t>{</a:t>
            </a:r>
          </a:p>
          <a:p>
            <a:pPr>
              <a:buNone/>
            </a:pPr>
            <a:r>
              <a:rPr lang="en-US" altLang="zh-TW" dirty="0"/>
              <a:t>    size_t size = width * width * sizeof(float);</a:t>
            </a:r>
          </a:p>
          <a:p>
            <a:pPr>
              <a:buNone/>
            </a:pPr>
            <a:r>
              <a:rPr lang="en-US" altLang="zh-TW" dirty="0"/>
              <a:t>    float *Md, *Nd, *Pd;</a:t>
            </a:r>
          </a:p>
          <a:p>
            <a:pPr>
              <a:buNone/>
            </a:pPr>
            <a:endParaRPr lang="en-US" altLang="zh-TW" dirty="0"/>
          </a:p>
          <a:p>
            <a:pPr>
              <a:buNone/>
            </a:pPr>
            <a:r>
              <a:rPr lang="en-US" altLang="zh-TW" dirty="0"/>
              <a:t>    // Allocate and Load M, N to device memory</a:t>
            </a:r>
          </a:p>
          <a:p>
            <a:pPr>
              <a:buNone/>
            </a:pPr>
            <a:r>
              <a:rPr lang="en-US" altLang="zh-TW" dirty="0"/>
              <a:t>    cudaMalloc((void **)&amp;Md, size);</a:t>
            </a:r>
          </a:p>
          <a:p>
            <a:pPr>
              <a:buNone/>
            </a:pPr>
            <a:r>
              <a:rPr lang="en-US" altLang="zh-TW" dirty="0"/>
              <a:t>    cudaMemcpy(Md, M, size, cudaMemcpyHostToDevice);</a:t>
            </a:r>
          </a:p>
          <a:p>
            <a:pPr>
              <a:buNone/>
            </a:pPr>
            <a:endParaRPr lang="en-US" altLang="zh-TW" dirty="0"/>
          </a:p>
          <a:p>
            <a:pPr>
              <a:buNone/>
            </a:pPr>
            <a:r>
              <a:rPr lang="en-US" altLang="zh-TW" dirty="0"/>
              <a:t>    cudaMalloc((void **)&amp;Nd, size);</a:t>
            </a:r>
          </a:p>
          <a:p>
            <a:pPr>
              <a:buNone/>
            </a:pPr>
            <a:r>
              <a:rPr lang="en-US" altLang="zh-TW" dirty="0"/>
              <a:t>    cudaMemcpy(Nd, N, size, cudaMemcpyHostToDevice);</a:t>
            </a:r>
          </a:p>
          <a:p>
            <a:pPr>
              <a:buNone/>
            </a:pPr>
            <a:endParaRPr lang="en-US" altLang="zh-TW" dirty="0"/>
          </a:p>
          <a:p>
            <a:pPr>
              <a:buNone/>
            </a:pPr>
            <a:r>
              <a:rPr lang="en-US" altLang="zh-TW" dirty="0"/>
              <a:t>    // Allocate P on the device</a:t>
            </a:r>
          </a:p>
          <a:p>
            <a:pPr>
              <a:buNone/>
            </a:pPr>
            <a:r>
              <a:rPr lang="en-US" altLang="zh-TW" dirty="0"/>
              <a:t>    cudaMalloc((void **)&amp;Pd, size);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90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Output Matrix Data Transfer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dirty="0">
                <a:solidFill>
                  <a:schemeClr val="tx1"/>
                </a:solidFill>
              </a:rPr>
              <a:t>    // Invoke kernel &amp; record time 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– to be shown later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TW" dirty="0">
                <a:solidFill>
                  <a:schemeClr val="tx1"/>
                </a:solidFill>
              </a:rPr>
              <a:t>    ......</a:t>
            </a:r>
          </a:p>
          <a:p>
            <a:pPr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TW" dirty="0">
                <a:solidFill>
                  <a:schemeClr val="tx1"/>
                </a:solidFill>
              </a:rPr>
              <a:t>    // Read P from device memory</a:t>
            </a:r>
          </a:p>
          <a:p>
            <a:pPr>
              <a:buNone/>
            </a:pPr>
            <a:r>
              <a:rPr lang="en-US" altLang="zh-TW" dirty="0">
                <a:solidFill>
                  <a:schemeClr val="tx1"/>
                </a:solidFill>
              </a:rPr>
              <a:t>    cudaMemcpy(P, Pd, size, cudaMemcpyDeviceToHost);</a:t>
            </a:r>
          </a:p>
          <a:p>
            <a:pPr>
              <a:buNone/>
            </a:pPr>
            <a:r>
              <a:rPr lang="en-US" altLang="zh-TW" dirty="0">
                <a:solidFill>
                  <a:schemeClr val="tx1"/>
                </a:solidFill>
              </a:rPr>
              <a:t>    </a:t>
            </a:r>
          </a:p>
          <a:p>
            <a:pPr>
              <a:buNone/>
            </a:pPr>
            <a:r>
              <a:rPr lang="en-US" altLang="zh-TW" dirty="0">
                <a:solidFill>
                  <a:schemeClr val="tx1"/>
                </a:solidFill>
              </a:rPr>
              <a:t>    // Free device memory</a:t>
            </a:r>
          </a:p>
          <a:p>
            <a:pPr>
              <a:buNone/>
            </a:pPr>
            <a:r>
              <a:rPr lang="en-US" altLang="zh-TW" dirty="0">
                <a:solidFill>
                  <a:schemeClr val="tx1"/>
                </a:solidFill>
              </a:rPr>
              <a:t>    cudaFree(Md);</a:t>
            </a:r>
          </a:p>
          <a:p>
            <a:pPr>
              <a:buNone/>
            </a:pPr>
            <a:r>
              <a:rPr lang="en-US" altLang="zh-TW" dirty="0">
                <a:solidFill>
                  <a:schemeClr val="tx1"/>
                </a:solidFill>
              </a:rPr>
              <a:t>    cudaFree(Nd);</a:t>
            </a:r>
          </a:p>
          <a:p>
            <a:pPr>
              <a:buNone/>
            </a:pPr>
            <a:r>
              <a:rPr lang="en-US" altLang="zh-TW" dirty="0">
                <a:solidFill>
                  <a:schemeClr val="tx1"/>
                </a:solidFill>
              </a:rPr>
              <a:t>    cudaFree(Pd);</a:t>
            </a:r>
          </a:p>
          <a:p>
            <a:pPr>
              <a:buNone/>
            </a:pPr>
            <a:r>
              <a:rPr lang="en-US" altLang="zh-TW" dirty="0">
                <a:solidFill>
                  <a:schemeClr val="tx1"/>
                </a:solidFill>
              </a:rPr>
              <a:t>}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91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Setting and Invoke kernel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5C8B789-2AC1-447B-8819-804C658CF8AC}" type="slidenum">
              <a:rPr lang="zh-TW" altLang="en-US" smtClean="0"/>
              <a:pPr/>
              <a:t>92</a:t>
            </a:fld>
            <a:endParaRPr lang="en-US" altLang="zh-TW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01188" y="1484784"/>
            <a:ext cx="48577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dirty="0"/>
              <a:t>    // Setup the execution configuration</a:t>
            </a:r>
          </a:p>
          <a:p>
            <a:pPr>
              <a:buNone/>
            </a:pPr>
            <a:r>
              <a:rPr lang="en-US" altLang="zh-TW" dirty="0"/>
              <a:t>    dim3 dimGrid(1, 1);</a:t>
            </a:r>
          </a:p>
          <a:p>
            <a:pPr>
              <a:buNone/>
            </a:pPr>
            <a:r>
              <a:rPr lang="en-US" altLang="zh-TW" dirty="0"/>
              <a:t>    dim3 dimBlock(width, width);</a:t>
            </a:r>
          </a:p>
          <a:p>
            <a:pPr>
              <a:buNone/>
            </a:pPr>
            <a:endParaRPr lang="en-US" altLang="zh-TW" dirty="0"/>
          </a:p>
          <a:p>
            <a:pPr>
              <a:buNone/>
            </a:pPr>
            <a:r>
              <a:rPr lang="en-US" altLang="zh-TW" dirty="0"/>
              <a:t>    // Get start time event</a:t>
            </a:r>
          </a:p>
          <a:p>
            <a:pPr>
              <a:buNone/>
            </a:pPr>
            <a:r>
              <a:rPr lang="en-US" altLang="zh-TW" dirty="0"/>
              <a:t>    cudaEvent_t start, stop;</a:t>
            </a:r>
          </a:p>
          <a:p>
            <a:pPr>
              <a:buNone/>
            </a:pPr>
            <a:r>
              <a:rPr lang="en-US" altLang="zh-TW" dirty="0"/>
              <a:t>    cudaEventCreate(&amp;start);</a:t>
            </a:r>
          </a:p>
          <a:p>
            <a:pPr>
              <a:buNone/>
            </a:pPr>
            <a:r>
              <a:rPr lang="en-US" altLang="zh-TW" dirty="0"/>
              <a:t>    cudaEventCreate(&amp;stop);</a:t>
            </a:r>
          </a:p>
          <a:p>
            <a:pPr>
              <a:buNone/>
            </a:pPr>
            <a:r>
              <a:rPr lang="en-US" altLang="zh-TW" dirty="0"/>
              <a:t>    cudaEventRecord(start, 0);</a:t>
            </a:r>
          </a:p>
          <a:p>
            <a:pPr>
              <a:buNone/>
            </a:pPr>
            <a:endParaRPr lang="en-US" altLang="zh-TW" dirty="0"/>
          </a:p>
          <a:p>
            <a:pPr>
              <a:buNone/>
            </a:pPr>
            <a:r>
              <a:rPr lang="en-US" altLang="zh-TW" dirty="0"/>
              <a:t>    // Invoke kernel</a:t>
            </a:r>
          </a:p>
          <a:p>
            <a:pPr>
              <a:buNone/>
            </a:pPr>
            <a:endParaRPr lang="en-US" altLang="zh-TW" dirty="0"/>
          </a:p>
          <a:p>
            <a:pPr>
              <a:buNone/>
            </a:pPr>
            <a:endParaRPr lang="en-US" altLang="zh-TW" dirty="0"/>
          </a:p>
          <a:p>
            <a:pPr>
              <a:buNone/>
            </a:pPr>
            <a:r>
              <a:rPr lang="en-US" altLang="zh-TW" dirty="0"/>
              <a:t>    // Get stop time event</a:t>
            </a:r>
          </a:p>
          <a:p>
            <a:pPr>
              <a:buNone/>
            </a:pPr>
            <a:r>
              <a:rPr lang="en-US" altLang="zh-TW" dirty="0"/>
              <a:t>    cudaEventRecord(stop, 0);</a:t>
            </a:r>
          </a:p>
          <a:p>
            <a:pPr>
              <a:buNone/>
            </a:pPr>
            <a:r>
              <a:rPr lang="en-US" altLang="zh-TW" dirty="0"/>
              <a:t>    cudaEventSynchronize(stop);</a:t>
            </a:r>
          </a:p>
          <a:p>
            <a:pPr>
              <a:buNone/>
            </a:pPr>
            <a:endParaRPr lang="en-US" altLang="zh-TW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983432" y="4497840"/>
            <a:ext cx="652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dirty="0"/>
              <a:t>MatMulKernel&lt;&lt;&lt;dimGrid, dimBlock&gt;&gt;&gt;(Md, Nd, Pd, width);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915502" y="1812310"/>
            <a:ext cx="3561276" cy="6011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915502" y="4199428"/>
            <a:ext cx="6307634" cy="7143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Timing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11507788" y="6042025"/>
            <a:ext cx="684212" cy="365125"/>
          </a:xfrm>
        </p:spPr>
        <p:txBody>
          <a:bodyPr/>
          <a:lstStyle/>
          <a:p>
            <a:fld id="{65C8B789-2AC1-447B-8819-804C658CF8AC}" type="slidenum">
              <a:rPr lang="zh-TW" altLang="en-US" smtClean="0"/>
              <a:pPr/>
              <a:t>93</a:t>
            </a:fld>
            <a:endParaRPr lang="en-US" altLang="zh-TW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51384" y="1484784"/>
            <a:ext cx="48577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dirty="0"/>
              <a:t>    // Setup the execution configuration</a:t>
            </a:r>
          </a:p>
          <a:p>
            <a:pPr>
              <a:buNone/>
            </a:pPr>
            <a:r>
              <a:rPr lang="en-US" altLang="zh-TW" dirty="0"/>
              <a:t>    dim3 dimGrid(1, 1);</a:t>
            </a:r>
          </a:p>
          <a:p>
            <a:pPr>
              <a:buNone/>
            </a:pPr>
            <a:r>
              <a:rPr lang="en-US" altLang="zh-TW" dirty="0"/>
              <a:t>    dim3 dimBlock(width, width);</a:t>
            </a:r>
          </a:p>
          <a:p>
            <a:pPr>
              <a:buNone/>
            </a:pPr>
            <a:endParaRPr lang="en-US" altLang="zh-TW" dirty="0"/>
          </a:p>
          <a:p>
            <a:pPr>
              <a:buNone/>
            </a:pPr>
            <a:r>
              <a:rPr lang="en-US" altLang="zh-TW" dirty="0"/>
              <a:t>    // Get start time event</a:t>
            </a:r>
          </a:p>
          <a:p>
            <a:pPr>
              <a:buNone/>
            </a:pPr>
            <a:r>
              <a:rPr lang="en-US" altLang="zh-TW" dirty="0"/>
              <a:t>    cudaEvent_t start, stop;</a:t>
            </a:r>
          </a:p>
          <a:p>
            <a:pPr>
              <a:buNone/>
            </a:pPr>
            <a:r>
              <a:rPr lang="en-US" altLang="zh-TW" dirty="0"/>
              <a:t>    cudaEventCreate(&amp;start);</a:t>
            </a:r>
          </a:p>
          <a:p>
            <a:pPr>
              <a:buNone/>
            </a:pPr>
            <a:r>
              <a:rPr lang="en-US" altLang="zh-TW" dirty="0"/>
              <a:t>    cudaEventCreate(&amp;stop);</a:t>
            </a:r>
          </a:p>
          <a:p>
            <a:pPr>
              <a:buNone/>
            </a:pPr>
            <a:r>
              <a:rPr lang="en-US" altLang="zh-TW" dirty="0"/>
              <a:t>    cudaEventRecord(start, 0);</a:t>
            </a:r>
          </a:p>
          <a:p>
            <a:pPr>
              <a:buNone/>
            </a:pPr>
            <a:endParaRPr lang="en-US" altLang="zh-TW" dirty="0"/>
          </a:p>
          <a:p>
            <a:pPr>
              <a:buNone/>
            </a:pPr>
            <a:r>
              <a:rPr lang="en-US" altLang="zh-TW" dirty="0"/>
              <a:t>    // Invoke kernel</a:t>
            </a:r>
          </a:p>
          <a:p>
            <a:pPr>
              <a:buNone/>
            </a:pPr>
            <a:endParaRPr lang="en-US" altLang="zh-TW" dirty="0"/>
          </a:p>
          <a:p>
            <a:pPr>
              <a:buNone/>
            </a:pPr>
            <a:endParaRPr lang="en-US" altLang="zh-TW" dirty="0"/>
          </a:p>
          <a:p>
            <a:pPr>
              <a:buNone/>
            </a:pPr>
            <a:r>
              <a:rPr lang="en-US" altLang="zh-TW" dirty="0"/>
              <a:t>    // Get stop time event</a:t>
            </a:r>
          </a:p>
          <a:p>
            <a:pPr>
              <a:buNone/>
            </a:pPr>
            <a:r>
              <a:rPr lang="en-US" altLang="zh-TW" dirty="0"/>
              <a:t>    cudaEventRecord(stop, 0);</a:t>
            </a:r>
          </a:p>
          <a:p>
            <a:pPr>
              <a:buNone/>
            </a:pPr>
            <a:r>
              <a:rPr lang="en-US" altLang="zh-TW" dirty="0"/>
              <a:t>    cudaEventSynchronize(stop);</a:t>
            </a:r>
          </a:p>
          <a:p>
            <a:pPr>
              <a:buNone/>
            </a:pPr>
            <a:endParaRPr lang="en-US" altLang="zh-TW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055440" y="4594869"/>
            <a:ext cx="814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dirty="0"/>
              <a:t>MatMulKernel&lt;&lt;&lt;dimGrid, dimBlock&gt;&gt;&gt;(Md, Nd, Pd, width);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6960096" y="2043300"/>
            <a:ext cx="4786314" cy="2308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dirty="0"/>
              <a:t>// Compute execution time</a:t>
            </a:r>
          </a:p>
          <a:p>
            <a:pPr>
              <a:buNone/>
            </a:pPr>
            <a:r>
              <a:rPr lang="en-US" altLang="zh-TW" dirty="0"/>
              <a:t>float elapsedTime;</a:t>
            </a:r>
          </a:p>
          <a:p>
            <a:pPr>
              <a:buNone/>
            </a:pPr>
            <a:r>
              <a:rPr lang="en-US" altLang="zh-TW" dirty="0"/>
              <a:t>cudaEventElapsedTime(&amp;elapsedTime,start,stop);</a:t>
            </a:r>
          </a:p>
          <a:p>
            <a:pPr>
              <a:buNone/>
            </a:pPr>
            <a:r>
              <a:rPr lang="en-US" altLang="zh-TW" dirty="0"/>
              <a:t>printf("GPU time: %13f msec\n", elapsedTime);</a:t>
            </a:r>
          </a:p>
          <a:p>
            <a:pPr>
              <a:buNone/>
            </a:pPr>
            <a:r>
              <a:rPr lang="en-US" altLang="zh-TW" dirty="0"/>
              <a:t>cudaEventDestroy(start);</a:t>
            </a:r>
          </a:p>
          <a:p>
            <a:pPr>
              <a:buNone/>
            </a:pPr>
            <a:r>
              <a:rPr lang="en-US" altLang="zh-TW" dirty="0"/>
              <a:t>cudaEventDestroy(stop);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 bwMode="auto">
          <a:xfrm>
            <a:off x="806591" y="2580071"/>
            <a:ext cx="3067274" cy="14287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06590" y="5085892"/>
            <a:ext cx="3129169" cy="92869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8" grpId="1" animBg="1"/>
      <p:bldP spid="10" grpId="0" animBg="1"/>
      <p:bldP spid="10" grpId="1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Kernel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TW" dirty="0"/>
              <a:t>__global__ void MatMulKernel(float *Md, float *Nd, float *Pd, int width)</a:t>
            </a:r>
          </a:p>
          <a:p>
            <a:pPr>
              <a:buNone/>
            </a:pPr>
            <a:r>
              <a:rPr lang="en-US" altLang="zh-TW" dirty="0"/>
              <a:t>{</a:t>
            </a:r>
          </a:p>
          <a:p>
            <a:pPr>
              <a:buNone/>
            </a:pPr>
            <a:r>
              <a:rPr lang="en-US" altLang="zh-TW" dirty="0"/>
              <a:t>    int row = threadIdx.y;</a:t>
            </a:r>
          </a:p>
          <a:p>
            <a:pPr>
              <a:buNone/>
            </a:pPr>
            <a:r>
              <a:rPr lang="en-US" altLang="zh-TW" dirty="0"/>
              <a:t>    int col = threadIdx.x;</a:t>
            </a:r>
          </a:p>
          <a:p>
            <a:pPr>
              <a:buNone/>
            </a:pPr>
            <a:r>
              <a:rPr lang="en-US" altLang="zh-TW" dirty="0"/>
              <a:t>    float Pvalue = 0;</a:t>
            </a:r>
          </a:p>
          <a:p>
            <a:pPr>
              <a:buNone/>
            </a:pPr>
            <a:r>
              <a:rPr lang="en-US" altLang="zh-TW" dirty="0"/>
              <a:t>    for (int k = 0; k &lt; width; ++k) {</a:t>
            </a:r>
          </a:p>
          <a:p>
            <a:pPr>
              <a:buNone/>
            </a:pPr>
            <a:r>
              <a:rPr lang="en-US" altLang="zh-TW" dirty="0"/>
              <a:t>        float Melement = *(Md + row*width + k);</a:t>
            </a:r>
          </a:p>
          <a:p>
            <a:pPr>
              <a:buNone/>
            </a:pPr>
            <a:r>
              <a:rPr lang="en-US" altLang="zh-TW" dirty="0"/>
              <a:t>        float Nelement = *(Nd + k*width + col);</a:t>
            </a:r>
          </a:p>
          <a:p>
            <a:pPr>
              <a:buNone/>
            </a:pPr>
            <a:r>
              <a:rPr lang="en-US" altLang="zh-TW" dirty="0"/>
              <a:t>        Pvalue += Melement * Nelement;</a:t>
            </a:r>
          </a:p>
          <a:p>
            <a:pPr>
              <a:buNone/>
            </a:pPr>
            <a:r>
              <a:rPr lang="en-US" altLang="zh-TW" dirty="0"/>
              <a:t>    }</a:t>
            </a:r>
          </a:p>
          <a:p>
            <a:pPr>
              <a:buNone/>
            </a:pPr>
            <a:r>
              <a:rPr lang="en-US" altLang="zh-TW" dirty="0"/>
              <a:t>    *(Pd + row*width + col) = Pvalue;</a:t>
            </a:r>
          </a:p>
          <a:p>
            <a:pPr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A81D04C-CD66-4F48-8D78-BAB414EFBB06}" type="slidenum">
              <a:rPr lang="en-US" altLang="zh-TW" smtClean="0"/>
              <a:pPr/>
              <a:t>94</a:t>
            </a:fld>
            <a:endParaRPr lang="en-US" altLang="zh-TW" dirty="0"/>
          </a:p>
        </p:txBody>
      </p:sp>
      <p:grpSp>
        <p:nvGrpSpPr>
          <p:cNvPr id="6" name="群組 5"/>
          <p:cNvGrpSpPr/>
          <p:nvPr/>
        </p:nvGrpSpPr>
        <p:grpSpPr>
          <a:xfrm>
            <a:off x="6528048" y="2780928"/>
            <a:ext cx="3854232" cy="3719906"/>
            <a:chOff x="4394280" y="2036834"/>
            <a:chExt cx="4464000" cy="4464000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4395701" y="4290849"/>
              <a:ext cx="2210676" cy="2208564"/>
            </a:xfrm>
            <a:prstGeom prst="rect">
              <a:avLst/>
            </a:prstGeom>
            <a:solidFill>
              <a:srgbClr val="99FF66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defTabSz="449263">
                <a:buClr>
                  <a:srgbClr val="FFFFFF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TW" sz="1200" b="1" dirty="0">
                  <a:solidFill>
                    <a:srgbClr val="FFFFFF"/>
                  </a:solidFill>
                  <a:latin typeface="Arial" charset="0"/>
                  <a:ea typeface="新細明體" pitchFamily="18" charset="-120"/>
                </a:rPr>
                <a:t>M</a:t>
              </a:r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6646183" y="2041095"/>
              <a:ext cx="2210675" cy="2208564"/>
            </a:xfrm>
            <a:prstGeom prst="rect">
              <a:avLst/>
            </a:prstGeom>
            <a:solidFill>
              <a:srgbClr val="99FF66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defTabSz="449263">
                <a:buClr>
                  <a:srgbClr val="FFFFFF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TW" sz="1200" b="1" dirty="0">
                  <a:solidFill>
                    <a:srgbClr val="FFFFFF"/>
                  </a:solidFill>
                  <a:latin typeface="Arial" charset="0"/>
                  <a:ea typeface="新細明體" pitchFamily="18" charset="-120"/>
                </a:rPr>
                <a:t>N</a:t>
              </a: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6646183" y="4290849"/>
              <a:ext cx="2210675" cy="2208564"/>
            </a:xfrm>
            <a:prstGeom prst="rect">
              <a:avLst/>
            </a:prstGeom>
            <a:solidFill>
              <a:srgbClr val="99FF66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defTabSz="449263">
                <a:buClr>
                  <a:srgbClr val="FFFFFF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TW" sz="1200" b="1" dirty="0">
                  <a:solidFill>
                    <a:srgbClr val="FFFFFF"/>
                  </a:solidFill>
                  <a:latin typeface="Arial" charset="0"/>
                  <a:ea typeface="新細明體" pitchFamily="18" charset="-120"/>
                </a:rPr>
                <a:t>P</a:t>
              </a: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7874494" y="2041095"/>
              <a:ext cx="48336" cy="2208564"/>
            </a:xfrm>
            <a:prstGeom prst="rect">
              <a:avLst/>
            </a:prstGeom>
            <a:solidFill>
              <a:srgbClr val="FF66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7924252" y="4249660"/>
              <a:ext cx="1422" cy="1268327"/>
            </a:xfrm>
            <a:prstGeom prst="line">
              <a:avLst/>
            </a:prstGeom>
            <a:noFill/>
            <a:ln w="9360">
              <a:solidFill>
                <a:srgbClr val="969696"/>
              </a:solidFill>
              <a:prstDash val="dash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7874494" y="4222675"/>
              <a:ext cx="1421" cy="1268327"/>
            </a:xfrm>
            <a:prstGeom prst="line">
              <a:avLst/>
            </a:prstGeom>
            <a:noFill/>
            <a:ln w="9360">
              <a:solidFill>
                <a:srgbClr val="969696"/>
              </a:solidFill>
              <a:prstDash val="dash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H="1">
              <a:off x="6644761" y="6365905"/>
              <a:ext cx="2213519" cy="1421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4395701" y="5517987"/>
              <a:ext cx="2210676" cy="49710"/>
            </a:xfrm>
            <a:prstGeom prst="rect">
              <a:avLst/>
            </a:prstGeom>
            <a:solidFill>
              <a:srgbClr val="FF66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7874494" y="5517987"/>
              <a:ext cx="49758" cy="48290"/>
            </a:xfrm>
            <a:prstGeom prst="rect">
              <a:avLst/>
            </a:prstGeom>
            <a:solidFill>
              <a:srgbClr val="FF66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0" tIns="91440" rIns="0" bIns="0"/>
            <a:lstStyle/>
            <a:p>
              <a:pPr defTabSz="449263">
                <a:buClr>
                  <a:srgbClr val="00000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TW" sz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  <a:p>
              <a:pPr defTabSz="449263">
                <a:buClr>
                  <a:srgbClr val="00000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TW" sz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  <a:p>
              <a:pPr defTabSz="449263">
                <a:buClr>
                  <a:srgbClr val="00000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TW" sz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6596425" y="5517987"/>
              <a:ext cx="1269539" cy="1420"/>
            </a:xfrm>
            <a:prstGeom prst="line">
              <a:avLst/>
            </a:prstGeom>
            <a:noFill/>
            <a:ln w="9360">
              <a:solidFill>
                <a:srgbClr val="969696"/>
              </a:solidFill>
              <a:prstDash val="dash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6596425" y="5566277"/>
              <a:ext cx="1269539" cy="1420"/>
            </a:xfrm>
            <a:prstGeom prst="line">
              <a:avLst/>
            </a:prstGeom>
            <a:noFill/>
            <a:ln w="9360">
              <a:solidFill>
                <a:srgbClr val="969696"/>
              </a:solidFill>
              <a:prstDash val="dash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H="1" flipV="1">
              <a:off x="8720379" y="2036834"/>
              <a:ext cx="7109" cy="2211406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H="1" flipV="1">
              <a:off x="8720379" y="4289428"/>
              <a:ext cx="7109" cy="2211406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 flipH="1">
              <a:off x="4394280" y="6365905"/>
              <a:ext cx="2213518" cy="1421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 rot="16200000">
              <a:off x="8358287" y="3058780"/>
              <a:ext cx="492455" cy="1604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 defTabSz="449263">
                <a:buClr>
                  <a:srgbClr val="FFFFFF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TW" sz="900" b="1" dirty="0">
                  <a:solidFill>
                    <a:srgbClr val="FFFFFF"/>
                  </a:solidFill>
                  <a:latin typeface="Times New Roman" pitchFamily="18" charset="0"/>
                  <a:ea typeface="新細明體" pitchFamily="18" charset="-120"/>
                </a:rPr>
                <a:t>WIDTH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 rot="16200000">
              <a:off x="8358287" y="5308535"/>
              <a:ext cx="492455" cy="1604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 defTabSz="449263">
                <a:buClr>
                  <a:srgbClr val="FFFFFF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TW" sz="900" b="1" dirty="0">
                  <a:solidFill>
                    <a:srgbClr val="FFFFFF"/>
                  </a:solidFill>
                  <a:latin typeface="Times New Roman" pitchFamily="18" charset="0"/>
                  <a:ea typeface="新細明體" pitchFamily="18" charset="-120"/>
                </a:rPr>
                <a:t>WIDTH</a:t>
              </a: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5254152" y="6196890"/>
              <a:ext cx="475294" cy="16620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 defTabSz="449263">
                <a:buClr>
                  <a:srgbClr val="FFFFFF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TW" sz="900" b="1" dirty="0">
                  <a:solidFill>
                    <a:srgbClr val="FFFFFF"/>
                  </a:solidFill>
                  <a:latin typeface="Times New Roman" pitchFamily="18" charset="0"/>
                  <a:ea typeface="新細明體" pitchFamily="18" charset="-120"/>
                </a:rPr>
                <a:t>WIDTH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7454874" y="6195469"/>
              <a:ext cx="475294" cy="16620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 defTabSz="449263">
                <a:buClr>
                  <a:srgbClr val="FFFFFF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TW" sz="900" b="1" dirty="0">
                  <a:solidFill>
                    <a:srgbClr val="FFFFFF"/>
                  </a:solidFill>
                  <a:latin typeface="Times New Roman" pitchFamily="18" charset="0"/>
                  <a:ea typeface="新細明體" pitchFamily="18" charset="-120"/>
                </a:rPr>
                <a:t>WIDTH</a:t>
              </a: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5171925" y="4289258"/>
              <a:ext cx="1422" cy="12240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5136384" y="4628880"/>
              <a:ext cx="656100" cy="44582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449263">
                <a:buClr>
                  <a:srgbClr val="00000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TW" dirty="0">
                  <a:solidFill>
                    <a:srgbClr val="000000"/>
                  </a:solidFill>
                  <a:ea typeface="新細明體" pitchFamily="18" charset="-120"/>
                </a:rPr>
                <a:t>row</a:t>
              </a: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4421291" y="5681321"/>
              <a:ext cx="750634" cy="142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4618973" y="5669049"/>
              <a:ext cx="346047" cy="44582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449263">
                <a:buClr>
                  <a:srgbClr val="00000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TW" dirty="0">
                  <a:solidFill>
                    <a:srgbClr val="000000"/>
                  </a:solidFill>
                  <a:ea typeface="新細明體" pitchFamily="18" charset="-120"/>
                </a:rPr>
                <a:t>k</a:t>
              </a: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8106224" y="2053793"/>
              <a:ext cx="1422" cy="9000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8084899" y="2310952"/>
              <a:ext cx="346047" cy="44582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449263">
                <a:buClr>
                  <a:srgbClr val="00000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TW" dirty="0">
                  <a:solidFill>
                    <a:srgbClr val="000000"/>
                  </a:solidFill>
                  <a:ea typeface="新細明體" pitchFamily="18" charset="-120"/>
                </a:rPr>
                <a:t>k</a:t>
              </a: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6647819" y="2954347"/>
              <a:ext cx="1224000" cy="142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7139503" y="2574199"/>
              <a:ext cx="563269" cy="44582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449263">
                <a:buClr>
                  <a:srgbClr val="00000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TW" dirty="0">
                  <a:solidFill>
                    <a:srgbClr val="000000"/>
                  </a:solidFill>
                  <a:ea typeface="新細明體" pitchFamily="18" charset="-120"/>
                </a:rPr>
                <a:t>col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0" tIns="0" rIns="0" bIns="0" rtlCol="0" anchor="t">
            <a:normAutofit/>
          </a:bodyPr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Only One Thread Block Used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>
          <a:xfrm>
            <a:off x="677334" y="1412777"/>
            <a:ext cx="5640917" cy="4628586"/>
          </a:xfrm>
          <a:ln/>
        </p:spPr>
        <p:txBody>
          <a:bodyPr vert="horz" lIns="90000" tIns="46800" rIns="90000" bIns="46800" rtlCol="0">
            <a:normAutofit/>
          </a:bodyPr>
          <a:lstStyle/>
          <a:p>
            <a:pPr marL="341313" indent="-341313" defTabSz="449263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One Block of threads compute matrix Pd</a:t>
            </a:r>
          </a:p>
          <a:p>
            <a:pPr marL="741363" lvl="1" indent="-284163" defTabSz="449263">
              <a:lnSpc>
                <a:spcPct val="9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/>
              <a:t>Each thread computes one element of Pd</a:t>
            </a:r>
          </a:p>
          <a:p>
            <a:pPr marL="341313" indent="-341313" defTabSz="449263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Each thread</a:t>
            </a:r>
          </a:p>
          <a:p>
            <a:pPr marL="741363" lvl="1" indent="-284163" defTabSz="449263">
              <a:lnSpc>
                <a:spcPct val="9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/>
              <a:t>Loads a row of matrix Md</a:t>
            </a:r>
          </a:p>
          <a:p>
            <a:pPr marL="741363" lvl="1" indent="-284163" defTabSz="449263">
              <a:lnSpc>
                <a:spcPct val="9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/>
              <a:t>Loads a column of matrix Nd</a:t>
            </a:r>
          </a:p>
          <a:p>
            <a:pPr marL="741363" lvl="1" indent="-284163" defTabSz="449263">
              <a:lnSpc>
                <a:spcPct val="9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/>
              <a:t>Perform one multiply and addition for each pair of Md and Nd elements</a:t>
            </a:r>
          </a:p>
          <a:p>
            <a:pPr marL="741363" lvl="1" indent="-284163" defTabSz="449263">
              <a:lnSpc>
                <a:spcPct val="9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/>
              <a:t>Compute to off-chip memory access ratio close to 1:1 (not very high)‏</a:t>
            </a:r>
          </a:p>
          <a:p>
            <a:pPr marL="341313" indent="-341313" defTabSz="449263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Size of matrix limited by the number of threads allowed in a thread block</a:t>
            </a:r>
          </a:p>
          <a:p>
            <a:pPr marL="741363" lvl="1" indent="-284163" defTabSz="449263">
              <a:lnSpc>
                <a:spcPct val="90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/>
          </a:p>
        </p:txBody>
      </p:sp>
      <p:sp>
        <p:nvSpPr>
          <p:cNvPr id="78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9652000" y="6248400"/>
            <a:ext cx="2540000" cy="457200"/>
          </a:xfrm>
        </p:spPr>
        <p:txBody>
          <a:bodyPr/>
          <a:lstStyle/>
          <a:p>
            <a:fld id="{5A59E6E9-629D-4138-BA70-D078DBEFFCE7}" type="slidenum">
              <a:rPr lang="en-US" altLang="zh-TW"/>
              <a:pPr/>
              <a:t>95</a:t>
            </a:fld>
            <a:endParaRPr lang="en-US" altLang="zh-TW" dirty="0"/>
          </a:p>
        </p:txBody>
      </p:sp>
      <p:sp>
        <p:nvSpPr>
          <p:cNvPr id="169988" name="AutoShape 4"/>
          <p:cNvSpPr>
            <a:spLocks noChangeArrowheads="1"/>
          </p:cNvSpPr>
          <p:nvPr/>
        </p:nvSpPr>
        <p:spPr bwMode="auto">
          <a:xfrm>
            <a:off x="6700838" y="1420814"/>
            <a:ext cx="1897062" cy="2052637"/>
          </a:xfrm>
          <a:prstGeom prst="roundRect">
            <a:avLst>
              <a:gd name="adj" fmla="val 83"/>
            </a:avLst>
          </a:prstGeom>
          <a:solidFill>
            <a:srgbClr val="33A3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449263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1000" b="1" dirty="0">
                <a:solidFill>
                  <a:srgbClr val="000000"/>
                </a:solidFill>
                <a:latin typeface="Times New Roman" pitchFamily="18" charset="0"/>
              </a:rPr>
              <a:t>Grid 1</a:t>
            </a:r>
          </a:p>
        </p:txBody>
      </p:sp>
      <p:sp>
        <p:nvSpPr>
          <p:cNvPr id="169989" name="AutoShape 5"/>
          <p:cNvSpPr>
            <a:spLocks noChangeArrowheads="1"/>
          </p:cNvSpPr>
          <p:nvPr/>
        </p:nvSpPr>
        <p:spPr bwMode="auto">
          <a:xfrm>
            <a:off x="6859588" y="1624013"/>
            <a:ext cx="1587500" cy="1655762"/>
          </a:xfrm>
          <a:prstGeom prst="roundRect">
            <a:avLst>
              <a:gd name="adj" fmla="val 97"/>
            </a:avLst>
          </a:prstGeom>
          <a:solidFill>
            <a:srgbClr val="23FF23">
              <a:alpha val="54999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449263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 dirty="0">
                <a:solidFill>
                  <a:srgbClr val="000000"/>
                </a:solidFill>
                <a:latin typeface="Times New Roman" pitchFamily="18" charset="0"/>
              </a:rPr>
              <a:t>Block 1</a:t>
            </a:r>
          </a:p>
        </p:txBody>
      </p:sp>
      <p:sp>
        <p:nvSpPr>
          <p:cNvPr id="169990" name="AutoShape 6"/>
          <p:cNvSpPr>
            <a:spLocks noChangeArrowheads="1"/>
          </p:cNvSpPr>
          <p:nvPr/>
        </p:nvSpPr>
        <p:spPr bwMode="auto">
          <a:xfrm>
            <a:off x="684688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9991" name="AutoShape 7"/>
          <p:cNvSpPr>
            <a:spLocks noChangeArrowheads="1"/>
          </p:cNvSpPr>
          <p:nvPr/>
        </p:nvSpPr>
        <p:spPr bwMode="auto">
          <a:xfrm>
            <a:off x="722947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9992" name="AutoShape 8"/>
          <p:cNvSpPr>
            <a:spLocks noChangeArrowheads="1"/>
          </p:cNvSpPr>
          <p:nvPr/>
        </p:nvSpPr>
        <p:spPr bwMode="auto">
          <a:xfrm>
            <a:off x="761047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9993" name="AutoShape 9"/>
          <p:cNvSpPr>
            <a:spLocks noChangeArrowheads="1"/>
          </p:cNvSpPr>
          <p:nvPr/>
        </p:nvSpPr>
        <p:spPr bwMode="auto">
          <a:xfrm>
            <a:off x="799147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9994" name="AutoShape 10"/>
          <p:cNvSpPr>
            <a:spLocks noChangeArrowheads="1"/>
          </p:cNvSpPr>
          <p:nvPr/>
        </p:nvSpPr>
        <p:spPr bwMode="auto">
          <a:xfrm>
            <a:off x="684688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9995" name="AutoShape 11"/>
          <p:cNvSpPr>
            <a:spLocks noChangeArrowheads="1"/>
          </p:cNvSpPr>
          <p:nvPr/>
        </p:nvSpPr>
        <p:spPr bwMode="auto">
          <a:xfrm>
            <a:off x="722947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9996" name="AutoShape 12"/>
          <p:cNvSpPr>
            <a:spLocks noChangeArrowheads="1"/>
          </p:cNvSpPr>
          <p:nvPr/>
        </p:nvSpPr>
        <p:spPr bwMode="auto">
          <a:xfrm>
            <a:off x="761047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9997" name="AutoShape 13"/>
          <p:cNvSpPr>
            <a:spLocks noChangeArrowheads="1"/>
          </p:cNvSpPr>
          <p:nvPr/>
        </p:nvSpPr>
        <p:spPr bwMode="auto">
          <a:xfrm>
            <a:off x="799147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69998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6888" y="4391025"/>
            <a:ext cx="387350" cy="387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69999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29475" y="4391025"/>
            <a:ext cx="387350" cy="387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70000" name="Picture 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10475" y="4391025"/>
            <a:ext cx="387350" cy="387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70001" name="Picture 1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91475" y="4391025"/>
            <a:ext cx="387350" cy="387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70002" name="AutoShape 18"/>
          <p:cNvSpPr>
            <a:spLocks noChangeArrowheads="1"/>
          </p:cNvSpPr>
          <p:nvPr/>
        </p:nvSpPr>
        <p:spPr bwMode="auto">
          <a:xfrm>
            <a:off x="684688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0003" name="AutoShape 19"/>
          <p:cNvSpPr>
            <a:spLocks noChangeArrowheads="1"/>
          </p:cNvSpPr>
          <p:nvPr/>
        </p:nvSpPr>
        <p:spPr bwMode="auto">
          <a:xfrm>
            <a:off x="722947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0004" name="AutoShape 20"/>
          <p:cNvSpPr>
            <a:spLocks noChangeArrowheads="1"/>
          </p:cNvSpPr>
          <p:nvPr/>
        </p:nvSpPr>
        <p:spPr bwMode="auto">
          <a:xfrm>
            <a:off x="761047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0005" name="AutoShape 21"/>
          <p:cNvSpPr>
            <a:spLocks noChangeArrowheads="1"/>
          </p:cNvSpPr>
          <p:nvPr/>
        </p:nvSpPr>
        <p:spPr bwMode="auto">
          <a:xfrm>
            <a:off x="799147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0006" name="AutoShape 22"/>
          <p:cNvSpPr>
            <a:spLocks noChangeArrowheads="1"/>
          </p:cNvSpPr>
          <p:nvPr/>
        </p:nvSpPr>
        <p:spPr bwMode="auto">
          <a:xfrm>
            <a:off x="8880475" y="16510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0007" name="AutoShape 23"/>
          <p:cNvSpPr>
            <a:spLocks noChangeArrowheads="1"/>
          </p:cNvSpPr>
          <p:nvPr/>
        </p:nvSpPr>
        <p:spPr bwMode="auto">
          <a:xfrm>
            <a:off x="9263063" y="1652588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70008" name="Picture 2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644063" y="1651000"/>
            <a:ext cx="387350" cy="387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70009" name="AutoShape 25"/>
          <p:cNvSpPr>
            <a:spLocks noChangeArrowheads="1"/>
          </p:cNvSpPr>
          <p:nvPr/>
        </p:nvSpPr>
        <p:spPr bwMode="auto">
          <a:xfrm>
            <a:off x="10025063" y="1652588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0010" name="AutoShape 26"/>
          <p:cNvSpPr>
            <a:spLocks noChangeArrowheads="1"/>
          </p:cNvSpPr>
          <p:nvPr/>
        </p:nvSpPr>
        <p:spPr bwMode="auto">
          <a:xfrm>
            <a:off x="8880475" y="20177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0011" name="AutoShape 27"/>
          <p:cNvSpPr>
            <a:spLocks noChangeArrowheads="1"/>
          </p:cNvSpPr>
          <p:nvPr/>
        </p:nvSpPr>
        <p:spPr bwMode="auto">
          <a:xfrm>
            <a:off x="9263063" y="2019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70012" name="Picture 2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644063" y="2017713"/>
            <a:ext cx="387350" cy="387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70013" name="AutoShape 29"/>
          <p:cNvSpPr>
            <a:spLocks noChangeArrowheads="1"/>
          </p:cNvSpPr>
          <p:nvPr/>
        </p:nvSpPr>
        <p:spPr bwMode="auto">
          <a:xfrm>
            <a:off x="10025063" y="2019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0014" name="AutoShape 30"/>
          <p:cNvSpPr>
            <a:spLocks noChangeArrowheads="1"/>
          </p:cNvSpPr>
          <p:nvPr/>
        </p:nvSpPr>
        <p:spPr bwMode="auto">
          <a:xfrm>
            <a:off x="8880475" y="23987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0015" name="AutoShape 31"/>
          <p:cNvSpPr>
            <a:spLocks noChangeArrowheads="1"/>
          </p:cNvSpPr>
          <p:nvPr/>
        </p:nvSpPr>
        <p:spPr bwMode="auto">
          <a:xfrm>
            <a:off x="9263063" y="2400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70016" name="Picture 3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644063" y="2398713"/>
            <a:ext cx="387350" cy="387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70017" name="AutoShape 33"/>
          <p:cNvSpPr>
            <a:spLocks noChangeArrowheads="1"/>
          </p:cNvSpPr>
          <p:nvPr/>
        </p:nvSpPr>
        <p:spPr bwMode="auto">
          <a:xfrm>
            <a:off x="10025063" y="2400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0018" name="AutoShape 34"/>
          <p:cNvSpPr>
            <a:spLocks noChangeArrowheads="1"/>
          </p:cNvSpPr>
          <p:nvPr/>
        </p:nvSpPr>
        <p:spPr bwMode="auto">
          <a:xfrm>
            <a:off x="8880475" y="2781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0019" name="AutoShape 35"/>
          <p:cNvSpPr>
            <a:spLocks noChangeArrowheads="1"/>
          </p:cNvSpPr>
          <p:nvPr/>
        </p:nvSpPr>
        <p:spPr bwMode="auto">
          <a:xfrm>
            <a:off x="9263063" y="2781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70020" name="Picture 3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644063" y="2781300"/>
            <a:ext cx="387350" cy="387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70021" name="AutoShape 37"/>
          <p:cNvSpPr>
            <a:spLocks noChangeArrowheads="1"/>
          </p:cNvSpPr>
          <p:nvPr/>
        </p:nvSpPr>
        <p:spPr bwMode="auto">
          <a:xfrm>
            <a:off x="10025063" y="2781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0022" name="AutoShape 38"/>
          <p:cNvSpPr>
            <a:spLocks noChangeArrowheads="1"/>
          </p:cNvSpPr>
          <p:nvPr/>
        </p:nvSpPr>
        <p:spPr bwMode="auto">
          <a:xfrm>
            <a:off x="885983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0023" name="AutoShape 39"/>
          <p:cNvSpPr>
            <a:spLocks noChangeArrowheads="1"/>
          </p:cNvSpPr>
          <p:nvPr/>
        </p:nvSpPr>
        <p:spPr bwMode="auto">
          <a:xfrm>
            <a:off x="924083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0024" name="AutoShape 40"/>
          <p:cNvSpPr>
            <a:spLocks noChangeArrowheads="1"/>
          </p:cNvSpPr>
          <p:nvPr/>
        </p:nvSpPr>
        <p:spPr bwMode="auto">
          <a:xfrm>
            <a:off x="962183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0025" name="AutoShape 41"/>
          <p:cNvSpPr>
            <a:spLocks noChangeArrowheads="1"/>
          </p:cNvSpPr>
          <p:nvPr/>
        </p:nvSpPr>
        <p:spPr bwMode="auto">
          <a:xfrm>
            <a:off x="1000442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0026" name="AutoShape 42"/>
          <p:cNvSpPr>
            <a:spLocks noChangeArrowheads="1"/>
          </p:cNvSpPr>
          <p:nvPr/>
        </p:nvSpPr>
        <p:spPr bwMode="auto">
          <a:xfrm>
            <a:off x="885983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0027" name="AutoShape 43"/>
          <p:cNvSpPr>
            <a:spLocks noChangeArrowheads="1"/>
          </p:cNvSpPr>
          <p:nvPr/>
        </p:nvSpPr>
        <p:spPr bwMode="auto">
          <a:xfrm>
            <a:off x="924083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0028" name="AutoShape 44"/>
          <p:cNvSpPr>
            <a:spLocks noChangeArrowheads="1"/>
          </p:cNvSpPr>
          <p:nvPr/>
        </p:nvSpPr>
        <p:spPr bwMode="auto">
          <a:xfrm>
            <a:off x="962183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0029" name="AutoShape 45"/>
          <p:cNvSpPr>
            <a:spLocks noChangeArrowheads="1"/>
          </p:cNvSpPr>
          <p:nvPr/>
        </p:nvSpPr>
        <p:spPr bwMode="auto">
          <a:xfrm>
            <a:off x="1000442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0030" name="AutoShape 46"/>
          <p:cNvSpPr>
            <a:spLocks noChangeArrowheads="1"/>
          </p:cNvSpPr>
          <p:nvPr/>
        </p:nvSpPr>
        <p:spPr bwMode="auto">
          <a:xfrm>
            <a:off x="8859838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0031" name="AutoShape 47"/>
          <p:cNvSpPr>
            <a:spLocks noChangeArrowheads="1"/>
          </p:cNvSpPr>
          <p:nvPr/>
        </p:nvSpPr>
        <p:spPr bwMode="auto">
          <a:xfrm>
            <a:off x="9240838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0032" name="AutoShape 48"/>
          <p:cNvSpPr>
            <a:spLocks noChangeArrowheads="1"/>
          </p:cNvSpPr>
          <p:nvPr/>
        </p:nvSpPr>
        <p:spPr bwMode="auto">
          <a:xfrm>
            <a:off x="9621838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FF663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defTabSz="449263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00"/>
                </a:solidFill>
                <a:latin typeface="Times New Roman" pitchFamily="18" charset="0"/>
              </a:rPr>
              <a:t>48</a:t>
            </a:r>
          </a:p>
        </p:txBody>
      </p:sp>
      <p:sp>
        <p:nvSpPr>
          <p:cNvPr id="170033" name="AutoShape 49"/>
          <p:cNvSpPr>
            <a:spLocks noChangeArrowheads="1"/>
          </p:cNvSpPr>
          <p:nvPr/>
        </p:nvSpPr>
        <p:spPr bwMode="auto">
          <a:xfrm>
            <a:off x="10004425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0034" name="AutoShape 50"/>
          <p:cNvSpPr>
            <a:spLocks noChangeArrowheads="1"/>
          </p:cNvSpPr>
          <p:nvPr/>
        </p:nvSpPr>
        <p:spPr bwMode="auto">
          <a:xfrm>
            <a:off x="885983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0035" name="AutoShape 51"/>
          <p:cNvSpPr>
            <a:spLocks noChangeArrowheads="1"/>
          </p:cNvSpPr>
          <p:nvPr/>
        </p:nvSpPr>
        <p:spPr bwMode="auto">
          <a:xfrm>
            <a:off x="924083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0036" name="AutoShape 52"/>
          <p:cNvSpPr>
            <a:spLocks noChangeArrowheads="1"/>
          </p:cNvSpPr>
          <p:nvPr/>
        </p:nvSpPr>
        <p:spPr bwMode="auto">
          <a:xfrm>
            <a:off x="962183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0037" name="AutoShape 53"/>
          <p:cNvSpPr>
            <a:spLocks noChangeArrowheads="1"/>
          </p:cNvSpPr>
          <p:nvPr/>
        </p:nvSpPr>
        <p:spPr bwMode="auto">
          <a:xfrm>
            <a:off x="1000442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0038" name="AutoShape 54"/>
          <p:cNvSpPr>
            <a:spLocks noChangeArrowheads="1"/>
          </p:cNvSpPr>
          <p:nvPr/>
        </p:nvSpPr>
        <p:spPr bwMode="auto">
          <a:xfrm>
            <a:off x="7016751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0039" name="AutoShape 55"/>
          <p:cNvSpPr>
            <a:spLocks noChangeArrowheads="1"/>
          </p:cNvSpPr>
          <p:nvPr/>
        </p:nvSpPr>
        <p:spPr bwMode="auto">
          <a:xfrm>
            <a:off x="7356476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0040" name="AutoShape 56"/>
          <p:cNvSpPr>
            <a:spLocks noChangeArrowheads="1"/>
          </p:cNvSpPr>
          <p:nvPr/>
        </p:nvSpPr>
        <p:spPr bwMode="auto">
          <a:xfrm>
            <a:off x="7715251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0041" name="AutoShape 57"/>
          <p:cNvSpPr>
            <a:spLocks noChangeArrowheads="1"/>
          </p:cNvSpPr>
          <p:nvPr/>
        </p:nvSpPr>
        <p:spPr bwMode="auto">
          <a:xfrm>
            <a:off x="8054976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0042" name="AutoShape 58"/>
          <p:cNvSpPr>
            <a:spLocks noChangeArrowheads="1"/>
          </p:cNvSpPr>
          <p:nvPr/>
        </p:nvSpPr>
        <p:spPr bwMode="auto">
          <a:xfrm>
            <a:off x="7016751" y="2162176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0043" name="AutoShape 59"/>
          <p:cNvSpPr>
            <a:spLocks noChangeArrowheads="1"/>
          </p:cNvSpPr>
          <p:nvPr/>
        </p:nvSpPr>
        <p:spPr bwMode="auto">
          <a:xfrm>
            <a:off x="7356476" y="2162176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0044" name="AutoShape 60"/>
          <p:cNvSpPr>
            <a:spLocks noChangeArrowheads="1"/>
          </p:cNvSpPr>
          <p:nvPr/>
        </p:nvSpPr>
        <p:spPr bwMode="auto">
          <a:xfrm>
            <a:off x="7715251" y="2162176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0045" name="AutoShape 61"/>
          <p:cNvSpPr>
            <a:spLocks noChangeArrowheads="1"/>
          </p:cNvSpPr>
          <p:nvPr/>
        </p:nvSpPr>
        <p:spPr bwMode="auto">
          <a:xfrm>
            <a:off x="8054976" y="2162176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0046" name="AutoShape 62"/>
          <p:cNvSpPr>
            <a:spLocks noChangeArrowheads="1"/>
          </p:cNvSpPr>
          <p:nvPr/>
        </p:nvSpPr>
        <p:spPr bwMode="auto">
          <a:xfrm>
            <a:off x="7016751" y="2501901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0047" name="AutoShape 63"/>
          <p:cNvSpPr>
            <a:spLocks noChangeArrowheads="1"/>
          </p:cNvSpPr>
          <p:nvPr/>
        </p:nvSpPr>
        <p:spPr bwMode="auto">
          <a:xfrm>
            <a:off x="7356476" y="2501901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0048" name="AutoShape 64"/>
          <p:cNvSpPr>
            <a:spLocks noChangeArrowheads="1"/>
          </p:cNvSpPr>
          <p:nvPr/>
        </p:nvSpPr>
        <p:spPr bwMode="auto">
          <a:xfrm>
            <a:off x="7715251" y="2501901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663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defTabSz="449263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600" b="1" dirty="0">
                <a:solidFill>
                  <a:srgbClr val="000000"/>
                </a:solidFill>
                <a:latin typeface="Times New Roman" pitchFamily="18" charset="0"/>
              </a:rPr>
              <a:t>Thread</a:t>
            </a:r>
          </a:p>
          <a:p>
            <a:pPr algn="ctr" defTabSz="449263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600" b="1" dirty="0">
                <a:solidFill>
                  <a:srgbClr val="000000"/>
                </a:solidFill>
                <a:latin typeface="Times New Roman" pitchFamily="18" charset="0"/>
              </a:rPr>
              <a:t>(2, 2)‏</a:t>
            </a:r>
          </a:p>
        </p:txBody>
      </p:sp>
      <p:sp>
        <p:nvSpPr>
          <p:cNvPr id="170049" name="AutoShape 65"/>
          <p:cNvSpPr>
            <a:spLocks noChangeArrowheads="1"/>
          </p:cNvSpPr>
          <p:nvPr/>
        </p:nvSpPr>
        <p:spPr bwMode="auto">
          <a:xfrm>
            <a:off x="8054976" y="2501901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0050" name="AutoShape 66"/>
          <p:cNvSpPr>
            <a:spLocks noChangeArrowheads="1"/>
          </p:cNvSpPr>
          <p:nvPr/>
        </p:nvSpPr>
        <p:spPr bwMode="auto">
          <a:xfrm>
            <a:off x="7016751" y="2860676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0051" name="AutoShape 67"/>
          <p:cNvSpPr>
            <a:spLocks noChangeArrowheads="1"/>
          </p:cNvSpPr>
          <p:nvPr/>
        </p:nvSpPr>
        <p:spPr bwMode="auto">
          <a:xfrm>
            <a:off x="7356476" y="2860676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0052" name="AutoShape 68"/>
          <p:cNvSpPr>
            <a:spLocks noChangeArrowheads="1"/>
          </p:cNvSpPr>
          <p:nvPr/>
        </p:nvSpPr>
        <p:spPr bwMode="auto">
          <a:xfrm>
            <a:off x="7715251" y="2860676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0053" name="AutoShape 69"/>
          <p:cNvSpPr>
            <a:spLocks noChangeArrowheads="1"/>
          </p:cNvSpPr>
          <p:nvPr/>
        </p:nvSpPr>
        <p:spPr bwMode="auto">
          <a:xfrm>
            <a:off x="8054976" y="2860676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0054" name="Line 70"/>
          <p:cNvSpPr>
            <a:spLocks noChangeShapeType="1"/>
          </p:cNvSpPr>
          <p:nvPr/>
        </p:nvSpPr>
        <p:spPr bwMode="auto">
          <a:xfrm>
            <a:off x="7735889" y="2765426"/>
            <a:ext cx="1919287" cy="2005013"/>
          </a:xfrm>
          <a:prstGeom prst="line">
            <a:avLst/>
          </a:prstGeom>
          <a:noFill/>
          <a:ln w="1836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70055" name="Line 71"/>
          <p:cNvSpPr>
            <a:spLocks noChangeShapeType="1"/>
          </p:cNvSpPr>
          <p:nvPr/>
        </p:nvSpPr>
        <p:spPr bwMode="auto">
          <a:xfrm>
            <a:off x="7967664" y="2489201"/>
            <a:ext cx="2035175" cy="1922463"/>
          </a:xfrm>
          <a:prstGeom prst="line">
            <a:avLst/>
          </a:prstGeom>
          <a:noFill/>
          <a:ln w="1836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70056" name="Line 72"/>
          <p:cNvSpPr>
            <a:spLocks noChangeShapeType="1"/>
          </p:cNvSpPr>
          <p:nvPr/>
        </p:nvSpPr>
        <p:spPr bwMode="auto">
          <a:xfrm>
            <a:off x="6916739" y="5430839"/>
            <a:ext cx="1406525" cy="1587"/>
          </a:xfrm>
          <a:prstGeom prst="line">
            <a:avLst/>
          </a:prstGeom>
          <a:noFill/>
          <a:ln w="936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70057" name="Text Box 73"/>
          <p:cNvSpPr txBox="1">
            <a:spLocks noChangeArrowheads="1"/>
          </p:cNvSpPr>
          <p:nvPr/>
        </p:nvSpPr>
        <p:spPr bwMode="auto">
          <a:xfrm>
            <a:off x="7161214" y="5489575"/>
            <a:ext cx="1144587" cy="15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449263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 dirty="0">
                <a:latin typeface="Times New Roman" pitchFamily="18" charset="0"/>
              </a:rPr>
              <a:t>   WIDTH</a:t>
            </a:r>
          </a:p>
        </p:txBody>
      </p:sp>
      <p:sp>
        <p:nvSpPr>
          <p:cNvPr id="170058" name="Text Box 74"/>
          <p:cNvSpPr txBox="1">
            <a:spLocks noChangeArrowheads="1"/>
          </p:cNvSpPr>
          <p:nvPr/>
        </p:nvSpPr>
        <p:spPr bwMode="auto">
          <a:xfrm>
            <a:off x="7556501" y="5915026"/>
            <a:ext cx="677863" cy="276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449263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Times New Roman" pitchFamily="18" charset="0"/>
              </a:rPr>
              <a:t>Md</a:t>
            </a:r>
          </a:p>
        </p:txBody>
      </p:sp>
      <p:sp>
        <p:nvSpPr>
          <p:cNvPr id="170059" name="Text Box 75"/>
          <p:cNvSpPr txBox="1">
            <a:spLocks noChangeArrowheads="1"/>
          </p:cNvSpPr>
          <p:nvPr/>
        </p:nvSpPr>
        <p:spPr bwMode="auto">
          <a:xfrm>
            <a:off x="9469439" y="5889626"/>
            <a:ext cx="744537" cy="276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449263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Times New Roman" pitchFamily="18" charset="0"/>
              </a:rPr>
              <a:t>Pd</a:t>
            </a:r>
          </a:p>
        </p:txBody>
      </p:sp>
      <p:sp>
        <p:nvSpPr>
          <p:cNvPr id="170060" name="Text Box 76"/>
          <p:cNvSpPr txBox="1">
            <a:spLocks noChangeArrowheads="1"/>
          </p:cNvSpPr>
          <p:nvPr/>
        </p:nvSpPr>
        <p:spPr bwMode="auto">
          <a:xfrm>
            <a:off x="9353550" y="1219201"/>
            <a:ext cx="585788" cy="276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449263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Times New Roman" pitchFamily="18" charset="0"/>
              </a:rPr>
              <a:t>Nd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48" name="Rectangle 72"/>
          <p:cNvSpPr>
            <a:spLocks noGrp="1" noChangeArrowheads="1"/>
          </p:cNvSpPr>
          <p:nvPr>
            <p:ph type="title"/>
          </p:nvPr>
        </p:nvSpPr>
        <p:spPr>
          <a:xfrm>
            <a:off x="767408" y="228600"/>
            <a:ext cx="7385992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dirty="0">
                <a:ea typeface="新細明體" pitchFamily="18" charset="-120"/>
              </a:rPr>
              <a:t>Matrix Multiplication Using Multiple Blocks</a:t>
            </a:r>
          </a:p>
        </p:txBody>
      </p:sp>
      <p:sp>
        <p:nvSpPr>
          <p:cNvPr id="255049" name="Rectangle 73"/>
          <p:cNvSpPr>
            <a:spLocks noGrp="1" noChangeArrowheads="1"/>
          </p:cNvSpPr>
          <p:nvPr>
            <p:ph type="body" sz="half" idx="1"/>
          </p:nvPr>
        </p:nvSpPr>
        <p:spPr>
          <a:xfrm>
            <a:off x="914399" y="1524000"/>
            <a:ext cx="6675437" cy="4572000"/>
          </a:xfrm>
        </p:spPr>
        <p:txBody>
          <a:bodyPr/>
          <a:lstStyle/>
          <a:p>
            <a:r>
              <a:rPr lang="en-US" altLang="zh-TW" sz="2400" dirty="0">
                <a:ea typeface="新細明體" pitchFamily="18" charset="-120"/>
              </a:rPr>
              <a:t>Break-up Pd into tiles</a:t>
            </a:r>
          </a:p>
          <a:p>
            <a:r>
              <a:rPr lang="en-US" altLang="zh-TW" sz="2400" dirty="0">
                <a:solidFill>
                  <a:srgbClr val="FFFF00"/>
                </a:solidFill>
                <a:ea typeface="新細明體" pitchFamily="18" charset="-120"/>
              </a:rPr>
              <a:t>Each block calculates one tile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Each thread calculates one element in a tile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Block size equal tile size</a:t>
            </a:r>
          </a:p>
        </p:txBody>
      </p:sp>
      <p:sp>
        <p:nvSpPr>
          <p:cNvPr id="74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1472DE-CEDC-4291-BB77-FCC5FBBBCAA7}" type="slidenum">
              <a:rPr lang="zh-TW" altLang="en-US"/>
              <a:pPr/>
              <a:t>96</a:t>
            </a:fld>
            <a:endParaRPr lang="en-US" altLang="zh-TW" dirty="0"/>
          </a:p>
        </p:txBody>
      </p:sp>
      <p:sp>
        <p:nvSpPr>
          <p:cNvPr id="254978" name="Text Box 2"/>
          <p:cNvSpPr txBox="1">
            <a:spLocks noChangeArrowheads="1"/>
          </p:cNvSpPr>
          <p:nvPr/>
        </p:nvSpPr>
        <p:spPr bwMode="auto">
          <a:xfrm>
            <a:off x="5410200" y="3838576"/>
            <a:ext cx="2438400" cy="2486025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1200" b="1" dirty="0">
                <a:solidFill>
                  <a:schemeClr val="bg1"/>
                </a:solidFill>
                <a:latin typeface="Arial" charset="0"/>
                <a:ea typeface="新細明體" pitchFamily="18" charset="-120"/>
                <a:cs typeface="Arial" charset="0"/>
              </a:rPr>
              <a:t>Md</a:t>
            </a:r>
            <a:endParaRPr lang="en-US" altLang="zh-TW" dirty="0">
              <a:solidFill>
                <a:schemeClr val="bg1"/>
              </a:solidFill>
              <a:latin typeface="Arial" charset="0"/>
              <a:ea typeface="新細明體" pitchFamily="18" charset="-120"/>
              <a:cs typeface="Arial" charset="0"/>
            </a:endParaRPr>
          </a:p>
        </p:txBody>
      </p:sp>
      <p:sp>
        <p:nvSpPr>
          <p:cNvPr id="254979" name="Text Box 3"/>
          <p:cNvSpPr txBox="1">
            <a:spLocks noChangeArrowheads="1"/>
          </p:cNvSpPr>
          <p:nvPr/>
        </p:nvSpPr>
        <p:spPr bwMode="auto">
          <a:xfrm>
            <a:off x="7924800" y="1371600"/>
            <a:ext cx="2590800" cy="2438400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1200" b="1" dirty="0">
                <a:solidFill>
                  <a:schemeClr val="bg1"/>
                </a:solidFill>
                <a:latin typeface="Arial" charset="0"/>
                <a:ea typeface="新細明體" pitchFamily="18" charset="-120"/>
                <a:cs typeface="Arial" charset="0"/>
              </a:rPr>
              <a:t>Nd</a:t>
            </a:r>
            <a:endParaRPr lang="en-US" altLang="zh-TW" dirty="0">
              <a:solidFill>
                <a:schemeClr val="bg1"/>
              </a:solidFill>
              <a:latin typeface="Arial" charset="0"/>
              <a:ea typeface="新細明體" pitchFamily="18" charset="-120"/>
              <a:cs typeface="Arial" charset="0"/>
            </a:endParaRPr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7924800" y="3843338"/>
            <a:ext cx="2590800" cy="2481262"/>
          </a:xfrm>
          <a:prstGeom prst="rect">
            <a:avLst/>
          </a:prstGeom>
          <a:solidFill>
            <a:srgbClr val="99FF66"/>
          </a:solidFill>
          <a:ln w="9525" algn="ctr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TW" sz="1200" b="1" dirty="0">
                <a:solidFill>
                  <a:schemeClr val="bg1"/>
                </a:solidFill>
                <a:latin typeface="Arial" charset="0"/>
                <a:ea typeface="新細明體" pitchFamily="18" charset="-120"/>
                <a:cs typeface="Arial" charset="0"/>
              </a:rPr>
              <a:t>Pd</a:t>
            </a:r>
            <a:endParaRPr lang="en-US" altLang="zh-TW" dirty="0">
              <a:solidFill>
                <a:schemeClr val="bg1"/>
              </a:solidFill>
              <a:latin typeface="Arial" charset="0"/>
              <a:ea typeface="新細明體" pitchFamily="18" charset="-120"/>
              <a:cs typeface="Arial" charset="0"/>
            </a:endParaRPr>
          </a:p>
        </p:txBody>
      </p:sp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8753476" y="4697414"/>
            <a:ext cx="823913" cy="822325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1200" b="1" dirty="0">
                <a:solidFill>
                  <a:schemeClr val="bg1"/>
                </a:solidFill>
                <a:latin typeface="Arial" charset="0"/>
                <a:ea typeface="新細明體" pitchFamily="18" charset="-120"/>
                <a:cs typeface="Arial" charset="0"/>
              </a:rPr>
              <a:t>Pd</a:t>
            </a:r>
            <a:r>
              <a:rPr lang="en-US" altLang="zh-TW" sz="1200" b="1" baseline="-25000" dirty="0">
                <a:solidFill>
                  <a:schemeClr val="bg1"/>
                </a:solidFill>
                <a:latin typeface="Arial" charset="0"/>
                <a:ea typeface="新細明體" pitchFamily="18" charset="-120"/>
                <a:cs typeface="Arial" charset="0"/>
              </a:rPr>
              <a:t>sub</a:t>
            </a:r>
            <a:endParaRPr lang="en-US" altLang="zh-TW" dirty="0">
              <a:solidFill>
                <a:schemeClr val="bg1"/>
              </a:solidFill>
              <a:latin typeface="Arial" charset="0"/>
              <a:ea typeface="新細明體" pitchFamily="18" charset="-120"/>
              <a:cs typeface="Arial" charset="0"/>
            </a:endParaRPr>
          </a:p>
        </p:txBody>
      </p:sp>
      <p:sp>
        <p:nvSpPr>
          <p:cNvPr id="254982" name="Line 6"/>
          <p:cNvSpPr>
            <a:spLocks noChangeShapeType="1"/>
          </p:cNvSpPr>
          <p:nvPr/>
        </p:nvSpPr>
        <p:spPr bwMode="auto">
          <a:xfrm>
            <a:off x="9258300" y="3749675"/>
            <a:ext cx="1588" cy="1563688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4983" name="Line 7"/>
          <p:cNvSpPr>
            <a:spLocks noChangeShapeType="1"/>
          </p:cNvSpPr>
          <p:nvPr/>
        </p:nvSpPr>
        <p:spPr bwMode="auto">
          <a:xfrm>
            <a:off x="9204325" y="3744913"/>
            <a:ext cx="0" cy="1560512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4984" name="Line 8"/>
          <p:cNvSpPr>
            <a:spLocks noChangeShapeType="1"/>
          </p:cNvSpPr>
          <p:nvPr/>
        </p:nvSpPr>
        <p:spPr bwMode="auto">
          <a:xfrm>
            <a:off x="10287001" y="3833814"/>
            <a:ext cx="4763" cy="254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54985" name="Line 9"/>
          <p:cNvSpPr>
            <a:spLocks noChangeShapeType="1"/>
          </p:cNvSpPr>
          <p:nvPr/>
        </p:nvSpPr>
        <p:spPr bwMode="auto">
          <a:xfrm rot="-5400000" flipH="1" flipV="1">
            <a:off x="9182100" y="4914900"/>
            <a:ext cx="0" cy="26670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54986" name="Line 10"/>
          <p:cNvSpPr>
            <a:spLocks noChangeShapeType="1"/>
          </p:cNvSpPr>
          <p:nvPr/>
        </p:nvSpPr>
        <p:spPr bwMode="auto">
          <a:xfrm>
            <a:off x="9690100" y="4694239"/>
            <a:ext cx="6350" cy="8223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54987" name="Line 11"/>
          <p:cNvSpPr>
            <a:spLocks noChangeShapeType="1"/>
          </p:cNvSpPr>
          <p:nvPr/>
        </p:nvSpPr>
        <p:spPr bwMode="auto">
          <a:xfrm rot="-5400000">
            <a:off x="9155907" y="5233194"/>
            <a:ext cx="6350" cy="8239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54988" name="Text Box 12"/>
          <p:cNvSpPr txBox="1">
            <a:spLocks noChangeArrowheads="1"/>
          </p:cNvSpPr>
          <p:nvPr/>
        </p:nvSpPr>
        <p:spPr bwMode="auto">
          <a:xfrm>
            <a:off x="8786393" y="5718176"/>
            <a:ext cx="743793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900" b="1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Arial" charset="0"/>
              </a:rPr>
              <a:t>TILE_WIDTH</a:t>
            </a:r>
          </a:p>
        </p:txBody>
      </p:sp>
      <p:sp>
        <p:nvSpPr>
          <p:cNvPr id="254989" name="Text Box 13"/>
          <p:cNvSpPr txBox="1">
            <a:spLocks noChangeArrowheads="1"/>
          </p:cNvSpPr>
          <p:nvPr/>
        </p:nvSpPr>
        <p:spPr bwMode="auto">
          <a:xfrm>
            <a:off x="8953105" y="6042026"/>
            <a:ext cx="410369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900" b="1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Arial" charset="0"/>
              </a:rPr>
              <a:t>WIDTH</a:t>
            </a:r>
            <a:endParaRPr lang="en-US" altLang="zh-TW" dirty="0">
              <a:solidFill>
                <a:schemeClr val="bg1"/>
              </a:solidFill>
              <a:latin typeface="Arial" charset="0"/>
              <a:ea typeface="新細明體" pitchFamily="18" charset="-120"/>
              <a:cs typeface="Arial" charset="0"/>
            </a:endParaRPr>
          </a:p>
        </p:txBody>
      </p:sp>
      <p:sp>
        <p:nvSpPr>
          <p:cNvPr id="254990" name="Text Box 14"/>
          <p:cNvSpPr txBox="1">
            <a:spLocks noChangeArrowheads="1"/>
          </p:cNvSpPr>
          <p:nvPr/>
        </p:nvSpPr>
        <p:spPr bwMode="auto">
          <a:xfrm>
            <a:off x="6782992" y="6053139"/>
            <a:ext cx="410369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900" b="1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Arial" charset="0"/>
              </a:rPr>
              <a:t>WIDTH</a:t>
            </a:r>
            <a:endParaRPr lang="en-US" altLang="zh-TW" sz="900" b="1" dirty="0">
              <a:solidFill>
                <a:schemeClr val="bg1"/>
              </a:solidFill>
              <a:latin typeface="Arial" charset="0"/>
              <a:ea typeface="新細明體" pitchFamily="18" charset="-120"/>
              <a:cs typeface="Arial" charset="0"/>
            </a:endParaRPr>
          </a:p>
        </p:txBody>
      </p:sp>
      <p:sp>
        <p:nvSpPr>
          <p:cNvPr id="254991" name="Text Box 15"/>
          <p:cNvSpPr txBox="1">
            <a:spLocks noChangeArrowheads="1"/>
          </p:cNvSpPr>
          <p:nvPr/>
        </p:nvSpPr>
        <p:spPr bwMode="auto">
          <a:xfrm>
            <a:off x="9204326" y="5313364"/>
            <a:ext cx="55563" cy="53975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endParaRPr lang="en-US" altLang="zh-TW" sz="1200" dirty="0">
              <a:latin typeface="Times New Roman" pitchFamily="18" charset="0"/>
              <a:ea typeface="新細明體" pitchFamily="18" charset="-120"/>
              <a:cs typeface="Arial" charset="0"/>
            </a:endParaRPr>
          </a:p>
          <a:p>
            <a:endParaRPr lang="en-US" altLang="zh-TW" sz="1200" dirty="0">
              <a:latin typeface="Times New Roman" pitchFamily="18" charset="0"/>
              <a:ea typeface="新細明體" pitchFamily="18" charset="-120"/>
              <a:cs typeface="Arial" charset="0"/>
            </a:endParaRPr>
          </a:p>
          <a:p>
            <a:endParaRPr lang="en-US" altLang="zh-TW" dirty="0">
              <a:latin typeface="Arial" charset="0"/>
              <a:ea typeface="新細明體" pitchFamily="18" charset="-120"/>
              <a:cs typeface="Arial" charset="0"/>
            </a:endParaRPr>
          </a:p>
        </p:txBody>
      </p:sp>
      <p:sp>
        <p:nvSpPr>
          <p:cNvPr id="254992" name="Line 16"/>
          <p:cNvSpPr>
            <a:spLocks noChangeShapeType="1"/>
          </p:cNvSpPr>
          <p:nvPr/>
        </p:nvSpPr>
        <p:spPr bwMode="auto">
          <a:xfrm>
            <a:off x="7807325" y="5313363"/>
            <a:ext cx="1379538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54993" name="Line 17"/>
          <p:cNvSpPr>
            <a:spLocks noChangeShapeType="1"/>
          </p:cNvSpPr>
          <p:nvPr/>
        </p:nvSpPr>
        <p:spPr bwMode="auto">
          <a:xfrm>
            <a:off x="7807325" y="5367338"/>
            <a:ext cx="1379538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54994" name="Line 18"/>
          <p:cNvSpPr>
            <a:spLocks noChangeShapeType="1"/>
          </p:cNvSpPr>
          <p:nvPr/>
        </p:nvSpPr>
        <p:spPr bwMode="auto">
          <a:xfrm rot="-5400000">
            <a:off x="6621463" y="5032375"/>
            <a:ext cx="4762" cy="24272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54995" name="Line 19"/>
          <p:cNvSpPr>
            <a:spLocks noChangeShapeType="1"/>
          </p:cNvSpPr>
          <p:nvPr/>
        </p:nvSpPr>
        <p:spPr bwMode="auto">
          <a:xfrm rot="10800000" flipH="1">
            <a:off x="10283826" y="1371600"/>
            <a:ext cx="3175" cy="24130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54996" name="Rectangle 20"/>
          <p:cNvSpPr>
            <a:spLocks noChangeArrowheads="1"/>
          </p:cNvSpPr>
          <p:nvPr/>
        </p:nvSpPr>
        <p:spPr bwMode="auto">
          <a:xfrm>
            <a:off x="5457826" y="5711826"/>
            <a:ext cx="1825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4997" name="Rectangle 21"/>
          <p:cNvSpPr>
            <a:spLocks noChangeArrowheads="1"/>
          </p:cNvSpPr>
          <p:nvPr/>
        </p:nvSpPr>
        <p:spPr bwMode="auto">
          <a:xfrm>
            <a:off x="7745413" y="4703763"/>
            <a:ext cx="1825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4998" name="Rectangle 22"/>
          <p:cNvSpPr>
            <a:spLocks noChangeArrowheads="1"/>
          </p:cNvSpPr>
          <p:nvPr/>
        </p:nvSpPr>
        <p:spPr bwMode="auto">
          <a:xfrm>
            <a:off x="9513888" y="1911351"/>
            <a:ext cx="1825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4999" name="Line 23"/>
          <p:cNvSpPr>
            <a:spLocks noChangeShapeType="1"/>
          </p:cNvSpPr>
          <p:nvPr/>
        </p:nvSpPr>
        <p:spPr bwMode="auto">
          <a:xfrm>
            <a:off x="8750301" y="1314450"/>
            <a:ext cx="822325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none" w="lg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5000" name="Line 24"/>
          <p:cNvSpPr>
            <a:spLocks noChangeShapeType="1"/>
          </p:cNvSpPr>
          <p:nvPr/>
        </p:nvSpPr>
        <p:spPr bwMode="auto">
          <a:xfrm>
            <a:off x="7891464" y="620713"/>
            <a:ext cx="2541587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 type="none" w="lg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5001" name="Text Box 25"/>
          <p:cNvSpPr txBox="1">
            <a:spLocks noChangeArrowheads="1"/>
          </p:cNvSpPr>
          <p:nvPr/>
        </p:nvSpPr>
        <p:spPr bwMode="auto">
          <a:xfrm>
            <a:off x="8915400" y="0"/>
            <a:ext cx="4206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 b="1" dirty="0">
                <a:solidFill>
                  <a:srgbClr val="FFCC00"/>
                </a:solidFill>
                <a:latin typeface="Arial" charset="0"/>
                <a:ea typeface="新細明體" pitchFamily="18" charset="-120"/>
                <a:cs typeface="Arial" charset="0"/>
              </a:rPr>
              <a:t>bx</a:t>
            </a:r>
          </a:p>
        </p:txBody>
      </p:sp>
      <p:sp>
        <p:nvSpPr>
          <p:cNvPr id="255002" name="Text Box 26"/>
          <p:cNvSpPr txBox="1">
            <a:spLocks noChangeArrowheads="1"/>
          </p:cNvSpPr>
          <p:nvPr/>
        </p:nvSpPr>
        <p:spPr bwMode="auto">
          <a:xfrm>
            <a:off x="9032876" y="711200"/>
            <a:ext cx="365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 b="1" dirty="0">
                <a:solidFill>
                  <a:srgbClr val="FF6600"/>
                </a:solidFill>
                <a:latin typeface="Arial" charset="0"/>
                <a:ea typeface="新細明體" pitchFamily="18" charset="-120"/>
                <a:cs typeface="Arial" charset="0"/>
              </a:rPr>
              <a:t>tx</a:t>
            </a:r>
          </a:p>
        </p:txBody>
      </p:sp>
      <p:sp>
        <p:nvSpPr>
          <p:cNvPr id="255003" name="Text Box 27"/>
          <p:cNvSpPr txBox="1">
            <a:spLocks noChangeArrowheads="1"/>
          </p:cNvSpPr>
          <p:nvPr/>
        </p:nvSpPr>
        <p:spPr bwMode="auto">
          <a:xfrm>
            <a:off x="8629650" y="968375"/>
            <a:ext cx="234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 b="1" dirty="0">
                <a:solidFill>
                  <a:srgbClr val="FF6600"/>
                </a:solidFill>
                <a:latin typeface="Arial" charset="0"/>
                <a:ea typeface="新細明體" pitchFamily="18" charset="-120"/>
                <a:cs typeface="Arial" charset="0"/>
              </a:rPr>
              <a:t>0</a:t>
            </a:r>
          </a:p>
        </p:txBody>
      </p:sp>
      <p:sp>
        <p:nvSpPr>
          <p:cNvPr id="255004" name="Text Box 28"/>
          <p:cNvSpPr txBox="1">
            <a:spLocks noChangeArrowheads="1"/>
          </p:cNvSpPr>
          <p:nvPr/>
        </p:nvSpPr>
        <p:spPr bwMode="auto">
          <a:xfrm>
            <a:off x="8731250" y="968375"/>
            <a:ext cx="234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 b="1" dirty="0">
                <a:solidFill>
                  <a:srgbClr val="FF6600"/>
                </a:solidFill>
                <a:latin typeface="Arial" charset="0"/>
                <a:ea typeface="新細明體" pitchFamily="18" charset="-120"/>
                <a:cs typeface="Arial" charset="0"/>
              </a:rPr>
              <a:t>1</a:t>
            </a:r>
          </a:p>
        </p:txBody>
      </p:sp>
      <p:sp>
        <p:nvSpPr>
          <p:cNvPr id="255005" name="Text Box 29"/>
          <p:cNvSpPr txBox="1">
            <a:spLocks noChangeArrowheads="1"/>
          </p:cNvSpPr>
          <p:nvPr/>
        </p:nvSpPr>
        <p:spPr bwMode="auto">
          <a:xfrm>
            <a:off x="8994776" y="966789"/>
            <a:ext cx="12350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 b="1" dirty="0">
                <a:solidFill>
                  <a:srgbClr val="FF6600"/>
                </a:solidFill>
                <a:latin typeface="Arial" charset="0"/>
                <a:ea typeface="新細明體" pitchFamily="18" charset="-120"/>
                <a:cs typeface="Arial" charset="0"/>
              </a:rPr>
              <a:t>TILE_WIDTH-1</a:t>
            </a:r>
          </a:p>
        </p:txBody>
      </p:sp>
      <p:sp>
        <p:nvSpPr>
          <p:cNvPr id="255006" name="Text Box 30"/>
          <p:cNvSpPr txBox="1">
            <a:spLocks noChangeArrowheads="1"/>
          </p:cNvSpPr>
          <p:nvPr/>
        </p:nvSpPr>
        <p:spPr bwMode="auto">
          <a:xfrm>
            <a:off x="8832850" y="968375"/>
            <a:ext cx="234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 b="1" dirty="0">
                <a:solidFill>
                  <a:srgbClr val="FF6600"/>
                </a:solidFill>
                <a:latin typeface="Arial" charset="0"/>
                <a:ea typeface="新細明體" pitchFamily="18" charset="-120"/>
                <a:cs typeface="Arial" charset="0"/>
              </a:rPr>
              <a:t>2</a:t>
            </a:r>
          </a:p>
        </p:txBody>
      </p:sp>
      <p:sp>
        <p:nvSpPr>
          <p:cNvPr id="255007" name="Line 31"/>
          <p:cNvSpPr>
            <a:spLocks noChangeShapeType="1"/>
          </p:cNvSpPr>
          <p:nvPr/>
        </p:nvSpPr>
        <p:spPr bwMode="auto">
          <a:xfrm>
            <a:off x="8763000" y="1216026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5008" name="Line 32"/>
          <p:cNvSpPr>
            <a:spLocks noChangeShapeType="1"/>
          </p:cNvSpPr>
          <p:nvPr/>
        </p:nvSpPr>
        <p:spPr bwMode="auto">
          <a:xfrm>
            <a:off x="9563100" y="1216026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5009" name="Line 33"/>
          <p:cNvSpPr>
            <a:spLocks noChangeShapeType="1"/>
          </p:cNvSpPr>
          <p:nvPr/>
        </p:nvSpPr>
        <p:spPr bwMode="auto">
          <a:xfrm>
            <a:off x="7912100" y="517526"/>
            <a:ext cx="0" cy="92075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5010" name="Line 34"/>
          <p:cNvSpPr>
            <a:spLocks noChangeShapeType="1"/>
          </p:cNvSpPr>
          <p:nvPr/>
        </p:nvSpPr>
        <p:spPr bwMode="auto">
          <a:xfrm>
            <a:off x="9575800" y="517526"/>
            <a:ext cx="0" cy="92075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5011" name="Line 35"/>
          <p:cNvSpPr>
            <a:spLocks noChangeShapeType="1"/>
          </p:cNvSpPr>
          <p:nvPr/>
        </p:nvSpPr>
        <p:spPr bwMode="auto">
          <a:xfrm>
            <a:off x="10426700" y="517526"/>
            <a:ext cx="0" cy="92075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5012" name="Text Box 36"/>
          <p:cNvSpPr txBox="1">
            <a:spLocks noChangeArrowheads="1"/>
          </p:cNvSpPr>
          <p:nvPr/>
        </p:nvSpPr>
        <p:spPr bwMode="auto">
          <a:xfrm>
            <a:off x="8185150" y="276225"/>
            <a:ext cx="234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 b="1" dirty="0">
                <a:solidFill>
                  <a:srgbClr val="FFCC00"/>
                </a:solidFill>
                <a:latin typeface="Arial" charset="0"/>
                <a:ea typeface="新細明體" pitchFamily="18" charset="-120"/>
                <a:cs typeface="Arial" charset="0"/>
              </a:rPr>
              <a:t>0</a:t>
            </a:r>
          </a:p>
        </p:txBody>
      </p:sp>
      <p:sp>
        <p:nvSpPr>
          <p:cNvPr id="255013" name="Text Box 37"/>
          <p:cNvSpPr txBox="1">
            <a:spLocks noChangeArrowheads="1"/>
          </p:cNvSpPr>
          <p:nvPr/>
        </p:nvSpPr>
        <p:spPr bwMode="auto">
          <a:xfrm>
            <a:off x="8985250" y="276225"/>
            <a:ext cx="234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 b="1" dirty="0">
                <a:solidFill>
                  <a:srgbClr val="FFCC00"/>
                </a:solidFill>
                <a:latin typeface="Arial" charset="0"/>
                <a:ea typeface="新細明體" pitchFamily="18" charset="-120"/>
                <a:cs typeface="Arial" charset="0"/>
              </a:rPr>
              <a:t>1</a:t>
            </a:r>
          </a:p>
        </p:txBody>
      </p:sp>
      <p:sp>
        <p:nvSpPr>
          <p:cNvPr id="255014" name="Text Box 38"/>
          <p:cNvSpPr txBox="1">
            <a:spLocks noChangeArrowheads="1"/>
          </p:cNvSpPr>
          <p:nvPr/>
        </p:nvSpPr>
        <p:spPr bwMode="auto">
          <a:xfrm>
            <a:off x="9836150" y="276225"/>
            <a:ext cx="234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 b="1" dirty="0">
                <a:solidFill>
                  <a:srgbClr val="FFCC00"/>
                </a:solidFill>
                <a:latin typeface="Arial" charset="0"/>
                <a:ea typeface="新細明體" pitchFamily="18" charset="-120"/>
                <a:cs typeface="Arial" charset="0"/>
              </a:rPr>
              <a:t>2</a:t>
            </a:r>
          </a:p>
        </p:txBody>
      </p:sp>
      <p:sp>
        <p:nvSpPr>
          <p:cNvPr id="255015" name="Line 39"/>
          <p:cNvSpPr>
            <a:spLocks noChangeShapeType="1"/>
          </p:cNvSpPr>
          <p:nvPr/>
        </p:nvSpPr>
        <p:spPr bwMode="auto">
          <a:xfrm rot="-5400000">
            <a:off x="4956176" y="5146676"/>
            <a:ext cx="822325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5016" name="Line 40"/>
          <p:cNvSpPr>
            <a:spLocks noChangeShapeType="1"/>
          </p:cNvSpPr>
          <p:nvPr/>
        </p:nvSpPr>
        <p:spPr bwMode="auto">
          <a:xfrm rot="16200000">
            <a:off x="2977563" y="5109321"/>
            <a:ext cx="2541587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5017" name="Text Box 41"/>
          <p:cNvSpPr txBox="1">
            <a:spLocks noChangeArrowheads="1"/>
          </p:cNvSpPr>
          <p:nvPr/>
        </p:nvSpPr>
        <p:spPr bwMode="auto">
          <a:xfrm>
            <a:off x="3537156" y="4946602"/>
            <a:ext cx="4206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 b="1" dirty="0">
                <a:solidFill>
                  <a:srgbClr val="FFCC00"/>
                </a:solidFill>
                <a:latin typeface="Arial" charset="0"/>
                <a:ea typeface="新細明體" pitchFamily="18" charset="-120"/>
                <a:cs typeface="Arial" charset="0"/>
              </a:rPr>
              <a:t>by</a:t>
            </a:r>
          </a:p>
        </p:txBody>
      </p:sp>
      <p:sp>
        <p:nvSpPr>
          <p:cNvPr id="255018" name="Text Box 42"/>
          <p:cNvSpPr txBox="1">
            <a:spLocks noChangeArrowheads="1"/>
          </p:cNvSpPr>
          <p:nvPr/>
        </p:nvSpPr>
        <p:spPr bwMode="auto">
          <a:xfrm>
            <a:off x="4587868" y="4953000"/>
            <a:ext cx="365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 b="1" dirty="0">
                <a:solidFill>
                  <a:srgbClr val="FF6600"/>
                </a:solidFill>
                <a:latin typeface="Arial" charset="0"/>
                <a:ea typeface="新細明體" pitchFamily="18" charset="-120"/>
                <a:cs typeface="Arial" charset="0"/>
              </a:rPr>
              <a:t>ty</a:t>
            </a:r>
          </a:p>
        </p:txBody>
      </p:sp>
      <p:sp>
        <p:nvSpPr>
          <p:cNvPr id="255019" name="Text Box 43"/>
          <p:cNvSpPr txBox="1">
            <a:spLocks noChangeArrowheads="1"/>
          </p:cNvSpPr>
          <p:nvPr/>
        </p:nvSpPr>
        <p:spPr bwMode="auto">
          <a:xfrm>
            <a:off x="5041900" y="4902200"/>
            <a:ext cx="234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 b="1" dirty="0">
                <a:solidFill>
                  <a:srgbClr val="FF6600"/>
                </a:solidFill>
                <a:latin typeface="Arial" charset="0"/>
                <a:ea typeface="新細明體" pitchFamily="18" charset="-120"/>
                <a:cs typeface="Arial" charset="0"/>
              </a:rPr>
              <a:t>2</a:t>
            </a:r>
          </a:p>
        </p:txBody>
      </p:sp>
      <p:sp>
        <p:nvSpPr>
          <p:cNvPr id="255020" name="Text Box 44"/>
          <p:cNvSpPr txBox="1">
            <a:spLocks noChangeArrowheads="1"/>
          </p:cNvSpPr>
          <p:nvPr/>
        </p:nvSpPr>
        <p:spPr bwMode="auto">
          <a:xfrm>
            <a:off x="5041900" y="4775200"/>
            <a:ext cx="234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 b="1" dirty="0">
                <a:solidFill>
                  <a:srgbClr val="FF6600"/>
                </a:solidFill>
                <a:latin typeface="Arial" charset="0"/>
                <a:ea typeface="新細明體" pitchFamily="18" charset="-120"/>
                <a:cs typeface="Arial" charset="0"/>
              </a:rPr>
              <a:t>1</a:t>
            </a:r>
          </a:p>
        </p:txBody>
      </p:sp>
      <p:sp>
        <p:nvSpPr>
          <p:cNvPr id="255021" name="Line 45"/>
          <p:cNvSpPr>
            <a:spLocks noChangeShapeType="1"/>
          </p:cNvSpPr>
          <p:nvPr/>
        </p:nvSpPr>
        <p:spPr bwMode="auto">
          <a:xfrm rot="-5400000">
            <a:off x="5321301" y="4991101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5022" name="Line 46"/>
          <p:cNvSpPr>
            <a:spLocks noChangeShapeType="1"/>
          </p:cNvSpPr>
          <p:nvPr/>
        </p:nvSpPr>
        <p:spPr bwMode="auto">
          <a:xfrm rot="-5400000">
            <a:off x="5321301" y="4889501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5023" name="Text Box 47"/>
          <p:cNvSpPr txBox="1">
            <a:spLocks noChangeArrowheads="1"/>
          </p:cNvSpPr>
          <p:nvPr/>
        </p:nvSpPr>
        <p:spPr bwMode="auto">
          <a:xfrm>
            <a:off x="5029200" y="4648200"/>
            <a:ext cx="234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 b="1" dirty="0">
                <a:solidFill>
                  <a:srgbClr val="FF6600"/>
                </a:solidFill>
                <a:latin typeface="Arial" charset="0"/>
                <a:ea typeface="新細明體" pitchFamily="18" charset="-120"/>
                <a:cs typeface="Arial" charset="0"/>
              </a:rPr>
              <a:t>0</a:t>
            </a:r>
          </a:p>
        </p:txBody>
      </p:sp>
      <p:sp>
        <p:nvSpPr>
          <p:cNvPr id="255024" name="Line 48"/>
          <p:cNvSpPr>
            <a:spLocks noChangeShapeType="1"/>
          </p:cNvSpPr>
          <p:nvPr/>
        </p:nvSpPr>
        <p:spPr bwMode="auto">
          <a:xfrm rot="-5400000">
            <a:off x="5321301" y="4787901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5025" name="Text Box 49"/>
          <p:cNvSpPr txBox="1">
            <a:spLocks noChangeArrowheads="1"/>
          </p:cNvSpPr>
          <p:nvPr/>
        </p:nvSpPr>
        <p:spPr bwMode="auto">
          <a:xfrm>
            <a:off x="4220497" y="5485067"/>
            <a:ext cx="12350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 b="1" dirty="0">
                <a:solidFill>
                  <a:srgbClr val="FF6600"/>
                </a:solidFill>
                <a:latin typeface="Arial" charset="0"/>
                <a:ea typeface="新細明體" pitchFamily="18" charset="-120"/>
                <a:cs typeface="Arial" charset="0"/>
              </a:rPr>
              <a:t>TILE_WIDTH-1</a:t>
            </a:r>
          </a:p>
        </p:txBody>
      </p:sp>
      <p:sp>
        <p:nvSpPr>
          <p:cNvPr id="255026" name="Line 50"/>
          <p:cNvSpPr>
            <a:spLocks noChangeShapeType="1"/>
          </p:cNvSpPr>
          <p:nvPr/>
        </p:nvSpPr>
        <p:spPr bwMode="auto">
          <a:xfrm rot="-5400000">
            <a:off x="5318126" y="5418138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5027" name="Line 51"/>
          <p:cNvSpPr>
            <a:spLocks noChangeShapeType="1"/>
          </p:cNvSpPr>
          <p:nvPr/>
        </p:nvSpPr>
        <p:spPr bwMode="auto">
          <a:xfrm rot="16200000">
            <a:off x="4197557" y="6327727"/>
            <a:ext cx="0" cy="92075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5028" name="Line 52"/>
          <p:cNvSpPr>
            <a:spLocks noChangeShapeType="1"/>
          </p:cNvSpPr>
          <p:nvPr/>
        </p:nvSpPr>
        <p:spPr bwMode="auto">
          <a:xfrm rot="16200000">
            <a:off x="4184857" y="5489527"/>
            <a:ext cx="0" cy="92075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5029" name="Line 53"/>
          <p:cNvSpPr>
            <a:spLocks noChangeShapeType="1"/>
          </p:cNvSpPr>
          <p:nvPr/>
        </p:nvSpPr>
        <p:spPr bwMode="auto">
          <a:xfrm rot="16200000">
            <a:off x="4197557" y="4664027"/>
            <a:ext cx="0" cy="92075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5030" name="Text Box 54"/>
          <p:cNvSpPr txBox="1">
            <a:spLocks noChangeArrowheads="1"/>
          </p:cNvSpPr>
          <p:nvPr/>
        </p:nvSpPr>
        <p:spPr bwMode="auto">
          <a:xfrm>
            <a:off x="3924506" y="5832428"/>
            <a:ext cx="234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 b="1" dirty="0">
                <a:solidFill>
                  <a:srgbClr val="FFCC00"/>
                </a:solidFill>
                <a:latin typeface="Arial" charset="0"/>
                <a:ea typeface="新細明體" pitchFamily="18" charset="-120"/>
                <a:cs typeface="Arial" charset="0"/>
              </a:rPr>
              <a:t>2</a:t>
            </a:r>
          </a:p>
        </p:txBody>
      </p:sp>
      <p:sp>
        <p:nvSpPr>
          <p:cNvPr id="255031" name="Text Box 55"/>
          <p:cNvSpPr txBox="1">
            <a:spLocks noChangeArrowheads="1"/>
          </p:cNvSpPr>
          <p:nvPr/>
        </p:nvSpPr>
        <p:spPr bwMode="auto">
          <a:xfrm>
            <a:off x="3924506" y="5032328"/>
            <a:ext cx="234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 b="1" dirty="0">
                <a:solidFill>
                  <a:srgbClr val="FFCC00"/>
                </a:solidFill>
                <a:latin typeface="Arial" charset="0"/>
                <a:ea typeface="新細明體" pitchFamily="18" charset="-120"/>
                <a:cs typeface="Arial" charset="0"/>
              </a:rPr>
              <a:t>1</a:t>
            </a:r>
          </a:p>
        </p:txBody>
      </p:sp>
      <p:sp>
        <p:nvSpPr>
          <p:cNvPr id="255032" name="Text Box 56"/>
          <p:cNvSpPr txBox="1">
            <a:spLocks noChangeArrowheads="1"/>
          </p:cNvSpPr>
          <p:nvPr/>
        </p:nvSpPr>
        <p:spPr bwMode="auto">
          <a:xfrm>
            <a:off x="3924506" y="4181428"/>
            <a:ext cx="234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 b="1" dirty="0">
                <a:solidFill>
                  <a:srgbClr val="FFCC00"/>
                </a:solidFill>
                <a:latin typeface="Arial" charset="0"/>
                <a:ea typeface="新細明體" pitchFamily="18" charset="-120"/>
                <a:cs typeface="Arial" charset="0"/>
              </a:rPr>
              <a:t>0</a:t>
            </a:r>
          </a:p>
        </p:txBody>
      </p:sp>
      <p:sp>
        <p:nvSpPr>
          <p:cNvPr id="255033" name="Line 57"/>
          <p:cNvSpPr>
            <a:spLocks noChangeShapeType="1"/>
          </p:cNvSpPr>
          <p:nvPr/>
        </p:nvSpPr>
        <p:spPr bwMode="auto">
          <a:xfrm>
            <a:off x="8737600" y="517526"/>
            <a:ext cx="0" cy="92075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5034" name="Line 58"/>
          <p:cNvSpPr>
            <a:spLocks noChangeShapeType="1"/>
          </p:cNvSpPr>
          <p:nvPr/>
        </p:nvSpPr>
        <p:spPr bwMode="auto">
          <a:xfrm rot="16200000">
            <a:off x="4212305" y="3798379"/>
            <a:ext cx="0" cy="92075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5035" name="Line 59"/>
          <p:cNvSpPr>
            <a:spLocks noChangeShapeType="1"/>
          </p:cNvSpPr>
          <p:nvPr/>
        </p:nvSpPr>
        <p:spPr bwMode="auto">
          <a:xfrm>
            <a:off x="8839200" y="1216026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5036" name="Line 60"/>
          <p:cNvSpPr>
            <a:spLocks noChangeShapeType="1"/>
          </p:cNvSpPr>
          <p:nvPr/>
        </p:nvSpPr>
        <p:spPr bwMode="auto">
          <a:xfrm>
            <a:off x="8915400" y="1216026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5037" name="Line 61"/>
          <p:cNvSpPr>
            <a:spLocks noChangeShapeType="1"/>
          </p:cNvSpPr>
          <p:nvPr/>
        </p:nvSpPr>
        <p:spPr bwMode="auto">
          <a:xfrm>
            <a:off x="9004300" y="1216026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5038" name="Line 62"/>
          <p:cNvSpPr>
            <a:spLocks noChangeShapeType="1"/>
          </p:cNvSpPr>
          <p:nvPr/>
        </p:nvSpPr>
        <p:spPr bwMode="auto">
          <a:xfrm>
            <a:off x="9486900" y="1216026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5039" name="Line 63"/>
          <p:cNvSpPr>
            <a:spLocks noChangeShapeType="1"/>
          </p:cNvSpPr>
          <p:nvPr/>
        </p:nvSpPr>
        <p:spPr bwMode="auto">
          <a:xfrm rot="-5400000">
            <a:off x="5321301" y="4699001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5040" name="Line 64"/>
          <p:cNvSpPr>
            <a:spLocks noChangeShapeType="1"/>
          </p:cNvSpPr>
          <p:nvPr/>
        </p:nvSpPr>
        <p:spPr bwMode="auto">
          <a:xfrm rot="-5400000">
            <a:off x="5318126" y="5494338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5041" name="Text Box 65"/>
          <p:cNvSpPr txBox="1">
            <a:spLocks noChangeArrowheads="1"/>
          </p:cNvSpPr>
          <p:nvPr/>
        </p:nvSpPr>
        <p:spPr bwMode="auto">
          <a:xfrm rot="-5400000">
            <a:off x="9406732" y="5023451"/>
            <a:ext cx="82073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900" b="1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Arial" charset="0"/>
              </a:rPr>
              <a:t>TILE_WIDTHE</a:t>
            </a:r>
            <a:endParaRPr lang="en-US" altLang="zh-TW" sz="900" dirty="0">
              <a:solidFill>
                <a:schemeClr val="bg1"/>
              </a:solidFill>
              <a:latin typeface="Arial" charset="0"/>
              <a:ea typeface="新細明體" pitchFamily="18" charset="-120"/>
              <a:cs typeface="Arial" charset="0"/>
            </a:endParaRPr>
          </a:p>
        </p:txBody>
      </p:sp>
      <p:sp>
        <p:nvSpPr>
          <p:cNvPr id="255042" name="Text Box 66"/>
          <p:cNvSpPr txBox="1">
            <a:spLocks noChangeArrowheads="1"/>
          </p:cNvSpPr>
          <p:nvPr/>
        </p:nvSpPr>
        <p:spPr bwMode="auto">
          <a:xfrm rot="-5400000">
            <a:off x="9950055" y="4982176"/>
            <a:ext cx="410369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900" b="1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Arial" charset="0"/>
              </a:rPr>
              <a:t>WIDTH</a:t>
            </a:r>
            <a:endParaRPr lang="en-US" altLang="zh-TW" sz="900" b="1" dirty="0">
              <a:solidFill>
                <a:schemeClr val="bg1"/>
              </a:solidFill>
              <a:latin typeface="Arial" charset="0"/>
              <a:ea typeface="新細明體" pitchFamily="18" charset="-120"/>
              <a:cs typeface="Arial" charset="0"/>
            </a:endParaRPr>
          </a:p>
        </p:txBody>
      </p:sp>
      <p:sp>
        <p:nvSpPr>
          <p:cNvPr id="255043" name="Text Box 67"/>
          <p:cNvSpPr txBox="1">
            <a:spLocks noChangeArrowheads="1"/>
          </p:cNvSpPr>
          <p:nvPr/>
        </p:nvSpPr>
        <p:spPr bwMode="auto">
          <a:xfrm rot="-5400000">
            <a:off x="9921480" y="2191351"/>
            <a:ext cx="410369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900" b="1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Arial" charset="0"/>
              </a:rPr>
              <a:t>WIDTH</a:t>
            </a:r>
            <a:endParaRPr lang="en-US" altLang="zh-TW" sz="900" b="1" dirty="0">
              <a:solidFill>
                <a:schemeClr val="bg1"/>
              </a:solidFill>
              <a:latin typeface="Arial" charset="0"/>
              <a:ea typeface="新細明體" pitchFamily="18" charset="-120"/>
              <a:cs typeface="Arial" charset="0"/>
            </a:endParaRPr>
          </a:p>
        </p:txBody>
      </p:sp>
      <p:sp>
        <p:nvSpPr>
          <p:cNvPr id="255044" name="Text Box 68"/>
          <p:cNvSpPr txBox="1">
            <a:spLocks noChangeArrowheads="1"/>
          </p:cNvSpPr>
          <p:nvPr/>
        </p:nvSpPr>
        <p:spPr bwMode="auto">
          <a:xfrm>
            <a:off x="5410200" y="5257801"/>
            <a:ext cx="2400300" cy="111125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endParaRPr lang="zh-TW" altLang="zh-TW">
              <a:latin typeface="Arial" charset="0"/>
              <a:cs typeface="Arial" charset="0"/>
            </a:endParaRPr>
          </a:p>
        </p:txBody>
      </p:sp>
      <p:sp>
        <p:nvSpPr>
          <p:cNvPr id="255045" name="Text Box 69"/>
          <p:cNvSpPr txBox="1">
            <a:spLocks noChangeArrowheads="1"/>
          </p:cNvSpPr>
          <p:nvPr/>
        </p:nvSpPr>
        <p:spPr bwMode="auto">
          <a:xfrm>
            <a:off x="9220200" y="1371600"/>
            <a:ext cx="76200" cy="2438400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endParaRPr lang="zh-TW" altLang="zh-TW">
              <a:latin typeface="Arial" charset="0"/>
              <a:cs typeface="Arial" charset="0"/>
            </a:endParaRPr>
          </a:p>
        </p:txBody>
      </p:sp>
      <p:sp>
        <p:nvSpPr>
          <p:cNvPr id="255046" name="Rectangle 70"/>
          <p:cNvSpPr>
            <a:spLocks noChangeArrowheads="1"/>
          </p:cNvSpPr>
          <p:nvPr/>
        </p:nvSpPr>
        <p:spPr bwMode="auto">
          <a:xfrm rot="-5400000">
            <a:off x="5392738" y="6446838"/>
            <a:ext cx="1825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95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 Small Example</a:t>
            </a:r>
          </a:p>
        </p:txBody>
      </p:sp>
      <p:sp>
        <p:nvSpPr>
          <p:cNvPr id="48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553B-540A-4B4B-8FD6-25DD4E92CE99}" type="slidenum">
              <a:rPr lang="zh-TW" altLang="en-US"/>
              <a:pPr/>
              <a:t>97</a:t>
            </a:fld>
            <a:endParaRPr lang="en-US" altLang="zh-TW"/>
          </a:p>
        </p:txBody>
      </p:sp>
      <p:grpSp>
        <p:nvGrpSpPr>
          <p:cNvPr id="2" name="群組 48"/>
          <p:cNvGrpSpPr/>
          <p:nvPr/>
        </p:nvGrpSpPr>
        <p:grpSpPr>
          <a:xfrm>
            <a:off x="2249489" y="1500174"/>
            <a:ext cx="3905509" cy="3157954"/>
            <a:chOff x="2606675" y="2447925"/>
            <a:chExt cx="3905509" cy="3157954"/>
          </a:xfrm>
        </p:grpSpPr>
        <p:sp>
          <p:nvSpPr>
            <p:cNvPr id="258050" name="Rectangle 2"/>
            <p:cNvSpPr>
              <a:spLocks noChangeArrowheads="1"/>
            </p:cNvSpPr>
            <p:nvPr/>
          </p:nvSpPr>
          <p:spPr bwMode="auto">
            <a:xfrm>
              <a:off x="3444875" y="3133725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>
                  <a:ea typeface="新細明體" pitchFamily="18" charset="-120"/>
                  <a:cs typeface="Arial" charset="0"/>
                </a:rPr>
                <a:t>P</a:t>
              </a:r>
              <a:r>
                <a:rPr lang="en-US" altLang="zh-TW" sz="1600" baseline="-25000">
                  <a:ea typeface="新細明體" pitchFamily="18" charset="-120"/>
                  <a:cs typeface="Arial" charset="0"/>
                </a:rPr>
                <a:t>1,0</a:t>
              </a:r>
              <a:endParaRPr lang="en-US" altLang="zh-TW" sz="1600"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258051" name="Rectangle 3"/>
            <p:cNvSpPr>
              <a:spLocks noChangeArrowheads="1"/>
            </p:cNvSpPr>
            <p:nvPr/>
          </p:nvSpPr>
          <p:spPr bwMode="auto">
            <a:xfrm>
              <a:off x="2987675" y="3133725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>
                  <a:ea typeface="新細明體" pitchFamily="18" charset="-120"/>
                  <a:cs typeface="Arial" charset="0"/>
                </a:rPr>
                <a:t>P</a:t>
              </a:r>
              <a:r>
                <a:rPr lang="en-US" altLang="zh-TW" sz="1600" baseline="-25000">
                  <a:ea typeface="新細明體" pitchFamily="18" charset="-120"/>
                  <a:cs typeface="Arial" charset="0"/>
                </a:rPr>
                <a:t>0,0</a:t>
              </a:r>
              <a:endParaRPr lang="en-US" altLang="zh-TW" sz="1600"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258052" name="Rectangle 4"/>
            <p:cNvSpPr>
              <a:spLocks noChangeArrowheads="1"/>
            </p:cNvSpPr>
            <p:nvPr/>
          </p:nvSpPr>
          <p:spPr bwMode="auto">
            <a:xfrm>
              <a:off x="2987675" y="3590925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>
                  <a:ea typeface="新細明體" pitchFamily="18" charset="-120"/>
                  <a:cs typeface="Arial" charset="0"/>
                </a:rPr>
                <a:t>P</a:t>
              </a:r>
              <a:r>
                <a:rPr lang="en-US" altLang="zh-TW" sz="1600" baseline="-25000">
                  <a:ea typeface="新細明體" pitchFamily="18" charset="-120"/>
                  <a:cs typeface="Arial" charset="0"/>
                </a:rPr>
                <a:t>0,1</a:t>
              </a:r>
            </a:p>
          </p:txBody>
        </p:sp>
        <p:sp>
          <p:nvSpPr>
            <p:cNvPr id="258053" name="Rectangle 5"/>
            <p:cNvSpPr>
              <a:spLocks noChangeArrowheads="1"/>
            </p:cNvSpPr>
            <p:nvPr/>
          </p:nvSpPr>
          <p:spPr bwMode="auto">
            <a:xfrm>
              <a:off x="2987675" y="4048125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8054" name="Rectangle 6"/>
            <p:cNvSpPr>
              <a:spLocks noChangeArrowheads="1"/>
            </p:cNvSpPr>
            <p:nvPr/>
          </p:nvSpPr>
          <p:spPr bwMode="auto">
            <a:xfrm>
              <a:off x="2987675" y="4505325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8055" name="Rectangle 7"/>
            <p:cNvSpPr>
              <a:spLocks noChangeArrowheads="1"/>
            </p:cNvSpPr>
            <p:nvPr/>
          </p:nvSpPr>
          <p:spPr bwMode="auto">
            <a:xfrm>
              <a:off x="3444875" y="3590925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8056" name="Rectangle 8"/>
            <p:cNvSpPr>
              <a:spLocks noChangeArrowheads="1"/>
            </p:cNvSpPr>
            <p:nvPr/>
          </p:nvSpPr>
          <p:spPr bwMode="auto">
            <a:xfrm>
              <a:off x="3444875" y="4048125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8057" name="Rectangle 9"/>
            <p:cNvSpPr>
              <a:spLocks noChangeArrowheads="1"/>
            </p:cNvSpPr>
            <p:nvPr/>
          </p:nvSpPr>
          <p:spPr bwMode="auto">
            <a:xfrm>
              <a:off x="3444875" y="4505325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8058" name="Rectangle 10"/>
            <p:cNvSpPr>
              <a:spLocks noChangeArrowheads="1"/>
            </p:cNvSpPr>
            <p:nvPr/>
          </p:nvSpPr>
          <p:spPr bwMode="auto">
            <a:xfrm>
              <a:off x="3902075" y="3133725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>
                  <a:ea typeface="新細明體" pitchFamily="18" charset="-120"/>
                  <a:cs typeface="Arial" charset="0"/>
                </a:rPr>
                <a:t>P</a:t>
              </a:r>
              <a:r>
                <a:rPr lang="en-US" altLang="zh-TW" sz="1600" baseline="-25000">
                  <a:ea typeface="新細明體" pitchFamily="18" charset="-120"/>
                  <a:cs typeface="Arial" charset="0"/>
                </a:rPr>
                <a:t>2,0</a:t>
              </a:r>
            </a:p>
          </p:txBody>
        </p:sp>
        <p:sp>
          <p:nvSpPr>
            <p:cNvPr id="258059" name="Rectangle 11"/>
            <p:cNvSpPr>
              <a:spLocks noChangeArrowheads="1"/>
            </p:cNvSpPr>
            <p:nvPr/>
          </p:nvSpPr>
          <p:spPr bwMode="auto">
            <a:xfrm>
              <a:off x="3902075" y="3590925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8060" name="Rectangle 12"/>
            <p:cNvSpPr>
              <a:spLocks noChangeArrowheads="1"/>
            </p:cNvSpPr>
            <p:nvPr/>
          </p:nvSpPr>
          <p:spPr bwMode="auto">
            <a:xfrm>
              <a:off x="4359275" y="3590925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8061" name="Rectangle 13"/>
            <p:cNvSpPr>
              <a:spLocks noChangeArrowheads="1"/>
            </p:cNvSpPr>
            <p:nvPr/>
          </p:nvSpPr>
          <p:spPr bwMode="auto">
            <a:xfrm>
              <a:off x="4359275" y="4048125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8062" name="Rectangle 14"/>
            <p:cNvSpPr>
              <a:spLocks noChangeArrowheads="1"/>
            </p:cNvSpPr>
            <p:nvPr/>
          </p:nvSpPr>
          <p:spPr bwMode="auto">
            <a:xfrm>
              <a:off x="4359275" y="3133725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>
                  <a:ea typeface="新細明體" pitchFamily="18" charset="-120"/>
                  <a:cs typeface="Arial" charset="0"/>
                </a:rPr>
                <a:t>P</a:t>
              </a:r>
              <a:r>
                <a:rPr lang="en-US" altLang="zh-TW" sz="1600" baseline="-25000">
                  <a:ea typeface="新細明體" pitchFamily="18" charset="-120"/>
                  <a:cs typeface="Arial" charset="0"/>
                </a:rPr>
                <a:t>3,0</a:t>
              </a:r>
            </a:p>
          </p:txBody>
        </p:sp>
        <p:sp>
          <p:nvSpPr>
            <p:cNvPr id="258063" name="Rectangle 15"/>
            <p:cNvSpPr>
              <a:spLocks noChangeArrowheads="1"/>
            </p:cNvSpPr>
            <p:nvPr/>
          </p:nvSpPr>
          <p:spPr bwMode="auto">
            <a:xfrm>
              <a:off x="3902075" y="4048125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8064" name="Rectangle 16"/>
            <p:cNvSpPr>
              <a:spLocks noChangeArrowheads="1"/>
            </p:cNvSpPr>
            <p:nvPr/>
          </p:nvSpPr>
          <p:spPr bwMode="auto">
            <a:xfrm>
              <a:off x="3902075" y="4505325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8065" name="Rectangle 17"/>
            <p:cNvSpPr>
              <a:spLocks noChangeArrowheads="1"/>
            </p:cNvSpPr>
            <p:nvPr/>
          </p:nvSpPr>
          <p:spPr bwMode="auto">
            <a:xfrm>
              <a:off x="4359275" y="4505325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8066" name="Rectangle 18"/>
            <p:cNvSpPr>
              <a:spLocks noChangeArrowheads="1"/>
            </p:cNvSpPr>
            <p:nvPr/>
          </p:nvSpPr>
          <p:spPr bwMode="auto">
            <a:xfrm>
              <a:off x="3444875" y="3590925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>
                  <a:ea typeface="新細明體" pitchFamily="18" charset="-120"/>
                  <a:cs typeface="Arial" charset="0"/>
                </a:rPr>
                <a:t>P</a:t>
              </a:r>
              <a:r>
                <a:rPr lang="en-US" altLang="zh-TW" sz="1600" baseline="-25000">
                  <a:ea typeface="新細明體" pitchFamily="18" charset="-120"/>
                  <a:cs typeface="Arial" charset="0"/>
                </a:rPr>
                <a:t>1,1</a:t>
              </a:r>
            </a:p>
          </p:txBody>
        </p:sp>
        <p:sp>
          <p:nvSpPr>
            <p:cNvPr id="258067" name="Rectangle 19"/>
            <p:cNvSpPr>
              <a:spLocks noChangeArrowheads="1"/>
            </p:cNvSpPr>
            <p:nvPr/>
          </p:nvSpPr>
          <p:spPr bwMode="auto">
            <a:xfrm>
              <a:off x="2987675" y="4048125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ea typeface="新細明體" pitchFamily="18" charset="-120"/>
                  <a:cs typeface="Arial" charset="0"/>
                </a:rPr>
                <a:t>P</a:t>
              </a:r>
              <a:r>
                <a:rPr lang="en-US" altLang="zh-TW" sz="1600" baseline="-25000" dirty="0">
                  <a:ea typeface="新細明體" pitchFamily="18" charset="-120"/>
                  <a:cs typeface="Arial" charset="0"/>
                </a:rPr>
                <a:t>0,2</a:t>
              </a:r>
              <a:endParaRPr lang="en-US" altLang="zh-TW" sz="1600" dirty="0"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258068" name="Rectangle 20"/>
            <p:cNvSpPr>
              <a:spLocks noChangeArrowheads="1"/>
            </p:cNvSpPr>
            <p:nvPr/>
          </p:nvSpPr>
          <p:spPr bwMode="auto">
            <a:xfrm>
              <a:off x="3902075" y="4048125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>
                  <a:ea typeface="新細明體" pitchFamily="18" charset="-120"/>
                  <a:cs typeface="Arial" charset="0"/>
                </a:rPr>
                <a:t>P</a:t>
              </a:r>
              <a:r>
                <a:rPr lang="en-US" altLang="zh-TW" sz="1600" baseline="-25000">
                  <a:ea typeface="新細明體" pitchFamily="18" charset="-120"/>
                  <a:cs typeface="Arial" charset="0"/>
                </a:rPr>
                <a:t>2,2</a:t>
              </a:r>
            </a:p>
          </p:txBody>
        </p:sp>
        <p:sp>
          <p:nvSpPr>
            <p:cNvPr id="258069" name="Rectangle 21"/>
            <p:cNvSpPr>
              <a:spLocks noChangeArrowheads="1"/>
            </p:cNvSpPr>
            <p:nvPr/>
          </p:nvSpPr>
          <p:spPr bwMode="auto">
            <a:xfrm>
              <a:off x="4359275" y="4048125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ea typeface="新細明體" pitchFamily="18" charset="-120"/>
                  <a:cs typeface="Arial" charset="0"/>
                </a:rPr>
                <a:t>P</a:t>
              </a:r>
              <a:r>
                <a:rPr lang="en-US" altLang="zh-TW" sz="1600" baseline="-25000" dirty="0">
                  <a:ea typeface="新細明體" pitchFamily="18" charset="-120"/>
                  <a:cs typeface="Arial" charset="0"/>
                </a:rPr>
                <a:t>3,2</a:t>
              </a:r>
            </a:p>
          </p:txBody>
        </p:sp>
        <p:sp>
          <p:nvSpPr>
            <p:cNvPr id="258070" name="Rectangle 22"/>
            <p:cNvSpPr>
              <a:spLocks noChangeArrowheads="1"/>
            </p:cNvSpPr>
            <p:nvPr/>
          </p:nvSpPr>
          <p:spPr bwMode="auto">
            <a:xfrm>
              <a:off x="3444875" y="4048125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>
                  <a:ea typeface="新細明體" pitchFamily="18" charset="-120"/>
                  <a:cs typeface="Arial" charset="0"/>
                </a:rPr>
                <a:t>P</a:t>
              </a:r>
              <a:r>
                <a:rPr lang="en-US" altLang="zh-TW" sz="1600" baseline="-25000">
                  <a:ea typeface="新細明體" pitchFamily="18" charset="-120"/>
                  <a:cs typeface="Arial" charset="0"/>
                </a:rPr>
                <a:t>1,2</a:t>
              </a:r>
            </a:p>
          </p:txBody>
        </p:sp>
        <p:sp>
          <p:nvSpPr>
            <p:cNvPr id="258071" name="Rectangle 23"/>
            <p:cNvSpPr>
              <a:spLocks noChangeArrowheads="1"/>
            </p:cNvSpPr>
            <p:nvPr/>
          </p:nvSpPr>
          <p:spPr bwMode="auto">
            <a:xfrm>
              <a:off x="4359275" y="3590925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>
                  <a:ea typeface="新細明體" pitchFamily="18" charset="-120"/>
                  <a:cs typeface="Arial" charset="0"/>
                </a:rPr>
                <a:t>P</a:t>
              </a:r>
              <a:r>
                <a:rPr lang="en-US" altLang="zh-TW" sz="1600" baseline="-25000">
                  <a:ea typeface="新細明體" pitchFamily="18" charset="-120"/>
                  <a:cs typeface="Arial" charset="0"/>
                </a:rPr>
                <a:t>3,1</a:t>
              </a:r>
            </a:p>
          </p:txBody>
        </p:sp>
        <p:sp>
          <p:nvSpPr>
            <p:cNvPr id="258072" name="Rectangle 24"/>
            <p:cNvSpPr>
              <a:spLocks noChangeArrowheads="1"/>
            </p:cNvSpPr>
            <p:nvPr/>
          </p:nvSpPr>
          <p:spPr bwMode="auto">
            <a:xfrm>
              <a:off x="3902075" y="3590925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>
                  <a:ea typeface="新細明體" pitchFamily="18" charset="-120"/>
                  <a:cs typeface="Arial" charset="0"/>
                </a:rPr>
                <a:t>P</a:t>
              </a:r>
              <a:r>
                <a:rPr lang="en-US" altLang="zh-TW" sz="1600" baseline="-25000">
                  <a:ea typeface="新細明體" pitchFamily="18" charset="-120"/>
                  <a:cs typeface="Arial" charset="0"/>
                </a:rPr>
                <a:t>2,1</a:t>
              </a:r>
            </a:p>
          </p:txBody>
        </p:sp>
        <p:sp>
          <p:nvSpPr>
            <p:cNvPr id="258073" name="Rectangle 25"/>
            <p:cNvSpPr>
              <a:spLocks noChangeArrowheads="1"/>
            </p:cNvSpPr>
            <p:nvPr/>
          </p:nvSpPr>
          <p:spPr bwMode="auto">
            <a:xfrm>
              <a:off x="2987675" y="4505325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8074" name="Rectangle 26"/>
            <p:cNvSpPr>
              <a:spLocks noChangeArrowheads="1"/>
            </p:cNvSpPr>
            <p:nvPr/>
          </p:nvSpPr>
          <p:spPr bwMode="auto">
            <a:xfrm>
              <a:off x="3444875" y="4505325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8075" name="Rectangle 27"/>
            <p:cNvSpPr>
              <a:spLocks noChangeArrowheads="1"/>
            </p:cNvSpPr>
            <p:nvPr/>
          </p:nvSpPr>
          <p:spPr bwMode="auto">
            <a:xfrm>
              <a:off x="4359275" y="4505325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8076" name="Rectangle 28"/>
            <p:cNvSpPr>
              <a:spLocks noChangeArrowheads="1"/>
            </p:cNvSpPr>
            <p:nvPr/>
          </p:nvSpPr>
          <p:spPr bwMode="auto">
            <a:xfrm>
              <a:off x="3902075" y="4505325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8077" name="Rectangle 29"/>
            <p:cNvSpPr>
              <a:spLocks noChangeArrowheads="1"/>
            </p:cNvSpPr>
            <p:nvPr/>
          </p:nvSpPr>
          <p:spPr bwMode="auto">
            <a:xfrm>
              <a:off x="2987675" y="4505325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>
                  <a:ea typeface="新細明體" pitchFamily="18" charset="-120"/>
                  <a:cs typeface="Arial" charset="0"/>
                </a:rPr>
                <a:t>P</a:t>
              </a:r>
              <a:r>
                <a:rPr lang="en-US" altLang="zh-TW" sz="1600" baseline="-25000">
                  <a:ea typeface="新細明體" pitchFamily="18" charset="-120"/>
                  <a:cs typeface="Arial" charset="0"/>
                </a:rPr>
                <a:t>0,3</a:t>
              </a:r>
              <a:endParaRPr lang="en-US" altLang="zh-TW" sz="1600"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258078" name="Rectangle 30"/>
            <p:cNvSpPr>
              <a:spLocks noChangeArrowheads="1"/>
            </p:cNvSpPr>
            <p:nvPr/>
          </p:nvSpPr>
          <p:spPr bwMode="auto">
            <a:xfrm>
              <a:off x="3902075" y="4505325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>
                  <a:ea typeface="新細明體" pitchFamily="18" charset="-120"/>
                  <a:cs typeface="Arial" charset="0"/>
                </a:rPr>
                <a:t>P</a:t>
              </a:r>
              <a:r>
                <a:rPr lang="en-US" altLang="zh-TW" sz="1600" baseline="-25000">
                  <a:ea typeface="新細明體" pitchFamily="18" charset="-120"/>
                  <a:cs typeface="Arial" charset="0"/>
                </a:rPr>
                <a:t>2,3</a:t>
              </a:r>
            </a:p>
          </p:txBody>
        </p:sp>
        <p:sp>
          <p:nvSpPr>
            <p:cNvPr id="258079" name="Rectangle 31"/>
            <p:cNvSpPr>
              <a:spLocks noChangeArrowheads="1"/>
            </p:cNvSpPr>
            <p:nvPr/>
          </p:nvSpPr>
          <p:spPr bwMode="auto">
            <a:xfrm>
              <a:off x="4359275" y="4505325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>
                  <a:ea typeface="新細明體" pitchFamily="18" charset="-120"/>
                  <a:cs typeface="Arial" charset="0"/>
                </a:rPr>
                <a:t>P</a:t>
              </a:r>
              <a:r>
                <a:rPr lang="en-US" altLang="zh-TW" sz="1600" baseline="-25000">
                  <a:ea typeface="新細明體" pitchFamily="18" charset="-120"/>
                  <a:cs typeface="Arial" charset="0"/>
                </a:rPr>
                <a:t>3,3</a:t>
              </a:r>
            </a:p>
          </p:txBody>
        </p:sp>
        <p:sp>
          <p:nvSpPr>
            <p:cNvPr id="258080" name="Rectangle 32"/>
            <p:cNvSpPr>
              <a:spLocks noChangeArrowheads="1"/>
            </p:cNvSpPr>
            <p:nvPr/>
          </p:nvSpPr>
          <p:spPr bwMode="auto">
            <a:xfrm>
              <a:off x="3444875" y="4505325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>
                  <a:ea typeface="新細明體" pitchFamily="18" charset="-120"/>
                  <a:cs typeface="Arial" charset="0"/>
                </a:rPr>
                <a:t>P</a:t>
              </a:r>
              <a:r>
                <a:rPr lang="en-US" altLang="zh-TW" sz="1600" baseline="-25000">
                  <a:ea typeface="新細明體" pitchFamily="18" charset="-120"/>
                  <a:cs typeface="Arial" charset="0"/>
                </a:rPr>
                <a:t>1,3</a:t>
              </a:r>
            </a:p>
          </p:txBody>
        </p:sp>
        <p:sp>
          <p:nvSpPr>
            <p:cNvPr id="258081" name="Rectangle 33"/>
            <p:cNvSpPr>
              <a:spLocks noChangeArrowheads="1"/>
            </p:cNvSpPr>
            <p:nvPr/>
          </p:nvSpPr>
          <p:spPr bwMode="auto">
            <a:xfrm>
              <a:off x="2987675" y="3133725"/>
              <a:ext cx="914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8082" name="Text Box 34"/>
            <p:cNvSpPr txBox="1">
              <a:spLocks noChangeArrowheads="1"/>
            </p:cNvSpPr>
            <p:nvPr/>
          </p:nvSpPr>
          <p:spPr bwMode="auto">
            <a:xfrm>
              <a:off x="2606675" y="2447925"/>
              <a:ext cx="111761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ea typeface="新細明體" pitchFamily="18" charset="-120"/>
                  <a:cs typeface="Arial" charset="0"/>
                </a:rPr>
                <a:t>Block(0,0)</a:t>
              </a:r>
            </a:p>
          </p:txBody>
        </p:sp>
        <p:sp>
          <p:nvSpPr>
            <p:cNvPr id="258083" name="Line 35"/>
            <p:cNvSpPr>
              <a:spLocks noChangeShapeType="1"/>
            </p:cNvSpPr>
            <p:nvPr/>
          </p:nvSpPr>
          <p:spPr bwMode="auto">
            <a:xfrm>
              <a:off x="2987675" y="2752725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8084" name="Text Box 36"/>
            <p:cNvSpPr txBox="1">
              <a:spLocks noChangeArrowheads="1"/>
            </p:cNvSpPr>
            <p:nvPr/>
          </p:nvSpPr>
          <p:spPr bwMode="auto">
            <a:xfrm>
              <a:off x="4206875" y="2447925"/>
              <a:ext cx="111761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600">
                  <a:ea typeface="新細明體" pitchFamily="18" charset="-120"/>
                  <a:cs typeface="Arial" charset="0"/>
                </a:rPr>
                <a:t>Block(1,0)</a:t>
              </a:r>
            </a:p>
          </p:txBody>
        </p:sp>
        <p:sp>
          <p:nvSpPr>
            <p:cNvPr id="258085" name="Rectangle 37"/>
            <p:cNvSpPr>
              <a:spLocks noChangeArrowheads="1"/>
            </p:cNvSpPr>
            <p:nvPr/>
          </p:nvSpPr>
          <p:spPr bwMode="auto">
            <a:xfrm>
              <a:off x="3902075" y="3133725"/>
              <a:ext cx="914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8086" name="Line 38"/>
            <p:cNvSpPr>
              <a:spLocks noChangeShapeType="1"/>
            </p:cNvSpPr>
            <p:nvPr/>
          </p:nvSpPr>
          <p:spPr bwMode="auto">
            <a:xfrm flipH="1">
              <a:off x="4511675" y="2752725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8087" name="Rectangle 39"/>
            <p:cNvSpPr>
              <a:spLocks noChangeArrowheads="1"/>
            </p:cNvSpPr>
            <p:nvPr/>
          </p:nvSpPr>
          <p:spPr bwMode="auto">
            <a:xfrm>
              <a:off x="2987675" y="4048125"/>
              <a:ext cx="914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8088" name="Rectangle 40"/>
            <p:cNvSpPr>
              <a:spLocks noChangeArrowheads="1"/>
            </p:cNvSpPr>
            <p:nvPr/>
          </p:nvSpPr>
          <p:spPr bwMode="auto">
            <a:xfrm>
              <a:off x="3902075" y="4048125"/>
              <a:ext cx="914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8089" name="Text Box 41"/>
            <p:cNvSpPr txBox="1">
              <a:spLocks noChangeArrowheads="1"/>
            </p:cNvSpPr>
            <p:nvPr/>
          </p:nvSpPr>
          <p:spPr bwMode="auto">
            <a:xfrm>
              <a:off x="4283075" y="5267325"/>
              <a:ext cx="111761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600">
                  <a:ea typeface="新細明體" pitchFamily="18" charset="-120"/>
                  <a:cs typeface="Arial" charset="0"/>
                </a:rPr>
                <a:t>Block(1,1)</a:t>
              </a:r>
            </a:p>
          </p:txBody>
        </p:sp>
        <p:sp>
          <p:nvSpPr>
            <p:cNvPr id="258090" name="Text Box 42"/>
            <p:cNvSpPr txBox="1">
              <a:spLocks noChangeArrowheads="1"/>
            </p:cNvSpPr>
            <p:nvPr/>
          </p:nvSpPr>
          <p:spPr bwMode="auto">
            <a:xfrm>
              <a:off x="2606675" y="5267325"/>
              <a:ext cx="111761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600">
                  <a:ea typeface="新細明體" pitchFamily="18" charset="-120"/>
                  <a:cs typeface="Arial" charset="0"/>
                </a:rPr>
                <a:t>Block(0,1)</a:t>
              </a:r>
            </a:p>
          </p:txBody>
        </p:sp>
        <p:sp>
          <p:nvSpPr>
            <p:cNvPr id="258091" name="Line 43"/>
            <p:cNvSpPr>
              <a:spLocks noChangeShapeType="1"/>
            </p:cNvSpPr>
            <p:nvPr/>
          </p:nvSpPr>
          <p:spPr bwMode="auto">
            <a:xfrm flipV="1">
              <a:off x="2987675" y="5038725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8092" name="Line 44"/>
            <p:cNvSpPr>
              <a:spLocks noChangeShapeType="1"/>
            </p:cNvSpPr>
            <p:nvPr/>
          </p:nvSpPr>
          <p:spPr bwMode="auto">
            <a:xfrm flipH="1" flipV="1">
              <a:off x="4435475" y="5038725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8093" name="Text Box 45"/>
            <p:cNvSpPr txBox="1">
              <a:spLocks noChangeArrowheads="1"/>
            </p:cNvSpPr>
            <p:nvPr/>
          </p:nvSpPr>
          <p:spPr bwMode="auto">
            <a:xfrm>
              <a:off x="4876800" y="3276600"/>
              <a:ext cx="16353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600">
                  <a:ea typeface="新細明體" pitchFamily="18" charset="-120"/>
                  <a:cs typeface="Arial" charset="0"/>
                </a:rPr>
                <a:t>TILE_WIDTH = 2</a:t>
              </a:r>
            </a:p>
          </p:txBody>
        </p:sp>
      </p:grpSp>
      <p:sp>
        <p:nvSpPr>
          <p:cNvPr id="51" name="AutoShape 2"/>
          <p:cNvSpPr>
            <a:spLocks noChangeArrowheads="1"/>
          </p:cNvSpPr>
          <p:nvPr/>
        </p:nvSpPr>
        <p:spPr bwMode="auto">
          <a:xfrm>
            <a:off x="8624886" y="4486292"/>
            <a:ext cx="457200" cy="457200"/>
          </a:xfrm>
          <a:prstGeom prst="rtTriangl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" name="AutoShape 3"/>
          <p:cNvSpPr>
            <a:spLocks noChangeArrowheads="1"/>
          </p:cNvSpPr>
          <p:nvPr/>
        </p:nvSpPr>
        <p:spPr bwMode="auto">
          <a:xfrm rot="10800000">
            <a:off x="8624886" y="4486292"/>
            <a:ext cx="457200" cy="457200"/>
          </a:xfrm>
          <a:prstGeom prst="rtTriangle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" name="AutoShape 4"/>
          <p:cNvSpPr>
            <a:spLocks noChangeArrowheads="1"/>
          </p:cNvSpPr>
          <p:nvPr/>
        </p:nvSpPr>
        <p:spPr bwMode="auto">
          <a:xfrm>
            <a:off x="8167686" y="4486292"/>
            <a:ext cx="457200" cy="457200"/>
          </a:xfrm>
          <a:prstGeom prst="rtTriangl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" name="AutoShape 5"/>
          <p:cNvSpPr>
            <a:spLocks noChangeArrowheads="1"/>
          </p:cNvSpPr>
          <p:nvPr/>
        </p:nvSpPr>
        <p:spPr bwMode="auto">
          <a:xfrm rot="10800000">
            <a:off x="8167686" y="4486292"/>
            <a:ext cx="457200" cy="457200"/>
          </a:xfrm>
          <a:prstGeom prst="rtTriangl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" name="AutoShape 6"/>
          <p:cNvSpPr>
            <a:spLocks noChangeArrowheads="1"/>
          </p:cNvSpPr>
          <p:nvPr/>
        </p:nvSpPr>
        <p:spPr bwMode="auto">
          <a:xfrm>
            <a:off x="8167686" y="4029092"/>
            <a:ext cx="457200" cy="457200"/>
          </a:xfrm>
          <a:prstGeom prst="rtTriangl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" name="AutoShape 7"/>
          <p:cNvSpPr>
            <a:spLocks noChangeArrowheads="1"/>
          </p:cNvSpPr>
          <p:nvPr/>
        </p:nvSpPr>
        <p:spPr bwMode="auto">
          <a:xfrm rot="10800000">
            <a:off x="8167686" y="4029092"/>
            <a:ext cx="457200" cy="457200"/>
          </a:xfrm>
          <a:prstGeom prst="rtTriangl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" name="AutoShape 8"/>
          <p:cNvSpPr>
            <a:spLocks noChangeArrowheads="1"/>
          </p:cNvSpPr>
          <p:nvPr/>
        </p:nvSpPr>
        <p:spPr bwMode="auto">
          <a:xfrm>
            <a:off x="8624886" y="4029092"/>
            <a:ext cx="457200" cy="457200"/>
          </a:xfrm>
          <a:prstGeom prst="rtTriangl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" name="AutoShape 9"/>
          <p:cNvSpPr>
            <a:spLocks noChangeArrowheads="1"/>
          </p:cNvSpPr>
          <p:nvPr/>
        </p:nvSpPr>
        <p:spPr bwMode="auto">
          <a:xfrm rot="10800000">
            <a:off x="8624886" y="4029092"/>
            <a:ext cx="457200" cy="457200"/>
          </a:xfrm>
          <a:prstGeom prst="rtTriangle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8624886" y="402909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ea typeface="新細明體" pitchFamily="18" charset="-120"/>
              </a:rPr>
              <a:t>Pd</a:t>
            </a:r>
            <a:r>
              <a:rPr lang="en-US" altLang="zh-TW" sz="1600" baseline="-25000">
                <a:ea typeface="新細明體" pitchFamily="18" charset="-120"/>
              </a:rPr>
              <a:t>1</a:t>
            </a:r>
            <a:r>
              <a:rPr lang="en-US" altLang="zh-TW" sz="1600" baseline="-25000">
                <a:solidFill>
                  <a:schemeClr val="bg1"/>
                </a:solidFill>
                <a:ea typeface="新細明體" pitchFamily="18" charset="-120"/>
              </a:rPr>
              <a:t>,0</a:t>
            </a:r>
            <a:endParaRPr lang="en-US" altLang="zh-TW" sz="1600">
              <a:solidFill>
                <a:schemeClr val="bg1"/>
              </a:solidFill>
              <a:ea typeface="新細明體" pitchFamily="18" charset="-120"/>
            </a:endParaRPr>
          </a:p>
        </p:txBody>
      </p: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5881686" y="540069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6338886" y="540069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" name="Rectangle 14"/>
          <p:cNvSpPr>
            <a:spLocks noChangeArrowheads="1"/>
          </p:cNvSpPr>
          <p:nvPr/>
        </p:nvSpPr>
        <p:spPr bwMode="auto">
          <a:xfrm>
            <a:off x="6796086" y="4029092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ea typeface="新細明體" pitchFamily="18" charset="-120"/>
              </a:rPr>
              <a:t>Md</a:t>
            </a:r>
            <a:r>
              <a:rPr lang="en-US" altLang="zh-TW" sz="1600" baseline="-25000">
                <a:ea typeface="新細明體" pitchFamily="18" charset="-120"/>
              </a:rPr>
              <a:t>2,0</a:t>
            </a:r>
          </a:p>
        </p:txBody>
      </p:sp>
      <p:sp>
        <p:nvSpPr>
          <p:cNvPr id="63" name="Rectangle 15"/>
          <p:cNvSpPr>
            <a:spLocks noChangeArrowheads="1"/>
          </p:cNvSpPr>
          <p:nvPr/>
        </p:nvSpPr>
        <p:spPr bwMode="auto">
          <a:xfrm>
            <a:off x="6338886" y="494349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4" name="Rectangle 16"/>
          <p:cNvSpPr>
            <a:spLocks noChangeArrowheads="1"/>
          </p:cNvSpPr>
          <p:nvPr/>
        </p:nvSpPr>
        <p:spPr bwMode="auto">
          <a:xfrm>
            <a:off x="6338886" y="4486292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solidFill>
                  <a:schemeClr val="bg1"/>
                </a:solidFill>
                <a:ea typeface="新細明體" pitchFamily="18" charset="-120"/>
              </a:rPr>
              <a:t>Md</a:t>
            </a:r>
            <a:r>
              <a:rPr lang="en-US" altLang="zh-TW" sz="1600" baseline="-25000">
                <a:solidFill>
                  <a:schemeClr val="bg1"/>
                </a:solidFill>
                <a:ea typeface="新細明體" pitchFamily="18" charset="-120"/>
              </a:rPr>
              <a:t>1,1</a:t>
            </a:r>
          </a:p>
        </p:txBody>
      </p:sp>
      <p:sp>
        <p:nvSpPr>
          <p:cNvPr id="65" name="Rectangle 17"/>
          <p:cNvSpPr>
            <a:spLocks noChangeArrowheads="1"/>
          </p:cNvSpPr>
          <p:nvPr/>
        </p:nvSpPr>
        <p:spPr bwMode="auto">
          <a:xfrm>
            <a:off x="6338886" y="4029092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ea typeface="新細明體" pitchFamily="18" charset="-120"/>
              </a:rPr>
              <a:t>Md</a:t>
            </a:r>
            <a:r>
              <a:rPr lang="en-US" altLang="zh-TW" sz="1600" baseline="-25000">
                <a:ea typeface="新細明體" pitchFamily="18" charset="-120"/>
              </a:rPr>
              <a:t>1,0</a:t>
            </a:r>
          </a:p>
        </p:txBody>
      </p:sp>
      <p:sp>
        <p:nvSpPr>
          <p:cNvPr id="66" name="Rectangle 18"/>
          <p:cNvSpPr>
            <a:spLocks noChangeArrowheads="1"/>
          </p:cNvSpPr>
          <p:nvPr/>
        </p:nvSpPr>
        <p:spPr bwMode="auto">
          <a:xfrm>
            <a:off x="5881686" y="4029092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ea typeface="新細明體" pitchFamily="18" charset="-120"/>
              </a:rPr>
              <a:t>Md</a:t>
            </a:r>
            <a:r>
              <a:rPr lang="en-US" altLang="zh-TW" sz="1600" baseline="-25000">
                <a:ea typeface="新細明體" pitchFamily="18" charset="-120"/>
              </a:rPr>
              <a:t>0,0</a:t>
            </a: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5881686" y="4486292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solidFill>
                  <a:schemeClr val="bg1"/>
                </a:solidFill>
                <a:ea typeface="新細明體" pitchFamily="18" charset="-120"/>
              </a:rPr>
              <a:t>Md</a:t>
            </a:r>
            <a:r>
              <a:rPr lang="en-US" altLang="zh-TW" sz="1600" baseline="-25000">
                <a:solidFill>
                  <a:schemeClr val="bg1"/>
                </a:solidFill>
                <a:ea typeface="新細明體" pitchFamily="18" charset="-120"/>
              </a:rPr>
              <a:t>0,1</a:t>
            </a:r>
          </a:p>
        </p:txBody>
      </p:sp>
      <p:sp>
        <p:nvSpPr>
          <p:cNvPr id="68" name="Rectangle 20"/>
          <p:cNvSpPr>
            <a:spLocks noChangeArrowheads="1"/>
          </p:cNvSpPr>
          <p:nvPr/>
        </p:nvSpPr>
        <p:spPr bwMode="auto">
          <a:xfrm>
            <a:off x="5881686" y="494349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" name="Rectangle 21"/>
          <p:cNvSpPr>
            <a:spLocks noChangeArrowheads="1"/>
          </p:cNvSpPr>
          <p:nvPr/>
        </p:nvSpPr>
        <p:spPr bwMode="auto">
          <a:xfrm>
            <a:off x="7253286" y="4029092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ea typeface="新細明體" pitchFamily="18" charset="-120"/>
              </a:rPr>
              <a:t>Md</a:t>
            </a:r>
            <a:r>
              <a:rPr lang="en-US" altLang="zh-TW" sz="1600" baseline="-25000">
                <a:ea typeface="新細明體" pitchFamily="18" charset="-120"/>
              </a:rPr>
              <a:t>3,0</a:t>
            </a:r>
          </a:p>
        </p:txBody>
      </p:sp>
      <p:sp>
        <p:nvSpPr>
          <p:cNvPr id="70" name="Rectangle 22"/>
          <p:cNvSpPr>
            <a:spLocks noChangeArrowheads="1"/>
          </p:cNvSpPr>
          <p:nvPr/>
        </p:nvSpPr>
        <p:spPr bwMode="auto">
          <a:xfrm>
            <a:off x="6796086" y="540069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" name="Rectangle 23"/>
          <p:cNvSpPr>
            <a:spLocks noChangeArrowheads="1"/>
          </p:cNvSpPr>
          <p:nvPr/>
        </p:nvSpPr>
        <p:spPr bwMode="auto">
          <a:xfrm>
            <a:off x="6796086" y="494349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2" name="Rectangle 24"/>
          <p:cNvSpPr>
            <a:spLocks noChangeArrowheads="1"/>
          </p:cNvSpPr>
          <p:nvPr/>
        </p:nvSpPr>
        <p:spPr bwMode="auto">
          <a:xfrm>
            <a:off x="6796086" y="4486292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solidFill>
                  <a:schemeClr val="bg1"/>
                </a:solidFill>
                <a:ea typeface="新細明體" pitchFamily="18" charset="-120"/>
              </a:rPr>
              <a:t>Md</a:t>
            </a:r>
            <a:r>
              <a:rPr lang="en-US" altLang="zh-TW" sz="1600" baseline="-25000">
                <a:solidFill>
                  <a:schemeClr val="bg1"/>
                </a:solidFill>
                <a:ea typeface="新細明體" pitchFamily="18" charset="-120"/>
              </a:rPr>
              <a:t>2,1</a:t>
            </a:r>
          </a:p>
        </p:txBody>
      </p:sp>
      <p:sp>
        <p:nvSpPr>
          <p:cNvPr id="73" name="Rectangle 25"/>
          <p:cNvSpPr>
            <a:spLocks noChangeArrowheads="1"/>
          </p:cNvSpPr>
          <p:nvPr/>
        </p:nvSpPr>
        <p:spPr bwMode="auto">
          <a:xfrm>
            <a:off x="8167686" y="402909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ea typeface="新細明體" pitchFamily="18" charset="-120"/>
              </a:rPr>
              <a:t>Pd</a:t>
            </a:r>
            <a:r>
              <a:rPr lang="en-US" altLang="zh-TW" sz="1600" baseline="-25000">
                <a:ea typeface="新細明體" pitchFamily="18" charset="-120"/>
              </a:rPr>
              <a:t>0,</a:t>
            </a:r>
            <a:r>
              <a:rPr lang="en-US" altLang="zh-TW" sz="1600" baseline="-25000">
                <a:solidFill>
                  <a:schemeClr val="bg1"/>
                </a:solidFill>
                <a:ea typeface="新細明體" pitchFamily="18" charset="-120"/>
              </a:rPr>
              <a:t>0</a:t>
            </a:r>
            <a:endParaRPr lang="en-US" altLang="zh-TW" sz="1600">
              <a:solidFill>
                <a:schemeClr val="bg1"/>
              </a:solidFill>
              <a:ea typeface="新細明體" pitchFamily="18" charset="-120"/>
            </a:endParaRPr>
          </a:p>
        </p:txBody>
      </p:sp>
      <p:sp>
        <p:nvSpPr>
          <p:cNvPr id="74" name="Rectangle 26"/>
          <p:cNvSpPr>
            <a:spLocks noChangeArrowheads="1"/>
          </p:cNvSpPr>
          <p:nvPr/>
        </p:nvSpPr>
        <p:spPr bwMode="auto">
          <a:xfrm>
            <a:off x="7253286" y="540069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" name="Rectangle 27"/>
          <p:cNvSpPr>
            <a:spLocks noChangeArrowheads="1"/>
          </p:cNvSpPr>
          <p:nvPr/>
        </p:nvSpPr>
        <p:spPr bwMode="auto">
          <a:xfrm>
            <a:off x="7253286" y="494349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7253286" y="4486292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solidFill>
                  <a:schemeClr val="bg1"/>
                </a:solidFill>
                <a:ea typeface="新細明體" pitchFamily="18" charset="-120"/>
              </a:rPr>
              <a:t>Md</a:t>
            </a:r>
            <a:r>
              <a:rPr lang="en-US" altLang="zh-TW" sz="1600" baseline="-25000">
                <a:solidFill>
                  <a:schemeClr val="bg1"/>
                </a:solidFill>
                <a:ea typeface="新細明體" pitchFamily="18" charset="-120"/>
              </a:rPr>
              <a:t>3,1</a:t>
            </a:r>
          </a:p>
        </p:txBody>
      </p:sp>
      <p:sp>
        <p:nvSpPr>
          <p:cNvPr id="77" name="Rectangle 29"/>
          <p:cNvSpPr>
            <a:spLocks noChangeArrowheads="1"/>
          </p:cNvSpPr>
          <p:nvPr/>
        </p:nvSpPr>
        <p:spPr bwMode="auto">
          <a:xfrm>
            <a:off x="8167686" y="448629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solidFill>
                  <a:schemeClr val="bg1"/>
                </a:solidFill>
                <a:ea typeface="新細明體" pitchFamily="18" charset="-120"/>
              </a:rPr>
              <a:t>Pd</a:t>
            </a:r>
            <a:r>
              <a:rPr lang="en-US" altLang="zh-TW" sz="1600" baseline="-25000">
                <a:solidFill>
                  <a:schemeClr val="bg1"/>
                </a:solidFill>
                <a:ea typeface="新細明體" pitchFamily="18" charset="-120"/>
              </a:rPr>
              <a:t>0,1</a:t>
            </a:r>
          </a:p>
        </p:txBody>
      </p:sp>
      <p:sp>
        <p:nvSpPr>
          <p:cNvPr id="78" name="Rectangle 30"/>
          <p:cNvSpPr>
            <a:spLocks noChangeArrowheads="1"/>
          </p:cNvSpPr>
          <p:nvPr/>
        </p:nvSpPr>
        <p:spPr bwMode="auto">
          <a:xfrm>
            <a:off x="8167686" y="494349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" name="Rectangle 31"/>
          <p:cNvSpPr>
            <a:spLocks noChangeArrowheads="1"/>
          </p:cNvSpPr>
          <p:nvPr/>
        </p:nvSpPr>
        <p:spPr bwMode="auto">
          <a:xfrm>
            <a:off x="8167686" y="540069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" name="Rectangle 32"/>
          <p:cNvSpPr>
            <a:spLocks noChangeArrowheads="1"/>
          </p:cNvSpPr>
          <p:nvPr/>
        </p:nvSpPr>
        <p:spPr bwMode="auto">
          <a:xfrm>
            <a:off x="8624886" y="448629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" name="Rectangle 33"/>
          <p:cNvSpPr>
            <a:spLocks noChangeArrowheads="1"/>
          </p:cNvSpPr>
          <p:nvPr/>
        </p:nvSpPr>
        <p:spPr bwMode="auto">
          <a:xfrm>
            <a:off x="8624886" y="494349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" name="Rectangle 34"/>
          <p:cNvSpPr>
            <a:spLocks noChangeArrowheads="1"/>
          </p:cNvSpPr>
          <p:nvPr/>
        </p:nvSpPr>
        <p:spPr bwMode="auto">
          <a:xfrm>
            <a:off x="8624886" y="540069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9082086" y="402909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ea typeface="新細明體" pitchFamily="18" charset="-120"/>
              </a:rPr>
              <a:t>Pd</a:t>
            </a:r>
            <a:r>
              <a:rPr lang="en-US" altLang="zh-TW" sz="1600" baseline="-25000">
                <a:ea typeface="新細明體" pitchFamily="18" charset="-120"/>
              </a:rPr>
              <a:t>2,0</a:t>
            </a: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9082086" y="448629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" name="Rectangle 37"/>
          <p:cNvSpPr>
            <a:spLocks noChangeArrowheads="1"/>
          </p:cNvSpPr>
          <p:nvPr/>
        </p:nvSpPr>
        <p:spPr bwMode="auto">
          <a:xfrm>
            <a:off x="9539286" y="448629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" name="Rectangle 38"/>
          <p:cNvSpPr>
            <a:spLocks noChangeArrowheads="1"/>
          </p:cNvSpPr>
          <p:nvPr/>
        </p:nvSpPr>
        <p:spPr bwMode="auto">
          <a:xfrm>
            <a:off x="9539286" y="494349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" name="Rectangle 39"/>
          <p:cNvSpPr>
            <a:spLocks noChangeArrowheads="1"/>
          </p:cNvSpPr>
          <p:nvPr/>
        </p:nvSpPr>
        <p:spPr bwMode="auto">
          <a:xfrm>
            <a:off x="9539286" y="402909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ea typeface="新細明體" pitchFamily="18" charset="-120"/>
              </a:rPr>
              <a:t>Pd</a:t>
            </a:r>
            <a:r>
              <a:rPr lang="en-US" altLang="zh-TW" sz="1600" baseline="-25000">
                <a:ea typeface="新細明體" pitchFamily="18" charset="-120"/>
              </a:rPr>
              <a:t>3,0</a:t>
            </a:r>
          </a:p>
        </p:txBody>
      </p:sp>
      <p:sp>
        <p:nvSpPr>
          <p:cNvPr id="88" name="Rectangle 40"/>
          <p:cNvSpPr>
            <a:spLocks noChangeArrowheads="1"/>
          </p:cNvSpPr>
          <p:nvPr/>
        </p:nvSpPr>
        <p:spPr bwMode="auto">
          <a:xfrm>
            <a:off x="9082086" y="494349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9" name="Rectangle 41"/>
          <p:cNvSpPr>
            <a:spLocks noChangeArrowheads="1"/>
          </p:cNvSpPr>
          <p:nvPr/>
        </p:nvSpPr>
        <p:spPr bwMode="auto">
          <a:xfrm>
            <a:off x="9082086" y="540069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" name="Rectangle 42"/>
          <p:cNvSpPr>
            <a:spLocks noChangeArrowheads="1"/>
          </p:cNvSpPr>
          <p:nvPr/>
        </p:nvSpPr>
        <p:spPr bwMode="auto">
          <a:xfrm>
            <a:off x="9539286" y="540069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" name="Rectangle 43"/>
          <p:cNvSpPr>
            <a:spLocks noChangeArrowheads="1"/>
          </p:cNvSpPr>
          <p:nvPr/>
        </p:nvSpPr>
        <p:spPr bwMode="auto">
          <a:xfrm>
            <a:off x="8167686" y="3190892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solidFill>
                  <a:schemeClr val="bg1"/>
                </a:solidFill>
                <a:ea typeface="新細明體" pitchFamily="18" charset="-120"/>
              </a:rPr>
              <a:t>Nd</a:t>
            </a:r>
            <a:r>
              <a:rPr lang="en-US" altLang="zh-TW" sz="1600" baseline="-25000">
                <a:solidFill>
                  <a:schemeClr val="bg1"/>
                </a:solidFill>
                <a:ea typeface="新細明體" pitchFamily="18" charset="-120"/>
              </a:rPr>
              <a:t>0,3</a:t>
            </a:r>
          </a:p>
        </p:txBody>
      </p:sp>
      <p:sp>
        <p:nvSpPr>
          <p:cNvPr id="92" name="Rectangle 44"/>
          <p:cNvSpPr>
            <a:spLocks noChangeArrowheads="1"/>
          </p:cNvSpPr>
          <p:nvPr/>
        </p:nvSpPr>
        <p:spPr bwMode="auto">
          <a:xfrm>
            <a:off x="8624886" y="3190892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solidFill>
                  <a:schemeClr val="bg1"/>
                </a:solidFill>
                <a:ea typeface="新細明體" pitchFamily="18" charset="-120"/>
              </a:rPr>
              <a:t>Nd</a:t>
            </a:r>
            <a:r>
              <a:rPr lang="en-US" altLang="zh-TW" sz="1600" baseline="-25000">
                <a:solidFill>
                  <a:schemeClr val="bg1"/>
                </a:solidFill>
                <a:ea typeface="新細明體" pitchFamily="18" charset="-120"/>
              </a:rPr>
              <a:t>1,3</a:t>
            </a:r>
          </a:p>
        </p:txBody>
      </p:sp>
      <p:sp>
        <p:nvSpPr>
          <p:cNvPr id="93" name="Rectangle 45"/>
          <p:cNvSpPr>
            <a:spLocks noChangeArrowheads="1"/>
          </p:cNvSpPr>
          <p:nvPr/>
        </p:nvSpPr>
        <p:spPr bwMode="auto">
          <a:xfrm>
            <a:off x="9082086" y="181929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4" name="Rectangle 46"/>
          <p:cNvSpPr>
            <a:spLocks noChangeArrowheads="1"/>
          </p:cNvSpPr>
          <p:nvPr/>
        </p:nvSpPr>
        <p:spPr bwMode="auto">
          <a:xfrm>
            <a:off x="8624886" y="2733692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solidFill>
                  <a:schemeClr val="bg1"/>
                </a:solidFill>
                <a:ea typeface="新細明體" pitchFamily="18" charset="-120"/>
              </a:rPr>
              <a:t>Nd</a:t>
            </a:r>
            <a:r>
              <a:rPr lang="en-US" altLang="zh-TW" sz="1600" baseline="-25000">
                <a:solidFill>
                  <a:schemeClr val="bg1"/>
                </a:solidFill>
                <a:ea typeface="新細明體" pitchFamily="18" charset="-120"/>
              </a:rPr>
              <a:t>1,2</a:t>
            </a:r>
          </a:p>
        </p:txBody>
      </p:sp>
      <p:sp>
        <p:nvSpPr>
          <p:cNvPr id="95" name="Rectangle 47"/>
          <p:cNvSpPr>
            <a:spLocks noChangeArrowheads="1"/>
          </p:cNvSpPr>
          <p:nvPr/>
        </p:nvSpPr>
        <p:spPr bwMode="auto">
          <a:xfrm>
            <a:off x="8624886" y="2276492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solidFill>
                  <a:schemeClr val="bg1"/>
                </a:solidFill>
                <a:ea typeface="新細明體" pitchFamily="18" charset="-120"/>
              </a:rPr>
              <a:t>Nd</a:t>
            </a:r>
            <a:r>
              <a:rPr lang="en-US" altLang="zh-TW" sz="1600" baseline="-25000">
                <a:solidFill>
                  <a:schemeClr val="bg1"/>
                </a:solidFill>
                <a:ea typeface="新細明體" pitchFamily="18" charset="-120"/>
              </a:rPr>
              <a:t>1,1</a:t>
            </a:r>
          </a:p>
        </p:txBody>
      </p:sp>
      <p:sp>
        <p:nvSpPr>
          <p:cNvPr id="96" name="Rectangle 48"/>
          <p:cNvSpPr>
            <a:spLocks noChangeArrowheads="1"/>
          </p:cNvSpPr>
          <p:nvPr/>
        </p:nvSpPr>
        <p:spPr bwMode="auto">
          <a:xfrm>
            <a:off x="8624886" y="1819292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solidFill>
                  <a:schemeClr val="bg1"/>
                </a:solidFill>
                <a:ea typeface="新細明體" pitchFamily="18" charset="-120"/>
              </a:rPr>
              <a:t>Nd</a:t>
            </a:r>
            <a:r>
              <a:rPr lang="en-US" altLang="zh-TW" sz="1600" baseline="-25000">
                <a:solidFill>
                  <a:schemeClr val="bg1"/>
                </a:solidFill>
                <a:ea typeface="新細明體" pitchFamily="18" charset="-120"/>
              </a:rPr>
              <a:t>1,0</a:t>
            </a:r>
          </a:p>
        </p:txBody>
      </p:sp>
      <p:sp>
        <p:nvSpPr>
          <p:cNvPr id="97" name="Rectangle 49"/>
          <p:cNvSpPr>
            <a:spLocks noChangeArrowheads="1"/>
          </p:cNvSpPr>
          <p:nvPr/>
        </p:nvSpPr>
        <p:spPr bwMode="auto">
          <a:xfrm>
            <a:off x="8167686" y="1819292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solidFill>
                  <a:schemeClr val="bg1"/>
                </a:solidFill>
                <a:ea typeface="新細明體" pitchFamily="18" charset="-120"/>
              </a:rPr>
              <a:t>Nd</a:t>
            </a:r>
            <a:r>
              <a:rPr lang="en-US" altLang="zh-TW" sz="1600" baseline="-25000">
                <a:solidFill>
                  <a:schemeClr val="bg1"/>
                </a:solidFill>
                <a:ea typeface="新細明體" pitchFamily="18" charset="-120"/>
              </a:rPr>
              <a:t>0,0</a:t>
            </a:r>
          </a:p>
        </p:txBody>
      </p:sp>
      <p:sp>
        <p:nvSpPr>
          <p:cNvPr id="98" name="Rectangle 50"/>
          <p:cNvSpPr>
            <a:spLocks noChangeArrowheads="1"/>
          </p:cNvSpPr>
          <p:nvPr/>
        </p:nvSpPr>
        <p:spPr bwMode="auto">
          <a:xfrm>
            <a:off x="8167686" y="2276492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solidFill>
                  <a:schemeClr val="bg1"/>
                </a:solidFill>
                <a:ea typeface="新細明體" pitchFamily="18" charset="-120"/>
              </a:rPr>
              <a:t>Nd</a:t>
            </a:r>
            <a:r>
              <a:rPr lang="en-US" altLang="zh-TW" sz="1600" baseline="-25000">
                <a:solidFill>
                  <a:schemeClr val="bg1"/>
                </a:solidFill>
                <a:ea typeface="新細明體" pitchFamily="18" charset="-120"/>
              </a:rPr>
              <a:t>0,1</a:t>
            </a:r>
          </a:p>
        </p:txBody>
      </p:sp>
      <p:sp>
        <p:nvSpPr>
          <p:cNvPr id="99" name="Rectangle 51"/>
          <p:cNvSpPr>
            <a:spLocks noChangeArrowheads="1"/>
          </p:cNvSpPr>
          <p:nvPr/>
        </p:nvSpPr>
        <p:spPr bwMode="auto">
          <a:xfrm>
            <a:off x="8167686" y="2733692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solidFill>
                  <a:schemeClr val="bg1"/>
                </a:solidFill>
                <a:ea typeface="新細明體" pitchFamily="18" charset="-120"/>
              </a:rPr>
              <a:t>Nd</a:t>
            </a:r>
            <a:r>
              <a:rPr lang="en-US" altLang="zh-TW" sz="1600" baseline="-25000">
                <a:solidFill>
                  <a:schemeClr val="bg1"/>
                </a:solidFill>
                <a:ea typeface="新細明體" pitchFamily="18" charset="-120"/>
              </a:rPr>
              <a:t>0,2</a:t>
            </a:r>
          </a:p>
        </p:txBody>
      </p:sp>
      <p:sp>
        <p:nvSpPr>
          <p:cNvPr id="100" name="Rectangle 52"/>
          <p:cNvSpPr>
            <a:spLocks noChangeArrowheads="1"/>
          </p:cNvSpPr>
          <p:nvPr/>
        </p:nvSpPr>
        <p:spPr bwMode="auto">
          <a:xfrm>
            <a:off x="9539286" y="181929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" name="Rectangle 53"/>
          <p:cNvSpPr>
            <a:spLocks noChangeArrowheads="1"/>
          </p:cNvSpPr>
          <p:nvPr/>
        </p:nvSpPr>
        <p:spPr bwMode="auto">
          <a:xfrm>
            <a:off x="9082086" y="319089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" name="Rectangle 54"/>
          <p:cNvSpPr>
            <a:spLocks noChangeArrowheads="1"/>
          </p:cNvSpPr>
          <p:nvPr/>
        </p:nvSpPr>
        <p:spPr bwMode="auto">
          <a:xfrm>
            <a:off x="9082086" y="273369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" name="Rectangle 55"/>
          <p:cNvSpPr>
            <a:spLocks noChangeArrowheads="1"/>
          </p:cNvSpPr>
          <p:nvPr/>
        </p:nvSpPr>
        <p:spPr bwMode="auto">
          <a:xfrm>
            <a:off x="9082086" y="227649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4" name="Rectangle 56"/>
          <p:cNvSpPr>
            <a:spLocks noChangeArrowheads="1"/>
          </p:cNvSpPr>
          <p:nvPr/>
        </p:nvSpPr>
        <p:spPr bwMode="auto">
          <a:xfrm>
            <a:off x="9539286" y="319089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" name="Rectangle 57"/>
          <p:cNvSpPr>
            <a:spLocks noChangeArrowheads="1"/>
          </p:cNvSpPr>
          <p:nvPr/>
        </p:nvSpPr>
        <p:spPr bwMode="auto">
          <a:xfrm>
            <a:off x="9539286" y="273369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6" name="Rectangle 58"/>
          <p:cNvSpPr>
            <a:spLocks noChangeArrowheads="1"/>
          </p:cNvSpPr>
          <p:nvPr/>
        </p:nvSpPr>
        <p:spPr bwMode="auto">
          <a:xfrm>
            <a:off x="9539286" y="227649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7" name="Rectangle 59"/>
          <p:cNvSpPr>
            <a:spLocks noChangeArrowheads="1"/>
          </p:cNvSpPr>
          <p:nvPr/>
        </p:nvSpPr>
        <p:spPr bwMode="auto">
          <a:xfrm>
            <a:off x="8624886" y="448629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solidFill>
                  <a:schemeClr val="bg1"/>
                </a:solidFill>
                <a:ea typeface="新細明體" pitchFamily="18" charset="-120"/>
              </a:rPr>
              <a:t>Pd</a:t>
            </a:r>
            <a:r>
              <a:rPr lang="en-US" altLang="zh-TW" sz="1600" baseline="-25000">
                <a:solidFill>
                  <a:schemeClr val="bg1"/>
                </a:solidFill>
                <a:ea typeface="新細明體" pitchFamily="18" charset="-120"/>
              </a:rPr>
              <a:t>1,1</a:t>
            </a:r>
          </a:p>
        </p:txBody>
      </p:sp>
      <p:sp>
        <p:nvSpPr>
          <p:cNvPr id="110" name="Rectangle 62"/>
          <p:cNvSpPr>
            <a:spLocks noChangeArrowheads="1"/>
          </p:cNvSpPr>
          <p:nvPr/>
        </p:nvSpPr>
        <p:spPr bwMode="auto">
          <a:xfrm>
            <a:off x="8167686" y="494349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ea typeface="新細明體" pitchFamily="18" charset="-120"/>
              </a:rPr>
              <a:t>Pd</a:t>
            </a:r>
            <a:r>
              <a:rPr lang="en-US" altLang="zh-TW" sz="1600" baseline="-25000">
                <a:ea typeface="新細明體" pitchFamily="18" charset="-120"/>
              </a:rPr>
              <a:t>0,2</a:t>
            </a:r>
            <a:endParaRPr lang="en-US" altLang="zh-TW" sz="1600">
              <a:ea typeface="新細明體" pitchFamily="18" charset="-120"/>
            </a:endParaRPr>
          </a:p>
        </p:txBody>
      </p:sp>
      <p:sp>
        <p:nvSpPr>
          <p:cNvPr id="111" name="Rectangle 63"/>
          <p:cNvSpPr>
            <a:spLocks noChangeArrowheads="1"/>
          </p:cNvSpPr>
          <p:nvPr/>
        </p:nvSpPr>
        <p:spPr bwMode="auto">
          <a:xfrm>
            <a:off x="9082086" y="494349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ea typeface="新細明體" pitchFamily="18" charset="-120"/>
              </a:rPr>
              <a:t>Pd</a:t>
            </a:r>
            <a:r>
              <a:rPr lang="en-US" altLang="zh-TW" sz="1600" baseline="-25000">
                <a:ea typeface="新細明體" pitchFamily="18" charset="-120"/>
              </a:rPr>
              <a:t>2,2</a:t>
            </a:r>
          </a:p>
        </p:txBody>
      </p:sp>
      <p:sp>
        <p:nvSpPr>
          <p:cNvPr id="112" name="Rectangle 64"/>
          <p:cNvSpPr>
            <a:spLocks noChangeArrowheads="1"/>
          </p:cNvSpPr>
          <p:nvPr/>
        </p:nvSpPr>
        <p:spPr bwMode="auto">
          <a:xfrm>
            <a:off x="9539286" y="494349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ea typeface="新細明體" pitchFamily="18" charset="-120"/>
              </a:rPr>
              <a:t>Pd</a:t>
            </a:r>
            <a:r>
              <a:rPr lang="en-US" altLang="zh-TW" sz="1600" baseline="-25000">
                <a:ea typeface="新細明體" pitchFamily="18" charset="-120"/>
              </a:rPr>
              <a:t>3,2</a:t>
            </a:r>
          </a:p>
        </p:txBody>
      </p:sp>
      <p:sp>
        <p:nvSpPr>
          <p:cNvPr id="113" name="Rectangle 65"/>
          <p:cNvSpPr>
            <a:spLocks noChangeArrowheads="1"/>
          </p:cNvSpPr>
          <p:nvPr/>
        </p:nvSpPr>
        <p:spPr bwMode="auto">
          <a:xfrm>
            <a:off x="8624886" y="494349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ea typeface="新細明體" pitchFamily="18" charset="-120"/>
              </a:rPr>
              <a:t>Pd</a:t>
            </a:r>
            <a:r>
              <a:rPr lang="en-US" altLang="zh-TW" sz="1600" baseline="-25000">
                <a:ea typeface="新細明體" pitchFamily="18" charset="-120"/>
              </a:rPr>
              <a:t>1,2</a:t>
            </a:r>
          </a:p>
        </p:txBody>
      </p:sp>
      <p:sp>
        <p:nvSpPr>
          <p:cNvPr id="114" name="Rectangle 66"/>
          <p:cNvSpPr>
            <a:spLocks noChangeArrowheads="1"/>
          </p:cNvSpPr>
          <p:nvPr/>
        </p:nvSpPr>
        <p:spPr bwMode="auto">
          <a:xfrm>
            <a:off x="9539286" y="448629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ea typeface="新細明體" pitchFamily="18" charset="-120"/>
              </a:rPr>
              <a:t>Pd</a:t>
            </a:r>
            <a:r>
              <a:rPr lang="en-US" altLang="zh-TW" sz="1600" baseline="-25000">
                <a:ea typeface="新細明體" pitchFamily="18" charset="-120"/>
              </a:rPr>
              <a:t>3,1</a:t>
            </a:r>
          </a:p>
        </p:txBody>
      </p:sp>
      <p:sp>
        <p:nvSpPr>
          <p:cNvPr id="115" name="Rectangle 67"/>
          <p:cNvSpPr>
            <a:spLocks noChangeArrowheads="1"/>
          </p:cNvSpPr>
          <p:nvPr/>
        </p:nvSpPr>
        <p:spPr bwMode="auto">
          <a:xfrm>
            <a:off x="9082086" y="448629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ea typeface="新細明體" pitchFamily="18" charset="-120"/>
              </a:rPr>
              <a:t>Pd</a:t>
            </a:r>
            <a:r>
              <a:rPr lang="en-US" altLang="zh-TW" sz="1600" baseline="-25000">
                <a:ea typeface="新細明體" pitchFamily="18" charset="-120"/>
              </a:rPr>
              <a:t>2,1</a:t>
            </a:r>
          </a:p>
        </p:txBody>
      </p:sp>
      <p:sp>
        <p:nvSpPr>
          <p:cNvPr id="116" name="Rectangle 68"/>
          <p:cNvSpPr>
            <a:spLocks noChangeArrowheads="1"/>
          </p:cNvSpPr>
          <p:nvPr/>
        </p:nvSpPr>
        <p:spPr bwMode="auto">
          <a:xfrm>
            <a:off x="8167686" y="540069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7" name="Rectangle 69"/>
          <p:cNvSpPr>
            <a:spLocks noChangeArrowheads="1"/>
          </p:cNvSpPr>
          <p:nvPr/>
        </p:nvSpPr>
        <p:spPr bwMode="auto">
          <a:xfrm>
            <a:off x="8624886" y="540069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8" name="Rectangle 70"/>
          <p:cNvSpPr>
            <a:spLocks noChangeArrowheads="1"/>
          </p:cNvSpPr>
          <p:nvPr/>
        </p:nvSpPr>
        <p:spPr bwMode="auto">
          <a:xfrm>
            <a:off x="9539286" y="540069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9" name="Rectangle 71"/>
          <p:cNvSpPr>
            <a:spLocks noChangeArrowheads="1"/>
          </p:cNvSpPr>
          <p:nvPr/>
        </p:nvSpPr>
        <p:spPr bwMode="auto">
          <a:xfrm>
            <a:off x="9082086" y="540069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0" name="Rectangle 72"/>
          <p:cNvSpPr>
            <a:spLocks noChangeArrowheads="1"/>
          </p:cNvSpPr>
          <p:nvPr/>
        </p:nvSpPr>
        <p:spPr bwMode="auto">
          <a:xfrm>
            <a:off x="8167686" y="540069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ea typeface="新細明體" pitchFamily="18" charset="-120"/>
              </a:rPr>
              <a:t>Pd</a:t>
            </a:r>
            <a:r>
              <a:rPr lang="en-US" altLang="zh-TW" sz="1600" baseline="-25000">
                <a:ea typeface="新細明體" pitchFamily="18" charset="-120"/>
              </a:rPr>
              <a:t>0,3</a:t>
            </a:r>
            <a:endParaRPr lang="en-US" altLang="zh-TW" sz="1600">
              <a:ea typeface="新細明體" pitchFamily="18" charset="-120"/>
            </a:endParaRPr>
          </a:p>
        </p:txBody>
      </p:sp>
      <p:sp>
        <p:nvSpPr>
          <p:cNvPr id="121" name="Rectangle 73"/>
          <p:cNvSpPr>
            <a:spLocks noChangeArrowheads="1"/>
          </p:cNvSpPr>
          <p:nvPr/>
        </p:nvSpPr>
        <p:spPr bwMode="auto">
          <a:xfrm>
            <a:off x="9082086" y="540069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ea typeface="新細明體" pitchFamily="18" charset="-120"/>
              </a:rPr>
              <a:t>Pd</a:t>
            </a:r>
            <a:r>
              <a:rPr lang="en-US" altLang="zh-TW" sz="1600" baseline="-25000">
                <a:ea typeface="新細明體" pitchFamily="18" charset="-120"/>
              </a:rPr>
              <a:t>2,3</a:t>
            </a:r>
          </a:p>
        </p:txBody>
      </p:sp>
      <p:sp>
        <p:nvSpPr>
          <p:cNvPr id="122" name="Rectangle 74"/>
          <p:cNvSpPr>
            <a:spLocks noChangeArrowheads="1"/>
          </p:cNvSpPr>
          <p:nvPr/>
        </p:nvSpPr>
        <p:spPr bwMode="auto">
          <a:xfrm>
            <a:off x="9539286" y="540069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ea typeface="新細明體" pitchFamily="18" charset="-120"/>
              </a:rPr>
              <a:t>Pd</a:t>
            </a:r>
            <a:r>
              <a:rPr lang="en-US" altLang="zh-TW" sz="1600" baseline="-25000">
                <a:ea typeface="新細明體" pitchFamily="18" charset="-120"/>
              </a:rPr>
              <a:t>3,3</a:t>
            </a:r>
          </a:p>
        </p:txBody>
      </p:sp>
      <p:sp>
        <p:nvSpPr>
          <p:cNvPr id="123" name="Rectangle 75"/>
          <p:cNvSpPr>
            <a:spLocks noChangeArrowheads="1"/>
          </p:cNvSpPr>
          <p:nvPr/>
        </p:nvSpPr>
        <p:spPr bwMode="auto">
          <a:xfrm>
            <a:off x="8624886" y="540069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>
                <a:ea typeface="新細明體" pitchFamily="18" charset="-120"/>
              </a:rPr>
              <a:t>Pd</a:t>
            </a:r>
            <a:r>
              <a:rPr lang="en-US" altLang="zh-TW" sz="1600" baseline="-25000">
                <a:ea typeface="新細明體" pitchFamily="18" charset="-120"/>
              </a:rPr>
              <a:t>1,3</a:t>
            </a:r>
          </a:p>
        </p:txBody>
      </p:sp>
      <p:sp>
        <p:nvSpPr>
          <p:cNvPr id="126" name="矩形 125"/>
          <p:cNvSpPr/>
          <p:nvPr/>
        </p:nvSpPr>
        <p:spPr bwMode="auto">
          <a:xfrm>
            <a:off x="2582286" y="2143116"/>
            <a:ext cx="997200" cy="99720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  <p:grpSp>
        <p:nvGrpSpPr>
          <p:cNvPr id="215" name="群組 214"/>
          <p:cNvGrpSpPr/>
          <p:nvPr/>
        </p:nvGrpSpPr>
        <p:grpSpPr>
          <a:xfrm>
            <a:off x="5868434" y="4000504"/>
            <a:ext cx="1857388" cy="1861084"/>
            <a:chOff x="4344434" y="4000504"/>
            <a:chExt cx="1857388" cy="1861084"/>
          </a:xfrm>
        </p:grpSpPr>
        <p:sp>
          <p:nvSpPr>
            <p:cNvPr id="211" name="矩形 210"/>
            <p:cNvSpPr/>
            <p:nvPr/>
          </p:nvSpPr>
          <p:spPr bwMode="auto">
            <a:xfrm>
              <a:off x="4344434" y="4000504"/>
              <a:ext cx="946800" cy="925762"/>
            </a:xfrm>
            <a:prstGeom prst="rect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12" name="矩形 211"/>
            <p:cNvSpPr/>
            <p:nvPr/>
          </p:nvSpPr>
          <p:spPr bwMode="auto">
            <a:xfrm>
              <a:off x="5286380" y="4007132"/>
              <a:ext cx="914400" cy="925762"/>
            </a:xfrm>
            <a:prstGeom prst="rect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13" name="矩形 212"/>
            <p:cNvSpPr/>
            <p:nvPr/>
          </p:nvSpPr>
          <p:spPr bwMode="auto">
            <a:xfrm>
              <a:off x="4345476" y="4929198"/>
              <a:ext cx="946800" cy="925762"/>
            </a:xfrm>
            <a:prstGeom prst="rect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14" name="矩形 213"/>
            <p:cNvSpPr/>
            <p:nvPr/>
          </p:nvSpPr>
          <p:spPr bwMode="auto">
            <a:xfrm>
              <a:off x="5287422" y="4935826"/>
              <a:ext cx="914400" cy="925762"/>
            </a:xfrm>
            <a:prstGeom prst="rect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</p:grpSp>
      <p:grpSp>
        <p:nvGrpSpPr>
          <p:cNvPr id="216" name="群組 215"/>
          <p:cNvGrpSpPr/>
          <p:nvPr/>
        </p:nvGrpSpPr>
        <p:grpSpPr>
          <a:xfrm>
            <a:off x="8141198" y="1795482"/>
            <a:ext cx="1857388" cy="1861084"/>
            <a:chOff x="4344434" y="4000504"/>
            <a:chExt cx="1857388" cy="1861084"/>
          </a:xfrm>
        </p:grpSpPr>
        <p:sp>
          <p:nvSpPr>
            <p:cNvPr id="217" name="矩形 216"/>
            <p:cNvSpPr/>
            <p:nvPr/>
          </p:nvSpPr>
          <p:spPr bwMode="auto">
            <a:xfrm>
              <a:off x="4344434" y="4000504"/>
              <a:ext cx="946800" cy="925762"/>
            </a:xfrm>
            <a:prstGeom prst="rect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18" name="矩形 217"/>
            <p:cNvSpPr/>
            <p:nvPr/>
          </p:nvSpPr>
          <p:spPr bwMode="auto">
            <a:xfrm>
              <a:off x="5286380" y="4007132"/>
              <a:ext cx="914400" cy="925762"/>
            </a:xfrm>
            <a:prstGeom prst="rect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19" name="矩形 218"/>
            <p:cNvSpPr/>
            <p:nvPr/>
          </p:nvSpPr>
          <p:spPr bwMode="auto">
            <a:xfrm>
              <a:off x="4345476" y="4929198"/>
              <a:ext cx="946800" cy="925762"/>
            </a:xfrm>
            <a:prstGeom prst="rect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20" name="矩形 219"/>
            <p:cNvSpPr/>
            <p:nvPr/>
          </p:nvSpPr>
          <p:spPr bwMode="auto">
            <a:xfrm>
              <a:off x="5287422" y="4935826"/>
              <a:ext cx="914400" cy="925762"/>
            </a:xfrm>
            <a:prstGeom prst="rect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</p:grpSp>
      <p:grpSp>
        <p:nvGrpSpPr>
          <p:cNvPr id="221" name="群組 220"/>
          <p:cNvGrpSpPr/>
          <p:nvPr/>
        </p:nvGrpSpPr>
        <p:grpSpPr>
          <a:xfrm>
            <a:off x="8141198" y="4000504"/>
            <a:ext cx="1857388" cy="1861084"/>
            <a:chOff x="4344434" y="4000504"/>
            <a:chExt cx="1857388" cy="1861084"/>
          </a:xfrm>
        </p:grpSpPr>
        <p:sp>
          <p:nvSpPr>
            <p:cNvPr id="222" name="矩形 221"/>
            <p:cNvSpPr/>
            <p:nvPr/>
          </p:nvSpPr>
          <p:spPr bwMode="auto">
            <a:xfrm>
              <a:off x="4344434" y="4000504"/>
              <a:ext cx="946800" cy="925762"/>
            </a:xfrm>
            <a:prstGeom prst="rect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23" name="矩形 222"/>
            <p:cNvSpPr/>
            <p:nvPr/>
          </p:nvSpPr>
          <p:spPr bwMode="auto">
            <a:xfrm>
              <a:off x="5286380" y="4007132"/>
              <a:ext cx="914400" cy="925762"/>
            </a:xfrm>
            <a:prstGeom prst="rect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24" name="矩形 223"/>
            <p:cNvSpPr/>
            <p:nvPr/>
          </p:nvSpPr>
          <p:spPr bwMode="auto">
            <a:xfrm>
              <a:off x="4345476" y="4929198"/>
              <a:ext cx="946800" cy="925762"/>
            </a:xfrm>
            <a:prstGeom prst="rect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  <p:sp>
          <p:nvSpPr>
            <p:cNvPr id="225" name="矩形 224"/>
            <p:cNvSpPr/>
            <p:nvPr/>
          </p:nvSpPr>
          <p:spPr bwMode="auto">
            <a:xfrm>
              <a:off x="5287422" y="4935826"/>
              <a:ext cx="914400" cy="925762"/>
            </a:xfrm>
            <a:prstGeom prst="rect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latin typeface="Palatino" pitchFamily="18" charset="0"/>
              </a:endParaRPr>
            </a:p>
          </p:txBody>
        </p:sp>
      </p:grpSp>
      <p:sp>
        <p:nvSpPr>
          <p:cNvPr id="109" name="Line 61"/>
          <p:cNvSpPr>
            <a:spLocks noChangeShapeType="1"/>
          </p:cNvSpPr>
          <p:nvPr/>
        </p:nvSpPr>
        <p:spPr bwMode="auto">
          <a:xfrm>
            <a:off x="5881686" y="4105292"/>
            <a:ext cx="23622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5" name="Line 77"/>
          <p:cNvSpPr>
            <a:spLocks noChangeShapeType="1"/>
          </p:cNvSpPr>
          <p:nvPr/>
        </p:nvSpPr>
        <p:spPr bwMode="auto">
          <a:xfrm>
            <a:off x="5881686" y="4410092"/>
            <a:ext cx="28956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8" name="Line 60"/>
          <p:cNvSpPr>
            <a:spLocks noChangeShapeType="1"/>
          </p:cNvSpPr>
          <p:nvPr/>
        </p:nvSpPr>
        <p:spPr bwMode="auto">
          <a:xfrm>
            <a:off x="8243886" y="1819292"/>
            <a:ext cx="0" cy="22860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4" name="Line 76"/>
          <p:cNvSpPr>
            <a:spLocks noChangeShapeType="1"/>
          </p:cNvSpPr>
          <p:nvPr/>
        </p:nvSpPr>
        <p:spPr bwMode="auto">
          <a:xfrm>
            <a:off x="8777286" y="1819292"/>
            <a:ext cx="0" cy="22860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6" grpId="0" animBg="1"/>
      <p:bldP spid="109" grpId="0" animBg="1"/>
      <p:bldP spid="125" grpId="0" animBg="1"/>
      <p:bldP spid="108" grpId="0" animBg="1"/>
      <p:bldP spid="12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7408" y="260649"/>
            <a:ext cx="8856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 // Setup the execution configuration</a:t>
            </a:r>
          </a:p>
          <a:p>
            <a:r>
              <a:rPr lang="zh-TW" altLang="en-US" sz="2400" dirty="0"/>
              <a:t>    dim3 dimBlock(16, 16);</a:t>
            </a:r>
          </a:p>
          <a:p>
            <a:r>
              <a:rPr lang="zh-TW" altLang="en-US" sz="2400" dirty="0"/>
              <a:t>    dim3 dimGrid(width/16, width/16);</a:t>
            </a:r>
          </a:p>
        </p:txBody>
      </p:sp>
      <p:sp>
        <p:nvSpPr>
          <p:cNvPr id="5" name="矩形 4"/>
          <p:cNvSpPr/>
          <p:nvPr/>
        </p:nvSpPr>
        <p:spPr>
          <a:xfrm>
            <a:off x="767408" y="1658661"/>
            <a:ext cx="95112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// Invoke kernel</a:t>
            </a:r>
          </a:p>
          <a:p>
            <a:r>
              <a:rPr lang="zh-TW" altLang="en-US" sz="2400" dirty="0"/>
              <a:t>    MatMulKernel&lt;&lt;&lt;dimGrid, dimBlock&gt;&gt;&gt;(Md, Nd, Pd, width);</a:t>
            </a:r>
          </a:p>
        </p:txBody>
      </p:sp>
      <p:sp>
        <p:nvSpPr>
          <p:cNvPr id="6" name="矩形 5"/>
          <p:cNvSpPr/>
          <p:nvPr/>
        </p:nvSpPr>
        <p:spPr>
          <a:xfrm>
            <a:off x="767408" y="2704852"/>
            <a:ext cx="97659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/>
              <a:t>__global__ void MatMulKernel(float *Md, float *Nd, float *Pd, int width)</a:t>
            </a:r>
          </a:p>
          <a:p>
            <a:r>
              <a:rPr lang="zh-TW" altLang="en-US" sz="2000" dirty="0"/>
              <a:t>{</a:t>
            </a:r>
          </a:p>
          <a:p>
            <a:r>
              <a:rPr lang="zh-TW" altLang="en-US" sz="2000" dirty="0"/>
              <a:t>    // Thread row and column within matrix</a:t>
            </a:r>
          </a:p>
          <a:p>
            <a:r>
              <a:rPr lang="zh-TW" altLang="en-US" sz="2000" dirty="0"/>
              <a:t>    int row = blockIdx.y * blockDim.y + threadIdx.y;</a:t>
            </a:r>
          </a:p>
          <a:p>
            <a:r>
              <a:rPr lang="zh-TW" altLang="en-US" sz="2000" dirty="0"/>
              <a:t>    int col = blockIdx.x * blockDim.x + threadIdx.x;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924800" y="3843338"/>
            <a:ext cx="2590800" cy="2481262"/>
          </a:xfrm>
          <a:prstGeom prst="rect">
            <a:avLst/>
          </a:prstGeom>
          <a:solidFill>
            <a:srgbClr val="99FF66"/>
          </a:solidFill>
          <a:ln w="9525" algn="ctr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altLang="zh-TW" dirty="0">
              <a:solidFill>
                <a:schemeClr val="bg1"/>
              </a:solidFill>
              <a:latin typeface="Arial" charset="0"/>
              <a:ea typeface="新細明體" pitchFamily="18" charset="-120"/>
              <a:cs typeface="Arial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753476" y="4697414"/>
            <a:ext cx="823913" cy="822325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TW" dirty="0">
              <a:solidFill>
                <a:schemeClr val="bg1"/>
              </a:solidFill>
              <a:latin typeface="Arial" charset="0"/>
              <a:ea typeface="新細明體" pitchFamily="18" charset="-120"/>
              <a:cs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9048329" y="5083970"/>
            <a:ext cx="45719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latin typeface="Palatin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8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7BFE-A6DE-43C9-A1A7-471B3E2DB291}" type="slidenum">
              <a:rPr lang="en-US" altLang="zh-TW" smtClean="0"/>
              <a:pPr/>
              <a:t>99</a:t>
            </a:fld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767408" y="404665"/>
            <a:ext cx="957706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// Matrix multiplication kernel called by MatMul()</a:t>
            </a:r>
          </a:p>
          <a:p>
            <a:r>
              <a:rPr lang="zh-TW" altLang="en-US" dirty="0"/>
              <a:t>__global__ void MatMulKernel(float *Md, float *Nd, float *Pd, int width)</a:t>
            </a:r>
          </a:p>
          <a:p>
            <a:r>
              <a:rPr lang="zh-TW" altLang="en-US" dirty="0"/>
              <a:t>{</a:t>
            </a:r>
          </a:p>
          <a:p>
            <a:r>
              <a:rPr lang="zh-TW" altLang="en-US" dirty="0"/>
              <a:t>    // Thread row and column within matrix</a:t>
            </a:r>
          </a:p>
          <a:p>
            <a:r>
              <a:rPr lang="zh-TW" altLang="en-US" dirty="0"/>
              <a:t>    int row = blockIdx.y * blockDim.y + threadIdx.y;</a:t>
            </a:r>
          </a:p>
          <a:p>
            <a:r>
              <a:rPr lang="zh-TW" altLang="en-US" dirty="0"/>
              <a:t>    int col = blockIdx.x * blockDim.x + threadIdx.x;</a:t>
            </a:r>
          </a:p>
          <a:p>
            <a:r>
              <a:rPr lang="zh-TW" altLang="en-US" dirty="0"/>
              <a:t>    </a:t>
            </a:r>
          </a:p>
          <a:p>
            <a:r>
              <a:rPr lang="zh-TW" altLang="en-US" dirty="0"/>
              <a:t>    // Each thread computes one element of P</a:t>
            </a:r>
          </a:p>
          <a:p>
            <a:r>
              <a:rPr lang="zh-TW" altLang="en-US" dirty="0"/>
              <a:t>    // by accumulating results into Pvalue</a:t>
            </a:r>
          </a:p>
          <a:p>
            <a:r>
              <a:rPr lang="zh-TW" altLang="en-US" dirty="0"/>
              <a:t>    float Pvalue = 0;</a:t>
            </a:r>
          </a:p>
          <a:p>
            <a:r>
              <a:rPr lang="zh-TW" altLang="en-US" dirty="0"/>
              <a:t>    </a:t>
            </a:r>
          </a:p>
          <a:p>
            <a:r>
              <a:rPr lang="zh-TW" altLang="en-US" dirty="0"/>
              <a:t>    // Multiply M and N</a:t>
            </a:r>
          </a:p>
          <a:p>
            <a:r>
              <a:rPr lang="zh-TW" altLang="en-US" dirty="0"/>
              <a:t>    for (int k = 0; k &lt; width; ++k) {</a:t>
            </a:r>
          </a:p>
          <a:p>
            <a:r>
              <a:rPr lang="zh-TW" altLang="en-US" dirty="0"/>
              <a:t>        float Melement = *(Md + row*width + k);</a:t>
            </a:r>
          </a:p>
          <a:p>
            <a:r>
              <a:rPr lang="zh-TW" altLang="en-US" dirty="0"/>
              <a:t>        float Nelement = *(Nd + k*width + col);</a:t>
            </a:r>
          </a:p>
          <a:p>
            <a:r>
              <a:rPr lang="zh-TW" altLang="en-US" dirty="0"/>
              <a:t>        Pvalue += Melement * Nelement;</a:t>
            </a:r>
          </a:p>
          <a:p>
            <a:r>
              <a:rPr lang="zh-TW" altLang="en-US" dirty="0"/>
              <a:t>    }</a:t>
            </a:r>
          </a:p>
          <a:p>
            <a:r>
              <a:rPr lang="zh-TW" altLang="en-US" dirty="0"/>
              <a:t>    </a:t>
            </a:r>
          </a:p>
          <a:p>
            <a:r>
              <a:rPr lang="zh-TW" altLang="en-US" dirty="0"/>
              <a:t>    // Write Pvalue to device memory</a:t>
            </a:r>
          </a:p>
          <a:p>
            <a:r>
              <a:rPr lang="zh-TW" altLang="en-US" dirty="0"/>
              <a:t>    // Each thread writes one element</a:t>
            </a:r>
          </a:p>
          <a:p>
            <a:r>
              <a:rPr lang="zh-TW" altLang="en-US" dirty="0"/>
              <a:t>    *(Pd + row*width + col) = Pvalue;</a:t>
            </a:r>
          </a:p>
          <a:p>
            <a:r>
              <a:rPr lang="zh-TW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910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23508</TotalTime>
  <Words>7031</Words>
  <Application>Microsoft Office PowerPoint</Application>
  <PresentationFormat>寬螢幕</PresentationFormat>
  <Paragraphs>1423</Paragraphs>
  <Slides>111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111</vt:i4>
      </vt:variant>
    </vt:vector>
  </HeadingPairs>
  <TitlesOfParts>
    <vt:vector size="126" baseType="lpstr">
      <vt:lpstr>Arial Unicode MS</vt:lpstr>
      <vt:lpstr>Dotum</vt:lpstr>
      <vt:lpstr>Palatino</vt:lpstr>
      <vt:lpstr>微軟正黑體</vt:lpstr>
      <vt:lpstr>新細明體</vt:lpstr>
      <vt:lpstr>標楷體</vt:lpstr>
      <vt:lpstr>Arial</vt:lpstr>
      <vt:lpstr>Calibri</vt:lpstr>
      <vt:lpstr>Courier New</vt:lpstr>
      <vt:lpstr>Times New Roman</vt:lpstr>
      <vt:lpstr>Trebuchet MS</vt:lpstr>
      <vt:lpstr>Wingdings</vt:lpstr>
      <vt:lpstr>Wingdings 2</vt:lpstr>
      <vt:lpstr>Wingdings 3</vt:lpstr>
      <vt:lpstr>多面向</vt:lpstr>
      <vt:lpstr>GUDA Introduction</vt:lpstr>
      <vt:lpstr>GPU Computing</vt:lpstr>
      <vt:lpstr>The GPU Devotes More Transistors to Data Processing</vt:lpstr>
      <vt:lpstr>Floating-Point Operations per Second for the CPU and GPU</vt:lpstr>
      <vt:lpstr>Memory Bandwidth for the CPU and GPU</vt:lpstr>
      <vt:lpstr> CUDA ™: A General-Purpose Parallel Computing Platform and Programming Model </vt:lpstr>
      <vt:lpstr>CUDA software stack</vt:lpstr>
      <vt:lpstr>CUDA Program Flow</vt:lpstr>
      <vt:lpstr>CUDA Program Flow</vt:lpstr>
      <vt:lpstr>CUDA Program Flow</vt:lpstr>
      <vt:lpstr>CUDA Programming Model </vt:lpstr>
      <vt:lpstr>CUDA program framework</vt:lpstr>
      <vt:lpstr>Kernel = Many Concurrent Threads </vt:lpstr>
      <vt:lpstr>Thread Hierarchy</vt:lpstr>
      <vt:lpstr>Software Mapping</vt:lpstr>
      <vt:lpstr>Scheduling Thread Blocks</vt:lpstr>
      <vt:lpstr>Scheduling Thread Blocks</vt:lpstr>
      <vt:lpstr>Automatic Scalability</vt:lpstr>
      <vt:lpstr>Some Restrictions First</vt:lpstr>
      <vt:lpstr>Thread group limits</vt:lpstr>
      <vt:lpstr>GPU parameters</vt:lpstr>
      <vt:lpstr> Memory Hierarchy</vt:lpstr>
      <vt:lpstr>Heterogeneous Computing</vt:lpstr>
      <vt:lpstr> Heterogeneous Programming</vt:lpstr>
      <vt:lpstr>CUDA Language</vt:lpstr>
      <vt:lpstr>Block IDs and Thread IDs</vt:lpstr>
      <vt:lpstr>Function Qualifiers</vt:lpstr>
      <vt:lpstr>Variable Type Qualifiers</vt:lpstr>
      <vt:lpstr>CUDA Runtime API</vt:lpstr>
      <vt:lpstr>Device memory operations</vt:lpstr>
      <vt:lpstr>cudaMemcpyKind</vt:lpstr>
      <vt:lpstr>Program Compilation</vt:lpstr>
      <vt:lpstr>Example 1: Hello World!</vt:lpstr>
      <vt:lpstr>Example 2: add 2 numbers</vt:lpstr>
      <vt:lpstr>The correct main()</vt:lpstr>
      <vt:lpstr>Example 3: add 2 vectors </vt:lpstr>
      <vt:lpstr>Parallel CUDA code</vt:lpstr>
      <vt:lpstr>N=4 case</vt:lpstr>
      <vt:lpstr>Alternative implementation</vt:lpstr>
      <vt:lpstr>3rd implementation</vt:lpstr>
      <vt:lpstr>3rd implementation</vt:lpstr>
      <vt:lpstr>The general case</vt:lpstr>
      <vt:lpstr>A even more general case</vt:lpstr>
      <vt:lpstr>Execution time: in host</vt:lpstr>
      <vt:lpstr>CUDA event</vt:lpstr>
      <vt:lpstr>Example</vt:lpstr>
      <vt:lpstr>Device information </vt:lpstr>
      <vt:lpstr>Host and device sync</vt:lpstr>
      <vt:lpstr>Reporting errors</vt:lpstr>
      <vt:lpstr>Device Management </vt:lpstr>
      <vt:lpstr>Occupancy</vt:lpstr>
      <vt:lpstr>Occupancy and Performance</vt:lpstr>
      <vt:lpstr>CUDA LAB 1:  Vector Addition </vt:lpstr>
      <vt:lpstr>Vector Addition</vt:lpstr>
      <vt:lpstr>CPU Version</vt:lpstr>
      <vt:lpstr>Dual Core Version</vt:lpstr>
      <vt:lpstr>CUDA Built-in Variables</vt:lpstr>
      <vt:lpstr>First GPU vector addition</vt:lpstr>
      <vt:lpstr>PowerPoint 簡報</vt:lpstr>
      <vt:lpstr>PowerPoint 簡報</vt:lpstr>
      <vt:lpstr>Multiple Blocks Single Thread</vt:lpstr>
      <vt:lpstr>Problem</vt:lpstr>
      <vt:lpstr>ANS</vt:lpstr>
      <vt:lpstr>Single Block Multiple Threads</vt:lpstr>
      <vt:lpstr>Problem</vt:lpstr>
      <vt:lpstr>ANS</vt:lpstr>
      <vt:lpstr>Combining Blocks and Threads</vt:lpstr>
      <vt:lpstr>Indexing Arrays with Blocks and Threads</vt:lpstr>
      <vt:lpstr>Multiple Blocks Multiple Threads</vt:lpstr>
      <vt:lpstr>Problem</vt:lpstr>
      <vt:lpstr>ANS</vt:lpstr>
      <vt:lpstr>Note</vt:lpstr>
      <vt:lpstr>Time counting on Linux</vt:lpstr>
      <vt:lpstr>GPU time counting</vt:lpstr>
      <vt:lpstr>CUDA LAB 2:  Vector Dot Product </vt:lpstr>
      <vt:lpstr>Dot Product</vt:lpstr>
      <vt:lpstr>PowerPoint 簡報</vt:lpstr>
      <vt:lpstr>Single Block Multiple Thread</vt:lpstr>
      <vt:lpstr>Problem</vt:lpstr>
      <vt:lpstr>ANS</vt:lpstr>
      <vt:lpstr>Thinking</vt:lpstr>
      <vt:lpstr>PowerPoint 簡報</vt:lpstr>
      <vt:lpstr>Thinking </vt:lpstr>
      <vt:lpstr>PowerPoint 簡報</vt:lpstr>
      <vt:lpstr>Optimized version using shared memory</vt:lpstr>
      <vt:lpstr>CUDA LAB 3:  Matrix Multiplication </vt:lpstr>
      <vt:lpstr>Square Matrix Multiplication</vt:lpstr>
      <vt:lpstr>Memory Layout of a Matrix in C</vt:lpstr>
      <vt:lpstr>A Single Thread Version in C</vt:lpstr>
      <vt:lpstr>Input Matrix Data Transfer</vt:lpstr>
      <vt:lpstr>Output Matrix Data Transfer</vt:lpstr>
      <vt:lpstr>Setting and Invoke kernel</vt:lpstr>
      <vt:lpstr>Timing</vt:lpstr>
      <vt:lpstr>Kernel Function</vt:lpstr>
      <vt:lpstr>Only One Thread Block Used</vt:lpstr>
      <vt:lpstr>Matrix Multiplication Using Multiple Blocks</vt:lpstr>
      <vt:lpstr>A Small Example</vt:lpstr>
      <vt:lpstr>PowerPoint 簡報</vt:lpstr>
      <vt:lpstr>PowerPoint 簡報</vt:lpstr>
      <vt:lpstr>Tiled Multiply</vt:lpstr>
      <vt:lpstr>PowerPoint 簡報</vt:lpstr>
      <vt:lpstr>PowerPoint 簡報</vt:lpstr>
      <vt:lpstr>Performance Comparison</vt:lpstr>
      <vt:lpstr>Invoke Tiled CUDA Kernel</vt:lpstr>
      <vt:lpstr>Functions May be Used</vt:lpstr>
      <vt:lpstr>Tiled Matrix Multiplication Kernel</vt:lpstr>
      <vt:lpstr>Parallel Prefix Sum</vt:lpstr>
      <vt:lpstr>Sequential Scan</vt:lpstr>
      <vt:lpstr>Naïve Scan Algorithm</vt:lpstr>
      <vt:lpstr>PowerPoint 簡報</vt:lpstr>
      <vt:lpstr>Thrust - Introduction</vt:lpstr>
    </vt:vector>
  </TitlesOfParts>
  <Company>kaiba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LAB</dc:title>
  <dc:creator>kaiba</dc:creator>
  <cp:lastModifiedBy>brucelin</cp:lastModifiedBy>
  <cp:revision>407</cp:revision>
  <dcterms:created xsi:type="dcterms:W3CDTF">2009-12-23T14:25:16Z</dcterms:created>
  <dcterms:modified xsi:type="dcterms:W3CDTF">2019-05-14T01:33:16Z</dcterms:modified>
</cp:coreProperties>
</file>