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25" autoAdjust="0"/>
    <p:restoredTop sz="96739" autoAdjust="0"/>
  </p:normalViewPr>
  <p:slideViewPr>
    <p:cSldViewPr>
      <p:cViewPr varScale="1">
        <p:scale>
          <a:sx n="62" d="100"/>
          <a:sy n="62" d="100"/>
        </p:scale>
        <p:origin x="206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D5C1-A2D6-4569-8232-A799AD1739BE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F6CF-7C88-4515-9B2C-A8657E2D87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5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636-3ED3-4F66-8912-D723751A34E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22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10296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48683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13286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56309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358613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BF2E-1920-4E67-A4C4-2725EBEE58DB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762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B169-F4E8-4C69-AE81-B559874548D5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4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4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303391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8BAE-8A91-42FB-B2B7-3D36A2E2EC7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278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B466-4FD9-4F9A-8B99-179E3E64F2A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04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C7BFE-A6DE-43C9-A1A7-471B3E2DB29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43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05A9-3E4E-4BA6-AA72-B1CEA62FCCA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59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4A51-F30F-4CF5-974D-5984243DBD9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635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David Kirk/NVIDIA and Wen-mei W. Hwu, 2007-2009</a:t>
            </a:r>
          </a:p>
          <a:p>
            <a:r>
              <a:rPr lang="en-US" altLang="zh-TW" smtClean="0"/>
              <a:t>ECE 498AL, University of Illinois, Urbana-Champaign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6DF7-3447-443D-876F-398F7CECF865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57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3CCAD6-4970-4381-A55F-2EDFC7D6D55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8" name="Line 7"/>
          <p:cNvSpPr>
            <a:spLocks noChangeShapeType="1"/>
          </p:cNvSpPr>
          <p:nvPr userDrawn="1"/>
        </p:nvSpPr>
        <p:spPr bwMode="auto">
          <a:xfrm>
            <a:off x="4064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800"/>
          </a:p>
        </p:txBody>
      </p:sp>
      <p:sp>
        <p:nvSpPr>
          <p:cNvPr id="19" name="Line 8"/>
          <p:cNvSpPr>
            <a:spLocks noChangeShapeType="1"/>
          </p:cNvSpPr>
          <p:nvPr userDrawn="1"/>
        </p:nvSpPr>
        <p:spPr bwMode="auto">
          <a:xfrm>
            <a:off x="508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76209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sz="4800" dirty="0">
                <a:ea typeface="標楷體" panose="03000509000000000000" pitchFamily="65" charset="-120"/>
              </a:rPr>
              <a:t>GUDA</a:t>
            </a:r>
            <a:r>
              <a:rPr lang="zh-TW" altLang="en-US" sz="4800" dirty="0">
                <a:ea typeface="標楷體" panose="03000509000000000000" pitchFamily="65" charset="-120"/>
              </a:rPr>
              <a:t> </a:t>
            </a:r>
            <a:r>
              <a:rPr lang="en-US" altLang="zh-TW" sz="4800" dirty="0" smtClean="0">
                <a:ea typeface="標楷體" panose="03000509000000000000" pitchFamily="65" charset="-120"/>
              </a:rPr>
              <a:t>Introduction </a:t>
            </a:r>
            <a:r>
              <a:rPr lang="en-US" altLang="zh-TW" sz="4800" dirty="0" smtClean="0">
                <a:ea typeface="標楷體" panose="03000509000000000000" pitchFamily="65" charset="-120"/>
              </a:rPr>
              <a:t>III</a:t>
            </a:r>
            <a:br>
              <a:rPr lang="en-US" altLang="zh-TW" sz="4800" dirty="0" smtClean="0">
                <a:ea typeface="標楷體" panose="03000509000000000000" pitchFamily="65" charset="-120"/>
              </a:rPr>
            </a:br>
            <a:r>
              <a:rPr lang="en-US" altLang="zh-TW" sz="4800" dirty="0" smtClean="0">
                <a:ea typeface="標楷體" panose="03000509000000000000" pitchFamily="65" charset="-120"/>
              </a:rPr>
              <a:t>Multi-GPU</a:t>
            </a:r>
            <a:endParaRPr lang="en-US" altLang="zh-TW" sz="4800" dirty="0">
              <a:ea typeface="標楷體" panose="03000509000000000000" pitchFamily="65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林政宏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國立台灣師範大學電機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系</a:t>
            </a: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6A40A-BD75-4CE2-997E-ECD5FAA31C40}" type="slidenum">
              <a:rPr lang="en-US" altLang="zh-TW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zero-copy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9416" y="1582341"/>
            <a:ext cx="109452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 Create input and output arrays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cudaHostAlloc(&amp;in, bytes, cudaHostAllocMapped | </a:t>
            </a:r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cudaHostAllocPortable</a:t>
            </a:r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cudaHostAlloc(&amp;out, bytes, cudaHostAllocMapped | </a:t>
            </a:r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cudaHostAllocPortable</a:t>
            </a:r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cudaSetDevice(0);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cudaHostGetDevicePointer(&amp;dout[0], out, 0);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cudaHostGetDevicePointer(&amp;din[0], in, 0);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ker1&lt;&lt;&lt;b, t&gt;&gt;&gt;(dout[0], din[0], otherArgs);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cudaSetDevice(1);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cudaHostGetDevicePointer(&amp;dout[1], out, 0);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cudaHostGetDevicePointer(&amp;din[1], in, 0); </a:t>
            </a:r>
          </a:p>
          <a:p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ker2&lt;&lt;&lt;b, t&gt;&gt;&gt;(dout[1], din[1], otherArgs);</a:t>
            </a:r>
          </a:p>
        </p:txBody>
      </p:sp>
    </p:spTree>
    <p:extLst>
      <p:ext uri="{BB962C8B-B14F-4D97-AF65-F5344CB8AC3E}">
        <p14:creationId xmlns:p14="http://schemas.microsoft.com/office/powerpoint/2010/main" val="91926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cudaHostAlloc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1323322" cy="4628586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cudaHostAlloc</a:t>
            </a:r>
            <a:r>
              <a:rPr lang="en-US" altLang="zh-TW" sz="2800" dirty="0"/>
              <a:t>() : allocates page-locked host </a:t>
            </a:r>
            <a:r>
              <a:rPr lang="en-US" altLang="zh-TW" sz="2800" dirty="0" smtClean="0"/>
              <a:t>memory </a:t>
            </a:r>
            <a:endParaRPr lang="en-US" altLang="zh-TW" sz="2800" dirty="0"/>
          </a:p>
          <a:p>
            <a:pPr lvl="1"/>
            <a:r>
              <a:rPr lang="en-US" altLang="zh-TW" sz="2400" dirty="0" err="1" smtClean="0">
                <a:solidFill>
                  <a:srgbClr val="FFC000"/>
                </a:solidFill>
              </a:rPr>
              <a:t>Pageable</a:t>
            </a:r>
            <a:r>
              <a:rPr lang="en-US" altLang="zh-TW" sz="2400" dirty="0" smtClean="0">
                <a:solidFill>
                  <a:srgbClr val="FFC000"/>
                </a:solidFill>
              </a:rPr>
              <a:t> </a:t>
            </a:r>
            <a:r>
              <a:rPr lang="en-US" altLang="zh-TW" sz="2400" dirty="0">
                <a:solidFill>
                  <a:srgbClr val="FFC000"/>
                </a:solidFill>
              </a:rPr>
              <a:t>memory cannot be directly accessed by the </a:t>
            </a:r>
            <a:r>
              <a:rPr lang="en-US" altLang="zh-TW" sz="2400" dirty="0" smtClean="0">
                <a:solidFill>
                  <a:srgbClr val="FFC000"/>
                </a:solidFill>
              </a:rPr>
              <a:t>GPU</a:t>
            </a:r>
          </a:p>
          <a:p>
            <a:pPr lvl="1"/>
            <a:endParaRPr lang="en-US" altLang="zh-TW" sz="2400" dirty="0" smtClean="0">
              <a:solidFill>
                <a:srgbClr val="FFC000"/>
              </a:solidFill>
            </a:endParaRPr>
          </a:p>
          <a:p>
            <a:r>
              <a:rPr lang="en-US" altLang="zh-TW" sz="2800" dirty="0"/>
              <a:t>To access </a:t>
            </a:r>
            <a:r>
              <a:rPr lang="en-US" altLang="zh-TW" sz="2800" dirty="0">
                <a:solidFill>
                  <a:srgbClr val="FFC000"/>
                </a:solidFill>
              </a:rPr>
              <a:t>page-locked</a:t>
            </a:r>
            <a:r>
              <a:rPr lang="en-US" altLang="zh-TW" sz="2800" dirty="0"/>
              <a:t> host memory from device </a:t>
            </a:r>
          </a:p>
          <a:p>
            <a:pPr marL="400050" lvl="1" indent="0">
              <a:buNone/>
            </a:pPr>
            <a:r>
              <a:rPr lang="en-US" altLang="zh-TW" sz="2400" dirty="0"/>
              <a:t>1. Allocate or register with  </a:t>
            </a:r>
            <a:r>
              <a:rPr lang="en-US" altLang="zh-TW" sz="2400" dirty="0" err="1">
                <a:solidFill>
                  <a:srgbClr val="FFC000"/>
                </a:solidFill>
              </a:rPr>
              <a:t>cudaHostAllocMapped</a:t>
            </a:r>
            <a:r>
              <a:rPr lang="en-US" altLang="zh-TW" sz="2400" dirty="0"/>
              <a:t>  flag </a:t>
            </a:r>
          </a:p>
          <a:p>
            <a:pPr marL="400050" lvl="1" indent="0">
              <a:buNone/>
            </a:pPr>
            <a:r>
              <a:rPr lang="en-US" altLang="zh-TW" sz="2400" dirty="0"/>
              <a:t>2. Map a device pointer to it using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cudaHostGetDevicePointer</a:t>
            </a:r>
            <a:r>
              <a:rPr lang="en-US" altLang="zh-TW" sz="2400" dirty="0">
                <a:solidFill>
                  <a:srgbClr val="FFC000"/>
                </a:solidFill>
              </a:rPr>
              <a:t>() 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marL="400050" lvl="1" indent="0">
              <a:buNone/>
            </a:pPr>
            <a:endParaRPr lang="en-US" altLang="zh-TW" sz="2400" dirty="0"/>
          </a:p>
          <a:p>
            <a:r>
              <a:rPr lang="en-US" altLang="zh-TW" sz="2800" dirty="0" smtClean="0"/>
              <a:t>To </a:t>
            </a:r>
            <a:r>
              <a:rPr lang="en-US" altLang="zh-TW" sz="2800" dirty="0"/>
              <a:t>access page-locked host memory from all devices, </a:t>
            </a:r>
            <a:r>
              <a:rPr lang="en-US" altLang="zh-TW" sz="2800" dirty="0" smtClean="0"/>
              <a:t>also </a:t>
            </a:r>
            <a:r>
              <a:rPr lang="en-US" altLang="zh-TW" sz="2800" dirty="0"/>
              <a:t>add the  </a:t>
            </a:r>
            <a:r>
              <a:rPr lang="en-US" altLang="zh-TW" sz="2800" dirty="0" err="1">
                <a:solidFill>
                  <a:srgbClr val="FFC000"/>
                </a:solidFill>
              </a:rPr>
              <a:t>cudaHostAllocPortable</a:t>
            </a:r>
            <a:r>
              <a:rPr lang="en-US" altLang="zh-TW" sz="2800" dirty="0"/>
              <a:t>  flag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794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Pitfalls of using zero-copy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819266" cy="46285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PCI-e is lower in bandwidth and higher in </a:t>
            </a:r>
            <a:r>
              <a:rPr lang="en-US" altLang="zh-TW" sz="2800" dirty="0" smtClean="0"/>
              <a:t>latency </a:t>
            </a:r>
            <a:r>
              <a:rPr lang="en-US" altLang="zh-TW" sz="2800" dirty="0"/>
              <a:t>than GPU global memory </a:t>
            </a:r>
          </a:p>
          <a:p>
            <a:pPr lvl="1"/>
            <a:r>
              <a:rPr lang="en-US" altLang="zh-TW" sz="2400" dirty="0" smtClean="0"/>
              <a:t>access </a:t>
            </a:r>
            <a:r>
              <a:rPr lang="en-US" altLang="zh-TW" sz="2400" dirty="0"/>
              <a:t>speed is slower than global memory 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Use </a:t>
            </a:r>
            <a:r>
              <a:rPr lang="en-US" altLang="zh-TW" sz="2800" dirty="0"/>
              <a:t>zero-copy if: 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data is only accessed once or few times </a:t>
            </a:r>
          </a:p>
          <a:p>
            <a:pPr lvl="1"/>
            <a:r>
              <a:rPr lang="en-US" altLang="zh-TW" sz="2400" dirty="0" smtClean="0"/>
              <a:t>Generate </a:t>
            </a:r>
            <a:r>
              <a:rPr lang="en-US" altLang="zh-TW" sz="2400" dirty="0"/>
              <a:t>data on the device and copy back to </a:t>
            </a:r>
            <a:r>
              <a:rPr lang="en-US" altLang="zh-TW" sz="2400" dirty="0" smtClean="0"/>
              <a:t>host </a:t>
            </a:r>
            <a:r>
              <a:rPr lang="en-US" altLang="zh-TW" sz="2400" dirty="0"/>
              <a:t>without reuse </a:t>
            </a:r>
          </a:p>
          <a:p>
            <a:pPr lvl="1"/>
            <a:r>
              <a:rPr lang="en-US" altLang="zh-TW" sz="2400" dirty="0" smtClean="0"/>
              <a:t>Kernel(s</a:t>
            </a:r>
            <a:r>
              <a:rPr lang="en-US" altLang="zh-TW" sz="2400" dirty="0"/>
              <a:t>) that access the memory are compute </a:t>
            </a:r>
            <a:r>
              <a:rPr lang="en-US" altLang="zh-TW" sz="2400" dirty="0" smtClean="0"/>
              <a:t>bound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080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Peer-to-Peer </a:t>
            </a:r>
            <a:r>
              <a:rPr lang="en-US" altLang="zh-TW" dirty="0" err="1"/>
              <a:t>Memcpy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531234" cy="46285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Direct copy from pointer on GPU A to pointer on GPU B </a:t>
            </a:r>
          </a:p>
          <a:p>
            <a:r>
              <a:rPr lang="en-US" altLang="zh-TW" sz="2800" dirty="0" smtClean="0"/>
              <a:t>Using </a:t>
            </a:r>
            <a:r>
              <a:rPr lang="en-US" altLang="zh-TW" sz="2800" dirty="0"/>
              <a:t>two functions 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271464" y="2831719"/>
            <a:ext cx="9024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cudaError_t cudaMemcpyPeer(void *dst, int dstDevice,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const void* src, int srcDevice, size_t count)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cudaError_t cudaMemcpyPeerAsync(void *dst, int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dstDevice, const void* src, int srcDevice, size_t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count, cuda_stream_t stream=0) </a:t>
            </a:r>
          </a:p>
        </p:txBody>
      </p:sp>
    </p:spTree>
    <p:extLst>
      <p:ext uri="{BB962C8B-B14F-4D97-AF65-F5344CB8AC3E}">
        <p14:creationId xmlns:p14="http://schemas.microsoft.com/office/powerpoint/2010/main" val="241258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P2P </a:t>
            </a:r>
            <a:r>
              <a:rPr lang="en-US" altLang="zh-TW" dirty="0" err="1"/>
              <a:t>memcpy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28800"/>
            <a:ext cx="97447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cudaSetDevice(0);     //set device 0 as current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float *p0;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size_t size = 1024*sizeof(float);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cudaMalloc(&amp;p0, size);//allocate mem on device 0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cudaSetDevice(1);     //set device 1 as current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float *p1;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cudaMalloc(&amp;p1, size);//allocate mem on device 1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cudaSetDevice(0);     //set device 0 as current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Kernel1&lt;&lt;&lt;1000,128&gt;&gt;&gt;(p0); //launch on dev 0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cudaSetDevice(1);     //set device 1 as current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cudaMemcpyPeer(p1,1,p0,0,size); //copy p0 to p1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Kernel1&lt;&lt;&lt;1000,128&gt;&gt;&gt;(p1); //launch on dev 1 </a:t>
            </a:r>
          </a:p>
        </p:txBody>
      </p:sp>
    </p:spTree>
    <p:extLst>
      <p:ext uri="{BB962C8B-B14F-4D97-AF65-F5344CB8AC3E}">
        <p14:creationId xmlns:p14="http://schemas.microsoft.com/office/powerpoint/2010/main" val="282529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Virtual Addressing (UVA)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334" y="1484784"/>
            <a:ext cx="4184035" cy="455657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Without UVA</a:t>
            </a:r>
            <a:endParaRPr lang="zh-TW" altLang="en-US" sz="2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34963" y="1510579"/>
            <a:ext cx="4184034" cy="455657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With </a:t>
            </a:r>
            <a:r>
              <a:rPr lang="en-US" altLang="zh-TW" sz="2400" dirty="0"/>
              <a:t>UVA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83432" y="2754960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0x0000</a:t>
            </a:r>
            <a:br>
              <a:rPr lang="en-US" altLang="zh-TW" dirty="0" smtClean="0"/>
            </a:br>
            <a:r>
              <a:rPr lang="en-US" altLang="zh-TW" dirty="0" smtClean="0"/>
              <a:t>0xFFFF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41554" y="2754960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0x0000</a:t>
            </a:r>
            <a:br>
              <a:rPr lang="en-US" altLang="zh-TW" dirty="0" smtClean="0"/>
            </a:br>
            <a:r>
              <a:rPr lang="en-US" altLang="zh-TW" dirty="0" smtClean="0"/>
              <a:t>0xFFFF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46403" y="2735986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0x0000</a:t>
            </a:r>
            <a:br>
              <a:rPr lang="en-US" altLang="zh-TW" dirty="0" smtClean="0"/>
            </a:br>
            <a:r>
              <a:rPr lang="en-US" altLang="zh-TW" dirty="0" smtClean="0"/>
              <a:t>0xFFFF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1482" y="4429022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70506" y="4437112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GPU0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73131" y="4437112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GPU1</a:t>
            </a:r>
            <a:endParaRPr lang="zh-TW" altLang="en-US" dirty="0"/>
          </a:p>
        </p:txBody>
      </p:sp>
      <p:sp>
        <p:nvSpPr>
          <p:cNvPr id="11" name="上-下雙向箭號 10"/>
          <p:cNvSpPr/>
          <p:nvPr/>
        </p:nvSpPr>
        <p:spPr>
          <a:xfrm>
            <a:off x="1228641" y="3772011"/>
            <a:ext cx="504056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上-下雙向箭號 11"/>
          <p:cNvSpPr/>
          <p:nvPr/>
        </p:nvSpPr>
        <p:spPr>
          <a:xfrm>
            <a:off x="2658538" y="3760955"/>
            <a:ext cx="504056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上-下雙向箭號 12"/>
          <p:cNvSpPr/>
          <p:nvPr/>
        </p:nvSpPr>
        <p:spPr>
          <a:xfrm>
            <a:off x="4034435" y="3772011"/>
            <a:ext cx="504056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77334" y="6309320"/>
            <a:ext cx="441263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8" idx="2"/>
          </p:cNvCxnSpPr>
          <p:nvPr/>
        </p:nvCxnSpPr>
        <p:spPr>
          <a:xfrm flipV="1">
            <a:off x="1480669" y="5437134"/>
            <a:ext cx="30873" cy="8721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881493" y="5415022"/>
            <a:ext cx="30873" cy="8721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321062" y="5437134"/>
            <a:ext cx="30873" cy="8721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537488" y="6400334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PCIe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11620" y="2097573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System </a:t>
            </a:r>
            <a:b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</a:b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memory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01198" y="2109005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GPU0</a:t>
            </a:r>
            <a:b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</a:b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Memory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759912" y="2075698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GPU1</a:t>
            </a:r>
            <a:b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</a:b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Memory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967389" y="2771817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0x00000</a:t>
            </a:r>
            <a:br>
              <a:rPr lang="en-US" altLang="zh-TW" dirty="0" smtClean="0"/>
            </a:br>
            <a:r>
              <a:rPr lang="en-US" altLang="zh-TW" dirty="0" smtClean="0"/>
              <a:t>0x0FFFF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25511" y="2771817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0x10000</a:t>
            </a:r>
            <a:br>
              <a:rPr lang="en-US" altLang="zh-TW" dirty="0" smtClean="0"/>
            </a:br>
            <a:r>
              <a:rPr lang="en-US" altLang="zh-TW" dirty="0" smtClean="0"/>
              <a:t>0x1FFFF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730360" y="2752843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0x20000</a:t>
            </a:r>
            <a:br>
              <a:rPr lang="en-US" altLang="zh-TW" dirty="0" smtClean="0"/>
            </a:br>
            <a:r>
              <a:rPr lang="en-US" altLang="zh-TW" dirty="0" smtClean="0"/>
              <a:t>0x2FFFF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955439" y="4445879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354463" y="4453969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GPU0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757088" y="4453969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GPU1</a:t>
            </a:r>
            <a:endParaRPr lang="zh-TW" altLang="en-US" dirty="0"/>
          </a:p>
        </p:txBody>
      </p:sp>
      <p:sp>
        <p:nvSpPr>
          <p:cNvPr id="31" name="上-下雙向箭號 30"/>
          <p:cNvSpPr/>
          <p:nvPr/>
        </p:nvSpPr>
        <p:spPr>
          <a:xfrm>
            <a:off x="6212598" y="3788868"/>
            <a:ext cx="504056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上-下雙向箭號 31"/>
          <p:cNvSpPr/>
          <p:nvPr/>
        </p:nvSpPr>
        <p:spPr>
          <a:xfrm>
            <a:off x="7642495" y="3777812"/>
            <a:ext cx="504056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上-下雙向箭號 32"/>
          <p:cNvSpPr/>
          <p:nvPr/>
        </p:nvSpPr>
        <p:spPr>
          <a:xfrm>
            <a:off x="9018392" y="3788868"/>
            <a:ext cx="504056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5661291" y="6326177"/>
            <a:ext cx="441263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8" idx="2"/>
          </p:cNvCxnSpPr>
          <p:nvPr/>
        </p:nvCxnSpPr>
        <p:spPr>
          <a:xfrm flipV="1">
            <a:off x="6464626" y="5453991"/>
            <a:ext cx="30873" cy="8721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7865450" y="5431879"/>
            <a:ext cx="30873" cy="8721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9305019" y="5453991"/>
            <a:ext cx="30873" cy="8721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95577" y="2114430"/>
            <a:ext cx="1058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System </a:t>
            </a:r>
            <a:b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</a:b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memory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285155" y="2125862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GPU0</a:t>
            </a:r>
            <a:b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</a:b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Memory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743869" y="2092555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GPU1</a:t>
            </a:r>
            <a:b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</a:b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Memory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550518" y="6385300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 Unicode MS" panose="020B0604020202020204" pitchFamily="34" charset="-120"/>
              </a:rPr>
              <a:t>PCIe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19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Virtual Addressing 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77334" y="1412777"/>
            <a:ext cx="10243202" cy="46285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CPU and GPU use a unified virtual address space </a:t>
            </a:r>
          </a:p>
          <a:p>
            <a:pPr lvl="1"/>
            <a:r>
              <a:rPr lang="en-US" altLang="zh-TW" sz="2200" dirty="0" smtClean="0"/>
              <a:t>Each </a:t>
            </a:r>
            <a:r>
              <a:rPr lang="en-US" altLang="zh-TW" sz="2200" dirty="0"/>
              <a:t>one (CPU, GPU) gets its own range of virtual </a:t>
            </a:r>
            <a:r>
              <a:rPr lang="en-US" altLang="zh-TW" sz="2200" dirty="0" smtClean="0"/>
              <a:t>addresses </a:t>
            </a:r>
            <a:endParaRPr lang="en-US" altLang="zh-TW" sz="2200" dirty="0"/>
          </a:p>
          <a:p>
            <a:pPr lvl="1"/>
            <a:r>
              <a:rPr lang="en-US" altLang="zh-TW" sz="2200" dirty="0" smtClean="0"/>
              <a:t>Driver/device </a:t>
            </a:r>
            <a:r>
              <a:rPr lang="en-US" altLang="zh-TW" sz="2200" dirty="0"/>
              <a:t>can determine from the address where </a:t>
            </a:r>
            <a:r>
              <a:rPr lang="en-US" altLang="zh-TW" sz="2200" dirty="0" smtClean="0"/>
              <a:t>data </a:t>
            </a:r>
            <a:r>
              <a:rPr lang="en-US" altLang="zh-TW" sz="2200" dirty="0"/>
              <a:t>resides </a:t>
            </a:r>
          </a:p>
          <a:p>
            <a:pPr lvl="1"/>
            <a:r>
              <a:rPr lang="en-US" altLang="zh-TW" sz="2200" dirty="0" smtClean="0"/>
              <a:t>Allocation </a:t>
            </a:r>
            <a:r>
              <a:rPr lang="en-US" altLang="zh-TW" sz="2200" dirty="0"/>
              <a:t>still resides on a single device (can’t </a:t>
            </a:r>
            <a:r>
              <a:rPr lang="en-US" altLang="zh-TW" sz="2200" dirty="0" smtClean="0"/>
              <a:t>allocate </a:t>
            </a:r>
            <a:r>
              <a:rPr lang="en-US" altLang="zh-TW" sz="2200" dirty="0"/>
              <a:t>one array across several GPUs) </a:t>
            </a:r>
            <a:endParaRPr lang="en-US" altLang="zh-TW" sz="2200" dirty="0" smtClean="0"/>
          </a:p>
          <a:p>
            <a:pPr lvl="1"/>
            <a:endParaRPr lang="en-US" altLang="zh-TW" sz="2200" dirty="0"/>
          </a:p>
          <a:p>
            <a:r>
              <a:rPr lang="en-US" altLang="zh-TW" sz="2400" dirty="0" smtClean="0"/>
              <a:t>Requires</a:t>
            </a:r>
            <a:r>
              <a:rPr lang="en-US" altLang="zh-TW" sz="2400" dirty="0"/>
              <a:t>: </a:t>
            </a:r>
          </a:p>
          <a:p>
            <a:pPr lvl="1"/>
            <a:r>
              <a:rPr lang="en-US" altLang="zh-TW" sz="2200" dirty="0" smtClean="0"/>
              <a:t>64-bit </a:t>
            </a:r>
            <a:r>
              <a:rPr lang="en-US" altLang="zh-TW" sz="2200" dirty="0"/>
              <a:t>Linux or 64-bit Windows with TCC driver </a:t>
            </a:r>
          </a:p>
          <a:p>
            <a:pPr lvl="1"/>
            <a:r>
              <a:rPr lang="en-US" altLang="zh-TW" sz="2200" dirty="0" smtClean="0"/>
              <a:t>Fermi </a:t>
            </a:r>
            <a:r>
              <a:rPr lang="en-US" altLang="zh-TW" sz="2200" dirty="0"/>
              <a:t>or later architecture GPUs (compute capability </a:t>
            </a:r>
          </a:p>
          <a:p>
            <a:pPr lvl="1"/>
            <a:r>
              <a:rPr lang="en-US" altLang="zh-TW" sz="2200" dirty="0"/>
              <a:t>2.0 or higher) </a:t>
            </a:r>
          </a:p>
          <a:p>
            <a:pPr lvl="1"/>
            <a:r>
              <a:rPr lang="en-US" altLang="zh-TW" sz="2200" dirty="0" smtClean="0"/>
              <a:t>CUDA </a:t>
            </a:r>
            <a:r>
              <a:rPr lang="en-US" altLang="zh-TW" sz="2200" dirty="0"/>
              <a:t>4.0 or later </a:t>
            </a:r>
            <a:endParaRPr lang="zh-TW" altLang="en-US" sz="22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11507788" y="6042025"/>
            <a:ext cx="684212" cy="365125"/>
          </a:xfrm>
        </p:spPr>
        <p:txBody>
          <a:bodyPr/>
          <a:lstStyle/>
          <a:p>
            <a:fld id="{BBD78BAE-8A91-42FB-B2B7-3D36A2E2EC7D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66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Zero-copy with UVA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9811154" cy="46285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Pointers returned by  </a:t>
            </a:r>
            <a:r>
              <a:rPr lang="en-US" altLang="zh-TW" sz="2800" dirty="0" err="1">
                <a:solidFill>
                  <a:srgbClr val="FFC000"/>
                </a:solidFill>
              </a:rPr>
              <a:t>cudaHostAlloc</a:t>
            </a:r>
            <a:r>
              <a:rPr lang="en-US" altLang="zh-TW" sz="2800" dirty="0">
                <a:solidFill>
                  <a:srgbClr val="FFC000"/>
                </a:solidFill>
              </a:rPr>
              <a:t>()</a:t>
            </a:r>
            <a:r>
              <a:rPr lang="en-US" altLang="zh-TW" sz="2800" dirty="0"/>
              <a:t>  can be </a:t>
            </a:r>
            <a:r>
              <a:rPr lang="en-US" altLang="zh-TW" sz="2800" dirty="0" smtClean="0"/>
              <a:t>used </a:t>
            </a:r>
            <a:r>
              <a:rPr lang="en-US" altLang="zh-TW" sz="2800" dirty="0"/>
              <a:t>directly from within kernels running on UVA </a:t>
            </a:r>
            <a:r>
              <a:rPr lang="en-US" altLang="zh-TW" sz="2800" dirty="0" smtClean="0"/>
              <a:t>enabled </a:t>
            </a:r>
            <a:r>
              <a:rPr lang="en-US" altLang="zh-TW" sz="2800" dirty="0"/>
              <a:t>devices  </a:t>
            </a:r>
          </a:p>
          <a:p>
            <a:pPr lvl="1"/>
            <a:r>
              <a:rPr lang="en-US" altLang="zh-TW" sz="2400" dirty="0" smtClean="0"/>
              <a:t>No </a:t>
            </a:r>
            <a:r>
              <a:rPr lang="en-US" altLang="zh-TW" sz="2400" dirty="0"/>
              <a:t>need  </a:t>
            </a:r>
            <a:r>
              <a:rPr lang="en-US" altLang="zh-TW" sz="2400" dirty="0" err="1">
                <a:solidFill>
                  <a:srgbClr val="FFC000"/>
                </a:solidFill>
              </a:rPr>
              <a:t>cudaHostAllocMapped</a:t>
            </a:r>
            <a:r>
              <a:rPr lang="en-US" altLang="zh-TW" sz="2400" dirty="0"/>
              <a:t>,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cudaHostAllocPortable</a:t>
            </a:r>
            <a:r>
              <a:rPr lang="en-US" altLang="zh-TW" sz="2400" dirty="0" smtClean="0"/>
              <a:t>  flags 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No </a:t>
            </a:r>
            <a:r>
              <a:rPr lang="en-US" altLang="zh-TW" sz="2400" dirty="0"/>
              <a:t>need to obtain a device pointer via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cudaHostGetDevicePointer</a:t>
            </a:r>
            <a:r>
              <a:rPr lang="en-US" altLang="zh-TW" sz="2400" dirty="0">
                <a:solidFill>
                  <a:srgbClr val="FFC000"/>
                </a:solidFill>
              </a:rPr>
              <a:t>() 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Remember</a:t>
            </a:r>
            <a:r>
              <a:rPr lang="en-US" altLang="zh-TW" sz="2800" dirty="0"/>
              <a:t>: must use  </a:t>
            </a:r>
            <a:r>
              <a:rPr lang="en-US" altLang="zh-TW" sz="2800" dirty="0" err="1">
                <a:solidFill>
                  <a:srgbClr val="FFC000"/>
                </a:solidFill>
              </a:rPr>
              <a:t>cudaHostAlloc</a:t>
            </a:r>
            <a:r>
              <a:rPr lang="en-US" altLang="zh-TW" sz="2800" dirty="0">
                <a:solidFill>
                  <a:srgbClr val="FFC000"/>
                </a:solidFill>
              </a:rPr>
              <a:t>() </a:t>
            </a:r>
            <a:r>
              <a:rPr lang="en-US" altLang="zh-TW" sz="2800" dirty="0"/>
              <a:t>, not </a:t>
            </a:r>
            <a:r>
              <a:rPr lang="en-US" altLang="zh-TW" sz="2800" dirty="0" smtClean="0"/>
              <a:t>regular </a:t>
            </a:r>
            <a:r>
              <a:rPr lang="en-US" altLang="zh-TW" sz="2800" dirty="0"/>
              <a:t>host </a:t>
            </a:r>
            <a:r>
              <a:rPr lang="en-US" altLang="zh-TW" sz="2800" dirty="0" err="1"/>
              <a:t>malloc</a:t>
            </a:r>
            <a:r>
              <a:rPr lang="en-US" altLang="zh-TW" sz="2800" dirty="0"/>
              <a:t>/new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53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P2P Memory Copy with UVA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819266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Copy without specifying which memory space are </a:t>
            </a:r>
          </a:p>
          <a:p>
            <a:r>
              <a:rPr lang="en-US" altLang="zh-TW" sz="2400" dirty="0" smtClean="0"/>
              <a:t>Between </a:t>
            </a:r>
            <a:r>
              <a:rPr lang="en-US" altLang="zh-TW" sz="2400" dirty="0"/>
              <a:t>host and multiple devices: </a:t>
            </a:r>
          </a:p>
          <a:p>
            <a:pPr marL="400050" lvl="1" indent="0">
              <a:buNone/>
            </a:pPr>
            <a:r>
              <a:rPr lang="en-US" altLang="zh-TW" sz="2200" dirty="0" err="1"/>
              <a:t>cudaMemcpy</a:t>
            </a:r>
            <a:r>
              <a:rPr lang="en-US" altLang="zh-TW" sz="2200" dirty="0"/>
              <a:t>(gpu0, host, size, </a:t>
            </a:r>
            <a:r>
              <a:rPr lang="en-US" altLang="zh-TW" sz="2200" dirty="0" err="1"/>
              <a:t>cudaMemcpyDefault</a:t>
            </a:r>
            <a:r>
              <a:rPr lang="en-US" altLang="zh-TW" sz="2200" dirty="0"/>
              <a:t>) </a:t>
            </a:r>
          </a:p>
          <a:p>
            <a:pPr marL="400050" lvl="1" indent="0">
              <a:buNone/>
            </a:pPr>
            <a:r>
              <a:rPr lang="en-US" altLang="zh-TW" sz="2200" dirty="0" err="1"/>
              <a:t>cudaMemcpy</a:t>
            </a:r>
            <a:r>
              <a:rPr lang="en-US" altLang="zh-TW" sz="2200" dirty="0"/>
              <a:t>(gpu1, host, size, </a:t>
            </a:r>
            <a:r>
              <a:rPr lang="en-US" altLang="zh-TW" sz="2200" dirty="0" err="1"/>
              <a:t>cudaMemcpyDefault</a:t>
            </a:r>
            <a:r>
              <a:rPr lang="en-US" altLang="zh-TW" sz="2200" dirty="0"/>
              <a:t>) </a:t>
            </a:r>
          </a:p>
          <a:p>
            <a:pPr marL="400050" lvl="1" indent="0">
              <a:buNone/>
            </a:pPr>
            <a:r>
              <a:rPr lang="en-US" altLang="zh-TW" sz="2200" dirty="0" err="1"/>
              <a:t>cudaMemcpy</a:t>
            </a:r>
            <a:r>
              <a:rPr lang="en-US" altLang="zh-TW" sz="2200" dirty="0"/>
              <a:t>(host, gpu0, size, </a:t>
            </a:r>
            <a:r>
              <a:rPr lang="en-US" altLang="zh-TW" sz="2200" dirty="0" err="1"/>
              <a:t>cudaMemcpyDefault</a:t>
            </a:r>
            <a:r>
              <a:rPr lang="en-US" altLang="zh-TW" sz="2200" dirty="0"/>
              <a:t>) </a:t>
            </a:r>
          </a:p>
          <a:p>
            <a:pPr marL="400050" lvl="1" indent="0">
              <a:buNone/>
            </a:pPr>
            <a:r>
              <a:rPr lang="en-US" altLang="zh-TW" sz="2200" dirty="0" err="1"/>
              <a:t>cudaMemcpy</a:t>
            </a:r>
            <a:r>
              <a:rPr lang="en-US" altLang="zh-TW" sz="2200" dirty="0"/>
              <a:t>(host, gpu1, size, </a:t>
            </a:r>
            <a:r>
              <a:rPr lang="en-US" altLang="zh-TW" sz="2200" dirty="0" err="1"/>
              <a:t>cudaMemcpyDefault</a:t>
            </a:r>
            <a:r>
              <a:rPr lang="en-US" altLang="zh-TW" sz="2200" dirty="0"/>
              <a:t>) </a:t>
            </a:r>
          </a:p>
          <a:p>
            <a:r>
              <a:rPr lang="en-US" altLang="zh-TW" sz="2400" dirty="0" smtClean="0"/>
              <a:t>Between </a:t>
            </a:r>
            <a:r>
              <a:rPr lang="en-US" altLang="zh-TW" sz="2400" dirty="0"/>
              <a:t>two devices: </a:t>
            </a:r>
          </a:p>
          <a:p>
            <a:pPr marL="400050" lvl="1" indent="0">
              <a:buNone/>
            </a:pPr>
            <a:r>
              <a:rPr lang="en-US" altLang="zh-TW" sz="2200" dirty="0" err="1"/>
              <a:t>cudaMemcpy</a:t>
            </a:r>
            <a:r>
              <a:rPr lang="en-US" altLang="zh-TW" sz="2200" dirty="0"/>
              <a:t>(gpu0, gpu1, size, </a:t>
            </a:r>
            <a:r>
              <a:rPr lang="en-US" altLang="zh-TW" sz="2200" dirty="0" err="1"/>
              <a:t>cudaMemcpyDefault</a:t>
            </a:r>
            <a:r>
              <a:rPr lang="en-US" altLang="zh-TW" sz="2200" dirty="0"/>
              <a:t>) </a:t>
            </a:r>
            <a:endParaRPr lang="zh-TW" altLang="en-US" sz="2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5229200"/>
            <a:ext cx="6515438" cy="14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6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P2P Memory Access with UVA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675250" cy="462858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Pass pointer to memory on device A to kernel running on device B </a:t>
            </a:r>
          </a:p>
          <a:p>
            <a:pPr lvl="1"/>
            <a:r>
              <a:rPr lang="en-US" altLang="zh-TW" sz="1800" dirty="0" smtClean="0"/>
              <a:t>Requires </a:t>
            </a:r>
            <a:r>
              <a:rPr lang="en-US" altLang="zh-TW" sz="1800" dirty="0"/>
              <a:t>UVA, so just pass the pointers directly! </a:t>
            </a:r>
          </a:p>
          <a:p>
            <a:r>
              <a:rPr lang="en-US" altLang="zh-TW" sz="2400" dirty="0" smtClean="0"/>
              <a:t>Must </a:t>
            </a:r>
            <a:r>
              <a:rPr lang="en-US" altLang="zh-TW" sz="2400" dirty="0"/>
              <a:t>first enable peer access for each peer pair: </a:t>
            </a:r>
          </a:p>
          <a:p>
            <a:pPr marL="400050" lvl="1" indent="0">
              <a:buNone/>
            </a:pPr>
            <a:r>
              <a:rPr lang="en-US" altLang="zh-TW" sz="2200" dirty="0" err="1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cudaDeviceEnablePeerAccess</a:t>
            </a:r>
            <a:r>
              <a:rPr lang="en-US" altLang="zh-TW" sz="22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US" altLang="zh-TW" sz="2200" dirty="0" err="1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</a:t>
            </a:r>
            <a:r>
              <a:rPr lang="en-US" altLang="zh-TW" sz="22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sz="22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peerDev,0) </a:t>
            </a:r>
          </a:p>
          <a:p>
            <a:r>
              <a:rPr lang="en-US" altLang="zh-TW" sz="2400" dirty="0" smtClean="0"/>
              <a:t>Enable </a:t>
            </a:r>
            <a:r>
              <a:rPr lang="en-US" altLang="zh-TW" sz="2400" dirty="0"/>
              <a:t>current GPU to access addresses on peer GPU </a:t>
            </a:r>
          </a:p>
          <a:p>
            <a:pPr marL="400050" lvl="1" indent="0">
              <a:buNone/>
            </a:pPr>
            <a:r>
              <a:rPr lang="en-US" altLang="zh-TW" sz="2200" dirty="0" err="1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cudaDeviceCanAccessPeer</a:t>
            </a:r>
            <a:r>
              <a:rPr lang="en-US" altLang="zh-TW" sz="22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(&amp;accessible,  </a:t>
            </a:r>
            <a:r>
              <a:rPr lang="en-US" altLang="zh-TW" sz="2200" dirty="0" err="1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dev_X</a:t>
            </a:r>
            <a:r>
              <a:rPr lang="en-US" altLang="zh-TW" sz="22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US" altLang="zh-TW" sz="2200" dirty="0" err="1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dev_Y</a:t>
            </a:r>
            <a:r>
              <a:rPr lang="en-US" altLang="zh-TW" sz="22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</a:t>
            </a:r>
          </a:p>
          <a:p>
            <a:r>
              <a:rPr lang="en-US" altLang="zh-TW" sz="2400" dirty="0" smtClean="0"/>
              <a:t>Checks </a:t>
            </a:r>
            <a:r>
              <a:rPr lang="en-US" altLang="zh-TW" sz="2400" dirty="0"/>
              <a:t>whether  </a:t>
            </a:r>
            <a:r>
              <a:rPr lang="en-US" altLang="zh-TW" sz="2400" dirty="0" err="1"/>
              <a:t>dev_X</a:t>
            </a:r>
            <a:r>
              <a:rPr lang="en-US" altLang="zh-TW" sz="2400" dirty="0"/>
              <a:t>  can access memory of  </a:t>
            </a:r>
            <a:r>
              <a:rPr lang="en-US" altLang="zh-TW" sz="2400" dirty="0" err="1"/>
              <a:t>dev_Y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sz="2200" dirty="0" smtClean="0"/>
              <a:t>Returns </a:t>
            </a:r>
            <a:r>
              <a:rPr lang="en-US" altLang="zh-TW" sz="2200" dirty="0"/>
              <a:t>0/1 via the first argument </a:t>
            </a:r>
          </a:p>
          <a:p>
            <a:r>
              <a:rPr lang="en-US" altLang="zh-TW" sz="2400" dirty="0" smtClean="0"/>
              <a:t>Peer-access </a:t>
            </a:r>
            <a:r>
              <a:rPr lang="en-US" altLang="zh-TW" sz="2400" dirty="0"/>
              <a:t>is not available if: </a:t>
            </a:r>
          </a:p>
          <a:p>
            <a:pPr lvl="1"/>
            <a:r>
              <a:rPr lang="en-US" altLang="zh-TW" sz="2200" dirty="0"/>
              <a:t>One of the GPUs is pre-Fermi </a:t>
            </a:r>
          </a:p>
          <a:p>
            <a:pPr lvl="1"/>
            <a:r>
              <a:rPr lang="en-US" altLang="zh-TW" sz="2200" dirty="0"/>
              <a:t>GPUs are connected to different Intel IOH chips on the motherboard. QPI and </a:t>
            </a:r>
            <a:r>
              <a:rPr lang="en-US" altLang="zh-TW" sz="2200" dirty="0" err="1" smtClean="0"/>
              <a:t>PCIe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protocols disagree on P2P.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778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Multi-GPU </a:t>
            </a:r>
          </a:p>
          <a:p>
            <a:pPr lvl="1"/>
            <a:r>
              <a:rPr lang="en-US" altLang="zh-TW" sz="2600" dirty="0" smtClean="0"/>
              <a:t>Single </a:t>
            </a:r>
            <a:r>
              <a:rPr lang="en-US" altLang="zh-TW" sz="2600" dirty="0"/>
              <a:t>thread multi-GPUs </a:t>
            </a:r>
          </a:p>
          <a:p>
            <a:pPr lvl="1"/>
            <a:r>
              <a:rPr lang="en-US" altLang="zh-TW" sz="2600" dirty="0" smtClean="0"/>
              <a:t>Multiple </a:t>
            </a:r>
            <a:r>
              <a:rPr lang="en-US" altLang="zh-TW" sz="2600" dirty="0"/>
              <a:t>threads multi-GPUs </a:t>
            </a:r>
          </a:p>
          <a:p>
            <a:pPr lvl="1"/>
            <a:r>
              <a:rPr lang="en-US" altLang="zh-TW" sz="2600" dirty="0" smtClean="0"/>
              <a:t>Multiple </a:t>
            </a:r>
            <a:r>
              <a:rPr lang="en-US" altLang="zh-TW" sz="2600" dirty="0"/>
              <a:t>nodes multi-GPUs </a:t>
            </a:r>
          </a:p>
          <a:p>
            <a:r>
              <a:rPr lang="en-US" altLang="zh-TW" sz="2800" dirty="0" smtClean="0"/>
              <a:t>Dynamic </a:t>
            </a:r>
            <a:r>
              <a:rPr lang="en-US" altLang="zh-TW" sz="2800" dirty="0"/>
              <a:t>Parallelism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94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P2P mem </a:t>
            </a:r>
            <a:r>
              <a:rPr lang="en-US" altLang="zh-TW" dirty="0" smtClean="0"/>
              <a:t>access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628800"/>
            <a:ext cx="106752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int gpu1 = 0;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int gpu2 = 1;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cudaSetDevice( gpu1 );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cudaMalloc( &amp;d_A, num_bytes 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int accessible = 0;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cudaDeviceCanAccessPeer(&amp;accessible, gpu2, gpu1);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if( accessible ){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cudaSetDevice( gpu2 );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cudaDeviceEnablePeerAccess( gpu1, 0 );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kernel&lt;&lt;&lt;...&gt;&gt;&gt;( d_A);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5063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Multi-GPUs </a:t>
            </a:r>
          </a:p>
          <a:p>
            <a:pPr lvl="1"/>
            <a:r>
              <a:rPr lang="en-US" altLang="zh-TW" sz="2600" dirty="0" smtClean="0"/>
              <a:t>Single </a:t>
            </a:r>
            <a:r>
              <a:rPr lang="en-US" altLang="zh-TW" sz="2600" dirty="0"/>
              <a:t>thread multi-GPUs </a:t>
            </a:r>
          </a:p>
          <a:p>
            <a:pPr lvl="1"/>
            <a:r>
              <a:rPr lang="en-US" altLang="zh-TW" sz="2600" dirty="0" smtClean="0">
                <a:solidFill>
                  <a:srgbClr val="FFC000"/>
                </a:solidFill>
              </a:rPr>
              <a:t>Multiple </a:t>
            </a:r>
            <a:r>
              <a:rPr lang="en-US" altLang="zh-TW" sz="2600" dirty="0">
                <a:solidFill>
                  <a:srgbClr val="FFC000"/>
                </a:solidFill>
              </a:rPr>
              <a:t>threads multi-GPUs: </a:t>
            </a:r>
            <a:r>
              <a:rPr lang="en-US" altLang="zh-TW" sz="2600" dirty="0" err="1">
                <a:solidFill>
                  <a:srgbClr val="FFC000"/>
                </a:solidFill>
              </a:rPr>
              <a:t>pthread</a:t>
            </a:r>
            <a:r>
              <a:rPr lang="en-US" altLang="zh-TW" sz="2600" dirty="0">
                <a:solidFill>
                  <a:srgbClr val="FFC000"/>
                </a:solidFill>
              </a:rPr>
              <a:t>, </a:t>
            </a:r>
            <a:r>
              <a:rPr lang="en-US" altLang="zh-TW" sz="2600" dirty="0" err="1">
                <a:solidFill>
                  <a:srgbClr val="FFC000"/>
                </a:solidFill>
              </a:rPr>
              <a:t>openMP</a:t>
            </a:r>
            <a:r>
              <a:rPr lang="en-US" altLang="zh-TW" sz="2600" dirty="0">
                <a:solidFill>
                  <a:srgbClr val="FFC000"/>
                </a:solidFill>
              </a:rPr>
              <a:t> </a:t>
            </a:r>
          </a:p>
          <a:p>
            <a:pPr lvl="1"/>
            <a:r>
              <a:rPr lang="en-US" altLang="zh-TW" sz="2600" dirty="0" smtClean="0">
                <a:solidFill>
                  <a:srgbClr val="FFC000"/>
                </a:solidFill>
              </a:rPr>
              <a:t>Multiple </a:t>
            </a:r>
            <a:r>
              <a:rPr lang="en-US" altLang="zh-TW" sz="2600" dirty="0">
                <a:solidFill>
                  <a:srgbClr val="FFC000"/>
                </a:solidFill>
              </a:rPr>
              <a:t>nodes multi-GPUs: MPI 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Dynamic </a:t>
            </a:r>
            <a:r>
              <a:rPr lang="en-US" altLang="zh-TW" sz="2800" dirty="0"/>
              <a:t>Parallelism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445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CUDA with </a:t>
            </a:r>
            <a:r>
              <a:rPr lang="en-US" altLang="zh-TW" dirty="0" err="1"/>
              <a:t>pthread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Launch the kernel function for a GPU in a </a:t>
            </a:r>
            <a:r>
              <a:rPr lang="en-US" altLang="zh-TW" sz="2400" dirty="0" smtClean="0"/>
              <a:t>thread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55440" y="2139222"/>
            <a:ext cx="102251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void* GPUthread(void* arg){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struct HYBctx* ctx = (struct HYBctx*)arg;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int *dA, A[32]=…;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cudaMalloc((void**)&amp;dA, sizeof(int)*32);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cudaMemcpy(dA, A, sizeof(int)*32,  </a:t>
            </a:r>
            <a:r>
              <a:rPr lang="zh-TW" altLang="en-US" sz="2400" dirty="0" smtClean="0">
                <a:latin typeface="Dotum" panose="020B0600000101010101" pitchFamily="34" charset="-127"/>
                <a:ea typeface="Dotum" panose="020B0600000101010101" pitchFamily="34" charset="-127"/>
              </a:rPr>
              <a:t>cudaMemcpyHostToDevice</a:t>
            </a:r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kernel&lt;&lt;&lt;1, 32&gt;&gt;&gt;(dA);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cudaMemcpy(A, dA, sizeof(int)*32,  </a:t>
            </a:r>
            <a:r>
              <a:rPr lang="zh-TW" altLang="en-US" sz="2400" dirty="0" smtClean="0">
                <a:latin typeface="Dotum" panose="020B0600000101010101" pitchFamily="34" charset="-127"/>
                <a:ea typeface="Dotum" panose="020B0600000101010101" pitchFamily="34" charset="-127"/>
              </a:rPr>
              <a:t>cudaMemcpyDeviceToHost</a:t>
            </a:r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cudaFree(dA);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cudaDown(ctx);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return NULL;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8604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CUDA with </a:t>
            </a:r>
            <a:r>
              <a:rPr lang="en-US" altLang="zh-TW" dirty="0" err="1"/>
              <a:t>OpenMP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675250" cy="4628586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Put CUDA functions inside the parallel region </a:t>
            </a:r>
          </a:p>
          <a:p>
            <a:r>
              <a:rPr lang="en-US" altLang="zh-TW" sz="2800" dirty="0" smtClean="0"/>
              <a:t>General </a:t>
            </a:r>
            <a:r>
              <a:rPr lang="en-US" altLang="zh-TW" sz="2800" dirty="0"/>
              <a:t>setting:  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number of CPU threads is the same as the number of  </a:t>
            </a:r>
            <a:r>
              <a:rPr lang="en-US" altLang="zh-TW" sz="2400" dirty="0" smtClean="0"/>
              <a:t>CUDA </a:t>
            </a:r>
            <a:r>
              <a:rPr lang="en-US" altLang="zh-TW" sz="2400" dirty="0"/>
              <a:t>devices. Each CPU thread controls a different </a:t>
            </a:r>
            <a:r>
              <a:rPr lang="en-US" altLang="zh-TW" sz="2400" dirty="0" smtClean="0"/>
              <a:t>device</a:t>
            </a:r>
            <a:r>
              <a:rPr lang="en-US" altLang="zh-TW" sz="2400" dirty="0"/>
              <a:t>, processing its portion of the data.   </a:t>
            </a:r>
          </a:p>
          <a:p>
            <a:r>
              <a:rPr lang="en-US" altLang="zh-TW" sz="2800" dirty="0" smtClean="0"/>
              <a:t>It's </a:t>
            </a:r>
            <a:r>
              <a:rPr lang="en-US" altLang="zh-TW" sz="2800" dirty="0"/>
              <a:t>possible to use more CPU threads than there are </a:t>
            </a:r>
            <a:r>
              <a:rPr lang="en-US" altLang="zh-TW" sz="2800" dirty="0" smtClean="0"/>
              <a:t>CUDA </a:t>
            </a:r>
            <a:r>
              <a:rPr lang="en-US" altLang="zh-TW" sz="2800" dirty="0"/>
              <a:t>devices. </a:t>
            </a:r>
          </a:p>
          <a:p>
            <a:pPr lvl="1"/>
            <a:r>
              <a:rPr lang="en-US" altLang="zh-TW" sz="2400" dirty="0" smtClean="0"/>
              <a:t>Several </a:t>
            </a:r>
            <a:r>
              <a:rPr lang="en-US" altLang="zh-TW" sz="2400" dirty="0"/>
              <a:t>CPU threads will be allocating resources and </a:t>
            </a:r>
            <a:r>
              <a:rPr lang="en-US" altLang="zh-TW" sz="2400" dirty="0" smtClean="0"/>
              <a:t>launching </a:t>
            </a:r>
            <a:r>
              <a:rPr lang="en-US" altLang="zh-TW" sz="2400" dirty="0"/>
              <a:t>kernel on the same device, which will slow down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performance.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251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cudaOMP.cu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270000"/>
            <a:ext cx="108912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...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cudaGetDeviceCount(&amp;num_gpus);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...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omp_set_num_threads(num_gpus);  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// create as many CPU threads as there are CUDA devices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#pragma omp parallel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{    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   unsigned int cpu_thread_id = omp_get_thread_num();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   unsigned int num_cpu_threads = omp_get_num_threads();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   CUDA_SAFE_CALL(cudaSetDevice(cpu_thread_id));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   int gpu_id = -1;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   CUDA_SAFE_CALL(cudaGetDevice(&amp;gpu_id));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   printf("CPU thread %d (of %d) uses CUDA device %d\n",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           cpu_thread_id, num_cpu_threads, gpu_id);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... </a:t>
            </a:r>
          </a:p>
          <a:p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8939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CUDA with MPI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408" y="1412776"/>
            <a:ext cx="98650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int main(int argc, char* argv[]){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int rank, size;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int A[32];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int i;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MPI_Init(&amp;argc, &amp;argv);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MPI_Comm_rank(MPI_COMM_WORLD, &amp;rank);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MPI_Comm_size(MPI_COMM_WORLD, &amp;size);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printf(“I am %d of %d\n", rank, size);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for(i = 0; i&lt; 32; i++) A[i] = rank+1;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lang="zh-TW" altLang="en-US" sz="2400" dirty="0">
                <a:solidFill>
                  <a:srgbClr val="FFC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launch(A); // a call to launch CUDA kernel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MPI_Barrier(MPI_COMM_WORLD);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MPI_Finalize();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return 0;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144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 launch(A)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484784"/>
            <a:ext cx="10531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extern "C"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void launch(int *A){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int *dA;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cudaMalloc((void**)&amp;dA, sizeof(int)*32);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cudaMemcpy(dA, A, sizeof(int)*32</a:t>
            </a:r>
            <a:r>
              <a:rPr lang="zh-TW" altLang="en-US" sz="2400" dirty="0" smtClean="0">
                <a:latin typeface="Dotum" panose="020B0600000101010101" pitchFamily="34" charset="-127"/>
                <a:ea typeface="Dotum" panose="020B0600000101010101" pitchFamily="34" charset="-127"/>
              </a:rPr>
              <a:t>, cudaMemcpyHostToDevice</a:t>
            </a:r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kernel&lt;&lt;&lt;1, 32&gt;&gt;&gt;(dA);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cudaMemcpy(A, dA, sizeof(int)*32, </a:t>
            </a:r>
            <a:r>
              <a:rPr lang="zh-TW" altLang="en-US" sz="2400" dirty="0" smtClean="0">
                <a:latin typeface="Dotum" panose="020B0600000101010101" pitchFamily="34" charset="-127"/>
                <a:ea typeface="Dotum" panose="020B0600000101010101" pitchFamily="34" charset="-127"/>
              </a:rPr>
              <a:t>cudaMemcpyDeviceToHost</a:t>
            </a:r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cudaFree(dA);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94396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Compilation and execution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963282" cy="46285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Compilation </a:t>
            </a:r>
          </a:p>
          <a:p>
            <a:pPr lvl="1"/>
            <a:r>
              <a:rPr lang="en-US" altLang="zh-TW" sz="2600" dirty="0" err="1" smtClean="0"/>
              <a:t>nvcc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-c kernel.cu </a:t>
            </a:r>
          </a:p>
          <a:p>
            <a:pPr lvl="1"/>
            <a:r>
              <a:rPr lang="en-US" altLang="zh-TW" sz="2600" dirty="0" err="1" smtClean="0"/>
              <a:t>mpicc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-o </a:t>
            </a:r>
            <a:r>
              <a:rPr lang="en-US" altLang="zh-TW" sz="2600" dirty="0" err="1"/>
              <a:t>mpicuda</a:t>
            </a:r>
            <a:r>
              <a:rPr lang="en-US" altLang="zh-TW" sz="2600" dirty="0"/>
              <a:t> </a:t>
            </a:r>
            <a:r>
              <a:rPr lang="en-US" altLang="zh-TW" sz="2600" dirty="0" err="1"/>
              <a:t>mpi.c</a:t>
            </a:r>
            <a:r>
              <a:rPr lang="en-US" altLang="zh-TW" sz="2600" dirty="0"/>
              <a:t> </a:t>
            </a:r>
            <a:r>
              <a:rPr lang="en-US" altLang="zh-TW" sz="2600" dirty="0" err="1"/>
              <a:t>kernel.o</a:t>
            </a:r>
            <a:r>
              <a:rPr lang="en-US" altLang="zh-TW" sz="2600" dirty="0"/>
              <a:t> </a:t>
            </a:r>
          </a:p>
          <a:p>
            <a:pPr marL="400050" lvl="1" indent="0">
              <a:buNone/>
            </a:pPr>
            <a:r>
              <a:rPr lang="en-US" altLang="zh-TW" sz="2600" dirty="0" smtClean="0"/>
              <a:t>-</a:t>
            </a:r>
            <a:r>
              <a:rPr lang="en-US" altLang="zh-TW" sz="2600" dirty="0"/>
              <a:t>L /</a:t>
            </a:r>
            <a:r>
              <a:rPr lang="en-US" altLang="zh-TW" sz="2600" dirty="0" err="1"/>
              <a:t>usr</a:t>
            </a:r>
            <a:r>
              <a:rPr lang="en-US" altLang="zh-TW" sz="2600" dirty="0"/>
              <a:t>/local/</a:t>
            </a:r>
            <a:r>
              <a:rPr lang="en-US" altLang="zh-TW" sz="2600" dirty="0" err="1"/>
              <a:t>cuda</a:t>
            </a:r>
            <a:r>
              <a:rPr lang="en-US" altLang="zh-TW" sz="2600" dirty="0"/>
              <a:t>/lib –</a:t>
            </a:r>
            <a:r>
              <a:rPr lang="en-US" altLang="zh-TW" sz="2600" dirty="0" err="1"/>
              <a:t>lcudart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–I /</a:t>
            </a:r>
            <a:r>
              <a:rPr lang="en-US" altLang="zh-TW" sz="2600" dirty="0" err="1"/>
              <a:t>usr</a:t>
            </a:r>
            <a:r>
              <a:rPr lang="en-US" altLang="zh-TW" sz="2600" dirty="0"/>
              <a:t>/local/</a:t>
            </a:r>
            <a:r>
              <a:rPr lang="en-US" altLang="zh-TW" sz="2600" dirty="0" err="1"/>
              <a:t>cuda</a:t>
            </a:r>
            <a:r>
              <a:rPr lang="en-US" altLang="zh-TW" sz="2600" dirty="0"/>
              <a:t>/include 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Execution </a:t>
            </a:r>
            <a:endParaRPr lang="en-US" altLang="zh-TW" sz="2800" dirty="0"/>
          </a:p>
          <a:p>
            <a:pPr lvl="1"/>
            <a:r>
              <a:rPr lang="en-US" altLang="zh-TW" sz="2600" dirty="0" err="1" smtClean="0"/>
              <a:t>mpirun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-l -np 4 ./</a:t>
            </a:r>
            <a:r>
              <a:rPr lang="en-US" altLang="zh-TW" sz="2600" dirty="0" err="1"/>
              <a:t>mpicuda</a:t>
            </a:r>
            <a:r>
              <a:rPr lang="en-US" altLang="zh-TW" sz="2600" dirty="0"/>
              <a:t> 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1637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Multi-GPUs 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Single </a:t>
            </a:r>
            <a:r>
              <a:rPr lang="en-US" altLang="zh-TW" sz="2600" dirty="0">
                <a:solidFill>
                  <a:schemeClr val="tx1"/>
                </a:solidFill>
              </a:rPr>
              <a:t>thread multi-GPUs 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Multiple </a:t>
            </a:r>
            <a:r>
              <a:rPr lang="en-US" altLang="zh-TW" sz="2600" dirty="0">
                <a:solidFill>
                  <a:schemeClr val="tx1"/>
                </a:solidFill>
              </a:rPr>
              <a:t>threads multi-GPUs: </a:t>
            </a:r>
            <a:r>
              <a:rPr lang="en-US" altLang="zh-TW" sz="2600" dirty="0" err="1">
                <a:solidFill>
                  <a:schemeClr val="tx1"/>
                </a:solidFill>
              </a:rPr>
              <a:t>pthread</a:t>
            </a:r>
            <a:r>
              <a:rPr lang="en-US" altLang="zh-TW" sz="2600" dirty="0">
                <a:solidFill>
                  <a:schemeClr val="tx1"/>
                </a:solidFill>
              </a:rPr>
              <a:t>, </a:t>
            </a:r>
            <a:r>
              <a:rPr lang="en-US" altLang="zh-TW" sz="2600" dirty="0" err="1">
                <a:solidFill>
                  <a:schemeClr val="tx1"/>
                </a:solidFill>
              </a:rPr>
              <a:t>openMP</a:t>
            </a:r>
            <a:r>
              <a:rPr lang="en-US" altLang="zh-TW" sz="2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zh-TW" sz="2600" dirty="0" smtClean="0">
                <a:solidFill>
                  <a:schemeClr val="tx1"/>
                </a:solidFill>
              </a:rPr>
              <a:t>Multiple </a:t>
            </a:r>
            <a:r>
              <a:rPr lang="en-US" altLang="zh-TW" sz="2600" dirty="0">
                <a:solidFill>
                  <a:schemeClr val="tx1"/>
                </a:solidFill>
              </a:rPr>
              <a:t>nodes multi-GPUs: MPI 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>
                <a:solidFill>
                  <a:srgbClr val="FFC000"/>
                </a:solidFill>
              </a:rPr>
              <a:t>Dynamic </a:t>
            </a:r>
            <a:r>
              <a:rPr lang="en-US" altLang="zh-TW" sz="2800" dirty="0">
                <a:solidFill>
                  <a:srgbClr val="FFC000"/>
                </a:solidFill>
              </a:rPr>
              <a:t>Parallelism 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42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parallelism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ability to launch new grids from the GPU  </a:t>
            </a:r>
          </a:p>
          <a:p>
            <a:pPr lvl="1"/>
            <a:r>
              <a:rPr lang="en-US" altLang="zh-TW" sz="2200" dirty="0" smtClean="0"/>
              <a:t>Dynamically  </a:t>
            </a:r>
            <a:endParaRPr lang="en-US" altLang="zh-TW" sz="2200" dirty="0"/>
          </a:p>
          <a:p>
            <a:pPr lvl="1"/>
            <a:r>
              <a:rPr lang="en-US" altLang="zh-TW" sz="2200" dirty="0" smtClean="0"/>
              <a:t>Simultaneously  </a:t>
            </a:r>
            <a:endParaRPr lang="en-US" altLang="zh-TW" sz="2200" dirty="0"/>
          </a:p>
          <a:p>
            <a:pPr lvl="1"/>
            <a:r>
              <a:rPr lang="en-US" altLang="zh-TW" sz="2200" dirty="0" smtClean="0"/>
              <a:t>Independently </a:t>
            </a:r>
            <a:endParaRPr lang="en-US" altLang="zh-TW" sz="2200" dirty="0"/>
          </a:p>
          <a:p>
            <a:r>
              <a:rPr lang="en-US" altLang="zh-TW" sz="2400" dirty="0" smtClean="0"/>
              <a:t>Supported </a:t>
            </a:r>
            <a:r>
              <a:rPr lang="en-US" altLang="zh-TW" sz="2400" dirty="0"/>
              <a:t>from CUDA5.0 on devices of </a:t>
            </a:r>
            <a:r>
              <a:rPr lang="en-US" altLang="zh-TW" sz="2400" dirty="0" smtClean="0"/>
              <a:t>Compute </a:t>
            </a:r>
            <a:r>
              <a:rPr lang="en-US" altLang="zh-TW" sz="2400" dirty="0"/>
              <a:t>Capability 3.5 or higher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4365104"/>
            <a:ext cx="4257675" cy="2066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4365104"/>
            <a:ext cx="45624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need of multi-GPU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Working set is decomposed across GPUs </a:t>
            </a:r>
            <a:endParaRPr lang="en-US" altLang="zh-TW" sz="2400" dirty="0" smtClean="0"/>
          </a:p>
          <a:p>
            <a:pPr lvl="1"/>
            <a:r>
              <a:rPr lang="en-US" altLang="zh-TW" sz="2200" dirty="0" smtClean="0"/>
              <a:t>To </a:t>
            </a:r>
            <a:r>
              <a:rPr lang="en-US" altLang="zh-TW" sz="2200" dirty="0"/>
              <a:t>speedup computation </a:t>
            </a:r>
          </a:p>
          <a:p>
            <a:pPr lvl="1"/>
            <a:r>
              <a:rPr lang="en-US" altLang="zh-TW" sz="2200" dirty="0" smtClean="0"/>
              <a:t>Memory </a:t>
            </a:r>
            <a:r>
              <a:rPr lang="en-US" altLang="zh-TW" sz="2200" dirty="0"/>
              <a:t>addressing between GPUs or between GPU and CPU </a:t>
            </a:r>
          </a:p>
          <a:p>
            <a:pPr lvl="1"/>
            <a:r>
              <a:rPr lang="en-US" altLang="zh-TW" sz="2200" dirty="0" smtClean="0"/>
              <a:t>Inter-GPU </a:t>
            </a:r>
            <a:r>
              <a:rPr lang="en-US" altLang="zh-TW" sz="2200" dirty="0"/>
              <a:t>communication is needed </a:t>
            </a:r>
            <a:endParaRPr lang="en-US" altLang="zh-TW" sz="2200" dirty="0" smtClean="0"/>
          </a:p>
          <a:p>
            <a:endParaRPr lang="en-US" altLang="zh-TW" sz="2400" dirty="0"/>
          </a:p>
          <a:p>
            <a:r>
              <a:rPr lang="en-US" altLang="zh-TW" sz="2400" dirty="0"/>
              <a:t>Two cases: </a:t>
            </a:r>
          </a:p>
          <a:p>
            <a:pPr lvl="1"/>
            <a:r>
              <a:rPr lang="en-US" altLang="zh-TW" sz="2200" dirty="0" smtClean="0"/>
              <a:t>GPUs </a:t>
            </a:r>
            <a:r>
              <a:rPr lang="en-US" altLang="zh-TW" sz="2200" dirty="0"/>
              <a:t>within a single network node </a:t>
            </a:r>
          </a:p>
          <a:p>
            <a:pPr lvl="1"/>
            <a:r>
              <a:rPr lang="en-US" altLang="zh-TW" sz="2200" dirty="0" smtClean="0"/>
              <a:t>GPUs </a:t>
            </a:r>
            <a:r>
              <a:rPr lang="en-US" altLang="zh-TW" sz="2200" dirty="0"/>
              <a:t>across network nodes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46396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does it mean?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Reduce the number of kernel launches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86" y="2708644"/>
            <a:ext cx="4038600" cy="3829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2761832"/>
            <a:ext cx="3454152" cy="37758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01829" y="2115283"/>
            <a:ext cx="297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Dynamic parallelism</a:t>
            </a:r>
          </a:p>
        </p:txBody>
      </p:sp>
    </p:spTree>
    <p:extLst>
      <p:ext uri="{BB962C8B-B14F-4D97-AF65-F5344CB8AC3E}">
        <p14:creationId xmlns:p14="http://schemas.microsoft.com/office/powerpoint/2010/main" val="33869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Dependency in </a:t>
            </a:r>
            <a:r>
              <a:rPr lang="en-US" altLang="zh-TW" dirty="0" smtClean="0"/>
              <a:t>CUDA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1424" y="148478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void main() { </a:t>
            </a:r>
          </a:p>
          <a:p>
            <a:r>
              <a:rPr lang="zh-TW" alt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   float *data; </a:t>
            </a:r>
          </a:p>
          <a:p>
            <a:r>
              <a:rPr lang="zh-TW" alt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   do_stuff(data); </a:t>
            </a:r>
          </a:p>
          <a:p>
            <a:r>
              <a:rPr lang="zh-TW" alt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   A &lt;&lt;&lt; ... &gt;&gt;&gt; (data); </a:t>
            </a:r>
          </a:p>
          <a:p>
            <a:r>
              <a:rPr lang="zh-TW" alt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   B &lt;&lt;&lt; ... &gt;&gt;&gt; (data); </a:t>
            </a:r>
          </a:p>
          <a:p>
            <a:r>
              <a:rPr lang="zh-TW" alt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   C &lt;&lt;&lt; ... &gt;&gt;&gt; (data); </a:t>
            </a:r>
          </a:p>
          <a:p>
            <a:r>
              <a:rPr lang="zh-TW" alt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   cudaDeviceSynchronize(); </a:t>
            </a:r>
          </a:p>
          <a:p>
            <a:r>
              <a:rPr lang="zh-TW" alt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   do_more_stuff(data); </a:t>
            </a:r>
          </a:p>
          <a:p>
            <a:r>
              <a:rPr lang="zh-TW" altLang="en-US" sz="28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018056"/>
            <a:ext cx="2028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73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dependency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1308" y="148478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/>
              <a:t>void main() { </a:t>
            </a:r>
          </a:p>
          <a:p>
            <a:r>
              <a:rPr lang="zh-TW" altLang="en-US" sz="2000" dirty="0"/>
              <a:t>   float *data; </a:t>
            </a:r>
          </a:p>
          <a:p>
            <a:r>
              <a:rPr lang="zh-TW" altLang="en-US" sz="2000" dirty="0"/>
              <a:t>   do_stuff(data); </a:t>
            </a:r>
          </a:p>
          <a:p>
            <a:r>
              <a:rPr lang="zh-TW" altLang="en-US" sz="2000" dirty="0"/>
              <a:t>   A &lt;&lt;&lt; ... &gt;&gt;&gt; (data); </a:t>
            </a:r>
          </a:p>
          <a:p>
            <a:r>
              <a:rPr lang="zh-TW" altLang="en-US" sz="2000" dirty="0"/>
              <a:t>   B &lt;&lt;&lt; ... &gt;&gt;&gt; (data); </a:t>
            </a:r>
          </a:p>
          <a:p>
            <a:r>
              <a:rPr lang="zh-TW" altLang="en-US" sz="2000" dirty="0"/>
              <a:t>   C &lt;&lt;&lt; ... &gt;&gt;&gt; (data); </a:t>
            </a:r>
          </a:p>
          <a:p>
            <a:r>
              <a:rPr lang="zh-TW" altLang="en-US" sz="2000" dirty="0"/>
              <a:t>   cudaDeviceSynchronize(); </a:t>
            </a:r>
          </a:p>
          <a:p>
            <a:r>
              <a:rPr lang="zh-TW" altLang="en-US" sz="2000" dirty="0"/>
              <a:t>   do_more_stuff(data); </a:t>
            </a:r>
          </a:p>
          <a:p>
            <a:r>
              <a:rPr lang="zh-TW" altLang="en-US" sz="2000" dirty="0"/>
              <a:t>} </a:t>
            </a:r>
            <a:endParaRPr lang="en-US" altLang="zh-TW" sz="2000" dirty="0" smtClean="0"/>
          </a:p>
          <a:p>
            <a:r>
              <a:rPr lang="zh-TW" altLang="en-US" sz="2000" dirty="0"/>
              <a:t>__global__ void B(float *data){ </a:t>
            </a:r>
          </a:p>
          <a:p>
            <a:r>
              <a:rPr lang="zh-TW" altLang="en-US" sz="2000" dirty="0"/>
              <a:t>   do_stuff(data); </a:t>
            </a:r>
          </a:p>
          <a:p>
            <a:r>
              <a:rPr lang="zh-TW" altLang="en-US" sz="2000" dirty="0"/>
              <a:t>   X &lt;&lt;&lt; ... &gt;&gt;&gt; (data); </a:t>
            </a:r>
          </a:p>
          <a:p>
            <a:r>
              <a:rPr lang="zh-TW" altLang="en-US" sz="2000" dirty="0"/>
              <a:t>   Y &lt;&lt;&lt; ... &gt;&gt;&gt; (data); </a:t>
            </a:r>
          </a:p>
          <a:p>
            <a:r>
              <a:rPr lang="zh-TW" altLang="en-US" sz="2000" dirty="0"/>
              <a:t>   Z &lt;&lt;&lt; ... &gt;&gt;&gt; (data); </a:t>
            </a:r>
          </a:p>
          <a:p>
            <a:r>
              <a:rPr lang="zh-TW" altLang="en-US" sz="2000" dirty="0"/>
              <a:t>   cudaDeviceSynchronize(); </a:t>
            </a:r>
          </a:p>
          <a:p>
            <a:r>
              <a:rPr lang="zh-TW" altLang="en-US" sz="2000" dirty="0"/>
              <a:t>   do_more_stuff(data); </a:t>
            </a:r>
          </a:p>
          <a:p>
            <a:r>
              <a:rPr lang="zh-TW" altLang="en-US" sz="2000" dirty="0"/>
              <a:t>}</a:t>
            </a:r>
          </a:p>
          <a:p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92" y="2119515"/>
            <a:ext cx="3277787" cy="43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15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DP good for?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Dynamic block size and grid size </a:t>
            </a:r>
          </a:p>
          <a:p>
            <a:r>
              <a:rPr lang="en-US" altLang="zh-TW" sz="2800" dirty="0" smtClean="0"/>
              <a:t>Dynamic </a:t>
            </a:r>
            <a:r>
              <a:rPr lang="en-US" altLang="zh-TW" sz="2800" dirty="0"/>
              <a:t>work generation </a:t>
            </a:r>
          </a:p>
          <a:p>
            <a:r>
              <a:rPr lang="en-US" altLang="zh-TW" sz="2800" dirty="0" smtClean="0"/>
              <a:t>Nested </a:t>
            </a:r>
            <a:r>
              <a:rPr lang="en-US" altLang="zh-TW" sz="2800" dirty="0"/>
              <a:t>parallelism </a:t>
            </a:r>
          </a:p>
          <a:p>
            <a:r>
              <a:rPr lang="en-US" altLang="zh-TW" sz="2800" dirty="0" smtClean="0"/>
              <a:t>Library </a:t>
            </a:r>
            <a:r>
              <a:rPr lang="en-US" altLang="zh-TW" sz="2800" dirty="0"/>
              <a:t>calls </a:t>
            </a:r>
          </a:p>
          <a:p>
            <a:r>
              <a:rPr lang="en-US" altLang="zh-TW" sz="2800" dirty="0" smtClean="0"/>
              <a:t>Parallel </a:t>
            </a:r>
            <a:r>
              <a:rPr lang="en-US" altLang="zh-TW" sz="2800" dirty="0"/>
              <a:t>recursion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9121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Dynamic block size and grid size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440" y="213285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/>
              <a:t>for i = 1 to N </a:t>
            </a:r>
          </a:p>
          <a:p>
            <a:r>
              <a:rPr lang="zh-TW" altLang="en-US" sz="2800" dirty="0"/>
              <a:t>   for j = 1 to x[i] </a:t>
            </a:r>
          </a:p>
          <a:p>
            <a:r>
              <a:rPr lang="zh-TW" altLang="en-US" sz="2800" dirty="0"/>
              <a:t>      convolution(i, j) </a:t>
            </a:r>
          </a:p>
          <a:p>
            <a:r>
              <a:rPr lang="zh-TW" altLang="en-US" sz="2800" dirty="0"/>
              <a:t>   next j </a:t>
            </a:r>
          </a:p>
          <a:p>
            <a:r>
              <a:rPr lang="zh-TW" altLang="en-US" sz="2800" dirty="0"/>
              <a:t>next i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59" y="1512101"/>
            <a:ext cx="3886200" cy="2762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4375579"/>
            <a:ext cx="71247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4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Dynamic block size with DP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9456" y="155679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__global__ void convolution(int x[]){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for j = 1 to x[blockIdx]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      kernel&lt;&lt;&lt; ... &gt;&gt;&gt;(blockIdx, j)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}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... </a:t>
            </a:r>
          </a:p>
          <a:p>
            <a:r>
              <a:rPr lang="zh-TW" alt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convolution&lt;&lt;&lt; N, 1 &gt;&gt;&gt;(x);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865116"/>
            <a:ext cx="5495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4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8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Multi-GPUs within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11251314" cy="511256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GPUs can be controlled by: </a:t>
            </a:r>
          </a:p>
          <a:p>
            <a:pPr lvl="1"/>
            <a:r>
              <a:rPr lang="en-US" altLang="zh-TW" sz="2600" dirty="0" smtClean="0"/>
              <a:t>A </a:t>
            </a:r>
            <a:r>
              <a:rPr lang="en-US" altLang="zh-TW" sz="2600" dirty="0"/>
              <a:t>single CPU thread, multiple GPU </a:t>
            </a:r>
          </a:p>
          <a:p>
            <a:pPr lvl="1"/>
            <a:r>
              <a:rPr lang="en-US" altLang="zh-TW" sz="2600" dirty="0" smtClean="0"/>
              <a:t>Multiple </a:t>
            </a:r>
            <a:r>
              <a:rPr lang="en-US" altLang="zh-TW" sz="2600" dirty="0"/>
              <a:t>CPU threads belonging to the same process, </a:t>
            </a:r>
            <a:r>
              <a:rPr lang="en-US" altLang="zh-TW" sz="2600" dirty="0" smtClean="0"/>
              <a:t>such </a:t>
            </a:r>
            <a:r>
              <a:rPr lang="en-US" altLang="zh-TW" sz="2600" dirty="0"/>
              <a:t>as </a:t>
            </a:r>
            <a:r>
              <a:rPr lang="en-US" altLang="zh-TW" sz="2600" dirty="0" err="1"/>
              <a:t>pthread</a:t>
            </a:r>
            <a:r>
              <a:rPr lang="en-US" altLang="zh-TW" sz="2600" dirty="0"/>
              <a:t> or </a:t>
            </a:r>
            <a:r>
              <a:rPr lang="en-US" altLang="zh-TW" sz="2600" dirty="0" err="1"/>
              <a:t>openMP</a:t>
            </a:r>
            <a:r>
              <a:rPr lang="en-US" altLang="zh-TW" sz="2600" dirty="0"/>
              <a:t> </a:t>
            </a:r>
            <a:endParaRPr lang="en-US" altLang="zh-TW" sz="2600" dirty="0" smtClean="0"/>
          </a:p>
          <a:p>
            <a:r>
              <a:rPr lang="en-US" altLang="zh-TW" sz="2800" dirty="0"/>
              <a:t>The unified virtual addressing (UVA) </a:t>
            </a:r>
          </a:p>
          <a:p>
            <a:pPr lvl="1"/>
            <a:r>
              <a:rPr lang="en-US" altLang="zh-TW" sz="2600" dirty="0" smtClean="0"/>
              <a:t>In </a:t>
            </a:r>
            <a:r>
              <a:rPr lang="en-US" altLang="zh-TW" sz="2600" dirty="0"/>
              <a:t>64 bit systems, all the address spaces (CPU, GPUs) </a:t>
            </a:r>
            <a:r>
              <a:rPr lang="en-US" altLang="zh-TW" sz="2600" dirty="0" smtClean="0"/>
              <a:t>can </a:t>
            </a:r>
            <a:r>
              <a:rPr lang="en-US" altLang="zh-TW" sz="2600" dirty="0"/>
              <a:t>be treated as one </a:t>
            </a:r>
          </a:p>
          <a:p>
            <a:pPr lvl="1"/>
            <a:r>
              <a:rPr lang="en-US" altLang="zh-TW" sz="2600" dirty="0" smtClean="0"/>
              <a:t>This </a:t>
            </a:r>
            <a:r>
              <a:rPr lang="en-US" altLang="zh-TW" sz="2600" dirty="0"/>
              <a:t>can be used to simplify the data communication </a:t>
            </a:r>
            <a:r>
              <a:rPr lang="en-US" altLang="zh-TW" sz="2600" dirty="0" smtClean="0"/>
              <a:t>between </a:t>
            </a:r>
            <a:r>
              <a:rPr lang="en-US" altLang="zh-TW" sz="2600" dirty="0"/>
              <a:t>GPUs, and </a:t>
            </a:r>
            <a:r>
              <a:rPr lang="en-US" altLang="zh-TW" sz="2600" dirty="0" smtClean="0"/>
              <a:t>CPU</a:t>
            </a:r>
            <a:r>
              <a:rPr lang="en-US" altLang="zh-TW" sz="2600" dirty="0" smtClean="0">
                <a:sym typeface="Wingdings" panose="05000000000000000000" pitchFamily="2" charset="2"/>
              </a:rPr>
              <a:t>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GPUs 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2793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 cluster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10531234" cy="46285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Multiple GPUs on multiple nodes </a:t>
            </a:r>
          </a:p>
          <a:p>
            <a:pPr lvl="1"/>
            <a:r>
              <a:rPr lang="en-US" altLang="zh-TW" sz="2600" dirty="0" smtClean="0"/>
              <a:t>Need </a:t>
            </a:r>
            <a:r>
              <a:rPr lang="en-US" altLang="zh-TW" sz="2600" dirty="0"/>
              <a:t>to go through network API, such as MPI 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Hybrid </a:t>
            </a:r>
            <a:r>
              <a:rPr lang="en-US" altLang="zh-TW" sz="2800" dirty="0"/>
              <a:t>system </a:t>
            </a:r>
          </a:p>
          <a:p>
            <a:pPr lvl="1"/>
            <a:r>
              <a:rPr lang="en-US" altLang="zh-TW" sz="2600" dirty="0" smtClean="0"/>
              <a:t>A </a:t>
            </a:r>
            <a:r>
              <a:rPr lang="en-US" altLang="zh-TW" sz="2600" dirty="0"/>
              <a:t>cluster contains multiple nodes, and each node </a:t>
            </a:r>
            <a:r>
              <a:rPr lang="en-US" altLang="zh-TW" sz="2600" dirty="0" smtClean="0"/>
              <a:t>has </a:t>
            </a:r>
            <a:r>
              <a:rPr lang="en-US" altLang="zh-TW" sz="2600" dirty="0"/>
              <a:t>multiple GPUs. </a:t>
            </a:r>
          </a:p>
          <a:p>
            <a:pPr lvl="1"/>
            <a:r>
              <a:rPr lang="en-US" altLang="zh-TW" sz="2600" dirty="0" smtClean="0"/>
              <a:t>Hybrid </a:t>
            </a:r>
            <a:r>
              <a:rPr lang="en-US" altLang="zh-TW" sz="2600" dirty="0"/>
              <a:t>of MPI and </a:t>
            </a:r>
            <a:r>
              <a:rPr lang="en-US" altLang="zh-TW" sz="2600" dirty="0" err="1"/>
              <a:t>pthread</a:t>
            </a:r>
            <a:r>
              <a:rPr lang="en-US" altLang="zh-TW" sz="2600" dirty="0"/>
              <a:t> or </a:t>
            </a:r>
            <a:r>
              <a:rPr lang="en-US" altLang="zh-TW" sz="2600" dirty="0" err="1"/>
              <a:t>OpenMP</a:t>
            </a:r>
            <a:r>
              <a:rPr lang="en-US" altLang="zh-TW" sz="2600" dirty="0"/>
              <a:t> 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4083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thread multi-GPUs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6"/>
            <a:ext cx="7074850" cy="525658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All CUDA calls are issued to the current </a:t>
            </a:r>
            <a:r>
              <a:rPr lang="en-US" altLang="zh-TW" sz="2400" dirty="0" smtClean="0"/>
              <a:t>GPU</a:t>
            </a:r>
          </a:p>
          <a:p>
            <a:pPr lvl="1"/>
            <a:r>
              <a:rPr lang="en-US" altLang="zh-TW" sz="2200" dirty="0" err="1"/>
              <a:t>cudaSetDevice</a:t>
            </a:r>
            <a:r>
              <a:rPr lang="en-US" altLang="zh-TW" sz="2200" dirty="0"/>
              <a:t>()  sets the current </a:t>
            </a:r>
            <a:r>
              <a:rPr lang="en-US" altLang="zh-TW" sz="2200" dirty="0" smtClean="0"/>
              <a:t>GPU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Asynchronous </a:t>
            </a:r>
            <a:r>
              <a:rPr lang="en-US" altLang="zh-TW" sz="2400" dirty="0"/>
              <a:t>calls (kernels, </a:t>
            </a:r>
            <a:r>
              <a:rPr lang="en-US" altLang="zh-TW" sz="2400" dirty="0" err="1"/>
              <a:t>memcopies</a:t>
            </a:r>
            <a:r>
              <a:rPr lang="en-US" altLang="zh-TW" sz="2400" dirty="0"/>
              <a:t>) don’t block </a:t>
            </a:r>
            <a:r>
              <a:rPr lang="en-US" altLang="zh-TW" sz="2400" dirty="0" smtClean="0"/>
              <a:t>switching </a:t>
            </a:r>
            <a:r>
              <a:rPr lang="en-US" altLang="zh-TW" sz="2400" dirty="0"/>
              <a:t>the GPU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968208" y="4883678"/>
            <a:ext cx="3672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cudaSetDevice( 0 );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kernel&lt;&lt;&lt;...&gt;&gt;&gt;(...);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cudaSetDevice( 1 ); </a:t>
            </a:r>
          </a:p>
          <a:p>
            <a:r>
              <a:rPr lang="zh-TW" altLang="en-US" sz="2000" dirty="0">
                <a:latin typeface="Dotum" panose="020B0600000101010101" pitchFamily="34" charset="-127"/>
                <a:ea typeface="Dotum" panose="020B0600000101010101" pitchFamily="34" charset="-127"/>
              </a:rPr>
              <a:t>kernel&lt;&lt;&lt;...&gt;&gt;&gt;(...);</a:t>
            </a:r>
          </a:p>
        </p:txBody>
      </p:sp>
      <p:sp>
        <p:nvSpPr>
          <p:cNvPr id="5" name="矩形 4"/>
          <p:cNvSpPr/>
          <p:nvPr/>
        </p:nvSpPr>
        <p:spPr>
          <a:xfrm>
            <a:off x="696125" y="2420888"/>
            <a:ext cx="9289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0">
              <a:buNone/>
            </a:pP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//Run independent kernel on each CUDA device</a:t>
            </a:r>
          </a:p>
          <a:p>
            <a:pPr marL="542925" indent="0">
              <a:buNone/>
            </a:pP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int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bynDevs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 = 0;</a:t>
            </a:r>
          </a:p>
          <a:p>
            <a:pPr marL="542925" indent="0">
              <a:buNone/>
            </a:pPr>
            <a:r>
              <a:rPr lang="en-US" altLang="zh-TW" sz="2000" b="1" dirty="0" err="1">
                <a:latin typeface="Dotum" panose="020B0600000101010101" pitchFamily="34" charset="-127"/>
                <a:ea typeface="Dotum" panose="020B0600000101010101" pitchFamily="34" charset="-127"/>
              </a:rPr>
              <a:t>cudaGetNumDevices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(&amp;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numDevs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);</a:t>
            </a:r>
          </a:p>
          <a:p>
            <a:pPr marL="542925" indent="0">
              <a:buNone/>
            </a:pP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for(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int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 d= 0; d&lt;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numDevs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; d++){</a:t>
            </a:r>
          </a:p>
          <a:p>
            <a:pPr marL="542925" indent="0">
              <a:buNone/>
            </a:pP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US" altLang="zh-TW" sz="2000" b="1" dirty="0" err="1">
                <a:latin typeface="Dotum" panose="020B0600000101010101" pitchFamily="34" charset="-127"/>
                <a:ea typeface="Dotum" panose="020B0600000101010101" pitchFamily="34" charset="-127"/>
              </a:rPr>
              <a:t>cudaSetDevice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(d);</a:t>
            </a:r>
          </a:p>
          <a:p>
            <a:pPr marL="542925" indent="0">
              <a:buNone/>
            </a:pP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	kernel&lt;&lt;&lt;blocks, threads&gt;&gt;&gt;(</a:t>
            </a:r>
            <a:r>
              <a:rPr lang="en-US" altLang="zh-TW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args</a:t>
            </a: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);</a:t>
            </a:r>
          </a:p>
          <a:p>
            <a:pPr marL="542925" indent="0">
              <a:buNone/>
            </a:pPr>
            <a:r>
              <a:rPr lang="en-US" altLang="zh-TW" sz="2000" dirty="0">
                <a:latin typeface="Dotum" panose="020B0600000101010101" pitchFamily="34" charset="-127"/>
                <a:ea typeface="Dotum" panose="020B0600000101010101" pitchFamily="34" charset="-127"/>
              </a:rPr>
              <a:t>}</a:t>
            </a:r>
            <a:endParaRPr lang="en-US" altLang="zh-TW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24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Sharing data between GPUs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Options </a:t>
            </a:r>
          </a:p>
          <a:p>
            <a:pPr marL="400050" lvl="1" indent="0">
              <a:buNone/>
            </a:pPr>
            <a:r>
              <a:rPr lang="en-US" altLang="zh-TW" sz="2200" dirty="0"/>
              <a:t>1. Explicit copies via host </a:t>
            </a:r>
          </a:p>
          <a:p>
            <a:pPr marL="400050" lvl="1" indent="0">
              <a:buNone/>
            </a:pPr>
            <a:r>
              <a:rPr lang="en-US" altLang="zh-TW" sz="2200" dirty="0"/>
              <a:t>2. Zero-copy shared host array </a:t>
            </a:r>
          </a:p>
          <a:p>
            <a:pPr marL="400050" lvl="1" indent="0">
              <a:buNone/>
            </a:pPr>
            <a:r>
              <a:rPr lang="en-US" altLang="zh-TW" sz="2200" dirty="0"/>
              <a:t>3. Peer-to-peer memory copy </a:t>
            </a:r>
            <a:endParaRPr lang="en-US" altLang="zh-TW" sz="2200" dirty="0" smtClean="0"/>
          </a:p>
          <a:p>
            <a:pPr marL="400050" lvl="1" indent="0">
              <a:buNone/>
            </a:pPr>
            <a:endParaRPr lang="en-US" altLang="zh-TW" sz="2200" dirty="0"/>
          </a:p>
          <a:p>
            <a:r>
              <a:rPr lang="en-US" altLang="zh-TW" sz="2400" dirty="0" smtClean="0"/>
              <a:t>With </a:t>
            </a:r>
            <a:r>
              <a:rPr lang="en-US" altLang="zh-TW" sz="2400" dirty="0"/>
              <a:t>Unified Virtual Address (UVA) </a:t>
            </a:r>
          </a:p>
          <a:p>
            <a:pPr marL="400050" lvl="1" indent="0">
              <a:buNone/>
            </a:pPr>
            <a:r>
              <a:rPr lang="en-US" altLang="zh-TW" sz="2200" dirty="0"/>
              <a:t>1. Zero-copy shared host array </a:t>
            </a:r>
          </a:p>
          <a:p>
            <a:pPr marL="400050" lvl="1" indent="0">
              <a:buNone/>
            </a:pPr>
            <a:r>
              <a:rPr lang="en-US" altLang="zh-TW" sz="2200" dirty="0"/>
              <a:t>2. Peer-to-peer memory copy </a:t>
            </a:r>
          </a:p>
          <a:p>
            <a:pPr marL="400050" lvl="1" indent="0">
              <a:buNone/>
            </a:pPr>
            <a:r>
              <a:rPr lang="en-US" altLang="zh-TW" sz="2200" dirty="0"/>
              <a:t>3. Peer-to-peer memory access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5922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TW" dirty="0"/>
              <a:t>1. Explicit copies via host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CPU explicitly copies data from device A to device B </a:t>
            </a:r>
          </a:p>
          <a:p>
            <a:r>
              <a:rPr lang="en-US" altLang="zh-TW" sz="2400" dirty="0" smtClean="0"/>
              <a:t>Example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55440" y="278555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/>
              <a:t>cudaSetDevice(0); </a:t>
            </a:r>
          </a:p>
          <a:p>
            <a:r>
              <a:rPr lang="zh-TW" altLang="en-US" sz="2400" dirty="0"/>
              <a:t>cudaMemcpy(DM1,HM,n,D2H); </a:t>
            </a:r>
          </a:p>
          <a:p>
            <a:r>
              <a:rPr lang="zh-TW" altLang="en-US" sz="2400" dirty="0"/>
              <a:t>cudaSetDevice(1); </a:t>
            </a:r>
          </a:p>
          <a:p>
            <a:r>
              <a:rPr lang="zh-TW" altLang="en-US" sz="2400" dirty="0"/>
              <a:t>cudaMemcpy(HM,DM2,n,H2D);</a:t>
            </a:r>
          </a:p>
        </p:txBody>
      </p:sp>
      <p:sp>
        <p:nvSpPr>
          <p:cNvPr id="5" name="矩形 4"/>
          <p:cNvSpPr/>
          <p:nvPr/>
        </p:nvSpPr>
        <p:spPr>
          <a:xfrm>
            <a:off x="6415828" y="2204865"/>
            <a:ext cx="17281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15828" y="3618912"/>
            <a:ext cx="17281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75668" y="5157192"/>
            <a:ext cx="1728192" cy="115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GPU A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49687" y="5157193"/>
            <a:ext cx="1728192" cy="115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GPU B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83780" y="5157193"/>
            <a:ext cx="720080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7279924" y="2996953"/>
            <a:ext cx="0" cy="6219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 flipH="1">
            <a:off x="5839764" y="4411000"/>
            <a:ext cx="1440160" cy="7461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8" idx="0"/>
          </p:cNvCxnSpPr>
          <p:nvPr/>
        </p:nvCxnSpPr>
        <p:spPr>
          <a:xfrm>
            <a:off x="7279924" y="4411000"/>
            <a:ext cx="1433859" cy="7461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5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Using zero-copy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12777"/>
            <a:ext cx="9883162" cy="462858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“Zero-copy” refers to direct device access to host </a:t>
            </a:r>
            <a:r>
              <a:rPr lang="en-US" altLang="zh-TW" sz="2400" dirty="0" smtClean="0"/>
              <a:t>memory </a:t>
            </a:r>
            <a:endParaRPr lang="en-US" altLang="zh-TW" sz="2400" dirty="0"/>
          </a:p>
          <a:p>
            <a:pPr lvl="1"/>
            <a:r>
              <a:rPr lang="en-US" altLang="zh-TW" sz="2200" dirty="0" smtClean="0"/>
              <a:t>Device </a:t>
            </a:r>
            <a:r>
              <a:rPr lang="en-US" altLang="zh-TW" sz="2200" dirty="0"/>
              <a:t>threads can read directly from host memory over </a:t>
            </a:r>
            <a:r>
              <a:rPr lang="en-US" altLang="zh-TW" sz="2200" dirty="0" smtClean="0"/>
              <a:t>PCI-e </a:t>
            </a:r>
            <a:r>
              <a:rPr lang="en-US" altLang="zh-TW" sz="2200" dirty="0"/>
              <a:t>without using </a:t>
            </a:r>
            <a:r>
              <a:rPr lang="en-US" altLang="zh-TW" sz="2200" dirty="0" err="1"/>
              <a:t>cudaMemcpy</a:t>
            </a:r>
            <a:r>
              <a:rPr lang="en-US" altLang="zh-TW" sz="2200" dirty="0"/>
              <a:t> H2D or D2H </a:t>
            </a:r>
            <a:endParaRPr lang="zh-TW" alt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2339894" y="3409826"/>
            <a:ext cx="2007808" cy="121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15828" y="3618912"/>
            <a:ext cx="17281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PCIe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75668" y="5157192"/>
            <a:ext cx="1728192" cy="115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GPU A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49687" y="5157193"/>
            <a:ext cx="1728192" cy="115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GPU 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83780" y="5157193"/>
            <a:ext cx="720080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3"/>
            <a:endCxn id="5" idx="1"/>
          </p:cNvCxnSpPr>
          <p:nvPr/>
        </p:nvCxnSpPr>
        <p:spPr>
          <a:xfrm flipV="1">
            <a:off x="4347702" y="4014956"/>
            <a:ext cx="2068126" cy="359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6" idx="0"/>
          </p:cNvCxnSpPr>
          <p:nvPr/>
        </p:nvCxnSpPr>
        <p:spPr>
          <a:xfrm flipH="1">
            <a:off x="5839764" y="4411000"/>
            <a:ext cx="1440160" cy="7461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7" idx="0"/>
          </p:cNvCxnSpPr>
          <p:nvPr/>
        </p:nvCxnSpPr>
        <p:spPr>
          <a:xfrm>
            <a:off x="7279924" y="4411000"/>
            <a:ext cx="1433859" cy="7461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863906" y="5135452"/>
            <a:ext cx="720080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604955" y="3409826"/>
            <a:ext cx="720080" cy="432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93234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22129</TotalTime>
  <Words>2324</Words>
  <Application>Microsoft Office PowerPoint</Application>
  <PresentationFormat>寬螢幕</PresentationFormat>
  <Paragraphs>349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7" baseType="lpstr">
      <vt:lpstr>Arial Unicode MS</vt:lpstr>
      <vt:lpstr>Dotum</vt:lpstr>
      <vt:lpstr>微軟正黑體</vt:lpstr>
      <vt:lpstr>新細明體</vt:lpstr>
      <vt:lpstr>標楷體</vt:lpstr>
      <vt:lpstr>Arial</vt:lpstr>
      <vt:lpstr>Calibri</vt:lpstr>
      <vt:lpstr>Trebuchet MS</vt:lpstr>
      <vt:lpstr>Wingdings</vt:lpstr>
      <vt:lpstr>Wingdings 3</vt:lpstr>
      <vt:lpstr>多面向</vt:lpstr>
      <vt:lpstr>GUDA Introduction III Multi-GPU</vt:lpstr>
      <vt:lpstr>Outline</vt:lpstr>
      <vt:lpstr>The need of multi-GPU</vt:lpstr>
      <vt:lpstr>Multi-GPUs within a node</vt:lpstr>
      <vt:lpstr>GPU cluster</vt:lpstr>
      <vt:lpstr>Single thread multi-GPUs</vt:lpstr>
      <vt:lpstr>Sharing data between GPUs</vt:lpstr>
      <vt:lpstr>1. Explicit copies via host </vt:lpstr>
      <vt:lpstr>2. Using zero-copy </vt:lpstr>
      <vt:lpstr>Example: zero-copy</vt:lpstr>
      <vt:lpstr>cudaHostAlloc</vt:lpstr>
      <vt:lpstr>Pitfalls of using zero-copy </vt:lpstr>
      <vt:lpstr>3. Peer-to-Peer Memcpy</vt:lpstr>
      <vt:lpstr>Example: P2P memcpy</vt:lpstr>
      <vt:lpstr>Unified Virtual Addressing (UVA) </vt:lpstr>
      <vt:lpstr>Unified Virtual Addressing </vt:lpstr>
      <vt:lpstr>1. Zero-copy with UVA</vt:lpstr>
      <vt:lpstr>2. P2P Memory Copy with UVA</vt:lpstr>
      <vt:lpstr>3. P2P Memory Access with UVA</vt:lpstr>
      <vt:lpstr>Example: P2P mem access</vt:lpstr>
      <vt:lpstr>Outline</vt:lpstr>
      <vt:lpstr>Using CUDA with pthread </vt:lpstr>
      <vt:lpstr>Using CUDA with OpenMP</vt:lpstr>
      <vt:lpstr>Example: cudaOMP.cu</vt:lpstr>
      <vt:lpstr>Using CUDA with MPI</vt:lpstr>
      <vt:lpstr>Example:  launch(A)</vt:lpstr>
      <vt:lpstr>Compilation and execution</vt:lpstr>
      <vt:lpstr>Outline</vt:lpstr>
      <vt:lpstr>Dynamic parallelism</vt:lpstr>
      <vt:lpstr>What does it mean?</vt:lpstr>
      <vt:lpstr>Dependency in CUDA</vt:lpstr>
      <vt:lpstr>Nested dependency</vt:lpstr>
      <vt:lpstr>What is DP good for?</vt:lpstr>
      <vt:lpstr>1. Dynamic block size and grid size</vt:lpstr>
      <vt:lpstr>1. Dynamic block size with DP</vt:lpstr>
      <vt:lpstr>PowerPoint 簡報</vt:lpstr>
    </vt:vector>
  </TitlesOfParts>
  <Company>kaiba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LAB</dc:title>
  <dc:creator>kaiba</dc:creator>
  <cp:lastModifiedBy>brucelin</cp:lastModifiedBy>
  <cp:revision>401</cp:revision>
  <dcterms:created xsi:type="dcterms:W3CDTF">2009-12-23T14:25:16Z</dcterms:created>
  <dcterms:modified xsi:type="dcterms:W3CDTF">2019-05-20T11:11:07Z</dcterms:modified>
</cp:coreProperties>
</file>