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79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25" autoAdjust="0"/>
    <p:restoredTop sz="96739" autoAdjust="0"/>
  </p:normalViewPr>
  <p:slideViewPr>
    <p:cSldViewPr>
      <p:cViewPr varScale="1">
        <p:scale>
          <a:sx n="62" d="100"/>
          <a:sy n="62" d="100"/>
        </p:scale>
        <p:origin x="206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7D5C1-A2D6-4569-8232-A799AD1739BE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F6CF-7C88-4515-9B2C-A8657E2D87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15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636-3ED3-4F66-8912-D723751A34E7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22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CAD6-4970-4381-A55F-2EDFC7D6D55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210296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CAD6-4970-4381-A55F-2EDFC7D6D55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48683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CAD6-4970-4381-A55F-2EDFC7D6D55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132868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CAD6-4970-4381-A55F-2EDFC7D6D55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056309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CAD6-4970-4381-A55F-2EDFC7D6D55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9358613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David Kirk/NVIDIA and Wen-mei W. Hwu, 2007-2009</a:t>
            </a:r>
          </a:p>
          <a:p>
            <a:r>
              <a:rPr lang="en-US" altLang="zh-TW" smtClean="0"/>
              <a:t>ECE 498AL, University of Illinois, Urbana-Champaign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BF2E-1920-4E67-A4C4-2725EBEE58DB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37621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David Kirk/NVIDIA and Wen-mei W. Hwu, 2007-2009</a:t>
            </a:r>
          </a:p>
          <a:p>
            <a:r>
              <a:rPr lang="en-US" altLang="zh-TW" smtClean="0"/>
              <a:t>ECE 498AL, University of Illinois, Urbana-Champaign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B169-F4E8-4C69-AE81-B559874548D5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8449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2777"/>
            <a:ext cx="8596668" cy="462858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4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CAD6-4970-4381-A55F-2EDFC7D6D55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303391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8BAE-8A91-42FB-B2B7-3D36A2E2EC7D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278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B466-4FD9-4F9A-8B99-179E3E64F2A7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040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7BFE-A6DE-43C9-A1A7-471B3E2DB291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430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David Kirk/NVIDIA and Wen-mei W. Hwu, 2007-2009</a:t>
            </a:r>
          </a:p>
          <a:p>
            <a:r>
              <a:rPr lang="en-US" altLang="zh-TW" smtClean="0"/>
              <a:t>ECE 498AL, University of Illinois, Urbana-Champaign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05A9-3E4E-4BA6-AA72-B1CEA62FCCAF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9596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David Kirk/NVIDIA and Wen-mei W. Hwu, 2007-2009</a:t>
            </a:r>
          </a:p>
          <a:p>
            <a:r>
              <a:rPr lang="en-US" altLang="zh-TW" smtClean="0"/>
              <a:t>ECE 498AL, University of Illinois, Urbana-Champaign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4A51-F30F-4CF5-974D-5984243DBD97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635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David Kirk/NVIDIA and Wen-mei W. Hwu, 2007-2009</a:t>
            </a:r>
          </a:p>
          <a:p>
            <a:r>
              <a:rPr lang="en-US" altLang="zh-TW" smtClean="0"/>
              <a:t>ECE 498AL, University of Illinois, Urbana-Champaign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6DF7-3447-443D-876F-398F7CECF865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575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3CCAD6-4970-4381-A55F-2EDFC7D6D55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18" name="Line 7"/>
          <p:cNvSpPr>
            <a:spLocks noChangeShapeType="1"/>
          </p:cNvSpPr>
          <p:nvPr userDrawn="1"/>
        </p:nvSpPr>
        <p:spPr bwMode="auto">
          <a:xfrm>
            <a:off x="4064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 sz="1800"/>
          </a:p>
        </p:txBody>
      </p:sp>
      <p:sp>
        <p:nvSpPr>
          <p:cNvPr id="19" name="Line 8"/>
          <p:cNvSpPr>
            <a:spLocks noChangeShapeType="1"/>
          </p:cNvSpPr>
          <p:nvPr userDrawn="1"/>
        </p:nvSpPr>
        <p:spPr bwMode="auto">
          <a:xfrm>
            <a:off x="508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762092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sz="4800" dirty="0">
                <a:ea typeface="標楷體" panose="03000509000000000000" pitchFamily="65" charset="-120"/>
              </a:rPr>
              <a:t>GUDA</a:t>
            </a:r>
            <a:r>
              <a:rPr lang="zh-TW" altLang="en-US" sz="4800" dirty="0">
                <a:ea typeface="標楷體" panose="03000509000000000000" pitchFamily="65" charset="-120"/>
              </a:rPr>
              <a:t> </a:t>
            </a:r>
            <a:r>
              <a:rPr lang="en-US" altLang="zh-TW" sz="4800" dirty="0" smtClean="0">
                <a:ea typeface="標楷體" panose="03000509000000000000" pitchFamily="65" charset="-120"/>
              </a:rPr>
              <a:t>Introduction IV</a:t>
            </a:r>
            <a:br>
              <a:rPr lang="en-US" altLang="zh-TW" sz="4800" dirty="0" smtClean="0">
                <a:ea typeface="標楷體" panose="03000509000000000000" pitchFamily="65" charset="-120"/>
              </a:rPr>
            </a:br>
            <a:r>
              <a:rPr lang="en-US" altLang="zh-TW" sz="4800" dirty="0" smtClean="0">
                <a:ea typeface="標楷體" panose="03000509000000000000" pitchFamily="65" charset="-120"/>
              </a:rPr>
              <a:t>Performance (Memory) Optimization</a:t>
            </a:r>
            <a:endParaRPr lang="en-US" altLang="zh-TW" sz="4800" dirty="0">
              <a:ea typeface="標楷體" panose="03000509000000000000" pitchFamily="65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林政宏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國立台灣師範大學電機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系</a:t>
            </a:r>
          </a:p>
        </p:txBody>
      </p:sp>
      <p:sp>
        <p:nvSpPr>
          <p:cNvPr id="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40A-BD75-4CE2-997E-ECD5FAA31C40}" type="slidenum">
              <a:rPr lang="en-US" altLang="zh-TW"/>
              <a:pPr/>
              <a:t>1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Page-Locked Data Transfers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9955170" cy="4628586"/>
          </a:xfrm>
        </p:spPr>
        <p:txBody>
          <a:bodyPr>
            <a:normAutofit/>
          </a:bodyPr>
          <a:lstStyle/>
          <a:p>
            <a:r>
              <a:rPr lang="en-US" altLang="zh-TW" sz="2800" dirty="0" err="1"/>
              <a:t>cudaMallocHost</a:t>
            </a:r>
            <a:r>
              <a:rPr lang="en-US" altLang="zh-TW" sz="2800" dirty="0"/>
              <a:t>() allows allocation of </a:t>
            </a:r>
            <a:r>
              <a:rPr lang="en-US" altLang="zh-TW" sz="2800" dirty="0" err="1"/>
              <a:t>pagelocked</a:t>
            </a:r>
            <a:r>
              <a:rPr lang="en-US" altLang="zh-TW" sz="2800" dirty="0"/>
              <a:t> (“pinned”) host memory </a:t>
            </a:r>
            <a:endParaRPr lang="en-US" altLang="zh-TW" sz="2800" dirty="0" smtClean="0"/>
          </a:p>
          <a:p>
            <a:r>
              <a:rPr lang="en-US" altLang="zh-TW" sz="2800" dirty="0" smtClean="0"/>
              <a:t>Enables </a:t>
            </a:r>
            <a:r>
              <a:rPr lang="en-US" altLang="zh-TW" sz="2800" dirty="0"/>
              <a:t>highest </a:t>
            </a:r>
            <a:r>
              <a:rPr lang="en-US" altLang="zh-TW" sz="2800" dirty="0" err="1"/>
              <a:t>cudaMemcpy</a:t>
            </a:r>
            <a:r>
              <a:rPr lang="en-US" altLang="zh-TW" sz="2800" dirty="0"/>
              <a:t> performance  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3.2 </a:t>
            </a:r>
            <a:r>
              <a:rPr lang="en-US" altLang="zh-TW" sz="2400" dirty="0"/>
              <a:t>GB/s on PCI-e x16 Gen1 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5.2 </a:t>
            </a:r>
            <a:r>
              <a:rPr lang="en-US" altLang="zh-TW" sz="2400" dirty="0"/>
              <a:t>GB/s on PCI-e x16 Gen2 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800" dirty="0" smtClean="0"/>
              <a:t>Use </a:t>
            </a:r>
            <a:r>
              <a:rPr lang="en-US" altLang="zh-TW" sz="2800" dirty="0"/>
              <a:t>with caution!! 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Allocating </a:t>
            </a:r>
            <a:r>
              <a:rPr lang="en-US" altLang="zh-TW" sz="2400" dirty="0"/>
              <a:t>too much page-locked memory can reduce overall system performance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6703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95130" cy="1320800"/>
          </a:xfrm>
        </p:spPr>
        <p:txBody>
          <a:bodyPr/>
          <a:lstStyle/>
          <a:p>
            <a:r>
              <a:rPr lang="en-US" altLang="zh-TW" dirty="0"/>
              <a:t>Overlapping Data Transfer &amp; Computation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Async</a:t>
            </a:r>
            <a:r>
              <a:rPr lang="en-US" altLang="zh-TW" sz="2400" dirty="0"/>
              <a:t> and Stream APIs allow overlap of H2D or D2H data transfers with computation 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636912"/>
            <a:ext cx="9062224" cy="37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Asynchronous Functions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6"/>
            <a:ext cx="10531234" cy="5184575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To facilitate concurrent execution between host and device, some function calls are asynchronous: Control is returned to the host thread before the device has completed the requested task. These are: </a:t>
            </a:r>
            <a:endParaRPr lang="en-US" altLang="zh-TW" sz="2800" dirty="0" smtClean="0"/>
          </a:p>
          <a:p>
            <a:pPr marL="400050" lvl="1" indent="0">
              <a:buNone/>
            </a:pPr>
            <a:r>
              <a:rPr lang="en-US" altLang="zh-TW" sz="2400" dirty="0" smtClean="0"/>
              <a:t>1</a:t>
            </a:r>
            <a:r>
              <a:rPr lang="en-US" altLang="zh-TW" sz="2400" dirty="0"/>
              <a:t>. Kernel launches; &lt;&lt;&lt; &gt;&gt;&gt; </a:t>
            </a:r>
            <a:endParaRPr lang="en-US" altLang="zh-TW" sz="2400" dirty="0" smtClean="0"/>
          </a:p>
          <a:p>
            <a:pPr marL="400050" lvl="1" indent="0">
              <a:buNone/>
            </a:pPr>
            <a:r>
              <a:rPr lang="en-US" altLang="zh-TW" sz="2400" dirty="0" smtClean="0"/>
              <a:t>2</a:t>
            </a:r>
            <a:r>
              <a:rPr lang="en-US" altLang="zh-TW" sz="2400" dirty="0"/>
              <a:t>. Memory copies between two addresses to the same device memory; </a:t>
            </a:r>
            <a:endParaRPr lang="en-US" altLang="zh-TW" sz="2400" dirty="0" smtClean="0"/>
          </a:p>
          <a:p>
            <a:pPr marL="400050" lvl="1" indent="0">
              <a:buNone/>
            </a:pPr>
            <a:r>
              <a:rPr lang="en-US" altLang="zh-TW" sz="2400" dirty="0" smtClean="0"/>
              <a:t>3</a:t>
            </a:r>
            <a:r>
              <a:rPr lang="en-US" altLang="zh-TW" sz="2400" dirty="0"/>
              <a:t>. Memory copies from host to device of a memory block of </a:t>
            </a:r>
            <a:r>
              <a:rPr lang="en-US" altLang="zh-TW" sz="2400" dirty="0">
                <a:solidFill>
                  <a:srgbClr val="FFC000"/>
                </a:solidFill>
              </a:rPr>
              <a:t>64 KB </a:t>
            </a:r>
            <a:r>
              <a:rPr lang="en-US" altLang="zh-TW" sz="2400" dirty="0"/>
              <a:t>or less; </a:t>
            </a:r>
            <a:endParaRPr lang="en-US" altLang="zh-TW" sz="2400" dirty="0" smtClean="0"/>
          </a:p>
          <a:p>
            <a:pPr marL="400050" lvl="1" indent="0">
              <a:buNone/>
            </a:pPr>
            <a:r>
              <a:rPr lang="en-US" altLang="zh-TW" sz="2400" dirty="0" smtClean="0"/>
              <a:t>4</a:t>
            </a:r>
            <a:r>
              <a:rPr lang="en-US" altLang="zh-TW" sz="2400" dirty="0"/>
              <a:t>. Memory copies performed by functions that are suffixed with </a:t>
            </a:r>
            <a:r>
              <a:rPr lang="en-US" altLang="zh-TW" sz="2400" dirty="0" err="1">
                <a:solidFill>
                  <a:srgbClr val="FFC000"/>
                </a:solidFill>
              </a:rPr>
              <a:t>Async</a:t>
            </a:r>
            <a:r>
              <a:rPr lang="en-US" altLang="zh-TW" sz="2400" dirty="0"/>
              <a:t>; </a:t>
            </a:r>
            <a:endParaRPr lang="en-US" altLang="zh-TW" sz="2400" dirty="0" smtClean="0"/>
          </a:p>
          <a:p>
            <a:pPr marL="400050" lvl="1" indent="0">
              <a:buNone/>
            </a:pPr>
            <a:r>
              <a:rPr lang="en-US" altLang="zh-TW" sz="2400" dirty="0" smtClean="0"/>
              <a:t>5</a:t>
            </a:r>
            <a:r>
              <a:rPr lang="en-US" altLang="zh-TW" sz="2400" dirty="0"/>
              <a:t>. </a:t>
            </a:r>
            <a:r>
              <a:rPr lang="en-US" altLang="zh-TW" sz="2400" dirty="0">
                <a:solidFill>
                  <a:srgbClr val="FFC000"/>
                </a:solidFill>
              </a:rPr>
              <a:t>Memory set </a:t>
            </a:r>
            <a:r>
              <a:rPr lang="en-US" altLang="zh-TW" sz="2400" dirty="0"/>
              <a:t>function calls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51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CUDA Streams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9739146" cy="462858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A sequence of operations that execute on the device in the order in which they are issued by the host code </a:t>
            </a:r>
            <a:endParaRPr lang="en-US" altLang="zh-TW" sz="2400" dirty="0" smtClean="0"/>
          </a:p>
          <a:p>
            <a:r>
              <a:rPr lang="en-US" altLang="zh-TW" sz="2400" dirty="0" smtClean="0"/>
              <a:t>Operations </a:t>
            </a:r>
            <a:r>
              <a:rPr lang="en-US" altLang="zh-TW" sz="2400" dirty="0"/>
              <a:t>in different streams can be interleaved and, when possible, they can even run concurrently  </a:t>
            </a:r>
            <a:endParaRPr lang="en-US" altLang="zh-TW" sz="2400" dirty="0" smtClean="0"/>
          </a:p>
          <a:p>
            <a:r>
              <a:rPr lang="en-US" altLang="zh-TW" sz="2400" dirty="0" smtClean="0"/>
              <a:t>A </a:t>
            </a:r>
            <a:r>
              <a:rPr lang="en-US" altLang="zh-TW" sz="2400" dirty="0"/>
              <a:t>stream can be sequence of kernel launches and host-device memory copies  </a:t>
            </a:r>
            <a:endParaRPr lang="en-US" altLang="zh-TW" sz="2400" dirty="0" smtClean="0"/>
          </a:p>
          <a:p>
            <a:r>
              <a:rPr lang="en-US" altLang="zh-TW" sz="2400" dirty="0" smtClean="0"/>
              <a:t>Can </a:t>
            </a:r>
            <a:r>
              <a:rPr lang="en-US" altLang="zh-TW" sz="2400" dirty="0"/>
              <a:t>have several open streams to the same device at once 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Need </a:t>
            </a:r>
            <a:r>
              <a:rPr lang="en-US" altLang="zh-TW" sz="2400" dirty="0"/>
              <a:t>GPUs with concurrent transfer/execution capability </a:t>
            </a:r>
            <a:endParaRPr lang="en-US" altLang="zh-TW" sz="2400" dirty="0" smtClean="0"/>
          </a:p>
          <a:p>
            <a:r>
              <a:rPr lang="en-US" altLang="zh-TW" sz="2400" dirty="0" smtClean="0"/>
              <a:t>Potential </a:t>
            </a:r>
            <a:r>
              <a:rPr lang="en-US" altLang="zh-TW" sz="2400" dirty="0"/>
              <a:t>performance improvement: can overlap transfer and computation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5422376"/>
            <a:ext cx="4340746" cy="123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6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Default Stream (</a:t>
            </a:r>
            <a:r>
              <a:rPr lang="en-US" altLang="zh-TW" dirty="0" err="1"/>
              <a:t>A.k.a</a:t>
            </a:r>
            <a:r>
              <a:rPr lang="en-US" altLang="zh-TW" dirty="0"/>
              <a:t> Stream 0)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0315210" cy="4628586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Stream used when no stream is specified </a:t>
            </a:r>
          </a:p>
          <a:p>
            <a:r>
              <a:rPr lang="en-US" altLang="zh-TW" sz="2400" dirty="0" smtClean="0"/>
              <a:t>Completely </a:t>
            </a:r>
            <a:r>
              <a:rPr lang="en-US" altLang="zh-TW" sz="2400" dirty="0"/>
              <a:t>synchronous w.r.t. host and device </a:t>
            </a:r>
          </a:p>
          <a:p>
            <a:pPr lvl="1"/>
            <a:r>
              <a:rPr lang="en-US" altLang="zh-TW" sz="2200" dirty="0" smtClean="0"/>
              <a:t>As </a:t>
            </a:r>
            <a:r>
              <a:rPr lang="en-US" altLang="zh-TW" sz="2200" dirty="0"/>
              <a:t>if </a:t>
            </a:r>
            <a:r>
              <a:rPr lang="en-US" altLang="zh-TW" sz="2200" dirty="0" err="1"/>
              <a:t>cudaDeviceSynchronize</a:t>
            </a:r>
            <a:r>
              <a:rPr lang="en-US" altLang="zh-TW" sz="2200" dirty="0"/>
              <a:t>() inserted before and after </a:t>
            </a:r>
            <a:r>
              <a:rPr lang="en-US" altLang="zh-TW" sz="2200" dirty="0" smtClean="0"/>
              <a:t>every </a:t>
            </a:r>
            <a:r>
              <a:rPr lang="en-US" altLang="zh-TW" sz="2200" dirty="0"/>
              <a:t>CUDA operation </a:t>
            </a:r>
          </a:p>
          <a:p>
            <a:r>
              <a:rPr lang="en-US" altLang="zh-TW" sz="2400" dirty="0" smtClean="0"/>
              <a:t>Exceptions </a:t>
            </a:r>
            <a:r>
              <a:rPr lang="en-US" altLang="zh-TW" sz="2400" dirty="0"/>
              <a:t>– asynchronous w.r.t. host </a:t>
            </a:r>
          </a:p>
          <a:p>
            <a:pPr lvl="1"/>
            <a:r>
              <a:rPr lang="en-US" altLang="zh-TW" sz="2200" dirty="0" smtClean="0"/>
              <a:t>Kernel </a:t>
            </a:r>
            <a:r>
              <a:rPr lang="en-US" altLang="zh-TW" sz="2200" dirty="0"/>
              <a:t>launches in the default stream (dynamic parallelism) </a:t>
            </a:r>
          </a:p>
          <a:p>
            <a:pPr lvl="1"/>
            <a:r>
              <a:rPr lang="en-US" altLang="zh-TW" sz="2200" dirty="0" err="1" smtClean="0"/>
              <a:t>cudaMemcpy</a:t>
            </a:r>
            <a:r>
              <a:rPr lang="en-US" altLang="zh-TW" sz="2200" dirty="0" smtClean="0"/>
              <a:t>*</a:t>
            </a:r>
            <a:r>
              <a:rPr lang="en-US" altLang="zh-TW" sz="2200" dirty="0" err="1" smtClean="0"/>
              <a:t>Async</a:t>
            </a:r>
            <a:r>
              <a:rPr lang="en-US" altLang="zh-TW" sz="2200" dirty="0" smtClean="0"/>
              <a:t> </a:t>
            </a:r>
            <a:endParaRPr lang="en-US" altLang="zh-TW" sz="2200" dirty="0"/>
          </a:p>
          <a:p>
            <a:pPr lvl="1"/>
            <a:r>
              <a:rPr lang="en-US" altLang="zh-TW" sz="2200" dirty="0" err="1" smtClean="0"/>
              <a:t>cudaMemset</a:t>
            </a:r>
            <a:r>
              <a:rPr lang="en-US" altLang="zh-TW" sz="2200" dirty="0" smtClean="0"/>
              <a:t>*</a:t>
            </a:r>
            <a:r>
              <a:rPr lang="en-US" altLang="zh-TW" sz="2200" dirty="0" err="1" smtClean="0"/>
              <a:t>Async</a:t>
            </a:r>
            <a:r>
              <a:rPr lang="en-US" altLang="zh-TW" sz="2200" dirty="0" smtClean="0"/>
              <a:t> </a:t>
            </a:r>
            <a:endParaRPr lang="en-US" altLang="zh-TW" sz="2200" dirty="0"/>
          </a:p>
          <a:p>
            <a:pPr lvl="1"/>
            <a:r>
              <a:rPr lang="en-US" altLang="zh-TW" sz="2200" dirty="0" err="1" smtClean="0"/>
              <a:t>cudaMemcpy</a:t>
            </a:r>
            <a:r>
              <a:rPr lang="en-US" altLang="zh-TW" sz="2200" dirty="0" smtClean="0"/>
              <a:t> </a:t>
            </a:r>
            <a:r>
              <a:rPr lang="en-US" altLang="zh-TW" sz="2200" dirty="0"/>
              <a:t>within the same device  </a:t>
            </a:r>
          </a:p>
          <a:p>
            <a:pPr lvl="1"/>
            <a:r>
              <a:rPr lang="en-US" altLang="zh-TW" sz="2200" dirty="0" smtClean="0"/>
              <a:t>H2D </a:t>
            </a:r>
            <a:r>
              <a:rPr lang="en-US" altLang="zh-TW" sz="2200" dirty="0" err="1"/>
              <a:t>cudaMemcpy</a:t>
            </a:r>
            <a:r>
              <a:rPr lang="en-US" altLang="zh-TW" sz="2200" dirty="0"/>
              <a:t> of 64kB or less 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0189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Synchronous (default stream)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5613789"/>
            <a:ext cx="10387218" cy="105557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All CUDA operations in the default stream  </a:t>
            </a:r>
            <a:r>
              <a:rPr lang="en-US" altLang="zh-TW" sz="2400" dirty="0" smtClean="0"/>
              <a:t>are </a:t>
            </a:r>
            <a:r>
              <a:rPr lang="en-US" altLang="zh-TW" sz="2400" dirty="0"/>
              <a:t>synchronous </a:t>
            </a:r>
          </a:p>
          <a:p>
            <a:r>
              <a:rPr lang="en-US" altLang="zh-TW" sz="2400" dirty="0" smtClean="0"/>
              <a:t>But </a:t>
            </a:r>
            <a:r>
              <a:rPr lang="en-US" altLang="zh-TW" sz="2400" dirty="0"/>
              <a:t>no overlap between kernel2&amp;3 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77334" y="1364050"/>
            <a:ext cx="83045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cudaMalloc ( &amp;dev1, size ) ;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double* host1 = (double*) malloc ( &amp;host1, size ) ;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…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// cudaMemcpy blocks until copy is completed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cudaMemcpy ( dev1, host1, size, H2D ) ;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// two kernels are serialized and executed on device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kernel2 &lt;&lt;&lt; grid, block&gt;&gt;&gt; ( …, dev2, … ) ;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kernel3 &lt;&lt;&lt; grid, block&gt;&gt;&gt; ( …, dev3, … ) ;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// cudaMemcpy starts after kernels finish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// and blocks until copy is completed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cudaMemcpy ( host4, dev4, size, D2H ) ; </a:t>
            </a:r>
          </a:p>
          <a:p>
            <a:r>
              <a:rPr lang="zh-TW" altLang="en-US" sz="2200" dirty="0">
                <a:solidFill>
                  <a:srgbClr val="FFC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CPU_func();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201" y="1772816"/>
            <a:ext cx="376124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24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Asynchronous w/o Streams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8932" y="5157192"/>
            <a:ext cx="8596668" cy="668147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GPU kernels are asynchronous </a:t>
            </a:r>
            <a:r>
              <a:rPr lang="en-US" altLang="zh-TW" sz="2400" dirty="0" smtClean="0"/>
              <a:t>with </a:t>
            </a:r>
            <a:r>
              <a:rPr lang="en-US" altLang="zh-TW" sz="2400" dirty="0"/>
              <a:t>host by default 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77334" y="1628800"/>
            <a:ext cx="90190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cudaMalloc(&amp;dev1, size) 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double* host1=(double*) malloc (&amp;host1, size); 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...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cudaMemcpy (dev1, host1, size, H2D) 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kernel2 &lt;&lt;&lt; grid, block &gt;&gt;&gt; ( …, dev2, … 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CPU_method ();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kernel3 &lt;&lt;&lt; grid, block &gt;&gt;&gt; ( …, dev3, … 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cudaMemcpy ( host4, dev4, size, D2H ) 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...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32" y="1628800"/>
            <a:ext cx="3480497" cy="276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17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171194" cy="1320800"/>
          </a:xfrm>
        </p:spPr>
        <p:txBody>
          <a:bodyPr/>
          <a:lstStyle/>
          <a:p>
            <a:r>
              <a:rPr lang="en-US" altLang="zh-TW" dirty="0"/>
              <a:t>Asynchronous Data Transfers w/o Streams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0243202" cy="462858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Asynchronous host-device memory copy returns control </a:t>
            </a:r>
            <a:r>
              <a:rPr lang="en-US" altLang="zh-TW" sz="2400" dirty="0" smtClean="0"/>
              <a:t>immediately </a:t>
            </a:r>
            <a:r>
              <a:rPr lang="en-US" altLang="zh-TW" sz="2400" dirty="0"/>
              <a:t>to CPU </a:t>
            </a:r>
          </a:p>
          <a:p>
            <a:pPr lvl="1"/>
            <a:r>
              <a:rPr lang="en-US" altLang="zh-TW" sz="1800" dirty="0" err="1" smtClean="0"/>
              <a:t>cudaMemcpyAsync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dst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src</a:t>
            </a:r>
            <a:r>
              <a:rPr lang="en-US" altLang="zh-TW" sz="1800" dirty="0"/>
              <a:t>, size, </a:t>
            </a:r>
            <a:r>
              <a:rPr lang="en-US" altLang="zh-TW" sz="1800" dirty="0" err="1"/>
              <a:t>dir</a:t>
            </a:r>
            <a:r>
              <a:rPr lang="en-US" altLang="zh-TW" sz="1800" dirty="0"/>
              <a:t>, stream);  </a:t>
            </a:r>
          </a:p>
          <a:p>
            <a:pPr lvl="1"/>
            <a:r>
              <a:rPr lang="en-US" altLang="zh-TW" sz="1800" dirty="0" smtClean="0"/>
              <a:t>requires </a:t>
            </a:r>
            <a:r>
              <a:rPr lang="en-US" altLang="zh-TW" sz="1800" dirty="0"/>
              <a:t>pinned host memory (allocated by “</a:t>
            </a:r>
            <a:r>
              <a:rPr lang="en-US" altLang="zh-TW" sz="1800" dirty="0" err="1"/>
              <a:t>cudaMallocHost</a:t>
            </a:r>
            <a:r>
              <a:rPr lang="en-US" altLang="zh-TW" sz="1800" dirty="0"/>
              <a:t>”)  </a:t>
            </a:r>
          </a:p>
          <a:p>
            <a:r>
              <a:rPr lang="en-US" altLang="zh-TW" sz="2400" dirty="0" smtClean="0"/>
              <a:t>Overlap </a:t>
            </a:r>
            <a:r>
              <a:rPr lang="en-US" altLang="zh-TW" sz="2400" dirty="0"/>
              <a:t>CPU computation with data transfer </a:t>
            </a:r>
          </a:p>
          <a:p>
            <a:r>
              <a:rPr lang="en-US" altLang="zh-TW" sz="2400" dirty="0" smtClean="0"/>
              <a:t>0 </a:t>
            </a:r>
            <a:r>
              <a:rPr lang="en-US" altLang="zh-TW" sz="2400" dirty="0"/>
              <a:t>= default stream </a:t>
            </a:r>
          </a:p>
          <a:p>
            <a:pPr marL="0" indent="0">
              <a:buNone/>
            </a:pPr>
            <a:r>
              <a:rPr lang="en-US" altLang="zh-TW" sz="2400" dirty="0" err="1" smtClean="0"/>
              <a:t>cudaMemcpyAsync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a_d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a_h</a:t>
            </a:r>
            <a:r>
              <a:rPr lang="en-US" altLang="zh-TW" sz="2400" dirty="0"/>
              <a:t>, size, </a:t>
            </a:r>
            <a:r>
              <a:rPr lang="en-US" altLang="zh-TW" sz="2400" dirty="0" err="1" smtClean="0"/>
              <a:t>cudaMemcpyHostToDevice</a:t>
            </a:r>
            <a:r>
              <a:rPr lang="en-US" altLang="zh-TW" sz="2400" dirty="0"/>
              <a:t>, 0); </a:t>
            </a:r>
          </a:p>
          <a:p>
            <a:pPr marL="0" indent="0">
              <a:buNone/>
            </a:pPr>
            <a:r>
              <a:rPr lang="en-US" altLang="zh-TW" sz="2400" dirty="0" smtClean="0"/>
              <a:t>kernel</a:t>
            </a:r>
            <a:r>
              <a:rPr lang="en-US" altLang="zh-TW" sz="2400" dirty="0"/>
              <a:t>&lt;&lt;&lt;grid, block&gt;&gt;&gt;(</a:t>
            </a:r>
            <a:r>
              <a:rPr lang="en-US" altLang="zh-TW" sz="2400" dirty="0" err="1"/>
              <a:t>a_d</a:t>
            </a:r>
            <a:r>
              <a:rPr lang="en-US" altLang="zh-TW" sz="2400" dirty="0"/>
              <a:t>); </a:t>
            </a:r>
          </a:p>
          <a:p>
            <a:pPr marL="0" indent="0">
              <a:buNone/>
            </a:pPr>
            <a:r>
              <a:rPr lang="en-US" altLang="zh-TW" sz="2400" dirty="0" err="1" smtClean="0"/>
              <a:t>CPU_func</a:t>
            </a:r>
            <a:r>
              <a:rPr lang="en-US" altLang="zh-TW" sz="2400" dirty="0"/>
              <a:t>(); </a:t>
            </a:r>
            <a:endParaRPr lang="zh-TW" altLang="en-US" sz="2400" dirty="0"/>
          </a:p>
        </p:txBody>
      </p:sp>
      <p:sp>
        <p:nvSpPr>
          <p:cNvPr id="5" name="右大括弧 4"/>
          <p:cNvSpPr/>
          <p:nvPr/>
        </p:nvSpPr>
        <p:spPr>
          <a:xfrm>
            <a:off x="9912424" y="4221088"/>
            <a:ext cx="432048" cy="648072"/>
          </a:xfrm>
          <a:prstGeom prst="rightBrace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肘形接點 6"/>
          <p:cNvCxnSpPr/>
          <p:nvPr/>
        </p:nvCxnSpPr>
        <p:spPr>
          <a:xfrm rot="10800000" flipV="1">
            <a:off x="2567608" y="4581128"/>
            <a:ext cx="7992888" cy="720080"/>
          </a:xfrm>
          <a:prstGeom prst="bentConnector3">
            <a:avLst>
              <a:gd name="adj1" fmla="val -7201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688288" y="5487671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overlapped</a:t>
            </a:r>
          </a:p>
        </p:txBody>
      </p:sp>
    </p:spTree>
    <p:extLst>
      <p:ext uri="{BB962C8B-B14F-4D97-AF65-F5344CB8AC3E}">
        <p14:creationId xmlns:p14="http://schemas.microsoft.com/office/powerpoint/2010/main" val="1972407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Streams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Different streams may execute their commands out </a:t>
            </a:r>
            <a:r>
              <a:rPr lang="en-US" altLang="zh-TW" sz="2800" dirty="0" smtClean="0"/>
              <a:t>of </a:t>
            </a:r>
            <a:r>
              <a:rPr lang="en-US" altLang="zh-TW" sz="2800" dirty="0"/>
              <a:t>order with respect to one another or </a:t>
            </a:r>
            <a:r>
              <a:rPr lang="en-US" altLang="zh-TW" sz="2800" dirty="0" smtClean="0"/>
              <a:t>concurrently</a:t>
            </a:r>
          </a:p>
          <a:p>
            <a:r>
              <a:rPr lang="en-US" altLang="zh-TW" sz="2800" dirty="0"/>
              <a:t>Example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359696" y="2636912"/>
            <a:ext cx="87129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rgbClr val="FFC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cudaStream</a:t>
            </a:r>
            <a:r>
              <a:rPr lang="zh-TW" altLang="en-US" sz="2000" dirty="0">
                <a:solidFill>
                  <a:srgbClr val="FFC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_t stream[2]; </a:t>
            </a:r>
          </a:p>
          <a:p>
            <a:r>
              <a:rPr lang="zh-TW" altLang="en-US" sz="2000" dirty="0">
                <a:solidFill>
                  <a:srgbClr val="FFC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cudaStreamCreate(&amp;stream[0]); </a:t>
            </a:r>
          </a:p>
          <a:p>
            <a:r>
              <a:rPr lang="zh-TW" altLang="en-US" sz="2000" dirty="0">
                <a:solidFill>
                  <a:srgbClr val="FFC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cudaStreamCreate(&amp;stream[1]); </a:t>
            </a:r>
          </a:p>
          <a:p>
            <a:r>
              <a:rPr lang="zh-TW" altLang="en-US" sz="2000" dirty="0">
                <a:solidFill>
                  <a:srgbClr val="FFC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cudaMallocHost(&amp;hostPtr, 2 * size);</a:t>
            </a:r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 // pined memory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for (int i = 0; i &lt; 2; ++i) {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  </a:t>
            </a:r>
            <a:r>
              <a:rPr lang="zh-TW" altLang="en-US" sz="2000" dirty="0">
                <a:solidFill>
                  <a:srgbClr val="FFC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cudaMemcpyAsync</a:t>
            </a:r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(/*…*/,        // async memcpy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    cudaMemcpyHostToDevice, stream[i]);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  kernel&lt;&lt;&lt;100,512,0, </a:t>
            </a:r>
            <a:r>
              <a:rPr lang="zh-TW" altLang="en-US" sz="2000" b="1" dirty="0">
                <a:solidFill>
                  <a:srgbClr val="FFC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stream[i] </a:t>
            </a:r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&gt;&gt;&gt;(/*…*/);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  </a:t>
            </a:r>
            <a:r>
              <a:rPr lang="zh-TW" altLang="en-US" sz="2000" dirty="0">
                <a:solidFill>
                  <a:srgbClr val="FFC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cudaMemcpyAsync</a:t>
            </a:r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(/*…*/,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    cudaMemcpyDeviceToHost, stream[i]);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} </a:t>
            </a:r>
          </a:p>
          <a:p>
            <a:r>
              <a:rPr lang="zh-TW" altLang="en-US" sz="2000" dirty="0">
                <a:solidFill>
                  <a:srgbClr val="FFC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cudaStreamDestroy(stream[0]); </a:t>
            </a:r>
          </a:p>
          <a:p>
            <a:r>
              <a:rPr lang="zh-TW" altLang="en-US" sz="2000" dirty="0">
                <a:solidFill>
                  <a:srgbClr val="FFC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cudaStreamDestroy(stream[1]); </a:t>
            </a:r>
          </a:p>
        </p:txBody>
      </p:sp>
    </p:spTree>
    <p:extLst>
      <p:ext uri="{BB962C8B-B14F-4D97-AF65-F5344CB8AC3E}">
        <p14:creationId xmlns:p14="http://schemas.microsoft.com/office/powerpoint/2010/main" val="2530300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the streams overlap?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Assume device is capable of: </a:t>
            </a:r>
          </a:p>
          <a:p>
            <a:pPr lvl="1"/>
            <a:r>
              <a:rPr lang="en-US" altLang="zh-TW" sz="2200" dirty="0" smtClean="0"/>
              <a:t>Overlapping </a:t>
            </a:r>
            <a:r>
              <a:rPr lang="en-US" altLang="zh-TW" sz="2200" dirty="0"/>
              <a:t>of data transfer and kernel execution  </a:t>
            </a:r>
          </a:p>
          <a:p>
            <a:pPr lvl="1"/>
            <a:r>
              <a:rPr lang="en-US" altLang="zh-TW" sz="2200" dirty="0" smtClean="0"/>
              <a:t>Concurrent </a:t>
            </a:r>
            <a:r>
              <a:rPr lang="en-US" altLang="zh-TW" sz="2200" dirty="0"/>
              <a:t>kernel execution  </a:t>
            </a:r>
          </a:p>
          <a:p>
            <a:pPr lvl="1"/>
            <a:r>
              <a:rPr lang="en-US" altLang="zh-TW" sz="2200" dirty="0" smtClean="0"/>
              <a:t>Concurrent </a:t>
            </a:r>
            <a:r>
              <a:rPr lang="en-US" altLang="zh-TW" sz="2200" dirty="0"/>
              <a:t>data transfer  </a:t>
            </a:r>
          </a:p>
          <a:p>
            <a:r>
              <a:rPr lang="en-US" altLang="zh-TW" sz="2400" dirty="0" smtClean="0"/>
              <a:t>But </a:t>
            </a:r>
            <a:r>
              <a:rPr lang="en-US" altLang="zh-TW" sz="2400" dirty="0"/>
              <a:t>less benefit in unbalanced case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15" y="3861048"/>
            <a:ext cx="7809706" cy="271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9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APOD Process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 </a:t>
            </a:r>
            <a:r>
              <a:rPr lang="en-US" altLang="zh-TW" sz="2400" dirty="0" smtClean="0"/>
              <a:t>Access</a:t>
            </a:r>
          </a:p>
          <a:p>
            <a:pPr lvl="1"/>
            <a:r>
              <a:rPr lang="en-US" altLang="zh-TW" sz="2200" dirty="0" smtClean="0"/>
              <a:t>Understanding </a:t>
            </a:r>
            <a:r>
              <a:rPr lang="en-US" altLang="zh-TW" sz="2200" dirty="0"/>
              <a:t>the end-user's requirements and constraints to determine the upper bound of performance improvement  </a:t>
            </a:r>
            <a:endParaRPr lang="en-US" altLang="zh-TW" sz="2200" dirty="0" smtClean="0"/>
          </a:p>
          <a:p>
            <a:r>
              <a:rPr lang="en-US" altLang="zh-TW" sz="2400" dirty="0" smtClean="0"/>
              <a:t>Parallelize  </a:t>
            </a:r>
          </a:p>
          <a:p>
            <a:pPr lvl="1"/>
            <a:r>
              <a:rPr lang="en-US" altLang="zh-TW" sz="2200" dirty="0" smtClean="0"/>
              <a:t>Write </a:t>
            </a:r>
            <a:r>
              <a:rPr lang="en-US" altLang="zh-TW" sz="2200" dirty="0"/>
              <a:t>the GPU code </a:t>
            </a:r>
            <a:r>
              <a:rPr lang="en-US" altLang="zh-TW" sz="2200" dirty="0" smtClean="0"/>
              <a:t> </a:t>
            </a:r>
          </a:p>
          <a:p>
            <a:r>
              <a:rPr lang="en-US" altLang="zh-TW" sz="2400" dirty="0" smtClean="0"/>
              <a:t>Optimize  </a:t>
            </a:r>
          </a:p>
          <a:p>
            <a:pPr lvl="1"/>
            <a:r>
              <a:rPr lang="en-US" altLang="zh-TW" sz="2200" dirty="0" smtClean="0"/>
              <a:t>Optimize </a:t>
            </a:r>
            <a:r>
              <a:rPr lang="en-US" altLang="zh-TW" sz="2200" dirty="0"/>
              <a:t>the implementation  to improve performance. </a:t>
            </a:r>
            <a:r>
              <a:rPr lang="en-US" altLang="zh-TW" sz="2200" dirty="0" smtClean="0"/>
              <a:t> </a:t>
            </a:r>
          </a:p>
          <a:p>
            <a:r>
              <a:rPr lang="en-US" altLang="zh-TW" sz="2400" dirty="0" smtClean="0"/>
              <a:t>Deploy  </a:t>
            </a:r>
          </a:p>
          <a:p>
            <a:pPr lvl="1"/>
            <a:r>
              <a:rPr lang="en-US" altLang="zh-TW" sz="2200" dirty="0" smtClean="0"/>
              <a:t>Compare </a:t>
            </a:r>
            <a:r>
              <a:rPr lang="en-US" altLang="zh-TW" sz="2200" dirty="0"/>
              <a:t>the outcome with  the original expectation </a:t>
            </a:r>
            <a:endParaRPr lang="en-US" altLang="zh-TW" sz="2200" dirty="0" smtClean="0"/>
          </a:p>
          <a:p>
            <a:r>
              <a:rPr lang="en-US" altLang="zh-TW" sz="2400" dirty="0" smtClean="0"/>
              <a:t>It </a:t>
            </a:r>
            <a:r>
              <a:rPr lang="en-US" altLang="zh-TW" sz="2400" dirty="0"/>
              <a:t>is a cycle rather than a line. </a:t>
            </a:r>
            <a:endParaRPr lang="zh-TW" altLang="en-US" sz="2400" dirty="0"/>
          </a:p>
        </p:txBody>
      </p:sp>
      <p:sp>
        <p:nvSpPr>
          <p:cNvPr id="4" name="圓角矩形 3"/>
          <p:cNvSpPr/>
          <p:nvPr/>
        </p:nvSpPr>
        <p:spPr>
          <a:xfrm>
            <a:off x="9497848" y="2364904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Access</a:t>
            </a:r>
            <a:endParaRPr lang="zh-TW" altLang="en-US" sz="2400" dirty="0"/>
          </a:p>
        </p:txBody>
      </p:sp>
      <p:sp>
        <p:nvSpPr>
          <p:cNvPr id="5" name="圓角矩形 4"/>
          <p:cNvSpPr/>
          <p:nvPr/>
        </p:nvSpPr>
        <p:spPr>
          <a:xfrm>
            <a:off x="10708239" y="3645024"/>
            <a:ext cx="14535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Parallize</a:t>
            </a:r>
            <a:endParaRPr lang="zh-TW" altLang="en-US" sz="2400" dirty="0"/>
          </a:p>
        </p:txBody>
      </p:sp>
      <p:sp>
        <p:nvSpPr>
          <p:cNvPr id="6" name="圓角矩形 5"/>
          <p:cNvSpPr/>
          <p:nvPr/>
        </p:nvSpPr>
        <p:spPr>
          <a:xfrm>
            <a:off x="9300356" y="4680540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Optimize</a:t>
            </a:r>
            <a:endParaRPr lang="zh-TW" altLang="en-US" sz="2400" dirty="0"/>
          </a:p>
        </p:txBody>
      </p:sp>
      <p:sp>
        <p:nvSpPr>
          <p:cNvPr id="7" name="圓角矩形 6"/>
          <p:cNvSpPr/>
          <p:nvPr/>
        </p:nvSpPr>
        <p:spPr>
          <a:xfrm>
            <a:off x="7976903" y="3522722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Deploy</a:t>
            </a:r>
            <a:endParaRPr lang="zh-TW" altLang="en-US" sz="2400" dirty="0"/>
          </a:p>
        </p:txBody>
      </p:sp>
      <p:cxnSp>
        <p:nvCxnSpPr>
          <p:cNvPr id="9" name="弧形接點 8"/>
          <p:cNvCxnSpPr>
            <a:stCxn id="4" idx="3"/>
            <a:endCxn id="5" idx="0"/>
          </p:cNvCxnSpPr>
          <p:nvPr/>
        </p:nvCxnSpPr>
        <p:spPr>
          <a:xfrm>
            <a:off x="10721984" y="2652936"/>
            <a:ext cx="713005" cy="992088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弧形接點 9"/>
          <p:cNvCxnSpPr>
            <a:stCxn id="5" idx="2"/>
            <a:endCxn id="6" idx="3"/>
          </p:cNvCxnSpPr>
          <p:nvPr/>
        </p:nvCxnSpPr>
        <p:spPr>
          <a:xfrm rot="5400000">
            <a:off x="10786019" y="4319602"/>
            <a:ext cx="747484" cy="55045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弧形接點 12"/>
          <p:cNvCxnSpPr>
            <a:stCxn id="6" idx="1"/>
            <a:endCxn id="7" idx="2"/>
          </p:cNvCxnSpPr>
          <p:nvPr/>
        </p:nvCxnSpPr>
        <p:spPr>
          <a:xfrm rot="10800000">
            <a:off x="8588972" y="4098786"/>
            <a:ext cx="711385" cy="869786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弧形接點 15"/>
          <p:cNvCxnSpPr>
            <a:stCxn id="7" idx="0"/>
            <a:endCxn id="4" idx="1"/>
          </p:cNvCxnSpPr>
          <p:nvPr/>
        </p:nvCxnSpPr>
        <p:spPr>
          <a:xfrm rot="5400000" flipH="1" flipV="1">
            <a:off x="8608516" y="2633391"/>
            <a:ext cx="869786" cy="90887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309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Explicit GPU/CPU Synchronization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0459226" cy="4628586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Device based </a:t>
            </a:r>
          </a:p>
          <a:p>
            <a:pPr lvl="1"/>
            <a:r>
              <a:rPr lang="en-US" altLang="zh-TW" sz="1800" dirty="0" err="1" smtClean="0"/>
              <a:t>cudaDeviceSynchronize</a:t>
            </a:r>
            <a:r>
              <a:rPr lang="en-US" altLang="zh-TW" sz="1800" dirty="0"/>
              <a:t>() </a:t>
            </a:r>
          </a:p>
          <a:p>
            <a:pPr lvl="2"/>
            <a:r>
              <a:rPr lang="en-US" altLang="zh-TW" sz="1600" dirty="0"/>
              <a:t>Blocks host until all issued CUDA calls to a device complete </a:t>
            </a:r>
          </a:p>
          <a:p>
            <a:r>
              <a:rPr lang="en-US" altLang="zh-TW" sz="2400" dirty="0" smtClean="0"/>
              <a:t>Context </a:t>
            </a:r>
            <a:r>
              <a:rPr lang="en-US" altLang="zh-TW" sz="2400" dirty="0"/>
              <a:t>based </a:t>
            </a:r>
          </a:p>
          <a:p>
            <a:pPr lvl="1"/>
            <a:r>
              <a:rPr lang="en-US" altLang="zh-TW" sz="1800" dirty="0" err="1" smtClean="0"/>
              <a:t>cudaThreadSynchronize</a:t>
            </a:r>
            <a:r>
              <a:rPr lang="en-US" altLang="zh-TW" sz="1800" dirty="0"/>
              <a:t>() </a:t>
            </a:r>
          </a:p>
          <a:p>
            <a:pPr lvl="2"/>
            <a:r>
              <a:rPr lang="en-US" altLang="zh-TW" sz="1600" dirty="0"/>
              <a:t>Blocks host until all issued CUDA calls from a CPU thread complete </a:t>
            </a:r>
          </a:p>
          <a:p>
            <a:r>
              <a:rPr lang="en-US" altLang="zh-TW" sz="2400" dirty="0" smtClean="0"/>
              <a:t>Stream </a:t>
            </a:r>
            <a:r>
              <a:rPr lang="en-US" altLang="zh-TW" sz="2400" dirty="0"/>
              <a:t>based </a:t>
            </a:r>
          </a:p>
          <a:p>
            <a:pPr lvl="1"/>
            <a:r>
              <a:rPr lang="en-US" altLang="zh-TW" sz="1800" dirty="0" err="1" smtClean="0"/>
              <a:t>cudaStreamSynchronize</a:t>
            </a:r>
            <a:r>
              <a:rPr lang="en-US" altLang="zh-TW" sz="1800" dirty="0" smtClean="0"/>
              <a:t>(stream-id</a:t>
            </a:r>
            <a:r>
              <a:rPr lang="en-US" altLang="zh-TW" sz="1800" dirty="0"/>
              <a:t>) </a:t>
            </a:r>
          </a:p>
          <a:p>
            <a:pPr lvl="2"/>
            <a:r>
              <a:rPr lang="en-US" altLang="zh-TW" sz="1600" dirty="0"/>
              <a:t>Blocks host until all CUDA calls in stream stream-id complete </a:t>
            </a:r>
          </a:p>
          <a:p>
            <a:pPr lvl="1"/>
            <a:r>
              <a:rPr lang="en-US" altLang="zh-TW" sz="1800" dirty="0" err="1" smtClean="0"/>
              <a:t>cudaStreamQuery</a:t>
            </a:r>
            <a:r>
              <a:rPr lang="en-US" altLang="zh-TW" sz="1800" dirty="0" smtClean="0"/>
              <a:t>(stream-id</a:t>
            </a:r>
            <a:r>
              <a:rPr lang="en-US" altLang="zh-TW" sz="1800" dirty="0"/>
              <a:t>) </a:t>
            </a:r>
          </a:p>
          <a:p>
            <a:pPr lvl="2"/>
            <a:r>
              <a:rPr lang="en-US" altLang="zh-TW" sz="1600" dirty="0"/>
              <a:t>Indicates whether event has recorded </a:t>
            </a:r>
          </a:p>
          <a:p>
            <a:pPr lvl="2"/>
            <a:r>
              <a:rPr lang="en-US" altLang="zh-TW" sz="1600" dirty="0"/>
              <a:t>Returns   </a:t>
            </a:r>
            <a:r>
              <a:rPr lang="en-US" altLang="zh-TW" sz="1600" dirty="0" err="1"/>
              <a:t>cudaSuccess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cudaErrorNotReady</a:t>
            </a:r>
            <a:r>
              <a:rPr lang="en-US" altLang="zh-TW" sz="1600" dirty="0"/>
              <a:t> </a:t>
            </a:r>
          </a:p>
          <a:p>
            <a:pPr lvl="2"/>
            <a:r>
              <a:rPr lang="en-US" altLang="zh-TW" sz="1600" dirty="0"/>
              <a:t>Does not block CPU thread 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9248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GPU/CPU Synchronization by 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/>
              <a:t> </a:t>
            </a:r>
            <a:r>
              <a:rPr lang="en-US" altLang="zh-TW" sz="2000" dirty="0" err="1"/>
              <a:t>cudaEventRecord</a:t>
            </a:r>
            <a:r>
              <a:rPr lang="en-US" altLang="zh-TW" sz="2000" dirty="0"/>
              <a:t> (event, stream-id )  </a:t>
            </a:r>
          </a:p>
          <a:p>
            <a:pPr lvl="1"/>
            <a:r>
              <a:rPr lang="en-US" altLang="zh-TW" dirty="0" smtClean="0"/>
              <a:t>Insert </a:t>
            </a:r>
            <a:r>
              <a:rPr lang="en-US" altLang="zh-TW" dirty="0"/>
              <a:t>‘events‘ in streams </a:t>
            </a:r>
          </a:p>
          <a:p>
            <a:pPr lvl="1"/>
            <a:r>
              <a:rPr lang="en-US" altLang="zh-TW" dirty="0" smtClean="0"/>
              <a:t>Event </a:t>
            </a:r>
            <a:r>
              <a:rPr lang="en-US" altLang="zh-TW" dirty="0"/>
              <a:t>is recorded when GPU reaches it in a stream </a:t>
            </a:r>
          </a:p>
          <a:p>
            <a:pPr lvl="1"/>
            <a:r>
              <a:rPr lang="en-US" altLang="zh-TW" dirty="0" smtClean="0"/>
              <a:t>Record </a:t>
            </a:r>
            <a:r>
              <a:rPr lang="en-US" altLang="zh-TW" dirty="0"/>
              <a:t>= assigned a timestamp (GPU </a:t>
            </a:r>
            <a:r>
              <a:rPr lang="en-US" altLang="zh-TW" dirty="0" err="1"/>
              <a:t>clocktick</a:t>
            </a:r>
            <a:r>
              <a:rPr lang="en-US" altLang="zh-TW" dirty="0"/>
              <a:t>) </a:t>
            </a:r>
          </a:p>
          <a:p>
            <a:pPr lvl="1"/>
            <a:r>
              <a:rPr lang="en-US" altLang="zh-TW" dirty="0" smtClean="0"/>
              <a:t>Useful </a:t>
            </a:r>
            <a:r>
              <a:rPr lang="en-US" altLang="zh-TW" dirty="0"/>
              <a:t>for timing </a:t>
            </a:r>
          </a:p>
          <a:p>
            <a:r>
              <a:rPr lang="en-US" altLang="zh-TW" sz="2000" dirty="0" err="1" smtClean="0"/>
              <a:t>cudaEventSynchronize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(event) </a:t>
            </a:r>
          </a:p>
          <a:p>
            <a:pPr lvl="1"/>
            <a:r>
              <a:rPr lang="en-US" altLang="zh-TW" dirty="0" smtClean="0"/>
              <a:t>Blocks </a:t>
            </a:r>
            <a:r>
              <a:rPr lang="en-US" altLang="zh-TW" dirty="0"/>
              <a:t>CPU thread until event is recorded </a:t>
            </a:r>
          </a:p>
          <a:p>
            <a:r>
              <a:rPr lang="en-US" altLang="zh-TW" sz="2000" dirty="0" err="1" smtClean="0"/>
              <a:t>cudaEventQuery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(stream-id, event) </a:t>
            </a:r>
          </a:p>
          <a:p>
            <a:pPr lvl="1"/>
            <a:r>
              <a:rPr lang="en-US" altLang="zh-TW" dirty="0" smtClean="0"/>
              <a:t>Indicates </a:t>
            </a:r>
            <a:r>
              <a:rPr lang="en-US" altLang="zh-TW" dirty="0"/>
              <a:t>whether event has recorded </a:t>
            </a:r>
          </a:p>
          <a:p>
            <a:pPr lvl="1"/>
            <a:r>
              <a:rPr lang="en-US" altLang="zh-TW" dirty="0" smtClean="0"/>
              <a:t>Returns   </a:t>
            </a:r>
            <a:r>
              <a:rPr lang="en-US" altLang="zh-TW" dirty="0" err="1"/>
              <a:t>cudaSuccess</a:t>
            </a:r>
            <a:r>
              <a:rPr lang="en-US" altLang="zh-TW" dirty="0"/>
              <a:t>, </a:t>
            </a:r>
            <a:r>
              <a:rPr lang="en-US" altLang="zh-TW" dirty="0" err="1"/>
              <a:t>cudaErrorNotReady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smtClean="0"/>
              <a:t>Does </a:t>
            </a:r>
            <a:r>
              <a:rPr lang="en-US" altLang="zh-TW" dirty="0"/>
              <a:t>not block CPU thread </a:t>
            </a:r>
          </a:p>
          <a:p>
            <a:r>
              <a:rPr lang="en-US" altLang="zh-TW" sz="2000" dirty="0" err="1" smtClean="0"/>
              <a:t>cudaStreamWaitEvent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(steam-id, event) </a:t>
            </a:r>
          </a:p>
          <a:p>
            <a:pPr lvl="1"/>
            <a:r>
              <a:rPr lang="en-US" altLang="zh-TW" dirty="0" smtClean="0"/>
              <a:t>Block </a:t>
            </a:r>
            <a:r>
              <a:rPr lang="en-US" altLang="zh-TW" dirty="0"/>
              <a:t>a GPU stream until event reports completion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9851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Explicit Sync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340768"/>
            <a:ext cx="100271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cudaEvent_t event;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cudaEventCreate (&amp;event); // create event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// 1) H2D copy of new input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cudaMemcpyAsync ( d_in, in, size, H2D, stream1 ); 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cudaEventRecord (event, stream1); // record event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// 2) D2H copy of previous result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cudaMemcpyAsync ( out, d_out, size, D2H, stream2 ); 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// wait for event in stream1 </a:t>
            </a:r>
          </a:p>
          <a:p>
            <a:r>
              <a:rPr lang="zh-TW" altLang="en-US" sz="2200" b="1" dirty="0">
                <a:solidFill>
                  <a:srgbClr val="FFC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cudaStreamWaitEvent ( stream2, event ); 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// 3) must wait for 1 and 2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kernel &lt;&lt;&lt; , , , stream2 &gt;&gt;&gt; ( d_in, d_out ); 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asynchronousCPUmethod ( … ) // Async GPU method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5495752"/>
            <a:ext cx="6147593" cy="113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88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Implicit Synchronization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0891274" cy="4628586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These operations implicitly synchronize all other CUDA </a:t>
            </a:r>
            <a:r>
              <a:rPr lang="en-US" altLang="zh-TW" sz="2400" dirty="0" smtClean="0"/>
              <a:t>operations </a:t>
            </a:r>
            <a:endParaRPr lang="en-US" altLang="zh-TW" sz="2400" dirty="0"/>
          </a:p>
          <a:p>
            <a:r>
              <a:rPr lang="en-US" altLang="zh-TW" sz="2400" dirty="0"/>
              <a:t>1. Page-locked memory allocation </a:t>
            </a:r>
          </a:p>
          <a:p>
            <a:pPr lvl="1"/>
            <a:r>
              <a:rPr lang="en-US" altLang="zh-TW" sz="2200" dirty="0" err="1" smtClean="0"/>
              <a:t>cudaMallocHost</a:t>
            </a:r>
            <a:r>
              <a:rPr lang="en-US" altLang="zh-TW" sz="2200" dirty="0" smtClean="0"/>
              <a:t> </a:t>
            </a:r>
            <a:endParaRPr lang="en-US" altLang="zh-TW" sz="2200" dirty="0"/>
          </a:p>
          <a:p>
            <a:pPr lvl="1"/>
            <a:r>
              <a:rPr lang="en-US" altLang="zh-TW" sz="2200" dirty="0" err="1" smtClean="0"/>
              <a:t>cudaHostAlloc</a:t>
            </a:r>
            <a:r>
              <a:rPr lang="en-US" altLang="zh-TW" sz="2200" dirty="0" smtClean="0"/>
              <a:t> </a:t>
            </a:r>
            <a:endParaRPr lang="en-US" altLang="zh-TW" sz="2200" dirty="0"/>
          </a:p>
          <a:p>
            <a:r>
              <a:rPr lang="en-US" altLang="zh-TW" sz="2400" dirty="0"/>
              <a:t>2. Device memory allocation </a:t>
            </a:r>
          </a:p>
          <a:p>
            <a:pPr lvl="1"/>
            <a:r>
              <a:rPr lang="en-US" altLang="zh-TW" sz="2200" dirty="0" err="1" smtClean="0"/>
              <a:t>cudaMalloc</a:t>
            </a:r>
            <a:r>
              <a:rPr lang="en-US" altLang="zh-TW" sz="2200" dirty="0" smtClean="0"/>
              <a:t> </a:t>
            </a:r>
            <a:endParaRPr lang="en-US" altLang="zh-TW" sz="2200" dirty="0"/>
          </a:p>
          <a:p>
            <a:r>
              <a:rPr lang="en-US" altLang="zh-TW" sz="2400" dirty="0"/>
              <a:t>3. Non-</a:t>
            </a:r>
            <a:r>
              <a:rPr lang="en-US" altLang="zh-TW" sz="2400" dirty="0" err="1"/>
              <a:t>Async</a:t>
            </a:r>
            <a:r>
              <a:rPr lang="en-US" altLang="zh-TW" sz="2400" dirty="0"/>
              <a:t> version of memory operations </a:t>
            </a:r>
          </a:p>
          <a:p>
            <a:pPr lvl="1"/>
            <a:r>
              <a:rPr lang="en-US" altLang="zh-TW" sz="2200" dirty="0" err="1" smtClean="0"/>
              <a:t>cudaMemcpy</a:t>
            </a:r>
            <a:r>
              <a:rPr lang="en-US" altLang="zh-TW" sz="2200" dirty="0"/>
              <a:t>* (no </a:t>
            </a:r>
            <a:r>
              <a:rPr lang="en-US" altLang="zh-TW" sz="2200" dirty="0" err="1"/>
              <a:t>Async</a:t>
            </a:r>
            <a:r>
              <a:rPr lang="en-US" altLang="zh-TW" sz="2200" dirty="0"/>
              <a:t> suffix) </a:t>
            </a:r>
          </a:p>
          <a:p>
            <a:pPr lvl="1"/>
            <a:r>
              <a:rPr lang="en-US" altLang="zh-TW" sz="2200" dirty="0" err="1" smtClean="0"/>
              <a:t>cudaMemset</a:t>
            </a:r>
            <a:r>
              <a:rPr lang="en-US" altLang="zh-TW" sz="2200" dirty="0"/>
              <a:t>* (no </a:t>
            </a:r>
            <a:r>
              <a:rPr lang="en-US" altLang="zh-TW" sz="2200" dirty="0" err="1"/>
              <a:t>Async</a:t>
            </a:r>
            <a:r>
              <a:rPr lang="en-US" altLang="zh-TW" sz="2200" dirty="0"/>
              <a:t> suffix) </a:t>
            </a:r>
          </a:p>
          <a:p>
            <a:r>
              <a:rPr lang="en-US" altLang="zh-TW" sz="2400" dirty="0"/>
              <a:t>4. Change to L1/shared memory configuration </a:t>
            </a:r>
          </a:p>
          <a:p>
            <a:pPr lvl="1"/>
            <a:r>
              <a:rPr lang="en-US" altLang="zh-TW" sz="2200" dirty="0" err="1" smtClean="0"/>
              <a:t>cudaDeviceSetCacheConfig</a:t>
            </a:r>
            <a:r>
              <a:rPr lang="en-US" altLang="zh-TW" sz="2200" dirty="0" smtClean="0"/>
              <a:t> 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72114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>
                <a:solidFill>
                  <a:schemeClr val="tx1"/>
                </a:solidFill>
              </a:rPr>
              <a:t>Host memory </a:t>
            </a:r>
            <a:r>
              <a:rPr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</a:t>
            </a:r>
            <a:r>
              <a:rPr lang="en-US" altLang="zh-TW" sz="2400" dirty="0">
                <a:solidFill>
                  <a:schemeClr val="tx1"/>
                </a:solidFill>
              </a:rPr>
              <a:t>Device memory </a:t>
            </a:r>
          </a:p>
          <a:p>
            <a:pPr lvl="1"/>
            <a:r>
              <a:rPr lang="en-US" altLang="zh-TW" sz="2000" dirty="0">
                <a:solidFill>
                  <a:schemeClr val="tx1"/>
                </a:solidFill>
              </a:rPr>
              <a:t>Pined memory </a:t>
            </a:r>
          </a:p>
          <a:p>
            <a:pPr lvl="1"/>
            <a:r>
              <a:rPr lang="en-US" altLang="zh-TW" sz="2000" dirty="0">
                <a:solidFill>
                  <a:schemeClr val="tx1"/>
                </a:solidFill>
              </a:rPr>
              <a:t>Asynchronous data transfer </a:t>
            </a:r>
          </a:p>
          <a:p>
            <a:pPr lvl="1"/>
            <a:r>
              <a:rPr lang="en-US" altLang="zh-TW" sz="2000" dirty="0">
                <a:solidFill>
                  <a:schemeClr val="tx1"/>
                </a:solidFill>
              </a:rPr>
              <a:t>Streams </a:t>
            </a:r>
          </a:p>
          <a:p>
            <a:r>
              <a:rPr lang="en-US" altLang="zh-TW" sz="2400" dirty="0">
                <a:solidFill>
                  <a:srgbClr val="FFC000"/>
                </a:solidFill>
              </a:rPr>
              <a:t>Global memory </a:t>
            </a:r>
            <a:r>
              <a:rPr lang="en-US" altLang="zh-TW" sz="2400" dirty="0">
                <a:solidFill>
                  <a:srgbClr val="FFC000"/>
                </a:solidFill>
                <a:sym typeface="Wingdings" panose="05000000000000000000" pitchFamily="2" charset="2"/>
              </a:rPr>
              <a:t></a:t>
            </a:r>
            <a:r>
              <a:rPr lang="en-US" altLang="zh-TW" sz="2400" dirty="0">
                <a:solidFill>
                  <a:srgbClr val="FFC000"/>
                </a:solidFill>
              </a:rPr>
              <a:t> shared memory or register  </a:t>
            </a:r>
          </a:p>
          <a:p>
            <a:pPr lvl="1"/>
            <a:r>
              <a:rPr lang="en-US" altLang="zh-TW" sz="2000" dirty="0">
                <a:solidFill>
                  <a:srgbClr val="FFC000"/>
                </a:solidFill>
              </a:rPr>
              <a:t>Tiled algorithm </a:t>
            </a:r>
          </a:p>
          <a:p>
            <a:pPr lvl="1"/>
            <a:r>
              <a:rPr lang="en-US" altLang="zh-TW" sz="2000" dirty="0">
                <a:solidFill>
                  <a:srgbClr val="FFC000"/>
                </a:solidFill>
              </a:rPr>
              <a:t>Memory coalescing </a:t>
            </a:r>
            <a:r>
              <a:rPr lang="en-US" altLang="zh-TW" sz="2000" dirty="0"/>
              <a:t> </a:t>
            </a:r>
          </a:p>
          <a:p>
            <a:r>
              <a:rPr lang="en-US" altLang="zh-TW" sz="2400" dirty="0"/>
              <a:t>Shared memory </a:t>
            </a:r>
            <a:r>
              <a:rPr lang="en-US" altLang="zh-TW" sz="2400" dirty="0">
                <a:sym typeface="Wingdings" panose="05000000000000000000" pitchFamily="2" charset="2"/>
              </a:rPr>
              <a:t></a:t>
            </a:r>
            <a:r>
              <a:rPr lang="en-US" altLang="zh-TW" sz="2400" dirty="0"/>
              <a:t> register  </a:t>
            </a:r>
          </a:p>
          <a:p>
            <a:pPr lvl="1"/>
            <a:r>
              <a:rPr lang="en-US" altLang="zh-TW" sz="2000" dirty="0"/>
              <a:t>Bank conflicts avoidance  </a:t>
            </a:r>
          </a:p>
          <a:p>
            <a:r>
              <a:rPr lang="en-US" altLang="zh-TW" sz="2400" dirty="0"/>
              <a:t>Register per threads </a:t>
            </a:r>
          </a:p>
          <a:p>
            <a:pPr lvl="1"/>
            <a:r>
              <a:rPr lang="en-US" altLang="zh-TW" sz="2000" dirty="0"/>
              <a:t>Register spilling</a:t>
            </a:r>
            <a:endParaRPr lang="zh-TW" altLang="en-US" sz="20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644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Matrix Multiply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Compute C = A x B, where A, B, C are N by N </a:t>
            </a:r>
            <a:r>
              <a:rPr lang="en-US" altLang="zh-TW" sz="2400" dirty="0" smtClean="0"/>
              <a:t>matrices</a:t>
            </a:r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Compute </a:t>
            </a:r>
            <a:r>
              <a:rPr lang="en-US" altLang="zh-TW" sz="2400" dirty="0"/>
              <a:t>to Global Memory Access (CGMA) ratio </a:t>
            </a:r>
          </a:p>
          <a:p>
            <a:pPr lvl="1"/>
            <a:r>
              <a:rPr lang="en-US" altLang="zh-TW" sz="2000" dirty="0" smtClean="0"/>
              <a:t>Compute </a:t>
            </a:r>
            <a:r>
              <a:rPr lang="en-US" altLang="zh-TW" sz="2000" dirty="0"/>
              <a:t>= 1 multiplication + 1 addition; Memory access = 2 </a:t>
            </a:r>
          </a:p>
          <a:p>
            <a:pPr lvl="1"/>
            <a:r>
              <a:rPr lang="en-US" altLang="zh-TW" sz="2000" dirty="0" smtClean="0"/>
              <a:t>CGMA </a:t>
            </a:r>
            <a:r>
              <a:rPr lang="en-US" altLang="zh-TW" sz="2000" dirty="0"/>
              <a:t>= 1 </a:t>
            </a:r>
          </a:p>
          <a:p>
            <a:r>
              <a:rPr lang="en-US" altLang="zh-TW" sz="2400" dirty="0" smtClean="0"/>
              <a:t>K20x </a:t>
            </a:r>
            <a:r>
              <a:rPr lang="en-US" altLang="zh-TW" sz="2400" dirty="0"/>
              <a:t>(Kepler) </a:t>
            </a:r>
          </a:p>
          <a:p>
            <a:pPr lvl="1"/>
            <a:r>
              <a:rPr lang="en-US" altLang="zh-TW" sz="2000" dirty="0" smtClean="0"/>
              <a:t>Compute </a:t>
            </a:r>
            <a:r>
              <a:rPr lang="en-US" altLang="zh-TW" sz="2000" dirty="0"/>
              <a:t>= 3950 GFLOPs; Global memory BW = 250GB/s </a:t>
            </a:r>
          </a:p>
          <a:p>
            <a:pPr lvl="1"/>
            <a:r>
              <a:rPr lang="en-US" altLang="zh-TW" sz="2000" dirty="0" smtClean="0"/>
              <a:t>Compute </a:t>
            </a:r>
            <a:r>
              <a:rPr lang="en-US" altLang="zh-TW" sz="2000" dirty="0"/>
              <a:t>/ Comm. = 3950x</a:t>
            </a:r>
            <a:r>
              <a:rPr lang="en-US" altLang="zh-TW" sz="2000" dirty="0">
                <a:solidFill>
                  <a:srgbClr val="FFC000"/>
                </a:solidFill>
              </a:rPr>
              <a:t>4</a:t>
            </a:r>
            <a:r>
              <a:rPr lang="en-US" altLang="zh-TW" sz="2000" dirty="0"/>
              <a:t>/250 ≈ 64 </a:t>
            </a:r>
          </a:p>
          <a:p>
            <a:pPr lvl="1"/>
            <a:r>
              <a:rPr lang="en-US" altLang="zh-TW" sz="2000" dirty="0" smtClean="0"/>
              <a:t>CGMA </a:t>
            </a:r>
            <a:r>
              <a:rPr lang="en-US" altLang="zh-TW" sz="2000" dirty="0"/>
              <a:t>must increase to 64!</a:t>
            </a:r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207568" y="1972744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For i = 1:N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   For j = 1:N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      For k = 1:N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          C[i][j]+=A[i][k]*B[k][j]  </a:t>
            </a:r>
          </a:p>
          <a:p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711624" y="2636912"/>
            <a:ext cx="4320480" cy="7200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339078" y="2132438"/>
            <a:ext cx="54553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FFC000"/>
                </a:solidFill>
              </a:rPr>
              <a:t>Let each thread compute one element C[i][j] </a:t>
            </a:r>
            <a:endParaRPr lang="zh-TW" altLang="en-US" sz="2000" dirty="0">
              <a:solidFill>
                <a:srgbClr val="FFC000"/>
              </a:solidFill>
            </a:endParaRPr>
          </a:p>
        </p:txBody>
      </p:sp>
      <p:sp>
        <p:nvSpPr>
          <p:cNvPr id="7" name="右彎箭號 6"/>
          <p:cNvSpPr/>
          <p:nvPr/>
        </p:nvSpPr>
        <p:spPr>
          <a:xfrm rot="10800000">
            <a:off x="7166491" y="2532548"/>
            <a:ext cx="701660" cy="568640"/>
          </a:xfrm>
          <a:prstGeom prst="ben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05083" y="6040112"/>
            <a:ext cx="305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</a:rPr>
              <a:t>Floating point takes 4 bytes</a:t>
            </a:r>
          </a:p>
        </p:txBody>
      </p:sp>
      <p:sp>
        <p:nvSpPr>
          <p:cNvPr id="9" name="右彎箭號 8"/>
          <p:cNvSpPr/>
          <p:nvPr/>
        </p:nvSpPr>
        <p:spPr>
          <a:xfrm rot="13281835">
            <a:off x="4657575" y="5903244"/>
            <a:ext cx="701660" cy="568640"/>
          </a:xfrm>
          <a:prstGeom prst="ben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103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Version1: Load all data to shared mem.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0315210" cy="4628586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Each thread loads 2 elements, and do 2N computations </a:t>
            </a:r>
          </a:p>
          <a:p>
            <a:pPr lvl="1"/>
            <a:r>
              <a:rPr lang="en-US" altLang="zh-TW" sz="2200" dirty="0" smtClean="0"/>
              <a:t>Every </a:t>
            </a:r>
            <a:r>
              <a:rPr lang="en-US" altLang="zh-TW" sz="2200" dirty="0"/>
              <a:t>element is re-used </a:t>
            </a:r>
            <a:r>
              <a:rPr lang="en-US" altLang="zh-TW" sz="2200" dirty="0">
                <a:solidFill>
                  <a:srgbClr val="FFC000"/>
                </a:solidFill>
              </a:rPr>
              <a:t>N</a:t>
            </a:r>
            <a:r>
              <a:rPr lang="en-US" altLang="zh-TW" sz="2200" dirty="0"/>
              <a:t> times </a:t>
            </a:r>
          </a:p>
          <a:p>
            <a:pPr lvl="1"/>
            <a:r>
              <a:rPr lang="en-US" altLang="zh-TW" sz="2200" dirty="0" smtClean="0"/>
              <a:t>If </a:t>
            </a:r>
            <a:r>
              <a:rPr lang="en-US" altLang="zh-TW" sz="2200" dirty="0"/>
              <a:t>N&gt;64 </a:t>
            </a:r>
            <a:r>
              <a:rPr lang="en-US" altLang="zh-TW" sz="2200" dirty="0" smtClean="0"/>
              <a:t>CGMA </a:t>
            </a:r>
            <a:r>
              <a:rPr lang="en-US" altLang="zh-TW" sz="2200" dirty="0"/>
              <a:t>&gt; 64  </a:t>
            </a:r>
          </a:p>
          <a:p>
            <a:r>
              <a:rPr lang="en-US" altLang="zh-TW" sz="2400" dirty="0" smtClean="0"/>
              <a:t>But </a:t>
            </a:r>
            <a:r>
              <a:rPr lang="en-US" altLang="zh-TW" sz="2400" dirty="0"/>
              <a:t>in reality, shared memory is small (e.g. 48KB) </a:t>
            </a:r>
          </a:p>
          <a:p>
            <a:r>
              <a:rPr lang="en-US" altLang="zh-TW" sz="2400" dirty="0" smtClean="0"/>
              <a:t>Suppose </a:t>
            </a:r>
            <a:r>
              <a:rPr lang="en-US" altLang="zh-TW" sz="2400" dirty="0"/>
              <a:t>N=1024. The data are stored in </a:t>
            </a:r>
            <a:r>
              <a:rPr lang="en-US" altLang="zh-TW" sz="2400" dirty="0" smtClean="0"/>
              <a:t>3N</a:t>
            </a:r>
            <a:r>
              <a:rPr lang="en-US" altLang="zh-TW" sz="2400" baseline="30000" dirty="0" smtClean="0"/>
              <a:t>2</a:t>
            </a:r>
            <a:r>
              <a:rPr lang="en-US" altLang="zh-TW" sz="2400" dirty="0" smtClean="0"/>
              <a:t>  </a:t>
            </a:r>
            <a:r>
              <a:rPr lang="en-US" altLang="zh-TW" sz="2400" dirty="0"/>
              <a:t>matrices of </a:t>
            </a:r>
            <a:r>
              <a:rPr lang="en-US" altLang="zh-TW" sz="2400" dirty="0" smtClean="0"/>
              <a:t>integers </a:t>
            </a:r>
            <a:r>
              <a:rPr lang="en-US" altLang="zh-TW" sz="2400" dirty="0"/>
              <a:t>or floats (3*1,024*1,024*4=12MB), which is much </a:t>
            </a:r>
            <a:r>
              <a:rPr lang="en-US" altLang="zh-TW" sz="2400" dirty="0" smtClean="0"/>
              <a:t>larger </a:t>
            </a:r>
            <a:r>
              <a:rPr lang="en-US" altLang="zh-TW" sz="2400" dirty="0"/>
              <a:t>than the size of shared memory 48K </a:t>
            </a:r>
          </a:p>
          <a:p>
            <a:r>
              <a:rPr lang="en-US" altLang="zh-TW" sz="2400" dirty="0" smtClean="0"/>
              <a:t>To </a:t>
            </a:r>
            <a:r>
              <a:rPr lang="en-US" altLang="zh-TW" sz="2400" dirty="0"/>
              <a:t>compute C[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][j], it needs 2N data A[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][*] and B[*][j], which </a:t>
            </a:r>
            <a:r>
              <a:rPr lang="en-US" altLang="zh-TW" sz="2400" dirty="0" smtClean="0"/>
              <a:t>are </a:t>
            </a:r>
            <a:r>
              <a:rPr lang="en-US" altLang="zh-TW" sz="2400" dirty="0"/>
              <a:t>2*1024*4 = 8 K </a:t>
            </a:r>
          </a:p>
          <a:p>
            <a:r>
              <a:rPr lang="en-US" altLang="zh-TW" sz="2400" dirty="0" smtClean="0"/>
              <a:t>For </a:t>
            </a:r>
            <a:r>
              <a:rPr lang="en-US" altLang="zh-TW" sz="2400" dirty="0"/>
              <a:t>48K shared memory, only 6 C[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][j] can be computed </a:t>
            </a:r>
          </a:p>
          <a:p>
            <a:r>
              <a:rPr lang="en-US" altLang="zh-TW" sz="2400" dirty="0" smtClean="0">
                <a:solidFill>
                  <a:srgbClr val="FFC000"/>
                </a:solidFill>
              </a:rPr>
              <a:t>Which </a:t>
            </a:r>
            <a:r>
              <a:rPr lang="en-US" altLang="zh-TW" sz="2400" dirty="0">
                <a:solidFill>
                  <a:srgbClr val="FFC000"/>
                </a:solidFill>
              </a:rPr>
              <a:t>part of data should be stored in shared memory </a:t>
            </a:r>
            <a:r>
              <a:rPr lang="en-US" altLang="zh-TW" sz="2400" dirty="0" smtClean="0">
                <a:solidFill>
                  <a:srgbClr val="FFC000"/>
                </a:solidFill>
              </a:rPr>
              <a:t>for </a:t>
            </a:r>
            <a:r>
              <a:rPr lang="en-US" altLang="zh-TW" sz="2400" dirty="0">
                <a:solidFill>
                  <a:srgbClr val="FFC000"/>
                </a:solidFill>
              </a:rPr>
              <a:t>re-use? 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8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Communication vs Computation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6"/>
            <a:ext cx="10243202" cy="4968551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Peak performance for </a:t>
            </a:r>
            <a:r>
              <a:rPr lang="en-US" altLang="zh-TW" sz="2400" dirty="0" smtClean="0"/>
              <a:t>Kepler</a:t>
            </a:r>
          </a:p>
          <a:p>
            <a:pPr lvl="1"/>
            <a:r>
              <a:rPr lang="en-US" altLang="zh-TW" sz="2200" dirty="0" smtClean="0"/>
              <a:t>The </a:t>
            </a:r>
            <a:r>
              <a:rPr lang="en-US" altLang="zh-TW" sz="2200" dirty="0"/>
              <a:t>peak processing performance is 3935 </a:t>
            </a:r>
            <a:r>
              <a:rPr lang="en-US" altLang="zh-TW" sz="2200" dirty="0" err="1"/>
              <a:t>Gflops</a:t>
            </a:r>
            <a:r>
              <a:rPr lang="en-US" altLang="zh-TW" sz="2200" dirty="0"/>
              <a:t>. 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The </a:t>
            </a:r>
            <a:r>
              <a:rPr lang="en-US" altLang="zh-TW" sz="2200" dirty="0"/>
              <a:t>bandwidth is 250GB/s, which equals to 63G floating point data per second. 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The </a:t>
            </a:r>
            <a:r>
              <a:rPr lang="en-US" altLang="zh-TW" sz="2200" dirty="0"/>
              <a:t>ratio is about 60 </a:t>
            </a:r>
            <a:r>
              <a:rPr lang="en-US" altLang="zh-TW" sz="2200" dirty="0" smtClean="0"/>
              <a:t>times</a:t>
            </a:r>
          </a:p>
          <a:p>
            <a:r>
              <a:rPr lang="en-US" altLang="zh-TW" sz="2400" dirty="0" smtClean="0"/>
              <a:t>Instruction execution</a:t>
            </a:r>
          </a:p>
          <a:p>
            <a:pPr lvl="1"/>
            <a:r>
              <a:rPr lang="en-US" altLang="zh-TW" sz="2200" dirty="0" smtClean="0"/>
              <a:t>Each </a:t>
            </a:r>
            <a:r>
              <a:rPr lang="en-US" altLang="zh-TW" sz="2200" dirty="0"/>
              <a:t>computation instruction takes 1~4 </a:t>
            </a:r>
            <a:r>
              <a:rPr lang="en-US" altLang="zh-TW" sz="2200" dirty="0" smtClean="0"/>
              <a:t>cycles</a:t>
            </a:r>
          </a:p>
          <a:p>
            <a:pPr lvl="1"/>
            <a:r>
              <a:rPr lang="en-US" altLang="zh-TW" sz="2200" dirty="0" smtClean="0"/>
              <a:t>Each </a:t>
            </a:r>
            <a:r>
              <a:rPr lang="en-US" altLang="zh-TW" sz="2200" dirty="0"/>
              <a:t>load/store instruction for global memory access takes 400~800 </a:t>
            </a:r>
            <a:r>
              <a:rPr lang="en-US" altLang="zh-TW" sz="2200" dirty="0" smtClean="0"/>
              <a:t>cycles</a:t>
            </a:r>
          </a:p>
          <a:p>
            <a:pPr lvl="1"/>
            <a:r>
              <a:rPr lang="en-US" altLang="zh-TW" sz="2200" dirty="0" smtClean="0"/>
              <a:t>Memory </a:t>
            </a:r>
            <a:r>
              <a:rPr lang="en-US" altLang="zh-TW" sz="2200" dirty="0"/>
              <a:t>access to shared memory can be 1~20 </a:t>
            </a:r>
            <a:r>
              <a:rPr lang="en-US" altLang="zh-TW" sz="2200" dirty="0" smtClean="0"/>
              <a:t>cycles</a:t>
            </a:r>
          </a:p>
          <a:p>
            <a:pPr lvl="1"/>
            <a:r>
              <a:rPr lang="en-US" altLang="zh-TW" sz="2200" dirty="0" smtClean="0"/>
              <a:t>The </a:t>
            </a:r>
            <a:r>
              <a:rPr lang="en-US" altLang="zh-TW" sz="2200" dirty="0"/>
              <a:t>ratio is about 100 times 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1888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Pre-fetch and Reuse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9523122" cy="4628586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GPU has faster memory spaces (but smaller</a:t>
            </a:r>
            <a:r>
              <a:rPr lang="en-US" altLang="zh-TW" sz="2800" dirty="0" smtClean="0"/>
              <a:t>)</a:t>
            </a:r>
          </a:p>
          <a:p>
            <a:pPr lvl="1"/>
            <a:r>
              <a:rPr lang="en-US" altLang="zh-TW" sz="2400" dirty="0" smtClean="0"/>
              <a:t>Shared </a:t>
            </a:r>
            <a:r>
              <a:rPr lang="en-US" altLang="zh-TW" sz="2400" dirty="0"/>
              <a:t>memory / L1 </a:t>
            </a:r>
            <a:r>
              <a:rPr lang="en-US" altLang="zh-TW" sz="2400" dirty="0" smtClean="0"/>
              <a:t>cache</a:t>
            </a:r>
          </a:p>
          <a:p>
            <a:pPr lvl="1"/>
            <a:r>
              <a:rPr lang="en-US" altLang="zh-TW" sz="2400" dirty="0" smtClean="0"/>
              <a:t>Register </a:t>
            </a:r>
            <a:r>
              <a:rPr lang="en-US" altLang="zh-TW" sz="2400" dirty="0"/>
              <a:t>file </a:t>
            </a:r>
            <a:endParaRPr lang="en-US" altLang="zh-TW" sz="2400" dirty="0" smtClean="0"/>
          </a:p>
          <a:p>
            <a:r>
              <a:rPr lang="en-US" altLang="zh-TW" sz="2800" dirty="0" smtClean="0"/>
              <a:t>Solution</a:t>
            </a:r>
            <a:r>
              <a:rPr lang="en-US" altLang="zh-TW" sz="2800" dirty="0"/>
              <a:t>: 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Hardware</a:t>
            </a:r>
            <a:r>
              <a:rPr lang="en-US" altLang="zh-TW" sz="2400" dirty="0"/>
              <a:t>: </a:t>
            </a:r>
            <a:r>
              <a:rPr lang="en-US" altLang="zh-TW" sz="2400" dirty="0" err="1"/>
              <a:t>prefetch</a:t>
            </a:r>
            <a:r>
              <a:rPr lang="en-US" altLang="zh-TW" sz="2400" dirty="0"/>
              <a:t> data to shared memory or registers for later computation (hardware) 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Software/Programmer</a:t>
            </a:r>
            <a:r>
              <a:rPr lang="en-US" altLang="zh-TW" sz="2400" dirty="0"/>
              <a:t>: minimize memory usage &amp; reuse the data in shared memory or registers as many times as possible </a:t>
            </a:r>
          </a:p>
        </p:txBody>
      </p:sp>
    </p:spTree>
    <p:extLst>
      <p:ext uri="{BB962C8B-B14F-4D97-AF65-F5344CB8AC3E}">
        <p14:creationId xmlns:p14="http://schemas.microsoft.com/office/powerpoint/2010/main" val="258635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Multitasking Model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 Why do we need more (software) threads than (hardware) core? 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Even </a:t>
            </a:r>
            <a:r>
              <a:rPr lang="en-US" altLang="zh-TW" sz="2400" dirty="0"/>
              <a:t>with the price of context switch and resource contention… </a:t>
            </a:r>
            <a:endParaRPr lang="en-US" altLang="zh-TW" sz="2400" dirty="0" smtClean="0"/>
          </a:p>
          <a:p>
            <a:r>
              <a:rPr lang="en-US" altLang="zh-TW" sz="2800" dirty="0" smtClean="0"/>
              <a:t>Multitasking </a:t>
            </a:r>
            <a:r>
              <a:rPr lang="en-US" altLang="zh-TW" sz="2800" dirty="0"/>
              <a:t>allows massive threads to cover the latency of communication and computation 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If </a:t>
            </a:r>
            <a:r>
              <a:rPr lang="en-US" altLang="zh-TW" sz="2400" dirty="0"/>
              <a:t>one thread (warp) is waiting for memory RW or computation dependency, other thread (warp) can fill in the idle time 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800" dirty="0" smtClean="0"/>
              <a:t>Best </a:t>
            </a:r>
            <a:r>
              <a:rPr lang="en-US" altLang="zh-TW" sz="2800" dirty="0"/>
              <a:t>scenario 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All </a:t>
            </a:r>
            <a:r>
              <a:rPr lang="en-US" altLang="zh-TW" sz="2400" dirty="0"/>
              <a:t>cores and memory bus are busy all the time. </a:t>
            </a:r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269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1762" y="332656"/>
            <a:ext cx="8596668" cy="1320800"/>
          </a:xfrm>
        </p:spPr>
        <p:txBody>
          <a:bodyPr/>
          <a:lstStyle/>
          <a:p>
            <a:r>
              <a:rPr lang="en-US" altLang="zh-TW" dirty="0"/>
              <a:t>Hardware Consideration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1762" y="1022802"/>
            <a:ext cx="10171194" cy="5256583"/>
          </a:xfrm>
        </p:spPr>
        <p:txBody>
          <a:bodyPr>
            <a:noAutofit/>
          </a:bodyPr>
          <a:lstStyle/>
          <a:p>
            <a:r>
              <a:rPr lang="en-US" altLang="zh-TW" dirty="0"/>
              <a:t> To get the peak performance of data transfer, should take care of the hardware properties 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Reduce </a:t>
            </a:r>
            <a:r>
              <a:rPr lang="en-US" altLang="zh-TW" dirty="0"/>
              <a:t>the number of data transfers 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Maximize </a:t>
            </a:r>
            <a:r>
              <a:rPr lang="en-US" altLang="zh-TW" dirty="0"/>
              <a:t>the bandwidth usage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Maximize </a:t>
            </a:r>
            <a:r>
              <a:rPr lang="en-US" altLang="zh-TW" dirty="0"/>
              <a:t>the shared memory/register usage </a:t>
            </a:r>
            <a:endParaRPr lang="en-US" altLang="zh-TW" dirty="0" smtClean="0"/>
          </a:p>
          <a:p>
            <a:r>
              <a:rPr lang="en-US" altLang="zh-TW" dirty="0" smtClean="0"/>
              <a:t>Host </a:t>
            </a:r>
            <a:r>
              <a:rPr lang="en-US" altLang="zh-TW" dirty="0"/>
              <a:t>memory </a:t>
            </a:r>
            <a:r>
              <a:rPr lang="en-US" altLang="zh-TW" dirty="0" smtClean="0">
                <a:sym typeface="Wingdings" panose="05000000000000000000" pitchFamily="2" charset="2"/>
              </a:rPr>
              <a:t></a:t>
            </a:r>
            <a:r>
              <a:rPr lang="en-US" altLang="zh-TW" dirty="0" smtClean="0"/>
              <a:t>Device </a:t>
            </a:r>
            <a:r>
              <a:rPr lang="en-US" altLang="zh-TW" dirty="0"/>
              <a:t>memory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Pined </a:t>
            </a:r>
            <a:r>
              <a:rPr lang="en-US" altLang="zh-TW" dirty="0"/>
              <a:t>memory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Asynchronous </a:t>
            </a:r>
            <a:r>
              <a:rPr lang="en-US" altLang="zh-TW" dirty="0"/>
              <a:t>data transfer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Streams </a:t>
            </a:r>
          </a:p>
          <a:p>
            <a:r>
              <a:rPr lang="en-US" altLang="zh-TW" dirty="0" smtClean="0"/>
              <a:t>Global </a:t>
            </a:r>
            <a:r>
              <a:rPr lang="en-US" altLang="zh-TW" dirty="0"/>
              <a:t>memory </a:t>
            </a:r>
            <a:r>
              <a:rPr lang="en-US" altLang="zh-TW" dirty="0" smtClean="0">
                <a:sym typeface="Wingdings" panose="05000000000000000000" pitchFamily="2" charset="2"/>
              </a:rPr>
              <a:t></a:t>
            </a:r>
            <a:r>
              <a:rPr lang="en-US" altLang="zh-TW" dirty="0" smtClean="0"/>
              <a:t> </a:t>
            </a:r>
            <a:r>
              <a:rPr lang="en-US" altLang="zh-TW" dirty="0"/>
              <a:t>shared memory or register 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Tiled </a:t>
            </a:r>
            <a:r>
              <a:rPr lang="en-US" altLang="zh-TW" dirty="0"/>
              <a:t>algorithm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Memory </a:t>
            </a:r>
            <a:r>
              <a:rPr lang="en-US" altLang="zh-TW" dirty="0"/>
              <a:t>coalescing 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Shared </a:t>
            </a:r>
            <a:r>
              <a:rPr lang="en-US" altLang="zh-TW" dirty="0"/>
              <a:t>memory </a:t>
            </a:r>
            <a:r>
              <a:rPr lang="en-US" altLang="zh-TW" dirty="0" smtClean="0">
                <a:sym typeface="Wingdings" panose="05000000000000000000" pitchFamily="2" charset="2"/>
              </a:rPr>
              <a:t></a:t>
            </a:r>
            <a:r>
              <a:rPr lang="en-US" altLang="zh-TW" dirty="0" smtClean="0"/>
              <a:t> </a:t>
            </a:r>
            <a:r>
              <a:rPr lang="en-US" altLang="zh-TW" dirty="0"/>
              <a:t>register 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Bank </a:t>
            </a:r>
            <a:r>
              <a:rPr lang="en-US" altLang="zh-TW" dirty="0"/>
              <a:t>conflicts avoidance 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Register </a:t>
            </a:r>
            <a:r>
              <a:rPr lang="en-US" altLang="zh-TW" dirty="0"/>
              <a:t>per threads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Register </a:t>
            </a:r>
            <a:r>
              <a:rPr lang="en-US" altLang="zh-TW" dirty="0"/>
              <a:t>spilling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58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Flow 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559496" y="1412776"/>
            <a:ext cx="6336704" cy="100811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Design algorithm to use shared memory with the minimum number of data transfer</a:t>
            </a:r>
            <a:endParaRPr lang="zh-TW" altLang="en-US" sz="2400" dirty="0"/>
          </a:p>
        </p:txBody>
      </p:sp>
      <p:sp>
        <p:nvSpPr>
          <p:cNvPr id="5" name="圓角矩形 4"/>
          <p:cNvSpPr/>
          <p:nvPr/>
        </p:nvSpPr>
        <p:spPr>
          <a:xfrm>
            <a:off x="2937298" y="2617540"/>
            <a:ext cx="6336704" cy="12130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Decide the number of threads per block to hide the latency and to minimize register splitting</a:t>
            </a:r>
            <a:endParaRPr lang="zh-TW" altLang="en-US" sz="2400" dirty="0"/>
          </a:p>
        </p:txBody>
      </p:sp>
      <p:sp>
        <p:nvSpPr>
          <p:cNvPr id="6" name="圓角矩形 5"/>
          <p:cNvSpPr/>
          <p:nvPr/>
        </p:nvSpPr>
        <p:spPr>
          <a:xfrm>
            <a:off x="4295800" y="4021510"/>
            <a:ext cx="6336704" cy="119249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Design the data structure and access pattern to achieve memory coalescing and to avoid bank conflicts</a:t>
            </a:r>
            <a:endParaRPr lang="zh-TW" altLang="en-US" sz="2400" dirty="0"/>
          </a:p>
        </p:txBody>
      </p:sp>
      <p:sp>
        <p:nvSpPr>
          <p:cNvPr id="7" name="圓角矩形 6"/>
          <p:cNvSpPr/>
          <p:nvPr/>
        </p:nvSpPr>
        <p:spPr>
          <a:xfrm>
            <a:off x="5447928" y="5382034"/>
            <a:ext cx="6336704" cy="1071302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Performance optimization for instruction execution</a:t>
            </a:r>
            <a:endParaRPr lang="zh-TW" altLang="en-US" sz="2400" dirty="0"/>
          </a:p>
        </p:txBody>
      </p:sp>
      <p:sp>
        <p:nvSpPr>
          <p:cNvPr id="8" name="右彎箭號 7"/>
          <p:cNvSpPr/>
          <p:nvPr/>
        </p:nvSpPr>
        <p:spPr>
          <a:xfrm rot="5400000">
            <a:off x="7860512" y="1717759"/>
            <a:ext cx="851656" cy="947911"/>
          </a:xfrm>
          <a:prstGeom prst="bentArrow">
            <a:avLst>
              <a:gd name="adj1" fmla="val 36834"/>
              <a:gd name="adj2" fmla="val 25740"/>
              <a:gd name="adj3" fmla="val 42476"/>
              <a:gd name="adj4" fmla="val 43594"/>
            </a:avLst>
          </a:prstGeom>
          <a:solidFill>
            <a:schemeClr val="tx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右彎箭號 8"/>
          <p:cNvSpPr/>
          <p:nvPr/>
        </p:nvSpPr>
        <p:spPr>
          <a:xfrm rot="5400000">
            <a:off x="9168463" y="3121727"/>
            <a:ext cx="851656" cy="947911"/>
          </a:xfrm>
          <a:prstGeom prst="bentArrow">
            <a:avLst>
              <a:gd name="adj1" fmla="val 36834"/>
              <a:gd name="adj2" fmla="val 25740"/>
              <a:gd name="adj3" fmla="val 42476"/>
              <a:gd name="adj4" fmla="val 43594"/>
            </a:avLst>
          </a:prstGeom>
          <a:solidFill>
            <a:schemeClr val="tx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右彎箭號 9"/>
          <p:cNvSpPr/>
          <p:nvPr/>
        </p:nvSpPr>
        <p:spPr>
          <a:xfrm rot="5400000">
            <a:off x="10536616" y="4482251"/>
            <a:ext cx="851656" cy="947911"/>
          </a:xfrm>
          <a:prstGeom prst="bentArrow">
            <a:avLst>
              <a:gd name="adj1" fmla="val 36834"/>
              <a:gd name="adj2" fmla="val 25740"/>
              <a:gd name="adj3" fmla="val 42476"/>
              <a:gd name="adj4" fmla="val 43594"/>
            </a:avLst>
          </a:prstGeom>
          <a:solidFill>
            <a:schemeClr val="tx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右彎箭號 10"/>
          <p:cNvSpPr/>
          <p:nvPr/>
        </p:nvSpPr>
        <p:spPr>
          <a:xfrm rot="16200000">
            <a:off x="4549840" y="5165874"/>
            <a:ext cx="851656" cy="947911"/>
          </a:xfrm>
          <a:prstGeom prst="bentArrow">
            <a:avLst>
              <a:gd name="adj1" fmla="val 36834"/>
              <a:gd name="adj2" fmla="val 25740"/>
              <a:gd name="adj3" fmla="val 42476"/>
              <a:gd name="adj4" fmla="val 43594"/>
            </a:avLst>
          </a:prstGeom>
          <a:solidFill>
            <a:schemeClr val="tx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16200000">
            <a:off x="3396017" y="3888391"/>
            <a:ext cx="851656" cy="947911"/>
          </a:xfrm>
          <a:prstGeom prst="bentArrow">
            <a:avLst>
              <a:gd name="adj1" fmla="val 36834"/>
              <a:gd name="adj2" fmla="val 25740"/>
              <a:gd name="adj3" fmla="val 42476"/>
              <a:gd name="adj4" fmla="val 43594"/>
            </a:avLst>
          </a:prstGeom>
          <a:solidFill>
            <a:schemeClr val="tx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右彎箭號 13"/>
          <p:cNvSpPr/>
          <p:nvPr/>
        </p:nvSpPr>
        <p:spPr>
          <a:xfrm rot="16200000">
            <a:off x="2037515" y="2478810"/>
            <a:ext cx="851656" cy="947911"/>
          </a:xfrm>
          <a:prstGeom prst="bentArrow">
            <a:avLst>
              <a:gd name="adj1" fmla="val 36834"/>
              <a:gd name="adj2" fmla="val 25740"/>
              <a:gd name="adj3" fmla="val 42476"/>
              <a:gd name="adj4" fmla="val 43594"/>
            </a:avLst>
          </a:prstGeom>
          <a:solidFill>
            <a:schemeClr val="tx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23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>
                <a:solidFill>
                  <a:srgbClr val="FFC000"/>
                </a:solidFill>
              </a:rPr>
              <a:t>Host memory </a:t>
            </a:r>
            <a:r>
              <a:rPr lang="en-US" altLang="zh-TW" sz="2400" dirty="0">
                <a:solidFill>
                  <a:srgbClr val="FFC000"/>
                </a:solidFill>
                <a:sym typeface="Wingdings" panose="05000000000000000000" pitchFamily="2" charset="2"/>
              </a:rPr>
              <a:t></a:t>
            </a:r>
            <a:r>
              <a:rPr lang="en-US" altLang="zh-TW" sz="2400" dirty="0">
                <a:solidFill>
                  <a:srgbClr val="FFC000"/>
                </a:solidFill>
              </a:rPr>
              <a:t>Device memory </a:t>
            </a:r>
          </a:p>
          <a:p>
            <a:pPr lvl="1"/>
            <a:r>
              <a:rPr lang="en-US" altLang="zh-TW" sz="2000" dirty="0">
                <a:solidFill>
                  <a:srgbClr val="FFC000"/>
                </a:solidFill>
              </a:rPr>
              <a:t>Pined memory </a:t>
            </a:r>
          </a:p>
          <a:p>
            <a:pPr lvl="1"/>
            <a:r>
              <a:rPr lang="en-US" altLang="zh-TW" sz="2000" dirty="0">
                <a:solidFill>
                  <a:srgbClr val="FFC000"/>
                </a:solidFill>
              </a:rPr>
              <a:t>Asynchronous data transfer </a:t>
            </a:r>
          </a:p>
          <a:p>
            <a:pPr lvl="1"/>
            <a:r>
              <a:rPr lang="en-US" altLang="zh-TW" sz="2000" dirty="0">
                <a:solidFill>
                  <a:srgbClr val="FFC000"/>
                </a:solidFill>
              </a:rPr>
              <a:t>Streams </a:t>
            </a:r>
          </a:p>
          <a:p>
            <a:r>
              <a:rPr lang="en-US" altLang="zh-TW" sz="2400" dirty="0"/>
              <a:t>Global memory </a:t>
            </a:r>
            <a:r>
              <a:rPr lang="en-US" altLang="zh-TW" sz="2400" dirty="0">
                <a:sym typeface="Wingdings" panose="05000000000000000000" pitchFamily="2" charset="2"/>
              </a:rPr>
              <a:t></a:t>
            </a:r>
            <a:r>
              <a:rPr lang="en-US" altLang="zh-TW" sz="2400" dirty="0"/>
              <a:t> shared memory or register  </a:t>
            </a:r>
          </a:p>
          <a:p>
            <a:pPr lvl="1"/>
            <a:r>
              <a:rPr lang="en-US" altLang="zh-TW" sz="2000" dirty="0"/>
              <a:t>Tiled algorithm </a:t>
            </a:r>
          </a:p>
          <a:p>
            <a:pPr lvl="1"/>
            <a:r>
              <a:rPr lang="en-US" altLang="zh-TW" sz="2000" dirty="0"/>
              <a:t>Memory coalescing  </a:t>
            </a:r>
          </a:p>
          <a:p>
            <a:r>
              <a:rPr lang="en-US" altLang="zh-TW" sz="2400" dirty="0"/>
              <a:t>Shared memory </a:t>
            </a:r>
            <a:r>
              <a:rPr lang="en-US" altLang="zh-TW" sz="2400" dirty="0">
                <a:sym typeface="Wingdings" panose="05000000000000000000" pitchFamily="2" charset="2"/>
              </a:rPr>
              <a:t></a:t>
            </a:r>
            <a:r>
              <a:rPr lang="en-US" altLang="zh-TW" sz="2400" dirty="0"/>
              <a:t> register  </a:t>
            </a:r>
          </a:p>
          <a:p>
            <a:pPr lvl="1"/>
            <a:r>
              <a:rPr lang="en-US" altLang="zh-TW" sz="2000" dirty="0"/>
              <a:t>Bank conflicts avoidance  </a:t>
            </a:r>
          </a:p>
          <a:p>
            <a:r>
              <a:rPr lang="en-US" altLang="zh-TW" sz="2400" dirty="0"/>
              <a:t>Register per threads </a:t>
            </a:r>
          </a:p>
          <a:p>
            <a:pPr lvl="1"/>
            <a:r>
              <a:rPr lang="en-US" altLang="zh-TW" sz="2000" dirty="0"/>
              <a:t>Register spilling</a:t>
            </a:r>
            <a:endParaRPr lang="zh-TW" altLang="en-US" sz="20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318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Host-Device Data Transfer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Device to host memory bandwidth much lower than device to device bandwidth </a:t>
            </a:r>
            <a:endParaRPr lang="en-US" altLang="zh-TW" sz="2400" dirty="0" smtClean="0"/>
          </a:p>
          <a:p>
            <a:pPr lvl="1"/>
            <a:r>
              <a:rPr lang="en-US" altLang="zh-TW" sz="2200" dirty="0" smtClean="0"/>
              <a:t>8 </a:t>
            </a:r>
            <a:r>
              <a:rPr lang="en-US" altLang="zh-TW" sz="2200" dirty="0"/>
              <a:t>GB/s peak (PCI-e x16 Gen 2) vs. 141 GB/s peak (GTX 280) </a:t>
            </a:r>
            <a:endParaRPr lang="en-US" altLang="zh-TW" sz="2200" dirty="0" smtClean="0"/>
          </a:p>
          <a:p>
            <a:r>
              <a:rPr lang="en-US" altLang="zh-TW" sz="2400" dirty="0" smtClean="0"/>
              <a:t>Minimize </a:t>
            </a:r>
            <a:r>
              <a:rPr lang="en-US" altLang="zh-TW" sz="2400" dirty="0"/>
              <a:t>transfers </a:t>
            </a:r>
          </a:p>
          <a:p>
            <a:pPr lvl="1"/>
            <a:r>
              <a:rPr lang="en-US" altLang="zh-TW" sz="2200" dirty="0" smtClean="0"/>
              <a:t>Intermediate </a:t>
            </a:r>
            <a:r>
              <a:rPr lang="en-US" altLang="zh-TW" sz="2200" dirty="0"/>
              <a:t>data can be allocated, operated on, and deallocated without ever copying them to host memory </a:t>
            </a:r>
            <a:r>
              <a:rPr lang="en-US" altLang="zh-TW" sz="2200" dirty="0" smtClean="0"/>
              <a:t> </a:t>
            </a:r>
          </a:p>
          <a:p>
            <a:r>
              <a:rPr lang="en-US" altLang="zh-TW" sz="2400" dirty="0" smtClean="0"/>
              <a:t>Group </a:t>
            </a:r>
            <a:r>
              <a:rPr lang="en-US" altLang="zh-TW" sz="2400" dirty="0"/>
              <a:t>transfers </a:t>
            </a:r>
            <a:r>
              <a:rPr lang="en-US" altLang="zh-TW" sz="2400" dirty="0" smtClean="0"/>
              <a:t> </a:t>
            </a:r>
          </a:p>
          <a:p>
            <a:pPr lvl="1"/>
            <a:r>
              <a:rPr lang="en-US" altLang="zh-TW" sz="2200" dirty="0" smtClean="0"/>
              <a:t>One </a:t>
            </a:r>
            <a:r>
              <a:rPr lang="en-US" altLang="zh-TW" sz="2200" dirty="0"/>
              <a:t>large transfer much better than many small ones </a:t>
            </a:r>
            <a:r>
              <a:rPr lang="en-US" altLang="zh-TW" sz="2200" dirty="0" smtClean="0"/>
              <a:t> </a:t>
            </a:r>
          </a:p>
          <a:p>
            <a:r>
              <a:rPr lang="en-US" altLang="zh-TW" sz="2400" dirty="0" smtClean="0"/>
              <a:t>Asynchronous </a:t>
            </a:r>
            <a:r>
              <a:rPr lang="en-US" altLang="zh-TW" sz="2400" dirty="0"/>
              <a:t>data </a:t>
            </a:r>
            <a:r>
              <a:rPr lang="en-US" altLang="zh-TW" sz="2400" dirty="0" smtClean="0"/>
              <a:t>transfer</a:t>
            </a:r>
          </a:p>
          <a:p>
            <a:pPr lvl="1"/>
            <a:r>
              <a:rPr lang="en-US" altLang="zh-TW" sz="2200" dirty="0" smtClean="0"/>
              <a:t>Overlap </a:t>
            </a:r>
            <a:r>
              <a:rPr lang="en-US" altLang="zh-TW" sz="2200" dirty="0"/>
              <a:t>communication and computation time 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4550313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22572</TotalTime>
  <Words>1998</Words>
  <Application>Microsoft Office PowerPoint</Application>
  <PresentationFormat>寬螢幕</PresentationFormat>
  <Paragraphs>267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Dotum</vt:lpstr>
      <vt:lpstr>微軟正黑體</vt:lpstr>
      <vt:lpstr>新細明體</vt:lpstr>
      <vt:lpstr>標楷體</vt:lpstr>
      <vt:lpstr>Arial</vt:lpstr>
      <vt:lpstr>Calibri</vt:lpstr>
      <vt:lpstr>Trebuchet MS</vt:lpstr>
      <vt:lpstr>Wingdings</vt:lpstr>
      <vt:lpstr>Wingdings 3</vt:lpstr>
      <vt:lpstr>多面向</vt:lpstr>
      <vt:lpstr>GUDA Introduction IV Performance (Memory) Optimization</vt:lpstr>
      <vt:lpstr>APOD Process </vt:lpstr>
      <vt:lpstr>Communication vs Computation </vt:lpstr>
      <vt:lpstr>Data Pre-fetch and Reuse </vt:lpstr>
      <vt:lpstr>Multitasking Model </vt:lpstr>
      <vt:lpstr>Hardware Consideration</vt:lpstr>
      <vt:lpstr>Optimization Flow </vt:lpstr>
      <vt:lpstr>Outline</vt:lpstr>
      <vt:lpstr>Host-Device Data Transfer </vt:lpstr>
      <vt:lpstr>Page-Locked Data Transfers </vt:lpstr>
      <vt:lpstr>Overlapping Data Transfer &amp; Computation</vt:lpstr>
      <vt:lpstr>Asynchronous Functions </vt:lpstr>
      <vt:lpstr>CUDA Streams </vt:lpstr>
      <vt:lpstr>Default Stream (A.k.a Stream 0) </vt:lpstr>
      <vt:lpstr>Synchronous (default stream)</vt:lpstr>
      <vt:lpstr>Asynchronous w/o Streams </vt:lpstr>
      <vt:lpstr>Asynchronous Data Transfers w/o Streams</vt:lpstr>
      <vt:lpstr>Multiple Streams</vt:lpstr>
      <vt:lpstr>How the streams overlap?</vt:lpstr>
      <vt:lpstr>Explicit GPU/CPU Synchronization</vt:lpstr>
      <vt:lpstr>GPU/CPU Synchronization by Events</vt:lpstr>
      <vt:lpstr>Example: Explicit Sync</vt:lpstr>
      <vt:lpstr>Implicit Synchronization</vt:lpstr>
      <vt:lpstr>Outline</vt:lpstr>
      <vt:lpstr>Example: Matrix Multiply</vt:lpstr>
      <vt:lpstr>Version1: Load all data to shared mem.</vt:lpstr>
    </vt:vector>
  </TitlesOfParts>
  <Company>kaiba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LAB</dc:title>
  <dc:creator>kaiba</dc:creator>
  <cp:lastModifiedBy>brucelin</cp:lastModifiedBy>
  <cp:revision>400</cp:revision>
  <dcterms:created xsi:type="dcterms:W3CDTF">2009-12-23T14:25:16Z</dcterms:created>
  <dcterms:modified xsi:type="dcterms:W3CDTF">2019-05-21T04:16:39Z</dcterms:modified>
</cp:coreProperties>
</file>