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52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7" r:id="rId3"/>
    <p:sldId id="259" r:id="rId4"/>
    <p:sldId id="332" r:id="rId5"/>
    <p:sldId id="314" r:id="rId6"/>
    <p:sldId id="345" r:id="rId7"/>
    <p:sldId id="319" r:id="rId8"/>
    <p:sldId id="333" r:id="rId9"/>
    <p:sldId id="273" r:id="rId10"/>
    <p:sldId id="334" r:id="rId11"/>
    <p:sldId id="335" r:id="rId12"/>
    <p:sldId id="336" r:id="rId13"/>
    <p:sldId id="285" r:id="rId14"/>
    <p:sldId id="343" r:id="rId15"/>
    <p:sldId id="288" r:id="rId16"/>
    <p:sldId id="289" r:id="rId17"/>
    <p:sldId id="348" r:id="rId18"/>
    <p:sldId id="349" r:id="rId19"/>
    <p:sldId id="350" r:id="rId20"/>
    <p:sldId id="351" r:id="rId21"/>
    <p:sldId id="352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F21"/>
    <a:srgbClr val="D4DF6F"/>
    <a:srgbClr val="CC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60"/>
  </p:normalViewPr>
  <p:slideViewPr>
    <p:cSldViewPr>
      <p:cViewPr varScale="1">
        <p:scale>
          <a:sx n="63" d="100"/>
          <a:sy n="63" d="100"/>
        </p:scale>
        <p:origin x="776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CA9D66-74D1-4091-95AC-8A07C71B6B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917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25EB7C6-D378-4566-A0B8-7A34558159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319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152230-1B1A-4CF8-A29D-A776675AC23E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6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492D2C-F2B4-4D48-95E9-1C68C29679E2}" type="datetimeFigureOut">
              <a:rPr lang="en-US" smtClean="0"/>
              <a:pPr>
                <a:defRPr/>
              </a:pPr>
              <a:t>3/15/2021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for Parallel Programming Techniques &amp; Applications Using Networked Workstations &amp; Parallel Computers 2nd ed., by B. Wilkinson &amp; M. Allen, @ 2004 Pearson Education Inc. All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64145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492D2C-F2B4-4D48-95E9-1C68C29679E2}" type="datetimeFigureOut">
              <a:rPr lang="en-US" smtClean="0"/>
              <a:pPr>
                <a:defRPr/>
              </a:pPr>
              <a:t>3/15/2021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for Parallel Programming Techniques &amp; Applications Using Networked Workstations &amp; Parallel Computers 2nd ed., by B. Wilkinson &amp; M. Allen, @ 2004 Pearson Education Inc. All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12710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492D2C-F2B4-4D48-95E9-1C68C29679E2}" type="datetimeFigureOut">
              <a:rPr lang="en-US" smtClean="0"/>
              <a:pPr>
                <a:defRPr/>
              </a:pPr>
              <a:t>3/15/2021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for Parallel Programming Techniques &amp; Applications Using Networked Workstations &amp; Parallel Computers 2nd ed., by B. Wilkinson &amp; M. Allen, @ 2004 Pearson Education Inc. All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68136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492D2C-F2B4-4D48-95E9-1C68C29679E2}" type="datetimeFigureOut">
              <a:rPr lang="en-US" smtClean="0"/>
              <a:pPr>
                <a:defRPr/>
              </a:pPr>
              <a:t>3/15/2021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for Parallel Programming Techniques &amp; Applications Using Networked Workstations &amp; Parallel Computers 2nd ed., by B. Wilkinson &amp; M. Allen, @ 2004 Pearson Education Inc. All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05377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492D2C-F2B4-4D48-95E9-1C68C29679E2}" type="datetimeFigureOut">
              <a:rPr lang="en-US" smtClean="0"/>
              <a:pPr>
                <a:defRPr/>
              </a:pPr>
              <a:t>3/15/2021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for Parallel Programming Techniques &amp; Applications Using Networked Workstations &amp; Parallel Computers 2nd ed., by B. Wilkinson &amp; M. Allen, @ 2004 Pearson Education Inc. All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851840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492D2C-F2B4-4D48-95E9-1C68C29679E2}" type="datetimeFigureOut">
              <a:rPr lang="en-US" smtClean="0"/>
              <a:pPr>
                <a:defRPr/>
              </a:pPr>
              <a:t>3/15/2021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for Parallel Programming Techniques &amp; Applications Using Networked Workstations &amp; Parallel Computers 2nd ed., by B. Wilkinson &amp; M. Allen, @ 2004 Pearson Education Inc. All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408519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492D2C-F2B4-4D48-95E9-1C68C29679E2}" type="datetimeFigureOut">
              <a:rPr lang="en-US" smtClean="0"/>
              <a:pPr>
                <a:defRPr/>
              </a:pPr>
              <a:t>3/15/2021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for Parallel Programming Techniques &amp; Applications Using Networked Workstations &amp; Parallel Computers 2nd ed., by B. Wilkinson &amp; M. Allen, @ 2004 Pearson Education Inc. All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44069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492D2C-F2B4-4D48-95E9-1C68C29679E2}" type="datetimeFigureOut">
              <a:rPr lang="en-US" smtClean="0"/>
              <a:pPr>
                <a:defRPr/>
              </a:pPr>
              <a:t>3/15/2021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for Parallel Programming Techniques &amp; Applications Using Networked Workstations &amp; Parallel Computers 2nd ed., by B. Wilkinson &amp; M. Allen, @ 2004 Pearson Education Inc. All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91513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7801"/>
            <a:ext cx="8596668" cy="45935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66494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492D2C-F2B4-4D48-95E9-1C68C29679E2}" type="datetimeFigureOut">
              <a:rPr lang="en-US" smtClean="0"/>
              <a:pPr>
                <a:defRPr/>
              </a:pPr>
              <a:t>3/15/2021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for Parallel Programming Techniques &amp; Applications Using Networked Workstations &amp; Parallel Computers 2nd ed., by B. Wilkinson &amp; M. Allen, @ 2004 Pearson Education Inc. All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73631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492D2C-F2B4-4D48-95E9-1C68C29679E2}" type="datetimeFigureOut">
              <a:rPr lang="en-US" smtClean="0"/>
              <a:pPr>
                <a:defRPr/>
              </a:pPr>
              <a:t>3/15/2021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for Parallel Programming Techniques &amp; Applications Using Networked Workstations &amp; Parallel Computers 2nd ed., by B. Wilkinson &amp; M. Allen, @ 2004 Pearson Education Inc. All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58029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492D2C-F2B4-4D48-95E9-1C68C29679E2}" type="datetimeFigureOut">
              <a:rPr lang="en-US" smtClean="0"/>
              <a:pPr>
                <a:defRPr/>
              </a:pPr>
              <a:t>3/15/2021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for Parallel Programming Techniques &amp; Applications Using Networked Workstations &amp; Parallel Computers 2nd ed., by B. Wilkinson &amp; M. Allen, @ 2004 Pearson Education Inc. All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8593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492D2C-F2B4-4D48-95E9-1C68C29679E2}" type="datetimeFigureOut">
              <a:rPr lang="en-US" smtClean="0"/>
              <a:pPr>
                <a:defRPr/>
              </a:pPr>
              <a:t>3/15/2021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for Parallel Programming Techniques &amp; Applications Using Networked Workstations &amp; Parallel Computers 2nd ed., by B. Wilkinson &amp; M. Allen, @ 2004 Pearson Education Inc. All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7320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492D2C-F2B4-4D48-95E9-1C68C29679E2}" type="datetimeFigureOut">
              <a:rPr lang="en-US" smtClean="0"/>
              <a:pPr>
                <a:defRPr/>
              </a:pPr>
              <a:t>3/15/2021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for Parallel Programming Techniques &amp; Applications Using Networked Workstations &amp; Parallel Computers 2nd ed., by B. Wilkinson &amp; M. Allen, @ 2004 Pearson Education Inc. All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7736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492D2C-F2B4-4D48-95E9-1C68C29679E2}" type="datetimeFigureOut">
              <a:rPr lang="en-US" smtClean="0"/>
              <a:pPr>
                <a:defRPr/>
              </a:pPr>
              <a:t>3/15/2021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for Parallel Programming Techniques &amp; Applications Using Networked Workstations &amp; Parallel Computers 2nd ed., by B. Wilkinson &amp; M. Allen, @ 2004 Pearson Education Inc. All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42033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492D2C-F2B4-4D48-95E9-1C68C29679E2}" type="datetimeFigureOut">
              <a:rPr lang="en-US" smtClean="0"/>
              <a:pPr>
                <a:defRPr/>
              </a:pPr>
              <a:t>3/15/2021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for Parallel Programming Techniques &amp; Applications Using Networked Workstations &amp; Parallel Computers 2nd ed., by B. Wilkinson &amp; M. Allen, @ 2004 Pearson Education Inc. All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15310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7492D2C-F2B4-4D48-95E9-1C68C29679E2}" type="datetimeFigureOut">
              <a:rPr lang="en-US" smtClean="0"/>
              <a:pPr>
                <a:defRPr/>
              </a:pPr>
              <a:t>3/15/2021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Slides for Parallel Programming Techniques &amp; Applications Using Networked Workstations &amp; Parallel Computers 2nd ed., by B. Wilkinson &amp; M. Allen, @ 2004 Pearson Education Inc. All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17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53" r:id="rId1"/>
    <p:sldLayoutId id="2147484654" r:id="rId2"/>
    <p:sldLayoutId id="2147484655" r:id="rId3"/>
    <p:sldLayoutId id="2147484656" r:id="rId4"/>
    <p:sldLayoutId id="2147484657" r:id="rId5"/>
    <p:sldLayoutId id="2147484658" r:id="rId6"/>
    <p:sldLayoutId id="2147484659" r:id="rId7"/>
    <p:sldLayoutId id="2147484660" r:id="rId8"/>
    <p:sldLayoutId id="2147484661" r:id="rId9"/>
    <p:sldLayoutId id="2147484662" r:id="rId10"/>
    <p:sldLayoutId id="2147484663" r:id="rId11"/>
    <p:sldLayoutId id="2147484664" r:id="rId12"/>
    <p:sldLayoutId id="2147484665" r:id="rId13"/>
    <p:sldLayoutId id="2147484666" r:id="rId14"/>
    <p:sldLayoutId id="2147484667" r:id="rId15"/>
    <p:sldLayoutId id="214748466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b="1" dirty="0">
                <a:solidFill>
                  <a:schemeClr val="accent2"/>
                </a:solidFill>
                <a:latin typeface="Arial" charset="0"/>
                <a:cs typeface="Arial" charset="0"/>
              </a:rPr>
              <a:t>Parallel Sorting Algorithms</a:t>
            </a:r>
            <a:br>
              <a:rPr lang="en-US" altLang="zh-TW" b="1" dirty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/>
              <a:t>Cheng-Hung Lin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77334" y="258098"/>
            <a:ext cx="8596668" cy="13208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Quicksort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77334" y="1107613"/>
            <a:ext cx="10905066" cy="388077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sequential sorting algorithm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Parallel: Iteratively pick pivot and partition numbers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Sequential:  O(𝑛 log 𝑛)  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Parallel:  𝑂(𝑛)</a:t>
            </a:r>
            <a:endParaRPr lang="en-US" altLang="zh-TW" sz="2400" dirty="0">
              <a:latin typeface="Times New Roman" panose="02020603050405020304" pitchFamily="18" charset="0"/>
              <a:ea typeface="Arial Unicode MS" panose="020B060402020202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035642"/>
            <a:ext cx="7234664" cy="36226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8600" y="388620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best choose in parallel? </a:t>
            </a:r>
          </a:p>
        </p:txBody>
      </p:sp>
    </p:spTree>
    <p:extLst>
      <p:ext uri="{BB962C8B-B14F-4D97-AF65-F5344CB8AC3E}">
        <p14:creationId xmlns:p14="http://schemas.microsoft.com/office/powerpoint/2010/main" val="284749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with the allocation of processes organized in a tree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33599"/>
            <a:ext cx="8596668" cy="3934535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division starts with just one process, which is limiting. 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search tree of quicksort is </a:t>
            </a:r>
            <a:r>
              <a:rPr lang="en-US" altLang="zh-TW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not, in general, balanced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pivot is very important for efficiency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F2479B-4CFD-4D9D-9868-FDEEEF32ABD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553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Odd-Even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1998" y="1515400"/>
            <a:ext cx="8686800" cy="452596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complexity: O(log </a:t>
            </a:r>
            <a:r>
              <a:rPr lang="en-US" altLang="zh-TW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the two lists a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 , a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 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n is a power of 2.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F2479B-4CFD-4D9D-9868-FDEEEF32ABD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5295"/>
            <a:ext cx="5562600" cy="39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6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parallel sorting algorithm based on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O(N) bottleneck for merging 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Monotonic sequence: 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increasing numbers 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&lt;1, 2, 3, 4, 5, 7, 8, 9&gt; </a:t>
            </a:r>
          </a:p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sequence: 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sequences, one increasing and one decreasing 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&lt;3, 5, 8, 9, 7, 4, 2, 1, &gt;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 r="52940"/>
          <a:stretch>
            <a:fillRect/>
          </a:stretch>
        </p:blipFill>
        <p:spPr bwMode="auto">
          <a:xfrm>
            <a:off x="8077200" y="3049993"/>
            <a:ext cx="3916783" cy="279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 of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Botonic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perform a compare-and-exchange operation on 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𝑎</a:t>
            </a:r>
            <a:r>
              <a:rPr lang="zh-TW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𝑎</a:t>
            </a:r>
            <a:r>
              <a:rPr lang="zh-TW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𝑛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all 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 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sequences 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numbers in one sequence are 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less than the numbers in the other sequence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&lt;3,5,8,9,7,4,2,1&gt;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522" y="3244421"/>
            <a:ext cx="69723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9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Arial" charset="0"/>
                <a:cs typeface="Arial" charset="0"/>
              </a:rPr>
              <a:t>Binary Split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47801"/>
            <a:ext cx="4275666" cy="4593562"/>
          </a:xfrm>
        </p:spPr>
        <p:txBody>
          <a:bodyPr>
            <a:norm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Divide the </a:t>
            </a:r>
            <a:r>
              <a:rPr lang="en-US" altLang="zh-TW" sz="2400" b="1" dirty="0" err="1">
                <a:latin typeface="Times New Roman" pitchFamily="18" charset="0"/>
                <a:cs typeface="Times New Roman" pitchFamily="18" charset="0"/>
              </a:rPr>
              <a:t>bitonic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into two equal halves.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Compare-Exchange each item on the first half with the corresponding item in the second half.</a:t>
            </a:r>
          </a:p>
          <a:p>
            <a:endParaRPr lang="zh-TW" altLang="en-US" sz="2400" dirty="0"/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 t="2428" r="4819" b="41730"/>
          <a:stretch>
            <a:fillRect/>
          </a:stretch>
        </p:blipFill>
        <p:spPr bwMode="auto">
          <a:xfrm>
            <a:off x="5301634" y="1447800"/>
            <a:ext cx="5791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09159" y="4774321"/>
            <a:ext cx="5867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bitonic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sequences where the numbers in one sequence are all less than the numbers in the other sequence.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 t="60699" r="4819" b="2882"/>
          <a:stretch>
            <a:fillRect/>
          </a:stretch>
        </p:blipFill>
        <p:spPr bwMode="auto">
          <a:xfrm>
            <a:off x="5291277" y="3414381"/>
            <a:ext cx="579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62000" y="1347895"/>
            <a:ext cx="8001000" cy="550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Bitonic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list:	</a:t>
            </a:r>
          </a:p>
          <a:p>
            <a:pPr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24    20    15    9    4    2    5    8   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10    11    12    13    22    30    32    45</a:t>
            </a:r>
          </a:p>
          <a:p>
            <a:pPr eaLnBrk="1" hangingPunct="1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Result after Binary-split:</a:t>
            </a:r>
          </a:p>
          <a:p>
            <a:pPr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10    11    12    9    4    2    5    8   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24    20    15    13    22    30    32    45</a:t>
            </a:r>
          </a:p>
          <a:p>
            <a:pPr eaLnBrk="1" hangingPunct="1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If you keep applying the BINARY-SPLIT to each half repeatedly, you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will get a SORTED LIST !</a:t>
            </a:r>
          </a:p>
          <a:p>
            <a:pPr eaLnBrk="1" hangingPunct="1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10    11   12    9  .   4    2     5    8  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24   20    15    13   .   22   30     32   45</a:t>
            </a:r>
          </a:p>
          <a:p>
            <a:pPr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4      2  .   5    8    10  11  . 12   9  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22   20  . 15    13      24   30  .  32   45</a:t>
            </a:r>
          </a:p>
          <a:p>
            <a:pPr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4   .  2      5  . 8    10 .  9    12 .11       15 . 13    22 .  20      24 . 30     32 . 45</a:t>
            </a:r>
          </a:p>
          <a:p>
            <a:pPr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2      4      5    8      9  10    11  12       13   15    20    22      24   30     32   45</a:t>
            </a:r>
          </a:p>
          <a:p>
            <a:pPr eaLnBrk="1" hangingPunct="1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Q: How many parallel steps does it take to sort ?   </a:t>
            </a:r>
          </a:p>
          <a:p>
            <a:pPr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A: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Arial" charset="0"/>
                <a:cs typeface="Arial" charset="0"/>
              </a:rPr>
              <a:t>Repeated application of binary split</a:t>
            </a:r>
            <a:br>
              <a:rPr lang="en-US" altLang="zh-TW" b="1" dirty="0">
                <a:latin typeface="Arial" charset="0"/>
                <a:cs typeface="Arial" charset="0"/>
              </a:rPr>
            </a:b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an arbitrary sequence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itchFamily="18" charset="0"/>
              </a:rPr>
              <a:t>To sort an </a:t>
            </a:r>
            <a:r>
              <a:rPr lang="en-US" altLang="zh-TW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unordered sequence</a:t>
            </a:r>
            <a:r>
              <a:rPr lang="en-US" altLang="zh-TW" sz="2400" dirty="0">
                <a:latin typeface="Times New Roman" panose="02020603050405020304" pitchFamily="18" charset="0"/>
                <a:cs typeface="Times New Roman" pitchFamily="18" charset="0"/>
              </a:rPr>
              <a:t>, sequences are merged into larger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itchFamily="18" charset="0"/>
              </a:rPr>
              <a:t>bitonic</a:t>
            </a:r>
            <a:r>
              <a:rPr lang="en-US" altLang="zh-TW" sz="2400" dirty="0">
                <a:latin typeface="Times New Roman" panose="02020603050405020304" pitchFamily="18" charset="0"/>
                <a:cs typeface="Times New Roman" pitchFamily="18" charset="0"/>
              </a:rPr>
              <a:t> sequences, starting with pairs of adjacent numbers.</a:t>
            </a:r>
          </a:p>
          <a:p>
            <a:pPr algn="just"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itchFamily="18" charset="0"/>
              </a:rPr>
              <a:t>By a compare-and-exchange operation, pairs of adjacent numbers formed into increasing sequences and decreasing sequences. Pairs form a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itchFamily="18" charset="0"/>
              </a:rPr>
              <a:t>bitonic</a:t>
            </a:r>
            <a:r>
              <a:rPr lang="en-US" altLang="zh-TW" sz="2400" dirty="0">
                <a:latin typeface="Times New Roman" panose="02020603050405020304" pitchFamily="18" charset="0"/>
                <a:cs typeface="Times New Roman" pitchFamily="18" charset="0"/>
              </a:rPr>
              <a:t> sequence of twice the size of each original sequences.</a:t>
            </a:r>
          </a:p>
          <a:p>
            <a:pPr algn="just"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itchFamily="18" charset="0"/>
              </a:rPr>
              <a:t>By repeating this process,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itchFamily="18" charset="0"/>
              </a:rPr>
              <a:t>bitonic</a:t>
            </a:r>
            <a:r>
              <a:rPr lang="en-US" altLang="zh-TW" sz="2400" dirty="0">
                <a:latin typeface="Times New Roman" panose="02020603050405020304" pitchFamily="18" charset="0"/>
                <a:cs typeface="Times New Roman" pitchFamily="18" charset="0"/>
              </a:rPr>
              <a:t> sequences of larger and larger lengths obtained.</a:t>
            </a:r>
          </a:p>
          <a:p>
            <a:pPr algn="just"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itchFamily="18" charset="0"/>
              </a:rPr>
              <a:t>In the final step, a single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itchFamily="18" charset="0"/>
              </a:rPr>
              <a:t>bitonic</a:t>
            </a:r>
            <a:r>
              <a:rPr lang="en-US" altLang="zh-TW" sz="2400" dirty="0">
                <a:latin typeface="Times New Roman" panose="02020603050405020304" pitchFamily="18" charset="0"/>
                <a:cs typeface="Times New Roman" pitchFamily="18" charset="0"/>
              </a:rPr>
              <a:t> sequence sorted into a single increasing sequence.</a:t>
            </a:r>
          </a:p>
          <a:p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98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Arial" charset="0"/>
                <a:cs typeface="Arial" charset="0"/>
              </a:rPr>
              <a:t>Sorting an arbitrary 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53" y="1447801"/>
            <a:ext cx="11090618" cy="376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38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Arial" charset="0"/>
                <a:cs typeface="Arial" charset="0"/>
              </a:rPr>
              <a:t>Sorting an arbitrary 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1"/>
            <a:ext cx="6467475" cy="52825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719" y="1373188"/>
            <a:ext cx="46101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3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Sorting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</a:t>
            </a:r>
          </a:p>
          <a:p>
            <a:pPr lvl="1"/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Re-arranging a list of numbers into increasing (strictly non-decreasing) order </a:t>
            </a:r>
          </a:p>
          <a:p>
            <a:pPr lvl="1"/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common and critical operation in large data processing 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802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</a:t>
            </a:r>
            <a:r>
              <a:rPr lang="en-US" altLang="zh-TW" dirty="0" err="1"/>
              <a:t>bitonic</a:t>
            </a:r>
            <a:r>
              <a:rPr lang="en-US" altLang="zh-TW" dirty="0"/>
              <a:t> sorting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47801"/>
            <a:ext cx="10441177" cy="49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02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1067077"/>
            <a:ext cx="10271852" cy="386560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618AC18-04D6-41B0-A105-3093D0C58B8A}"/>
              </a:ext>
            </a:extLst>
          </p:cNvPr>
          <p:cNvSpPr/>
          <p:nvPr/>
        </p:nvSpPr>
        <p:spPr>
          <a:xfrm>
            <a:off x="762000" y="5808425"/>
            <a:ext cx="1120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https://quinstonpimenta.medium.com/bitonic-merge-sort-explanation-and-code-tutorial-5688bd3507fb</a:t>
            </a:r>
          </a:p>
        </p:txBody>
      </p:sp>
    </p:spTree>
    <p:extLst>
      <p:ext uri="{BB962C8B-B14F-4D97-AF65-F5344CB8AC3E}">
        <p14:creationId xmlns:p14="http://schemas.microsoft.com/office/powerpoint/2010/main" val="365447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Potential Speedup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77334" y="1447801"/>
            <a:ext cx="10219266" cy="45935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TW" sz="28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8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TW" sz="28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) optimal sequential sorting algorithm</a:t>
            </a:r>
          </a:p>
          <a:p>
            <a:pPr lvl="1">
              <a:defRPr/>
            </a:pP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n is the number of elements</a:t>
            </a:r>
          </a:p>
          <a:p>
            <a:pPr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Best we can expect based upon a sequential sorting algorithm using </a:t>
            </a:r>
            <a:r>
              <a:rPr lang="en-US" altLang="zh-TW" sz="28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processors is: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Has been obtained but the constant hidden in the order notation extremely large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785707"/>
              </p:ext>
            </p:extLst>
          </p:nvPr>
        </p:nvGraphicFramePr>
        <p:xfrm>
          <a:off x="970663" y="3886200"/>
          <a:ext cx="76200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3" imgW="3594100" imgH="393700" progId="Equation.3">
                  <p:embed/>
                </p:oleObj>
              </mc:Choice>
              <mc:Fallback>
                <p:oleObj name="Equation" r:id="rId3" imgW="35941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663" y="3886200"/>
                        <a:ext cx="7620000" cy="833437"/>
                      </a:xfrm>
                      <a:prstGeom prst="rect">
                        <a:avLst/>
                      </a:prstGeom>
                      <a:solidFill>
                        <a:srgbClr val="CCFFFF">
                          <a:alpha val="7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Odd-Even with transposition (1/2)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00200"/>
            <a:ext cx="10295466" cy="388077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variant of the bubble-sort 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 in two alternate phases: </a:t>
            </a:r>
          </a:p>
          <a:p>
            <a:r>
              <a:rPr lang="en-US" altLang="zh-TW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Phase-even:</a:t>
            </a:r>
          </a:p>
          <a:p>
            <a:pPr lvl="1"/>
            <a:r>
              <a:rPr lang="en-US" altLang="zh-TW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exchange values with right neighbors. </a:t>
            </a:r>
          </a:p>
          <a:p>
            <a:r>
              <a:rPr lang="en-US" altLang="zh-TW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Phase-odd: </a:t>
            </a:r>
          </a:p>
          <a:p>
            <a:pPr lvl="1"/>
            <a:r>
              <a:rPr lang="en-US" altLang="zh-TW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exchange values with right neighbors. 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5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>
                <a:latin typeface="Arial" charset="0"/>
                <a:cs typeface="Arial" charset="0"/>
              </a:rPr>
              <a:t>Odd-Even Transposition Sort - example</a:t>
            </a:r>
            <a:br>
              <a:rPr lang="en-US" altLang="zh-TW" b="1" dirty="0">
                <a:latin typeface="Arial" charset="0"/>
                <a:cs typeface="Arial" charset="0"/>
              </a:rPr>
            </a:br>
            <a:endParaRPr lang="zh-TW" altLang="en-US" dirty="0"/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8584" b="89428"/>
          <a:stretch>
            <a:fillRect/>
          </a:stretch>
        </p:blipFill>
        <p:spPr bwMode="auto">
          <a:xfrm>
            <a:off x="2362200" y="169545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r="83186"/>
          <a:stretch>
            <a:fillRect/>
          </a:stretch>
        </p:blipFill>
        <p:spPr bwMode="auto">
          <a:xfrm>
            <a:off x="762000" y="1695450"/>
            <a:ext cx="14478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4" t="24670" b="68282"/>
          <a:stretch>
            <a:fillRect/>
          </a:stretch>
        </p:blipFill>
        <p:spPr bwMode="auto">
          <a:xfrm>
            <a:off x="2362200" y="2762250"/>
            <a:ext cx="7010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4" t="35243" b="55946"/>
          <a:stretch>
            <a:fillRect/>
          </a:stretch>
        </p:blipFill>
        <p:spPr bwMode="auto">
          <a:xfrm>
            <a:off x="2362200" y="3219450"/>
            <a:ext cx="7010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4" t="45815" b="45374"/>
          <a:stretch>
            <a:fillRect/>
          </a:stretch>
        </p:blipFill>
        <p:spPr bwMode="auto">
          <a:xfrm>
            <a:off x="2362200" y="3676650"/>
            <a:ext cx="7010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4" t="56387" b="36563"/>
          <a:stretch>
            <a:fillRect/>
          </a:stretch>
        </p:blipFill>
        <p:spPr bwMode="auto">
          <a:xfrm>
            <a:off x="2362200" y="4133850"/>
            <a:ext cx="7010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4" t="66960" b="24229"/>
          <a:stretch>
            <a:fillRect/>
          </a:stretch>
        </p:blipFill>
        <p:spPr bwMode="auto">
          <a:xfrm>
            <a:off x="2362200" y="4591050"/>
            <a:ext cx="7010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4" t="79295" b="13657"/>
          <a:stretch>
            <a:fillRect/>
          </a:stretch>
        </p:blipFill>
        <p:spPr bwMode="auto">
          <a:xfrm>
            <a:off x="2362200" y="5124450"/>
            <a:ext cx="7010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4" t="89868" b="3084"/>
          <a:stretch>
            <a:fillRect/>
          </a:stretch>
        </p:blipFill>
        <p:spPr bwMode="auto">
          <a:xfrm>
            <a:off x="2362200" y="5581650"/>
            <a:ext cx="7010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4" t="12335" b="78854"/>
          <a:stretch>
            <a:fillRect/>
          </a:stretch>
        </p:blipFill>
        <p:spPr bwMode="auto">
          <a:xfrm>
            <a:off x="2362200" y="2228850"/>
            <a:ext cx="7010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71156" y="6223924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Parallel time complexity:      </a:t>
            </a:r>
            <a:r>
              <a:rPr lang="en-US" altLang="zh-TW" b="1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b="1" i="1" baseline="-25000" dirty="0" err="1"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TW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TW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)  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(for  P=n) </a:t>
            </a:r>
            <a:endParaRPr lang="en-US" altLang="zh-TW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2AE-BE4A-4112-8BB4-6312D8D3811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矩形 4"/>
          <p:cNvSpPr/>
          <p:nvPr/>
        </p:nvSpPr>
        <p:spPr>
          <a:xfrm>
            <a:off x="6028266" y="228600"/>
            <a:ext cx="5486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serial_odd_even_sort(int *p, int size) {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swapped, i;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temp;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 {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swapped = 0;</a:t>
            </a:r>
          </a:p>
          <a:p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for(i = 1; i &lt; size-1; i += 2) { //odd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if(p[i] &gt; p[i+1]) {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 = p[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				p[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p[i+1];				p[i+1] = temp;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swapped = 1;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for(i = 0; i &lt; size-1; i += 2) { //even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if(p[i] &gt; p[i+1]) {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 = p[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				p[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p[i+1];				p[i+1] = temp;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swapped = 1;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while(swapped);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" y="137160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&lt;stdlib.h&gt;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serial_odd_even_sort(int *p, int size);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	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s[10]={10, 9, 8, 7, 6, 5, 4, 3, 2, 1};	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i;		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serial_odd_even_sort(s, 10);	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for(i=0; i&lt;10; i++){		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printf("%d ", s[i]);	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	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printf("\n");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7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29972" y="272386"/>
            <a:ext cx="8691391" cy="838200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latin typeface="Arial" charset="0"/>
                <a:cs typeface="Arial" charset="0"/>
              </a:rPr>
              <a:t>Odd-Even Transposition Sort – Example (N &gt;&gt; P)</a:t>
            </a:r>
            <a:br>
              <a:rPr lang="en-US" altLang="zh-TW" sz="2400" b="1" dirty="0">
                <a:latin typeface="Arial" charset="0"/>
                <a:cs typeface="Arial" charset="0"/>
              </a:rPr>
            </a:br>
            <a:endParaRPr lang="zh-TW" alt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676400" y="1752600"/>
            <a:ext cx="5638800" cy="4032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              </a:t>
            </a:r>
            <a:r>
              <a:rPr lang="en-US" sz="1600" b="1" dirty="0">
                <a:ea typeface="Times New Roman" pitchFamily="18" charset="0"/>
              </a:rPr>
              <a:t>P</a:t>
            </a:r>
            <a:r>
              <a:rPr lang="en-US" sz="1600" b="1" baseline="-25000" dirty="0">
                <a:ea typeface="Times New Roman" pitchFamily="18" charset="0"/>
              </a:rPr>
              <a:t>0</a:t>
            </a:r>
            <a:r>
              <a:rPr lang="en-US" sz="1600" b="1" dirty="0">
                <a:ea typeface="Times New Roman" pitchFamily="18" charset="0"/>
              </a:rPr>
              <a:t>                 P</a:t>
            </a:r>
            <a:r>
              <a:rPr lang="en-US" sz="1600" b="1" baseline="-25000" dirty="0">
                <a:ea typeface="Times New Roman" pitchFamily="18" charset="0"/>
              </a:rPr>
              <a:t>1</a:t>
            </a:r>
            <a:r>
              <a:rPr lang="en-US" sz="1600" b="1" dirty="0">
                <a:ea typeface="Times New Roman" pitchFamily="18" charset="0"/>
              </a:rPr>
              <a:t>                  P</a:t>
            </a:r>
            <a:r>
              <a:rPr lang="en-US" sz="1600" b="1" baseline="-25000" dirty="0">
                <a:ea typeface="Times New Roman" pitchFamily="18" charset="0"/>
              </a:rPr>
              <a:t>2</a:t>
            </a:r>
            <a:r>
              <a:rPr lang="en-US" sz="1600" b="1" dirty="0">
                <a:ea typeface="Times New Roman" pitchFamily="18" charset="0"/>
              </a:rPr>
              <a:t>                 P</a:t>
            </a:r>
            <a:r>
              <a:rPr lang="en-US" sz="1600" b="1" baseline="-25000" dirty="0">
                <a:ea typeface="Times New Roman" pitchFamily="18" charset="0"/>
              </a:rPr>
              <a:t>3</a:t>
            </a: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        </a:t>
            </a:r>
            <a:r>
              <a:rPr lang="en-US" sz="1600" b="1" dirty="0">
                <a:latin typeface="Arial" charset="0"/>
                <a:cs typeface="Arial" charset="0"/>
              </a:rPr>
              <a:t>13   7  12        8   5   4           6  1  3         9   2  10</a:t>
            </a:r>
            <a:endParaRPr lang="en-US" sz="1400" dirty="0">
              <a:latin typeface="Arial" charset="0"/>
              <a:cs typeface="Arial" charset="0"/>
            </a:endParaRPr>
          </a:p>
          <a:p>
            <a:pPr marL="342900" indent="-342900" eaLnBrk="1" hangingPunct="1">
              <a:defRPr/>
            </a:pPr>
            <a:endParaRPr lang="pt-BR" sz="1200" dirty="0">
              <a:latin typeface="Arial" charset="0"/>
              <a:cs typeface="Arial" charset="0"/>
            </a:endParaRPr>
          </a:p>
          <a:p>
            <a:pPr marL="342900" indent="-342900" eaLnBrk="1" hangingPunct="1">
              <a:defRPr/>
            </a:pPr>
            <a:r>
              <a:rPr lang="pt-BR" sz="1600" dirty="0">
                <a:latin typeface="Arial" charset="0"/>
                <a:cs typeface="Arial" charset="0"/>
              </a:rPr>
              <a:t>Local sort</a:t>
            </a:r>
          </a:p>
          <a:p>
            <a:pPr marL="342900" indent="-342900" eaLnBrk="1" hangingPunct="1">
              <a:defRPr/>
            </a:pPr>
            <a:r>
              <a:rPr lang="en-US" sz="1600" b="1" dirty="0">
                <a:latin typeface="Arial" charset="0"/>
                <a:cs typeface="Arial" charset="0"/>
              </a:rPr>
              <a:t>        7  12  13        4   5   8           1  3  6         2   9  10</a:t>
            </a:r>
            <a:endParaRPr lang="en-US" sz="1400" dirty="0">
              <a:latin typeface="Arial" charset="0"/>
              <a:cs typeface="Arial" charset="0"/>
            </a:endParaRPr>
          </a:p>
          <a:p>
            <a:pPr marL="342900" indent="-342900"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O-E </a:t>
            </a:r>
          </a:p>
          <a:p>
            <a:pPr marL="342900" indent="-342900" eaLnBrk="1" hangingPunct="1">
              <a:defRPr/>
            </a:pPr>
            <a:endParaRPr lang="en-US" sz="14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Arial" charset="0"/>
                <a:cs typeface="Arial" charset="0"/>
              </a:rPr>
              <a:t>         4   5   7         8  12  13          1  2  3        6  9  10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E-O                           </a:t>
            </a:r>
          </a:p>
          <a:p>
            <a:pPr eaLnBrk="1" hangingPunct="1">
              <a:defRPr/>
            </a:pPr>
            <a:endParaRPr lang="en-US" sz="14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Arial" charset="0"/>
                <a:cs typeface="Arial" charset="0"/>
              </a:rPr>
              <a:t>         4   5   7           1  2  3           8  12  13      6  9  10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O-E              </a:t>
            </a:r>
          </a:p>
          <a:p>
            <a:pPr eaLnBrk="1" hangingPunct="1">
              <a:defRPr/>
            </a:pPr>
            <a:endParaRPr lang="en-US" sz="14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Arial" charset="0"/>
                <a:cs typeface="Arial" charset="0"/>
              </a:rPr>
              <a:t>         1   2   3           4  5  7             6   8  9       10 12  13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E-O                           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defRPr/>
            </a:pPr>
            <a:r>
              <a:rPr lang="en-US" sz="1600" b="1" dirty="0">
                <a:latin typeface="Arial" charset="0"/>
                <a:cs typeface="Arial" charset="0"/>
              </a:rPr>
              <a:t>SORTED</a:t>
            </a:r>
            <a:r>
              <a:rPr lang="en-US" sz="1400" b="1" dirty="0">
                <a:latin typeface="Arial" charset="0"/>
                <a:cs typeface="Arial" charset="0"/>
              </a:rPr>
              <a:t>:</a:t>
            </a:r>
            <a:r>
              <a:rPr lang="en-US" sz="1200" b="1" dirty="0">
                <a:latin typeface="Arial" charset="0"/>
                <a:cs typeface="Arial" charset="0"/>
              </a:rPr>
              <a:t> </a:t>
            </a:r>
            <a:r>
              <a:rPr lang="en-US" sz="1600" b="1" dirty="0">
                <a:latin typeface="Arial" charset="0"/>
                <a:cs typeface="Arial" charset="0"/>
              </a:rPr>
              <a:t>   1  2  3      4  5  6        7  8  9       10 12 13</a:t>
            </a:r>
            <a:endParaRPr lang="en-US" sz="1200" b="1" dirty="0">
              <a:latin typeface="Arial" charset="0"/>
              <a:cs typeface="Arial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743200" y="2971800"/>
            <a:ext cx="1066800" cy="230188"/>
            <a:chOff x="2362201" y="3351212"/>
            <a:chExt cx="1066800" cy="230189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rot="5400000" flipH="1" flipV="1">
              <a:off x="2249489" y="3465513"/>
              <a:ext cx="227013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 bwMode="auto">
            <a:xfrm rot="5400000" flipH="1" flipV="1">
              <a:off x="3313908" y="3464718"/>
              <a:ext cx="228601" cy="1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 rot="10800000">
              <a:off x="2362201" y="3579813"/>
              <a:ext cx="10668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105400" y="2973389"/>
            <a:ext cx="1066800" cy="230187"/>
            <a:chOff x="4572000" y="3352801"/>
            <a:chExt cx="1066800" cy="230189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rot="5400000" flipH="1" flipV="1">
              <a:off x="4459286" y="3467102"/>
              <a:ext cx="227015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 bwMode="auto">
            <a:xfrm rot="5400000" flipH="1" flipV="1">
              <a:off x="5523706" y="3466308"/>
              <a:ext cx="228602" cy="1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 rot="10800000">
              <a:off x="4572000" y="3581403"/>
              <a:ext cx="1066800" cy="15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962400" y="3657600"/>
            <a:ext cx="1066800" cy="230188"/>
            <a:chOff x="2362201" y="3351212"/>
            <a:chExt cx="1066800" cy="230189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rot="5400000" flipH="1" flipV="1">
              <a:off x="2249489" y="3465513"/>
              <a:ext cx="227013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 bwMode="auto">
            <a:xfrm rot="5400000" flipH="1" flipV="1">
              <a:off x="3313908" y="3464718"/>
              <a:ext cx="228601" cy="1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auto">
            <a:xfrm rot="10800000">
              <a:off x="2362201" y="3579813"/>
              <a:ext cx="10668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743200" y="4265614"/>
            <a:ext cx="1066800" cy="230187"/>
            <a:chOff x="2362201" y="3351212"/>
            <a:chExt cx="1066800" cy="230189"/>
          </a:xfrm>
        </p:grpSpPr>
        <p:cxnSp>
          <p:nvCxnSpPr>
            <p:cNvPr id="24" name="Straight Arrow Connector 23"/>
            <p:cNvCxnSpPr/>
            <p:nvPr/>
          </p:nvCxnSpPr>
          <p:spPr bwMode="auto">
            <a:xfrm rot="5400000" flipH="1" flipV="1">
              <a:off x="2249487" y="3465513"/>
              <a:ext cx="227015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 bwMode="auto">
            <a:xfrm rot="5400000" flipH="1" flipV="1">
              <a:off x="3313907" y="3464719"/>
              <a:ext cx="228602" cy="1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 bwMode="auto">
            <a:xfrm rot="10800000">
              <a:off x="2362201" y="3579814"/>
              <a:ext cx="1066800" cy="15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105400" y="4267200"/>
            <a:ext cx="1066800" cy="230188"/>
            <a:chOff x="4572000" y="3352801"/>
            <a:chExt cx="1066800" cy="230189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rot="5400000" flipH="1" flipV="1">
              <a:off x="4459288" y="3467102"/>
              <a:ext cx="227013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 bwMode="auto">
            <a:xfrm rot="5400000" flipH="1" flipV="1">
              <a:off x="5523707" y="3466307"/>
              <a:ext cx="228601" cy="1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auto">
            <a:xfrm rot="10800000">
              <a:off x="4572000" y="3581402"/>
              <a:ext cx="10668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3962400" y="4953000"/>
            <a:ext cx="1066800" cy="230188"/>
            <a:chOff x="2362201" y="3351212"/>
            <a:chExt cx="1066800" cy="230189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 rot="5400000" flipH="1" flipV="1">
              <a:off x="2249489" y="3465513"/>
              <a:ext cx="227013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 rot="5400000" flipH="1" flipV="1">
              <a:off x="3313908" y="3464718"/>
              <a:ext cx="228601" cy="1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 rot="10800000">
              <a:off x="2362201" y="3579813"/>
              <a:ext cx="10668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629972" y="823344"/>
            <a:ext cx="117929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Each PE gets </a:t>
            </a:r>
            <a:r>
              <a:rPr lang="en-US" altLang="zh-TW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n/p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numbers. First, PEs sort </a:t>
            </a:r>
            <a:r>
              <a:rPr lang="en-US" altLang="zh-TW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n/p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locally, then they run </a:t>
            </a:r>
          </a:p>
          <a:p>
            <a:pPr eaLnBrk="1" hangingPunct="1">
              <a:defRPr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odd-even trans. algorithm each time doing a merge-split for </a:t>
            </a:r>
            <a:r>
              <a:rPr lang="en-US" altLang="zh-TW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2n/p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numbers.</a:t>
            </a:r>
          </a:p>
        </p:txBody>
      </p:sp>
      <p:sp>
        <p:nvSpPr>
          <p:cNvPr id="18" name="矩形 17"/>
          <p:cNvSpPr/>
          <p:nvPr/>
        </p:nvSpPr>
        <p:spPr>
          <a:xfrm>
            <a:off x="1078141" y="5723590"/>
            <a:ext cx="1089659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Time complexity: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baseline="-25000" dirty="0" err="1"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= (Local Sort) + (p merge-splits) +(p exchanges)</a:t>
            </a:r>
          </a:p>
          <a:p>
            <a:pPr eaLnBrk="1" hangingPunct="1">
              <a:defRPr/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	             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baseline="-25000" dirty="0" err="1"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= (n/p)log(n/p) + p*(n/p) + p*(n/p) = (n/p)log(n/p) + 2n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95869" y="416548"/>
            <a:ext cx="8596668" cy="1320800"/>
          </a:xfrm>
        </p:spPr>
        <p:txBody>
          <a:bodyPr/>
          <a:lstStyle/>
          <a:p>
            <a:r>
              <a:rPr lang="en-US" altLang="zh-TW" dirty="0" err="1"/>
              <a:t>Mergesort</a:t>
            </a:r>
            <a:r>
              <a:rPr lang="en-US" altLang="zh-TW" dirty="0"/>
              <a:t> (1/2)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91750" y="1324950"/>
            <a:ext cx="11195450" cy="280828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divide-and-conquer algorithm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method to sort a vector; first subdivides it in two parts, applies again the same method to each part and when they are both sorted (2 sorted vectors/lists) with m and n elements, they are merged to produce a sorted vector that contains m + n elements of the initial vector</a:t>
            </a:r>
          </a:p>
          <a:p>
            <a:r>
              <a:rPr lang="pt-BR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complexidade is O(n log n).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188" y="4149813"/>
            <a:ext cx="5927866" cy="609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041637"/>
            <a:ext cx="5951454" cy="70008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00" y="5989728"/>
            <a:ext cx="5976854" cy="636588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4303990" y="4759414"/>
            <a:ext cx="0" cy="2822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303990" y="5707506"/>
            <a:ext cx="0" cy="2822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03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Parallelizing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Divide &amp; Conquer 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Sequential:  O(𝑛 log 𝑛)  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Parallel:  𝑂(𝑛)</a:t>
            </a:r>
            <a:endParaRPr lang="en-US" altLang="zh-TW" sz="2400" dirty="0">
              <a:latin typeface="Times New Roman" panose="02020603050405020304" pitchFamily="18" charset="0"/>
              <a:ea typeface="Arial Unicode MS" panose="020B0604020202020204" pitchFamily="34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latin typeface="Times New Roman" panose="02020603050405020304" pitchFamily="18" charset="0"/>
              <a:ea typeface="Arial Unicode MS" panose="020B0604020202020204" pitchFamily="34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latin typeface="Times New Roman" panose="02020603050405020304" pitchFamily="18" charset="0"/>
              <a:ea typeface="Arial Unicode MS" panose="020B060402020202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53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B47B0E-D112-46FB-A3F0-D48F1B47D8CC}" type="slidenum">
              <a:rPr lang="en-US" altLang="en-US" sz="1200">
                <a:solidFill>
                  <a:srgbClr val="D38E27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D38E27"/>
              </a:solidFill>
              <a:latin typeface="Arial" panose="020B0604020202020204" pitchFamily="34" charset="0"/>
            </a:endParaRP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68601"/>
            <a:ext cx="6934200" cy="390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521657" y="3252298"/>
                <a:ext cx="1165162" cy="36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657" y="3252298"/>
                <a:ext cx="1165162" cy="365760"/>
              </a:xfrm>
              <a:prstGeom prst="rect">
                <a:avLst/>
              </a:prstGeom>
              <a:blipFill rotWithShape="0">
                <a:blip r:embed="rId3"/>
                <a:stretch>
                  <a:fillRect l="-5759" r="-1571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6449945" y="1066504"/>
                <a:ext cx="5406480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𝑐𝑜𝑚𝑚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+…+1)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45" y="1066504"/>
                <a:ext cx="5406480" cy="6531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6449945" y="1853506"/>
                <a:ext cx="5430910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𝑐𝑜𝑚𝑝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+…+2)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45" y="1853506"/>
                <a:ext cx="5430910" cy="6531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8231</TotalTime>
  <Words>1422</Words>
  <Application>Microsoft Office PowerPoint</Application>
  <PresentationFormat>寬螢幕</PresentationFormat>
  <Paragraphs>162</Paragraphs>
  <Slides>21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Arial Unicode MS</vt:lpstr>
      <vt:lpstr>微軟正黑體</vt:lpstr>
      <vt:lpstr>Arial</vt:lpstr>
      <vt:lpstr>Cambria Math</vt:lpstr>
      <vt:lpstr>Times New Roman</vt:lpstr>
      <vt:lpstr>Trebuchet MS</vt:lpstr>
      <vt:lpstr>Wingdings 3</vt:lpstr>
      <vt:lpstr>多面向</vt:lpstr>
      <vt:lpstr>Equation</vt:lpstr>
      <vt:lpstr>Parallel Sorting Algorithms </vt:lpstr>
      <vt:lpstr>Sorting Algorithms</vt:lpstr>
      <vt:lpstr>Potential Speedup</vt:lpstr>
      <vt:lpstr>Odd-Even with transposition (1/2)</vt:lpstr>
      <vt:lpstr>Odd-Even Transposition Sort - example </vt:lpstr>
      <vt:lpstr>Example</vt:lpstr>
      <vt:lpstr>Odd-Even Transposition Sort – Example (N &gt;&gt; P) </vt:lpstr>
      <vt:lpstr>Mergesort (1/2) </vt:lpstr>
      <vt:lpstr>Parallelizing Mergesort </vt:lpstr>
      <vt:lpstr>Parallel Quicksort</vt:lpstr>
      <vt:lpstr>Difficulties with the allocation of processes organized in a tree</vt:lpstr>
      <vt:lpstr>Odd-Even mergesort </vt:lpstr>
      <vt:lpstr>Bitonic Mergesort</vt:lpstr>
      <vt:lpstr>Characteristic of Botonic Sequence</vt:lpstr>
      <vt:lpstr>Binary Split</vt:lpstr>
      <vt:lpstr>Repeated application of binary split </vt:lpstr>
      <vt:lpstr>Sorting an arbitrary sequence </vt:lpstr>
      <vt:lpstr>Sorting an arbitrary sequence</vt:lpstr>
      <vt:lpstr>Sorting an arbitrary sequence</vt:lpstr>
      <vt:lpstr>Example of bitonic sorting</vt:lpstr>
      <vt:lpstr>PowerPoint 簡報</vt:lpstr>
    </vt:vector>
  </TitlesOfParts>
  <Company>LAU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Amina Maarouf</dc:creator>
  <cp:lastModifiedBy>Brucelin</cp:lastModifiedBy>
  <cp:revision>225</cp:revision>
  <dcterms:created xsi:type="dcterms:W3CDTF">2005-03-06T10:51:30Z</dcterms:created>
  <dcterms:modified xsi:type="dcterms:W3CDTF">2021-03-15T13:20:30Z</dcterms:modified>
</cp:coreProperties>
</file>