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003C5-13DF-E697-52E5-3B5E3CEEB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569C62-01C3-5AA9-8580-FC0AA0045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2FB1AB-F339-2426-2E6D-B7C64B32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A9C8F-E493-7D65-73CB-AAD435FE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93C68-418A-CA0B-1B8B-62170A25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2DF5B-60D9-13A5-E8BE-9AD72240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EE19B3-F9D2-374E-24AC-3DC96734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219E5-33B4-D70B-5789-2528A646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AC646-A033-427E-3B82-CA308A5D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0CC46-0760-CB16-84D1-53D312D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CA734F-61AB-57F5-674F-23EBB729C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67F50B-EB06-4278-D471-EA28322C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3A83F-072B-6616-59C0-E17B8141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095B9-83F2-2E05-68FE-FC12C2A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AF9E9-6043-CDBC-1CA7-C222FB33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AD7E2-597A-5E34-C1D7-567350CF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AE68A-0546-4A2F-2BF1-222AF013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25791-BD05-C730-E8D9-711CFF77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46A6A-73E7-5A0A-CF09-A0BDD27F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8ABFE-EDDA-A46A-9297-178E715C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AF23-B631-A1A2-0495-80F1B054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4C8EA-738C-57D0-03F2-6E35C61F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451D4-F48C-FAA6-E1F1-2E2B818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31399-0A29-06A1-6A98-F3DA466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8B511-6F88-2F28-8FBD-96E2E867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BB734-4880-B512-EAD8-F426059B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38E42-386C-7E07-754C-A83C1E7F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B37394-19D3-A100-F12B-3115CDC0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DF6-93B3-A37C-430F-987F98AE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D86230-3CC0-D007-7BA2-942B1529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B43EA2-9098-3A6E-B4DA-08C218B1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4C01B-BD48-A270-01F1-1D8FAA17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57CD50-9836-EB9A-E111-EB7D902D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9918A0-F514-55A9-705E-E0CF6CA77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1319D6-5567-2A76-F6D5-20A7C3A2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C79744-F9AB-EF30-4E76-79ADC9F9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5D767F-55AA-FD1B-42F4-C9279AF9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5EA072-7EDF-158F-B91F-6ECB6E4F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B158CF-FE4A-F48C-B386-357452BD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8D2B-D65F-642D-0264-D84F6563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E9BC88-3ACA-EFAA-7114-3FC043F8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C095D5-284A-CB71-E75D-7092DF9E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FC856D-430D-A3B1-4A7E-0425C591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0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C8FF5F-4447-5AE4-154F-13F176E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69F6E3-C907-D297-8781-79E87182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CC4C9-A31D-C632-5867-2A858F45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4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79E95-62B3-0818-307B-A5A2FB5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8E0C7-3196-BF2A-0F91-59FB09C3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535E71-41E3-19E3-BDA2-D53C7DF3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34E66-CB6E-3669-7B9A-318F0AC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CA1CCE-9710-8C15-4654-5EE84CDA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621DC8-5FB0-77C4-80F0-308B8E34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8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C94F3-D130-8E09-C34E-7C2EC5E8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B775E2-62D8-9FF0-E50B-4A001C98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6561DD-B196-AD00-053A-EEEF60D3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A1C42-A12E-E61C-906A-344CE65A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739C11-64E7-E49B-0587-6FA65A02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9CF918-53DD-5049-B6C7-4D06A216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39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1B73E7-6528-072F-020B-5CCDCF56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7CC56-0707-8A34-7B0F-27D8BD77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428AA-4F0A-4485-7D17-CB0B4DC77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D6E5-FD58-47A7-992F-D6C6E04C56FA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AB5986-7DD9-F00D-7C94-B7CE1788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EE9C-9C30-E083-F382-A458B749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EA4D-01CC-4FD0-9C0B-F187537881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1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6F4387-0854-EF3C-EE78-85AD91403634}"/>
              </a:ext>
            </a:extLst>
          </p:cNvPr>
          <p:cNvSpPr txBox="1"/>
          <p:nvPr/>
        </p:nvSpPr>
        <p:spPr>
          <a:xfrm>
            <a:off x="3346161" y="198886"/>
            <a:ext cx="6604945" cy="650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b="1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微軟正黑體" panose="020B0604030504040204" pitchFamily="34" charset="-120"/>
              </a:rPr>
              <a:t>九合一大選市長選舉關鍵字分析</a:t>
            </a:r>
            <a:endParaRPr lang="en-US" altLang="zh-TW" sz="3600" b="1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Rockwell Condensed" panose="02060603050405020104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7B5228-E88F-06EE-1E2B-DDABE56D2189}"/>
              </a:ext>
            </a:extLst>
          </p:cNvPr>
          <p:cNvSpPr txBox="1"/>
          <p:nvPr/>
        </p:nvSpPr>
        <p:spPr>
          <a:xfrm>
            <a:off x="8040461" y="962956"/>
            <a:ext cx="4035409" cy="1434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巨資四</a:t>
            </a:r>
            <a:r>
              <a:rPr lang="en-US" altLang="zh-TW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08170107	</a:t>
            </a: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張智淵</a:t>
            </a:r>
            <a:endParaRPr lang="en-US" altLang="zh-TW" sz="2000" b="1" cap="all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巨資四</a:t>
            </a:r>
            <a:r>
              <a:rPr lang="en-US" altLang="zh-TW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08170138	</a:t>
            </a: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彭英致</a:t>
            </a:r>
            <a:endParaRPr lang="en-US" altLang="zh-TW" sz="2000" b="1" cap="all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巨資四</a:t>
            </a:r>
            <a:r>
              <a:rPr lang="en-US" altLang="zh-TW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08170245	</a:t>
            </a:r>
            <a:r>
              <a:rPr lang="zh-TW" altLang="en-US" sz="20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陳思幃</a:t>
            </a:r>
            <a:endParaRPr lang="en-US" altLang="zh-TW" sz="2000" b="1" cap="all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B0650D-C399-6E43-2399-84A33316CB44}"/>
              </a:ext>
            </a:extLst>
          </p:cNvPr>
          <p:cNvSpPr txBox="1"/>
          <p:nvPr/>
        </p:nvSpPr>
        <p:spPr>
          <a:xfrm>
            <a:off x="178577" y="962956"/>
            <a:ext cx="7746223" cy="3729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爬取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PTT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各候選人文章，初步統計聲量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藉由與候選人相關的新聞資料，篩 選出關鍵詞彙，包含與候選人相關的議題、政治事件等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Label Studio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將收集到的資料作情感分類，統計正負情緒篇數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資料來源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PTT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八卦版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Gossiping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、政黑板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HatePolitics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34290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使用文字雲以及社群網路圖來探討各候選人的各種關鍵字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將斷詞後的結果利用關聯規則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進行分析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，了解與候選人有關的重要新聞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0E09D1-41FB-5B4E-C01F-114ECF8D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7" y="4660648"/>
            <a:ext cx="3899444" cy="19984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53AA411-FE01-F1D3-800B-FC67F0A2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04" y="4660646"/>
            <a:ext cx="3899444" cy="19984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AF9699-428B-D9B6-FBAE-E808E907E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631" y="4660647"/>
            <a:ext cx="3875071" cy="19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E629F75-A924-3E79-F34F-3CE6A9BA8B5A}"/>
              </a:ext>
            </a:extLst>
          </p:cNvPr>
          <p:cNvGrpSpPr/>
          <p:nvPr/>
        </p:nvGrpSpPr>
        <p:grpSpPr>
          <a:xfrm>
            <a:off x="158622" y="111968"/>
            <a:ext cx="4590660" cy="3200400"/>
            <a:chOff x="2667000" y="1040361"/>
            <a:chExt cx="6858000" cy="47772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A25AC9-D26E-C27D-F22D-F2415A3B4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14" b="16326"/>
            <a:stretch/>
          </p:blipFill>
          <p:spPr>
            <a:xfrm>
              <a:off x="2667000" y="1040361"/>
              <a:ext cx="6858000" cy="4777275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B82C426-05C7-BB18-B10A-8E0A1CE7433C}"/>
                </a:ext>
              </a:extLst>
            </p:cNvPr>
            <p:cNvSpPr/>
            <p:nvPr/>
          </p:nvSpPr>
          <p:spPr>
            <a:xfrm>
              <a:off x="4372923" y="1092072"/>
              <a:ext cx="3054244" cy="192132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592FE6E-D041-5067-35B3-933344703AAE}"/>
                </a:ext>
              </a:extLst>
            </p:cNvPr>
            <p:cNvSpPr/>
            <p:nvPr/>
          </p:nvSpPr>
          <p:spPr>
            <a:xfrm>
              <a:off x="2667000" y="4292081"/>
              <a:ext cx="2138265" cy="129800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4F4C387-9C71-BDA1-C560-EBE61D7F052D}"/>
                </a:ext>
              </a:extLst>
            </p:cNvPr>
            <p:cNvSpPr/>
            <p:nvPr/>
          </p:nvSpPr>
          <p:spPr>
            <a:xfrm>
              <a:off x="7203233" y="4161453"/>
              <a:ext cx="2321767" cy="144170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07D1F4C7-497D-5987-330A-3249547B7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953" y="1292127"/>
              <a:ext cx="508117" cy="335007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D4BDCB5-1121-E861-2CF4-B7D249350E46}"/>
                </a:ext>
              </a:extLst>
            </p:cNvPr>
            <p:cNvSpPr txBox="1"/>
            <p:nvPr/>
          </p:nvSpPr>
          <p:spPr>
            <a:xfrm>
              <a:off x="7763070" y="1092072"/>
              <a:ext cx="1212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差集詞彙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26B977D-CF66-86FD-9B0A-72765E6D18C7}"/>
                </a:ext>
              </a:extLst>
            </p:cNvPr>
            <p:cNvSpPr/>
            <p:nvPr/>
          </p:nvSpPr>
          <p:spPr>
            <a:xfrm>
              <a:off x="4327047" y="3013397"/>
              <a:ext cx="3277402" cy="2006471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2108EF9-D7FB-71FD-B0A4-7A9ADDBB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473" y="3321172"/>
              <a:ext cx="508117" cy="335007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69A03C7-94F0-6B26-BF84-A6A65209E9A5}"/>
                </a:ext>
              </a:extLst>
            </p:cNvPr>
            <p:cNvSpPr txBox="1"/>
            <p:nvPr/>
          </p:nvSpPr>
          <p:spPr>
            <a:xfrm>
              <a:off x="8028590" y="3121705"/>
              <a:ext cx="1212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交集詞彙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82EF4BD-37B6-7B2C-90DE-BE62C602A350}"/>
              </a:ext>
            </a:extLst>
          </p:cNvPr>
          <p:cNvGrpSpPr/>
          <p:nvPr/>
        </p:nvGrpSpPr>
        <p:grpSpPr>
          <a:xfrm>
            <a:off x="158622" y="3597193"/>
            <a:ext cx="4304323" cy="1988625"/>
            <a:chOff x="255235" y="4068147"/>
            <a:chExt cx="4717981" cy="216153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5AA465F-2791-77AF-552C-86F7C18F4634}"/>
                </a:ext>
              </a:extLst>
            </p:cNvPr>
            <p:cNvGrpSpPr/>
            <p:nvPr/>
          </p:nvGrpSpPr>
          <p:grpSpPr>
            <a:xfrm>
              <a:off x="255235" y="4537650"/>
              <a:ext cx="4717981" cy="1692032"/>
              <a:chOff x="353922" y="1473197"/>
              <a:chExt cx="5300378" cy="2165750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BE3F97AD-5D9D-ADEB-A826-5DBFF9894A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5384"/>
              <a:stretch/>
            </p:blipFill>
            <p:spPr>
              <a:xfrm>
                <a:off x="353922" y="1473197"/>
                <a:ext cx="5300378" cy="710166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D2DB4FEE-529F-19F9-BA50-8F66644BC3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2538" b="39781"/>
              <a:stretch/>
            </p:blipFill>
            <p:spPr>
              <a:xfrm>
                <a:off x="353922" y="2183363"/>
                <a:ext cx="5300378" cy="373227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F99F86F-EE6D-2AFB-A62F-02D5D47A45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9815" b="32503"/>
              <a:stretch/>
            </p:blipFill>
            <p:spPr>
              <a:xfrm>
                <a:off x="353922" y="2556590"/>
                <a:ext cx="5300378" cy="373227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704AF5EE-FAAD-384E-4109-6713AD5CEA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6805" b="5513"/>
              <a:stretch/>
            </p:blipFill>
            <p:spPr>
              <a:xfrm>
                <a:off x="353922" y="2929817"/>
                <a:ext cx="5300378" cy="373227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595A22D4-E9BC-1D80-EB3C-C0754F0C67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0034"/>
              <a:stretch/>
            </p:blipFill>
            <p:spPr>
              <a:xfrm>
                <a:off x="353922" y="3303044"/>
                <a:ext cx="5300378" cy="335903"/>
              </a:xfrm>
              <a:prstGeom prst="rect">
                <a:avLst/>
              </a:prstGeom>
            </p:spPr>
          </p:pic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C69539D-DCCB-B1E4-6797-5A03405B734E}"/>
                </a:ext>
              </a:extLst>
            </p:cNvPr>
            <p:cNvSpPr txBox="1"/>
            <p:nvPr/>
          </p:nvSpPr>
          <p:spPr>
            <a:xfrm>
              <a:off x="255235" y="4068147"/>
              <a:ext cx="4717981" cy="4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陳時中的文章進行關聯規則分析</a:t>
              </a: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D7AA96-0DFF-2CB5-0342-E38946B13597}"/>
              </a:ext>
            </a:extLst>
          </p:cNvPr>
          <p:cNvSpPr txBox="1"/>
          <p:nvPr/>
        </p:nvSpPr>
        <p:spPr>
          <a:xfrm>
            <a:off x="1483771" y="2810872"/>
            <a:ext cx="197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社群網路圖差集、交集分析與視覺化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48D3143-ACC1-1981-3532-931ABD08FCBE}"/>
              </a:ext>
            </a:extLst>
          </p:cNvPr>
          <p:cNvSpPr txBox="1"/>
          <p:nvPr/>
        </p:nvSpPr>
        <p:spPr>
          <a:xfrm>
            <a:off x="5016054" y="140515"/>
            <a:ext cx="603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Studio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對資料進行情感分類後進行簡易統計分析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7C76DA4-70E6-B8E2-AE4F-D71CDE1695EB}"/>
              </a:ext>
            </a:extLst>
          </p:cNvPr>
          <p:cNvGrpSpPr/>
          <p:nvPr/>
        </p:nvGrpSpPr>
        <p:grpSpPr>
          <a:xfrm>
            <a:off x="5016054" y="527797"/>
            <a:ext cx="5971974" cy="4872473"/>
            <a:chOff x="4724400" y="114752"/>
            <a:chExt cx="7380514" cy="6628497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43D9C6B7-68A7-F260-6EA3-66EECDB3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549757"/>
              <a:ext cx="7380514" cy="3193492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316AE9E7-BB03-4FD7-9F4E-662D0867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14752"/>
              <a:ext cx="7380514" cy="319349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47E9B16-2900-9EA7-E3E7-912C7F231DDF}"/>
                </a:ext>
              </a:extLst>
            </p:cNvPr>
            <p:cNvSpPr txBox="1"/>
            <p:nvPr/>
          </p:nvSpPr>
          <p:spPr>
            <a:xfrm>
              <a:off x="9168063" y="2815389"/>
              <a:ext cx="2827421" cy="39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所有文章正負面情緒篇數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FE1756A-12BD-6D50-0174-222DE102B232}"/>
                </a:ext>
              </a:extLst>
            </p:cNvPr>
            <p:cNvSpPr txBox="1"/>
            <p:nvPr/>
          </p:nvSpPr>
          <p:spPr>
            <a:xfrm>
              <a:off x="8253663" y="3549756"/>
              <a:ext cx="3741822" cy="39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所有文章正負面情緒篇數</a:t>
              </a:r>
              <a:r>
                <a:rPr lang="en-US" altLang="zh-TW" sz="1400" dirty="0"/>
                <a:t>(</a:t>
              </a:r>
              <a:r>
                <a:rPr lang="zh-TW" altLang="en-US" sz="1400" dirty="0"/>
                <a:t>候選人</a:t>
              </a:r>
              <a:r>
                <a:rPr lang="en-US" altLang="zh-TW" sz="1400" dirty="0"/>
                <a:t>)</a:t>
              </a:r>
              <a:endParaRPr lang="zh-TW" altLang="en-US" sz="1400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F97339-4E41-DB31-DB7A-7362C61B7C53}"/>
              </a:ext>
            </a:extLst>
          </p:cNvPr>
          <p:cNvSpPr txBox="1"/>
          <p:nvPr/>
        </p:nvSpPr>
        <p:spPr>
          <a:xfrm>
            <a:off x="5016054" y="5362783"/>
            <a:ext cx="59719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P/N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陳時中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0.385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蔣萬安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1.323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黃珊珊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8822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197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Rockwell</vt:lpstr>
      <vt:lpstr>Rockwell Condensed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彭英致</dc:creator>
  <cp:lastModifiedBy>張智淵</cp:lastModifiedBy>
  <cp:revision>3</cp:revision>
  <dcterms:created xsi:type="dcterms:W3CDTF">2022-12-25T09:22:15Z</dcterms:created>
  <dcterms:modified xsi:type="dcterms:W3CDTF">2022-12-25T12:04:09Z</dcterms:modified>
</cp:coreProperties>
</file>