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64" r:id="rId4"/>
    <p:sldId id="258" r:id="rId5"/>
    <p:sldId id="265" r:id="rId6"/>
    <p:sldId id="259" r:id="rId7"/>
    <p:sldId id="260" r:id="rId8"/>
    <p:sldId id="263"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59" d="100"/>
          <a:sy n="59" d="100"/>
        </p:scale>
        <p:origin x="67" y="571"/>
      </p:cViewPr>
      <p:guideLst/>
    </p:cSldViewPr>
  </p:slideViewPr>
  <p:notesTextViewPr>
    <p:cViewPr>
      <p:scale>
        <a:sx n="1" d="1"/>
        <a:sy n="1" d="1"/>
      </p:scale>
      <p:origin x="0" y="0"/>
    </p:cViewPr>
  </p:notesTextViewPr>
  <p:sorterViewPr>
    <p:cViewPr>
      <p:scale>
        <a:sx n="100" d="100"/>
        <a:sy n="100" d="100"/>
      </p:scale>
      <p:origin x="0" y="-34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4B2E738-4931-4833-ACF8-D544B7AD2512}" type="datetimeFigureOut">
              <a:rPr lang="zh-TW" altLang="en-US" smtClean="0"/>
              <a:t>2022/12/25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5E6FAE6-E94F-4649-A757-1DAC29E32D70}" type="slidenum">
              <a:rPr lang="zh-TW" altLang="en-US" smtClean="0"/>
              <a:t>‹#›</a:t>
            </a:fld>
            <a:endParaRPr lang="zh-TW" altLang="en-US"/>
          </a:p>
        </p:txBody>
      </p:sp>
    </p:spTree>
    <p:extLst>
      <p:ext uri="{BB962C8B-B14F-4D97-AF65-F5344CB8AC3E}">
        <p14:creationId xmlns:p14="http://schemas.microsoft.com/office/powerpoint/2010/main" val="1468518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4B2E738-4931-4833-ACF8-D544B7AD2512}" type="datetimeFigureOut">
              <a:rPr lang="zh-TW" altLang="en-US" smtClean="0"/>
              <a:t>2022/12/25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5E6FAE6-E94F-4649-A757-1DAC29E32D70}" type="slidenum">
              <a:rPr lang="zh-TW" altLang="en-US" smtClean="0"/>
              <a:t>‹#›</a:t>
            </a:fld>
            <a:endParaRPr lang="zh-TW" altLang="en-US"/>
          </a:p>
        </p:txBody>
      </p:sp>
    </p:spTree>
    <p:extLst>
      <p:ext uri="{BB962C8B-B14F-4D97-AF65-F5344CB8AC3E}">
        <p14:creationId xmlns:p14="http://schemas.microsoft.com/office/powerpoint/2010/main" val="2940081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4B2E738-4931-4833-ACF8-D544B7AD2512}" type="datetimeFigureOut">
              <a:rPr lang="zh-TW" altLang="en-US" smtClean="0"/>
              <a:t>2022/12/25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5E6FAE6-E94F-4649-A757-1DAC29E32D70}" type="slidenum">
              <a:rPr lang="zh-TW" altLang="en-US" smtClean="0"/>
              <a:t>‹#›</a:t>
            </a:fld>
            <a:endParaRPr lang="zh-TW" altLang="en-US"/>
          </a:p>
        </p:txBody>
      </p:sp>
    </p:spTree>
    <p:extLst>
      <p:ext uri="{BB962C8B-B14F-4D97-AF65-F5344CB8AC3E}">
        <p14:creationId xmlns:p14="http://schemas.microsoft.com/office/powerpoint/2010/main" val="65225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4B2E738-4931-4833-ACF8-D544B7AD2512}" type="datetimeFigureOut">
              <a:rPr lang="zh-TW" altLang="en-US" smtClean="0"/>
              <a:t>2022/12/25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5E6FAE6-E94F-4649-A757-1DAC29E32D70}" type="slidenum">
              <a:rPr lang="zh-TW" altLang="en-US" smtClean="0"/>
              <a:t>‹#›</a:t>
            </a:fld>
            <a:endParaRPr lang="zh-TW" altLang="en-US"/>
          </a:p>
        </p:txBody>
      </p:sp>
    </p:spTree>
    <p:extLst>
      <p:ext uri="{BB962C8B-B14F-4D97-AF65-F5344CB8AC3E}">
        <p14:creationId xmlns:p14="http://schemas.microsoft.com/office/powerpoint/2010/main" val="35337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8593667" y="6272784"/>
            <a:ext cx="2644309" cy="365125"/>
          </a:xfrm>
        </p:spPr>
        <p:txBody>
          <a:bodyPr/>
          <a:lstStyle/>
          <a:p>
            <a:fld id="{A4B2E738-4931-4833-ACF8-D544B7AD2512}" type="datetimeFigureOut">
              <a:rPr lang="zh-TW" altLang="en-US" smtClean="0"/>
              <a:t>2022/12/25</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5E6FAE6-E94F-4649-A757-1DAC29E32D70}" type="slidenum">
              <a:rPr lang="zh-TW" altLang="en-US" smtClean="0"/>
              <a:t>‹#›</a:t>
            </a:fld>
            <a:endParaRPr lang="zh-TW" altLang="en-US"/>
          </a:p>
        </p:txBody>
      </p:sp>
    </p:spTree>
    <p:extLst>
      <p:ext uri="{BB962C8B-B14F-4D97-AF65-F5344CB8AC3E}">
        <p14:creationId xmlns:p14="http://schemas.microsoft.com/office/powerpoint/2010/main" val="54740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4B2E738-4931-4833-ACF8-D544B7AD2512}" type="datetimeFigureOut">
              <a:rPr lang="zh-TW" altLang="en-US" smtClean="0"/>
              <a:t>2022/12/25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5E6FAE6-E94F-4649-A757-1DAC29E32D70}" type="slidenum">
              <a:rPr lang="zh-TW" altLang="en-US" smtClean="0"/>
              <a:t>‹#›</a:t>
            </a:fld>
            <a:endParaRPr lang="zh-TW" altLang="en-US"/>
          </a:p>
        </p:txBody>
      </p:sp>
    </p:spTree>
    <p:extLst>
      <p:ext uri="{BB962C8B-B14F-4D97-AF65-F5344CB8AC3E}">
        <p14:creationId xmlns:p14="http://schemas.microsoft.com/office/powerpoint/2010/main" val="148704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4B2E738-4931-4833-ACF8-D544B7AD2512}" type="datetimeFigureOut">
              <a:rPr lang="zh-TW" altLang="en-US" smtClean="0"/>
              <a:t>2022/12/25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5E6FAE6-E94F-4649-A757-1DAC29E32D70}" type="slidenum">
              <a:rPr lang="zh-TW" altLang="en-US" smtClean="0"/>
              <a:t>‹#›</a:t>
            </a:fld>
            <a:endParaRPr lang="zh-TW" altLang="en-US"/>
          </a:p>
        </p:txBody>
      </p:sp>
    </p:spTree>
    <p:extLst>
      <p:ext uri="{BB962C8B-B14F-4D97-AF65-F5344CB8AC3E}">
        <p14:creationId xmlns:p14="http://schemas.microsoft.com/office/powerpoint/2010/main" val="199574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4B2E738-4931-4833-ACF8-D544B7AD2512}" type="datetimeFigureOut">
              <a:rPr lang="zh-TW" altLang="en-US" smtClean="0"/>
              <a:t>2022/12/25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5E6FAE6-E94F-4649-A757-1DAC29E32D70}" type="slidenum">
              <a:rPr lang="zh-TW" altLang="en-US" smtClean="0"/>
              <a:t>‹#›</a:t>
            </a:fld>
            <a:endParaRPr lang="zh-TW" altLang="en-US"/>
          </a:p>
        </p:txBody>
      </p:sp>
    </p:spTree>
    <p:extLst>
      <p:ext uri="{BB962C8B-B14F-4D97-AF65-F5344CB8AC3E}">
        <p14:creationId xmlns:p14="http://schemas.microsoft.com/office/powerpoint/2010/main" val="304298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2E738-4931-4833-ACF8-D544B7AD2512}" type="datetimeFigureOut">
              <a:rPr lang="zh-TW" altLang="en-US" smtClean="0"/>
              <a:t>2022/12/25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5E6FAE6-E94F-4649-A757-1DAC29E32D70}" type="slidenum">
              <a:rPr lang="zh-TW" altLang="en-US" smtClean="0"/>
              <a:t>‹#›</a:t>
            </a:fld>
            <a:endParaRPr lang="zh-TW" altLang="en-US"/>
          </a:p>
        </p:txBody>
      </p:sp>
    </p:spTree>
    <p:extLst>
      <p:ext uri="{BB962C8B-B14F-4D97-AF65-F5344CB8AC3E}">
        <p14:creationId xmlns:p14="http://schemas.microsoft.com/office/powerpoint/2010/main" val="13641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4B2E738-4931-4833-ACF8-D544B7AD2512}" type="datetimeFigureOut">
              <a:rPr lang="zh-TW" altLang="en-US" smtClean="0"/>
              <a:t>2022/12/25</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5E6FAE6-E94F-4649-A757-1DAC29E32D70}" type="slidenum">
              <a:rPr lang="zh-TW" altLang="en-US" smtClean="0"/>
              <a:t>‹#›</a:t>
            </a:fld>
            <a:endParaRPr lang="zh-TW" altLang="en-US"/>
          </a:p>
        </p:txBody>
      </p:sp>
    </p:spTree>
    <p:extLst>
      <p:ext uri="{BB962C8B-B14F-4D97-AF65-F5344CB8AC3E}">
        <p14:creationId xmlns:p14="http://schemas.microsoft.com/office/powerpoint/2010/main" val="13355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4B2E738-4931-4833-ACF8-D544B7AD2512}" type="datetimeFigureOut">
              <a:rPr lang="zh-TW" altLang="en-US" smtClean="0"/>
              <a:t>2022/12/25</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5E6FAE6-E94F-4649-A757-1DAC29E32D70}" type="slidenum">
              <a:rPr lang="zh-TW" altLang="en-US" smtClean="0"/>
              <a:t>‹#›</a:t>
            </a:fld>
            <a:endParaRPr lang="zh-TW" altLang="en-US"/>
          </a:p>
        </p:txBody>
      </p:sp>
    </p:spTree>
    <p:extLst>
      <p:ext uri="{BB962C8B-B14F-4D97-AF65-F5344CB8AC3E}">
        <p14:creationId xmlns:p14="http://schemas.microsoft.com/office/powerpoint/2010/main" val="37423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4B2E738-4931-4833-ACF8-D544B7AD2512}" type="datetimeFigureOut">
              <a:rPr lang="zh-TW" altLang="en-US" smtClean="0"/>
              <a:t>2022/12/25</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5E6FAE6-E94F-4649-A757-1DAC29E32D70}" type="slidenum">
              <a:rPr lang="zh-TW" altLang="en-US" smtClean="0"/>
              <a:t>‹#›</a:t>
            </a:fld>
            <a:endParaRPr lang="zh-TW" altLang="en-US"/>
          </a:p>
        </p:txBody>
      </p:sp>
    </p:spTree>
    <p:extLst>
      <p:ext uri="{BB962C8B-B14F-4D97-AF65-F5344CB8AC3E}">
        <p14:creationId xmlns:p14="http://schemas.microsoft.com/office/powerpoint/2010/main" val="34580076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402DCEDE-2D18-B2EA-E120-45E6DDDB3061}"/>
              </a:ext>
            </a:extLst>
          </p:cNvPr>
          <p:cNvSpPr txBox="1"/>
          <p:nvPr/>
        </p:nvSpPr>
        <p:spPr>
          <a:xfrm>
            <a:off x="7269677" y="1994654"/>
            <a:ext cx="4781754" cy="1434345"/>
          </a:xfrm>
          <a:prstGeom prst="rect">
            <a:avLst/>
          </a:prstGeom>
        </p:spPr>
        <p:txBody>
          <a:bodyPr vert="horz" lIns="91440" tIns="45720" rIns="91440" bIns="45720" rtlCol="0" anchor="b">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spcBef>
                <a:spcPct val="0"/>
              </a:spcBef>
              <a:spcAft>
                <a:spcPts val="600"/>
              </a:spcAft>
            </a:pPr>
            <a:r>
              <a:rPr lang="zh-TW" altLang="en-US" sz="3600" b="1" cap="all" dirty="0">
                <a:blipFill dpi="0" rotWithShape="1">
                  <a:blip r:embed="rId4"/>
                  <a:srcRect/>
                  <a:tile tx="6350" ty="-127000" sx="65000" sy="64000" flip="none" algn="tl"/>
                </a:blipFill>
                <a:latin typeface="+mj-lt"/>
                <a:ea typeface="+mj-ea"/>
                <a:cs typeface="+mj-cs"/>
              </a:rPr>
              <a:t>九合一大選市長選舉</a:t>
            </a:r>
            <a:endParaRPr lang="en-US" altLang="zh-TW" sz="3600" b="1" cap="all" dirty="0">
              <a:blipFill dpi="0" rotWithShape="1">
                <a:blip r:embed="rId4"/>
                <a:srcRect/>
                <a:tile tx="6350" ty="-127000" sx="65000" sy="64000" flip="none" algn="tl"/>
              </a:blipFill>
              <a:latin typeface="+mj-lt"/>
              <a:ea typeface="+mj-ea"/>
              <a:cs typeface="+mj-cs"/>
            </a:endParaRPr>
          </a:p>
          <a:p>
            <a:pPr algn="ctr">
              <a:lnSpc>
                <a:spcPct val="150000"/>
              </a:lnSpc>
              <a:spcBef>
                <a:spcPct val="0"/>
              </a:spcBef>
              <a:spcAft>
                <a:spcPts val="600"/>
              </a:spcAft>
            </a:pPr>
            <a:r>
              <a:rPr lang="zh-TW" altLang="en-US" sz="3600" b="1" cap="all" dirty="0">
                <a:blipFill dpi="0" rotWithShape="1">
                  <a:blip r:embed="rId4"/>
                  <a:srcRect/>
                  <a:tile tx="6350" ty="-127000" sx="65000" sy="64000" flip="none" algn="tl"/>
                </a:blipFill>
                <a:latin typeface="+mj-lt"/>
                <a:ea typeface="+mj-ea"/>
                <a:cs typeface="+mj-cs"/>
              </a:rPr>
              <a:t>關鍵字分析</a:t>
            </a:r>
            <a:endParaRPr lang="en-US" altLang="zh-TW" sz="3600" b="1" cap="all" dirty="0">
              <a:blipFill dpi="0" rotWithShape="1">
                <a:blip r:embed="rId4"/>
                <a:srcRect/>
                <a:tile tx="6350" ty="-127000" sx="65000" sy="64000" flip="none" algn="tl"/>
              </a:blipFill>
              <a:latin typeface="+mj-lt"/>
              <a:ea typeface="+mj-ea"/>
              <a:cs typeface="+mj-cs"/>
            </a:endParaRPr>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文字方塊 5">
            <a:extLst>
              <a:ext uri="{FF2B5EF4-FFF2-40B4-BE49-F238E27FC236}">
                <a16:creationId xmlns:a16="http://schemas.microsoft.com/office/drawing/2014/main" id="{C8606C93-6BAB-D4B3-1794-2B7A6E3F43A2}"/>
              </a:ext>
            </a:extLst>
          </p:cNvPr>
          <p:cNvSpPr txBox="1"/>
          <p:nvPr/>
        </p:nvSpPr>
        <p:spPr>
          <a:xfrm>
            <a:off x="9560728" y="15645"/>
            <a:ext cx="2631252" cy="369332"/>
          </a:xfrm>
          <a:prstGeom prst="rect">
            <a:avLst/>
          </a:prstGeom>
          <a:noFill/>
        </p:spPr>
        <p:txBody>
          <a:bodyPr wrap="square" rtlCol="0">
            <a:spAutoFit/>
          </a:bodyPr>
          <a:lstStyle/>
          <a:p>
            <a:pPr algn="ctr"/>
            <a:r>
              <a:rPr lang="zh-TW" altLang="en-US" b="1" dirty="0">
                <a:latin typeface="+mj-ea"/>
                <a:ea typeface="+mj-ea"/>
              </a:rPr>
              <a:t>文字探勘導論</a:t>
            </a:r>
            <a:r>
              <a:rPr lang="en-US" altLang="zh-TW" b="1" dirty="0">
                <a:latin typeface="+mj-ea"/>
                <a:ea typeface="+mj-ea"/>
              </a:rPr>
              <a:t>-</a:t>
            </a:r>
            <a:r>
              <a:rPr lang="zh-TW" altLang="en-US" b="1" dirty="0">
                <a:latin typeface="+mj-ea"/>
                <a:ea typeface="+mj-ea"/>
              </a:rPr>
              <a:t>期末報告</a:t>
            </a:r>
          </a:p>
        </p:txBody>
      </p:sp>
      <p:sp>
        <p:nvSpPr>
          <p:cNvPr id="7" name="文字方塊 6">
            <a:extLst>
              <a:ext uri="{FF2B5EF4-FFF2-40B4-BE49-F238E27FC236}">
                <a16:creationId xmlns:a16="http://schemas.microsoft.com/office/drawing/2014/main" id="{12EF105A-2BBD-F9AB-73E1-DEAD6EEE60DD}"/>
              </a:ext>
            </a:extLst>
          </p:cNvPr>
          <p:cNvSpPr txBox="1"/>
          <p:nvPr/>
        </p:nvSpPr>
        <p:spPr>
          <a:xfrm>
            <a:off x="7269677" y="4306370"/>
            <a:ext cx="4781754" cy="1434345"/>
          </a:xfrm>
          <a:prstGeom prst="rect">
            <a:avLst/>
          </a:prstGeom>
        </p:spPr>
        <p:txBody>
          <a:bodyPr vert="horz" lIns="91440" tIns="45720" rIns="91440" bIns="45720" rtlCol="0" anchor="b">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spcBef>
                <a:spcPct val="0"/>
              </a:spcBef>
              <a:spcAft>
                <a:spcPts val="600"/>
              </a:spcAft>
            </a:pPr>
            <a:r>
              <a:rPr lang="zh-TW" altLang="en-US" sz="2400" b="1" cap="all" dirty="0">
                <a:latin typeface="+mj-ea"/>
                <a:ea typeface="+mj-ea"/>
                <a:cs typeface="+mj-cs"/>
              </a:rPr>
              <a:t>巨資四</a:t>
            </a:r>
            <a:r>
              <a:rPr lang="en-US" altLang="zh-TW" sz="2400" b="1" cap="all" dirty="0">
                <a:latin typeface="+mj-ea"/>
                <a:ea typeface="+mj-ea"/>
                <a:cs typeface="+mj-cs"/>
              </a:rPr>
              <a:t>A 08170107	</a:t>
            </a:r>
            <a:r>
              <a:rPr lang="zh-TW" altLang="en-US" sz="2400" b="1" cap="all" dirty="0">
                <a:latin typeface="+mj-ea"/>
                <a:ea typeface="+mj-ea"/>
                <a:cs typeface="+mj-cs"/>
              </a:rPr>
              <a:t>張智淵</a:t>
            </a:r>
            <a:endParaRPr lang="en-US" altLang="zh-TW" sz="2400" b="1" cap="all" dirty="0">
              <a:latin typeface="+mj-ea"/>
              <a:ea typeface="+mj-ea"/>
              <a:cs typeface="+mj-cs"/>
            </a:endParaRPr>
          </a:p>
          <a:p>
            <a:pPr algn="ctr">
              <a:lnSpc>
                <a:spcPct val="150000"/>
              </a:lnSpc>
              <a:spcBef>
                <a:spcPct val="0"/>
              </a:spcBef>
              <a:spcAft>
                <a:spcPts val="600"/>
              </a:spcAft>
            </a:pPr>
            <a:r>
              <a:rPr lang="zh-TW" altLang="en-US" sz="2400" b="1" cap="all" dirty="0">
                <a:latin typeface="+mj-ea"/>
                <a:ea typeface="+mj-ea"/>
                <a:cs typeface="+mj-cs"/>
              </a:rPr>
              <a:t>巨資四</a:t>
            </a:r>
            <a:r>
              <a:rPr lang="en-US" altLang="zh-TW" sz="2400" b="1" cap="all" dirty="0">
                <a:latin typeface="+mj-ea"/>
                <a:ea typeface="+mj-ea"/>
                <a:cs typeface="+mj-cs"/>
              </a:rPr>
              <a:t>A 08170138	</a:t>
            </a:r>
            <a:r>
              <a:rPr lang="zh-TW" altLang="en-US" sz="2400" b="1" cap="all" dirty="0">
                <a:latin typeface="+mj-ea"/>
                <a:ea typeface="+mj-ea"/>
                <a:cs typeface="+mj-cs"/>
              </a:rPr>
              <a:t>彭英致</a:t>
            </a:r>
            <a:endParaRPr lang="en-US" altLang="zh-TW" sz="2400" b="1" cap="all" dirty="0">
              <a:latin typeface="+mj-ea"/>
              <a:ea typeface="+mj-ea"/>
              <a:cs typeface="+mj-cs"/>
            </a:endParaRPr>
          </a:p>
          <a:p>
            <a:pPr algn="ctr">
              <a:lnSpc>
                <a:spcPct val="150000"/>
              </a:lnSpc>
              <a:spcBef>
                <a:spcPct val="0"/>
              </a:spcBef>
              <a:spcAft>
                <a:spcPts val="600"/>
              </a:spcAft>
            </a:pPr>
            <a:r>
              <a:rPr lang="zh-TW" altLang="en-US" sz="2400" b="1" cap="all" dirty="0">
                <a:latin typeface="+mj-ea"/>
                <a:ea typeface="+mj-ea"/>
                <a:cs typeface="+mj-cs"/>
              </a:rPr>
              <a:t>巨資四</a:t>
            </a:r>
            <a:r>
              <a:rPr lang="en-US" altLang="zh-TW" sz="2400" b="1" cap="all" dirty="0">
                <a:latin typeface="+mj-ea"/>
                <a:ea typeface="+mj-ea"/>
                <a:cs typeface="+mj-cs"/>
              </a:rPr>
              <a:t>B 08170245	</a:t>
            </a:r>
            <a:r>
              <a:rPr lang="zh-TW" altLang="en-US" sz="2400" b="1" cap="all" dirty="0">
                <a:latin typeface="+mj-ea"/>
                <a:ea typeface="+mj-ea"/>
                <a:cs typeface="+mj-cs"/>
              </a:rPr>
              <a:t>陳思幃</a:t>
            </a:r>
            <a:endParaRPr lang="en-US" altLang="zh-TW" sz="2400" b="1" cap="all" dirty="0">
              <a:latin typeface="+mj-ea"/>
              <a:ea typeface="+mj-ea"/>
              <a:cs typeface="+mj-cs"/>
            </a:endParaRPr>
          </a:p>
        </p:txBody>
      </p:sp>
      <p:grpSp>
        <p:nvGrpSpPr>
          <p:cNvPr id="11" name="群組 10">
            <a:extLst>
              <a:ext uri="{FF2B5EF4-FFF2-40B4-BE49-F238E27FC236}">
                <a16:creationId xmlns:a16="http://schemas.microsoft.com/office/drawing/2014/main" id="{0336316E-7F60-3A40-2FBA-2AFE855C9AD4}"/>
              </a:ext>
            </a:extLst>
          </p:cNvPr>
          <p:cNvGrpSpPr/>
          <p:nvPr/>
        </p:nvGrpSpPr>
        <p:grpSpPr>
          <a:xfrm>
            <a:off x="0" y="0"/>
            <a:ext cx="6901107" cy="6931662"/>
            <a:chOff x="155076" y="10"/>
            <a:chExt cx="6901107" cy="6931662"/>
          </a:xfrm>
        </p:grpSpPr>
        <p:pic>
          <p:nvPicPr>
            <p:cNvPr id="5" name="Picture 2">
              <a:extLst>
                <a:ext uri="{FF2B5EF4-FFF2-40B4-BE49-F238E27FC236}">
                  <a16:creationId xmlns:a16="http://schemas.microsoft.com/office/drawing/2014/main" id="{630604F3-3970-7579-C29B-4D712F2D397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 b="626"/>
            <a:stretch/>
          </p:blipFill>
          <p:spPr bwMode="auto">
            <a:xfrm>
              <a:off x="155076" y="10"/>
              <a:ext cx="6746031" cy="6857990"/>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a16="http://schemas.microsoft.com/office/drawing/2014/main" id="{DFC8F169-87A7-6E09-C3FE-29E6A0ADC1E6}"/>
                </a:ext>
              </a:extLst>
            </p:cNvPr>
            <p:cNvSpPr txBox="1"/>
            <p:nvPr/>
          </p:nvSpPr>
          <p:spPr>
            <a:xfrm>
              <a:off x="4785062" y="6654673"/>
              <a:ext cx="2271121" cy="276999"/>
            </a:xfrm>
            <a:prstGeom prst="rect">
              <a:avLst/>
            </a:prstGeom>
            <a:noFill/>
          </p:spPr>
          <p:txBody>
            <a:bodyPr wrap="square" rtlCol="0">
              <a:spAutoFit/>
            </a:bodyPr>
            <a:lstStyle/>
            <a:p>
              <a:pPr algn="ctr"/>
              <a:r>
                <a:rPr lang="zh-TW" altLang="en-US" sz="1200" b="1" i="0" dirty="0">
                  <a:solidFill>
                    <a:schemeClr val="bg1"/>
                  </a:solidFill>
                  <a:effectLst/>
                  <a:latin typeface="+mj-ea"/>
                  <a:ea typeface="+mj-ea"/>
                </a:rPr>
                <a:t>圖片來源：</a:t>
              </a:r>
              <a:r>
                <a:rPr lang="en-US" altLang="zh-TW" sz="1200" b="1" i="0" dirty="0">
                  <a:solidFill>
                    <a:schemeClr val="bg1"/>
                  </a:solidFill>
                  <a:effectLst/>
                  <a:latin typeface="+mj-ea"/>
                  <a:ea typeface="+mj-ea"/>
                </a:rPr>
                <a:t>Yahoo</a:t>
              </a:r>
              <a:r>
                <a:rPr lang="zh-TW" altLang="en-US" sz="1200" b="1" i="0" dirty="0">
                  <a:solidFill>
                    <a:schemeClr val="bg1"/>
                  </a:solidFill>
                  <a:effectLst/>
                  <a:latin typeface="+mj-ea"/>
                  <a:ea typeface="+mj-ea"/>
                </a:rPr>
                <a:t>奇摩新聞</a:t>
              </a:r>
              <a:endParaRPr lang="zh-TW" altLang="en-US" sz="1200" b="1" dirty="0">
                <a:solidFill>
                  <a:schemeClr val="bg1"/>
                </a:solidFill>
                <a:latin typeface="+mj-ea"/>
                <a:ea typeface="+mj-ea"/>
              </a:endParaRPr>
            </a:p>
          </p:txBody>
        </p:sp>
      </p:grpSp>
    </p:spTree>
    <p:extLst>
      <p:ext uri="{BB962C8B-B14F-4D97-AF65-F5344CB8AC3E}">
        <p14:creationId xmlns:p14="http://schemas.microsoft.com/office/powerpoint/2010/main" val="2987274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402DCEDE-2D18-B2EA-E120-45E6DDDB3061}"/>
              </a:ext>
            </a:extLst>
          </p:cNvPr>
          <p:cNvSpPr txBox="1"/>
          <p:nvPr/>
        </p:nvSpPr>
        <p:spPr>
          <a:xfrm>
            <a:off x="7269677" y="1196887"/>
            <a:ext cx="4781754" cy="1434345"/>
          </a:xfrm>
          <a:prstGeom prst="rect">
            <a:avLst/>
          </a:prstGeom>
        </p:spPr>
        <p:txBody>
          <a:bodyPr vert="horz" lIns="91440" tIns="45720" rIns="91440" bIns="45720" rtlCol="0" anchor="b">
            <a:norm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spcBef>
                <a:spcPct val="0"/>
              </a:spcBef>
              <a:spcAft>
                <a:spcPts val="600"/>
              </a:spcAft>
            </a:pPr>
            <a:endParaRPr lang="en-US" altLang="zh-TW" sz="4000" b="1" cap="all" dirty="0">
              <a:blipFill dpi="0" rotWithShape="1">
                <a:blip r:embed="rId4"/>
                <a:srcRect/>
                <a:tile tx="6350" ty="-127000" sx="65000" sy="64000" flip="none" algn="tl"/>
              </a:blipFill>
              <a:latin typeface="+mj-lt"/>
              <a:ea typeface="+mj-ea"/>
              <a:cs typeface="+mj-cs"/>
            </a:endParaRPr>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文字方塊 2">
            <a:extLst>
              <a:ext uri="{FF2B5EF4-FFF2-40B4-BE49-F238E27FC236}">
                <a16:creationId xmlns:a16="http://schemas.microsoft.com/office/drawing/2014/main" id="{81B0B479-FE48-B024-A979-3D5468DED9E5}"/>
              </a:ext>
            </a:extLst>
          </p:cNvPr>
          <p:cNvSpPr txBox="1"/>
          <p:nvPr/>
        </p:nvSpPr>
        <p:spPr>
          <a:xfrm>
            <a:off x="6562260" y="906576"/>
            <a:ext cx="5454029" cy="5044843"/>
          </a:xfrm>
          <a:prstGeom prst="rect">
            <a:avLst/>
          </a:prstGeom>
          <a:noFill/>
        </p:spPr>
        <p:txBody>
          <a:bodyPr wrap="square">
            <a:spAutoFit/>
          </a:bodyPr>
          <a:lstStyle/>
          <a:p>
            <a:pPr>
              <a:lnSpc>
                <a:spcPct val="200000"/>
              </a:lnSpc>
            </a:pPr>
            <a:r>
              <a:rPr lang="zh-TW" altLang="en-US" sz="2400" b="1" i="0" dirty="0">
                <a:solidFill>
                  <a:srgbClr val="111111"/>
                </a:solidFill>
                <a:effectLst/>
                <a:latin typeface="+mj-ea"/>
                <a:ea typeface="+mj-ea"/>
              </a:rPr>
              <a:t>相關新聞</a:t>
            </a:r>
            <a:endParaRPr lang="en-US" altLang="zh-TW" sz="2400" b="1" i="0" dirty="0">
              <a:effectLst/>
              <a:latin typeface="+mj-ea"/>
              <a:ea typeface="+mj-ea"/>
            </a:endParaRPr>
          </a:p>
          <a:p>
            <a:pPr marL="342900" indent="-342900">
              <a:lnSpc>
                <a:spcPct val="200000"/>
              </a:lnSpc>
              <a:buFont typeface="Wingdings" panose="05000000000000000000" pitchFamily="2" charset="2"/>
              <a:buChar char="Ø"/>
            </a:pPr>
            <a:r>
              <a:rPr lang="en-US" altLang="zh-TW" sz="2000" b="1" i="0" dirty="0">
                <a:effectLst/>
                <a:latin typeface="+mj-ea"/>
                <a:ea typeface="+mj-ea"/>
              </a:rPr>
              <a:t>TVBS</a:t>
            </a:r>
            <a:r>
              <a:rPr lang="zh-TW" altLang="en-US" sz="2000" b="1" i="0" dirty="0">
                <a:effectLst/>
                <a:latin typeface="+mj-ea"/>
                <a:ea typeface="+mj-ea"/>
              </a:rPr>
              <a:t>封關民調／蔣萬安</a:t>
            </a:r>
            <a:r>
              <a:rPr lang="en-US" altLang="zh-TW" sz="2000" b="1" i="0" dirty="0">
                <a:effectLst/>
                <a:latin typeface="+mj-ea"/>
                <a:ea typeface="+mj-ea"/>
              </a:rPr>
              <a:t>36%</a:t>
            </a:r>
            <a:r>
              <a:rPr lang="zh-TW" altLang="en-US" sz="2000" b="1" i="0" dirty="0">
                <a:effectLst/>
                <a:latin typeface="+mj-ea"/>
                <a:ea typeface="+mj-ea"/>
              </a:rPr>
              <a:t>力壓陳時中</a:t>
            </a:r>
            <a:r>
              <a:rPr lang="en-US" altLang="zh-TW" sz="2000" b="1" i="0" dirty="0">
                <a:effectLst/>
                <a:latin typeface="+mj-ea"/>
                <a:ea typeface="+mj-ea"/>
              </a:rPr>
              <a:t>25%</a:t>
            </a:r>
            <a:r>
              <a:rPr lang="zh-TW" altLang="en-US" sz="2000" b="1" i="0" dirty="0">
                <a:effectLst/>
                <a:latin typeface="+mj-ea"/>
                <a:ea typeface="+mj-ea"/>
              </a:rPr>
              <a:t>　北市投票率預估</a:t>
            </a:r>
            <a:r>
              <a:rPr lang="en-US" altLang="zh-TW" sz="2000" b="1" i="0" dirty="0">
                <a:effectLst/>
                <a:latin typeface="+mj-ea"/>
                <a:ea typeface="+mj-ea"/>
              </a:rPr>
              <a:t>6</a:t>
            </a:r>
            <a:r>
              <a:rPr lang="zh-TW" altLang="en-US" sz="2000" b="1" i="0" dirty="0">
                <a:effectLst/>
                <a:latin typeface="+mj-ea"/>
                <a:ea typeface="+mj-ea"/>
              </a:rPr>
              <a:t>成</a:t>
            </a:r>
            <a:r>
              <a:rPr lang="en-US" altLang="zh-TW" sz="2000" b="1" i="0" dirty="0">
                <a:effectLst/>
                <a:latin typeface="+mj-ea"/>
                <a:ea typeface="+mj-ea"/>
              </a:rPr>
              <a:t>1</a:t>
            </a:r>
          </a:p>
          <a:p>
            <a:pPr marL="342900" indent="-342900">
              <a:lnSpc>
                <a:spcPct val="200000"/>
              </a:lnSpc>
              <a:buFont typeface="Wingdings" panose="05000000000000000000" pitchFamily="2" charset="2"/>
              <a:buChar char="Ø"/>
            </a:pPr>
            <a:r>
              <a:rPr lang="zh-TW" altLang="en-US" sz="2000" b="1" i="0" dirty="0">
                <a:effectLst/>
                <a:latin typeface="+mj-ea"/>
                <a:ea typeface="+mj-ea"/>
              </a:rPr>
              <a:t>高端疫苗爭議不休 蔣萬安促公開採購資料</a:t>
            </a:r>
            <a:endParaRPr lang="en-US" altLang="zh-TW" sz="2000" b="1" dirty="0">
              <a:latin typeface="+mj-ea"/>
              <a:ea typeface="+mj-ea"/>
            </a:endParaRPr>
          </a:p>
          <a:p>
            <a:pPr marL="342900" indent="-342900">
              <a:lnSpc>
                <a:spcPct val="200000"/>
              </a:lnSpc>
              <a:buFont typeface="Wingdings" panose="05000000000000000000" pitchFamily="2" charset="2"/>
              <a:buChar char="Ø"/>
            </a:pPr>
            <a:r>
              <a:rPr lang="zh-TW" altLang="en-US" sz="2000" b="1" i="0" dirty="0">
                <a:effectLst/>
                <a:latin typeface="+mj-ea"/>
                <a:ea typeface="+mj-ea"/>
              </a:rPr>
              <a:t>蔣萬安展決心辭立委</a:t>
            </a:r>
            <a:r>
              <a:rPr lang="en-US" altLang="zh-TW" sz="2000" b="1" i="0" dirty="0">
                <a:effectLst/>
                <a:latin typeface="+mj-ea"/>
                <a:ea typeface="+mj-ea"/>
              </a:rPr>
              <a:t>…</a:t>
            </a:r>
            <a:r>
              <a:rPr lang="zh-TW" altLang="en-US" sz="2000" b="1" i="0" dirty="0">
                <a:effectLst/>
                <a:latin typeface="+mj-ea"/>
                <a:ea typeface="+mj-ea"/>
              </a:rPr>
              <a:t>高虹安是否跟進？ 競辦回應了</a:t>
            </a:r>
            <a:endParaRPr lang="en-US" altLang="zh-TW" sz="2000" b="1" dirty="0">
              <a:latin typeface="+mj-ea"/>
              <a:ea typeface="+mj-ea"/>
            </a:endParaRPr>
          </a:p>
          <a:p>
            <a:pPr marL="342900" indent="-342900">
              <a:lnSpc>
                <a:spcPct val="200000"/>
              </a:lnSpc>
              <a:buFont typeface="Wingdings" panose="05000000000000000000" pitchFamily="2" charset="2"/>
              <a:buChar char="Ø"/>
            </a:pPr>
            <a:r>
              <a:rPr lang="en-US" altLang="zh-TW" sz="2000" b="1" dirty="0">
                <a:latin typeface="+mj-ea"/>
                <a:ea typeface="+mj-ea"/>
              </a:rPr>
              <a:t>ET</a:t>
            </a:r>
            <a:r>
              <a:rPr lang="zh-TW" altLang="en-US" sz="2000" b="1" dirty="0">
                <a:latin typeface="+mj-ea"/>
                <a:ea typeface="+mj-ea"/>
              </a:rPr>
              <a:t>民調</a:t>
            </a:r>
            <a:r>
              <a:rPr lang="en-US" altLang="zh-TW" sz="2000" b="1" dirty="0">
                <a:latin typeface="+mj-ea"/>
                <a:ea typeface="+mj-ea"/>
              </a:rPr>
              <a:t> / </a:t>
            </a:r>
            <a:r>
              <a:rPr lang="zh-TW" altLang="en-US" sz="2000" b="1" dirty="0">
                <a:latin typeface="+mj-ea"/>
                <a:ea typeface="+mj-ea"/>
              </a:rPr>
              <a:t>蔣萬安支持度</a:t>
            </a:r>
            <a:r>
              <a:rPr lang="en-US" altLang="zh-TW" sz="2000" b="1" dirty="0">
                <a:latin typeface="+mj-ea"/>
                <a:ea typeface="+mj-ea"/>
              </a:rPr>
              <a:t>41.5%</a:t>
            </a:r>
            <a:r>
              <a:rPr lang="zh-TW" altLang="en-US" sz="2000" b="1" dirty="0">
                <a:latin typeface="+mj-ea"/>
                <a:ea typeface="+mj-ea"/>
              </a:rPr>
              <a:t>居冠領先陳時中</a:t>
            </a:r>
            <a:r>
              <a:rPr lang="en-US" altLang="zh-TW" sz="2000" b="1" dirty="0">
                <a:latin typeface="+mj-ea"/>
                <a:ea typeface="+mj-ea"/>
              </a:rPr>
              <a:t>8.3</a:t>
            </a:r>
            <a:r>
              <a:rPr lang="zh-TW" altLang="en-US" sz="2000" b="1" dirty="0">
                <a:latin typeface="+mj-ea"/>
                <a:ea typeface="+mj-ea"/>
              </a:rPr>
              <a:t>個百分點</a:t>
            </a:r>
            <a:endParaRPr lang="zh-TW" altLang="en-US" sz="2000" b="1" i="0" dirty="0">
              <a:effectLst/>
              <a:latin typeface="+mj-ea"/>
              <a:ea typeface="+mj-ea"/>
            </a:endParaRPr>
          </a:p>
        </p:txBody>
      </p:sp>
      <p:pic>
        <p:nvPicPr>
          <p:cNvPr id="5" name="圖片 4">
            <a:extLst>
              <a:ext uri="{FF2B5EF4-FFF2-40B4-BE49-F238E27FC236}">
                <a16:creationId xmlns:a16="http://schemas.microsoft.com/office/drawing/2014/main" id="{B47F686E-8B67-026D-CA29-3940D61FA687}"/>
              </a:ext>
            </a:extLst>
          </p:cNvPr>
          <p:cNvPicPr>
            <a:picLocks noChangeAspect="1"/>
          </p:cNvPicPr>
          <p:nvPr/>
        </p:nvPicPr>
        <p:blipFill>
          <a:blip r:embed="rId6"/>
          <a:stretch>
            <a:fillRect/>
          </a:stretch>
        </p:blipFill>
        <p:spPr>
          <a:xfrm>
            <a:off x="175711" y="554218"/>
            <a:ext cx="5806555" cy="5749558"/>
          </a:xfrm>
          <a:prstGeom prst="rect">
            <a:avLst/>
          </a:prstGeom>
        </p:spPr>
      </p:pic>
      <p:sp>
        <p:nvSpPr>
          <p:cNvPr id="8" name="文字方塊 7">
            <a:extLst>
              <a:ext uri="{FF2B5EF4-FFF2-40B4-BE49-F238E27FC236}">
                <a16:creationId xmlns:a16="http://schemas.microsoft.com/office/drawing/2014/main" id="{91659C97-ABA0-417E-DA8E-2912F7FDEA50}"/>
              </a:ext>
            </a:extLst>
          </p:cNvPr>
          <p:cNvSpPr txBox="1"/>
          <p:nvPr/>
        </p:nvSpPr>
        <p:spPr>
          <a:xfrm>
            <a:off x="175711" y="154107"/>
            <a:ext cx="1116842" cy="400110"/>
          </a:xfrm>
          <a:prstGeom prst="rect">
            <a:avLst/>
          </a:prstGeom>
          <a:solidFill>
            <a:srgbClr val="0070C0"/>
          </a:solidFill>
          <a:ln>
            <a:solidFill>
              <a:srgbClr val="0070C0"/>
            </a:solidFill>
          </a:ln>
        </p:spPr>
        <p:txBody>
          <a:bodyPr wrap="square" rtlCol="0">
            <a:spAutoFit/>
          </a:bodyPr>
          <a:lstStyle/>
          <a:p>
            <a:pPr algn="ctr"/>
            <a:r>
              <a:rPr lang="zh-TW" altLang="en-US" sz="2000" b="1" dirty="0">
                <a:solidFill>
                  <a:schemeClr val="bg1"/>
                </a:solidFill>
                <a:latin typeface="+mj-ea"/>
                <a:ea typeface="+mj-ea"/>
              </a:rPr>
              <a:t>蔣萬安</a:t>
            </a:r>
          </a:p>
        </p:txBody>
      </p:sp>
    </p:spTree>
    <p:extLst>
      <p:ext uri="{BB962C8B-B14F-4D97-AF65-F5344CB8AC3E}">
        <p14:creationId xmlns:p14="http://schemas.microsoft.com/office/powerpoint/2010/main" val="195410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 name="圖片 2">
            <a:extLst>
              <a:ext uri="{FF2B5EF4-FFF2-40B4-BE49-F238E27FC236}">
                <a16:creationId xmlns:a16="http://schemas.microsoft.com/office/drawing/2014/main" id="{870F7F8D-988B-D513-F1AF-C19F1AE3F08F}"/>
              </a:ext>
            </a:extLst>
          </p:cNvPr>
          <p:cNvPicPr>
            <a:picLocks noChangeAspect="1"/>
          </p:cNvPicPr>
          <p:nvPr/>
        </p:nvPicPr>
        <p:blipFill>
          <a:blip r:embed="rId5"/>
          <a:stretch>
            <a:fillRect/>
          </a:stretch>
        </p:blipFill>
        <p:spPr>
          <a:xfrm>
            <a:off x="175712" y="554220"/>
            <a:ext cx="5802432" cy="5749557"/>
          </a:xfrm>
          <a:prstGeom prst="rect">
            <a:avLst/>
          </a:prstGeom>
        </p:spPr>
      </p:pic>
      <p:sp>
        <p:nvSpPr>
          <p:cNvPr id="6" name="文字方塊 5">
            <a:extLst>
              <a:ext uri="{FF2B5EF4-FFF2-40B4-BE49-F238E27FC236}">
                <a16:creationId xmlns:a16="http://schemas.microsoft.com/office/drawing/2014/main" id="{AFFCFF9F-4C39-5804-7BC5-20EB0A8CBC2C}"/>
              </a:ext>
            </a:extLst>
          </p:cNvPr>
          <p:cNvSpPr txBox="1"/>
          <p:nvPr/>
        </p:nvSpPr>
        <p:spPr>
          <a:xfrm>
            <a:off x="6475445" y="598801"/>
            <a:ext cx="5540843" cy="5660396"/>
          </a:xfrm>
          <a:prstGeom prst="rect">
            <a:avLst/>
          </a:prstGeom>
          <a:noFill/>
        </p:spPr>
        <p:txBody>
          <a:bodyPr wrap="square">
            <a:spAutoFit/>
          </a:bodyPr>
          <a:lstStyle/>
          <a:p>
            <a:pPr>
              <a:lnSpc>
                <a:spcPct val="200000"/>
              </a:lnSpc>
            </a:pPr>
            <a:r>
              <a:rPr lang="zh-TW" altLang="en-US" sz="2400" b="1" i="0" dirty="0">
                <a:solidFill>
                  <a:srgbClr val="111111"/>
                </a:solidFill>
                <a:effectLst/>
                <a:latin typeface="+mj-ea"/>
                <a:ea typeface="+mj-ea"/>
              </a:rPr>
              <a:t>相關新聞</a:t>
            </a:r>
            <a:endParaRPr lang="en-US" altLang="zh-TW" sz="2400" b="1" i="0" dirty="0">
              <a:effectLst/>
              <a:latin typeface="+mj-ea"/>
              <a:ea typeface="+mj-ea"/>
            </a:endParaRPr>
          </a:p>
          <a:p>
            <a:pPr marL="342900" indent="-342900" algn="l">
              <a:lnSpc>
                <a:spcPct val="200000"/>
              </a:lnSpc>
              <a:buFont typeface="Wingdings" panose="05000000000000000000" pitchFamily="2" charset="2"/>
              <a:buChar char="Ø"/>
            </a:pPr>
            <a:r>
              <a:rPr lang="en-US" altLang="zh-TW" sz="2000" b="1" i="0" dirty="0">
                <a:effectLst/>
                <a:latin typeface="+mj-ea"/>
                <a:ea typeface="+mj-ea"/>
              </a:rPr>
              <a:t>"</a:t>
            </a:r>
            <a:r>
              <a:rPr lang="zh-TW" altLang="en-US" sz="2000" b="1" i="0" dirty="0">
                <a:effectLst/>
                <a:latin typeface="+mj-ea"/>
                <a:ea typeface="+mj-ea"/>
              </a:rPr>
              <a:t>防疫旅館</a:t>
            </a:r>
            <a:r>
              <a:rPr lang="en-US" altLang="zh-TW" sz="2000" b="1" i="0" dirty="0">
                <a:effectLst/>
                <a:latin typeface="+mj-ea"/>
                <a:ea typeface="+mj-ea"/>
              </a:rPr>
              <a:t>"</a:t>
            </a:r>
            <a:r>
              <a:rPr lang="zh-TW" altLang="en-US" sz="2000" b="1" i="0" dirty="0">
                <a:effectLst/>
                <a:latin typeface="+mj-ea"/>
                <a:ea typeface="+mj-ea"/>
              </a:rPr>
              <a:t>誰發想</a:t>
            </a:r>
            <a:r>
              <a:rPr lang="en-US" altLang="zh-TW" sz="2000" b="1" i="0" dirty="0">
                <a:effectLst/>
                <a:latin typeface="+mj-ea"/>
                <a:ea typeface="+mj-ea"/>
              </a:rPr>
              <a:t>? </a:t>
            </a:r>
            <a:r>
              <a:rPr lang="zh-TW" altLang="en-US" sz="2000" b="1" i="0" dirty="0">
                <a:effectLst/>
                <a:latin typeface="+mj-ea"/>
                <a:ea typeface="+mj-ea"/>
              </a:rPr>
              <a:t>全國首間業者為黃珊珊背書</a:t>
            </a:r>
            <a:endParaRPr lang="en-US" altLang="zh-TW" sz="2000" b="1" dirty="0">
              <a:latin typeface="+mj-ea"/>
              <a:ea typeface="+mj-ea"/>
            </a:endParaRPr>
          </a:p>
          <a:p>
            <a:pPr marL="342900" indent="-342900" algn="l">
              <a:lnSpc>
                <a:spcPct val="200000"/>
              </a:lnSpc>
              <a:buFont typeface="Wingdings" panose="05000000000000000000" pitchFamily="2" charset="2"/>
              <a:buChar char="Ø"/>
            </a:pPr>
            <a:r>
              <a:rPr lang="zh-TW" altLang="en-US" sz="2000" b="1" i="0" dirty="0">
                <a:effectLst/>
                <a:latin typeface="+mj-ea"/>
                <a:ea typeface="+mj-ea"/>
              </a:rPr>
              <a:t>內科與內湖不同 黃珊珊：內科交通問題才是問題</a:t>
            </a:r>
            <a:endParaRPr lang="en-US" altLang="zh-TW" sz="2000" b="1" i="0" dirty="0">
              <a:effectLst/>
              <a:latin typeface="+mj-ea"/>
              <a:ea typeface="+mj-ea"/>
            </a:endParaRPr>
          </a:p>
          <a:p>
            <a:pPr marL="342900" indent="-342900" algn="l">
              <a:lnSpc>
                <a:spcPct val="200000"/>
              </a:lnSpc>
              <a:buFont typeface="Wingdings" panose="05000000000000000000" pitchFamily="2" charset="2"/>
              <a:buChar char="Ø"/>
            </a:pPr>
            <a:r>
              <a:rPr lang="zh-TW" altLang="en-US" sz="2000" b="1" i="0" dirty="0">
                <a:effectLst/>
                <a:latin typeface="+mj-ea"/>
                <a:ea typeface="+mj-ea"/>
              </a:rPr>
              <a:t>北市長辯論／大巨蛋</a:t>
            </a:r>
            <a:r>
              <a:rPr lang="en-US" altLang="zh-TW" sz="2000" b="1" i="0" dirty="0">
                <a:effectLst/>
                <a:latin typeface="+mj-ea"/>
                <a:ea typeface="+mj-ea"/>
              </a:rPr>
              <a:t>3</a:t>
            </a:r>
            <a:r>
              <a:rPr lang="zh-TW" altLang="en-US" sz="2000" b="1" i="0" dirty="0">
                <a:effectLst/>
                <a:latin typeface="+mj-ea"/>
                <a:ea typeface="+mj-ea"/>
              </a:rPr>
              <a:t>市長誰負責？黃珊珊：國民黨的弊案 柯文哲善後</a:t>
            </a:r>
            <a:endParaRPr lang="en-US" altLang="zh-TW" sz="2000" b="1" i="0" dirty="0">
              <a:effectLst/>
              <a:latin typeface="+mj-ea"/>
              <a:ea typeface="+mj-ea"/>
            </a:endParaRPr>
          </a:p>
          <a:p>
            <a:pPr marL="342900" indent="-342900" algn="l">
              <a:lnSpc>
                <a:spcPct val="200000"/>
              </a:lnSpc>
              <a:buFont typeface="Wingdings" panose="05000000000000000000" pitchFamily="2" charset="2"/>
              <a:buChar char="Ø"/>
            </a:pPr>
            <a:r>
              <a:rPr lang="zh-TW" altLang="en-US" sz="2000" b="1" i="0" dirty="0">
                <a:effectLst/>
                <a:latin typeface="+mj-ea"/>
                <a:ea typeface="+mj-ea"/>
              </a:rPr>
              <a:t>民進黨指陸擋我買疫苗 黃珊珊：為何蔡總統出面就行？</a:t>
            </a:r>
          </a:p>
        </p:txBody>
      </p:sp>
      <p:sp>
        <p:nvSpPr>
          <p:cNvPr id="19" name="文字方塊 18">
            <a:extLst>
              <a:ext uri="{FF2B5EF4-FFF2-40B4-BE49-F238E27FC236}">
                <a16:creationId xmlns:a16="http://schemas.microsoft.com/office/drawing/2014/main" id="{8CCC18A7-16AB-3B38-14FC-836487699A73}"/>
              </a:ext>
            </a:extLst>
          </p:cNvPr>
          <p:cNvSpPr txBox="1"/>
          <p:nvPr/>
        </p:nvSpPr>
        <p:spPr>
          <a:xfrm>
            <a:off x="175711" y="154107"/>
            <a:ext cx="1116842" cy="400110"/>
          </a:xfrm>
          <a:prstGeom prst="rect">
            <a:avLst/>
          </a:prstGeom>
          <a:solidFill>
            <a:schemeClr val="bg1"/>
          </a:solidFill>
          <a:ln>
            <a:solidFill>
              <a:schemeClr val="bg1"/>
            </a:solidFill>
          </a:ln>
        </p:spPr>
        <p:txBody>
          <a:bodyPr wrap="square" rtlCol="0">
            <a:spAutoFit/>
          </a:bodyPr>
          <a:lstStyle/>
          <a:p>
            <a:pPr algn="ctr"/>
            <a:r>
              <a:rPr lang="zh-TW" altLang="en-US" sz="2000" b="1" dirty="0">
                <a:latin typeface="+mj-ea"/>
                <a:ea typeface="+mj-ea"/>
              </a:rPr>
              <a:t>黃珊珊</a:t>
            </a:r>
          </a:p>
        </p:txBody>
      </p:sp>
    </p:spTree>
    <p:extLst>
      <p:ext uri="{BB962C8B-B14F-4D97-AF65-F5344CB8AC3E}">
        <p14:creationId xmlns:p14="http://schemas.microsoft.com/office/powerpoint/2010/main" val="300100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 name="圖片 2">
            <a:extLst>
              <a:ext uri="{FF2B5EF4-FFF2-40B4-BE49-F238E27FC236}">
                <a16:creationId xmlns:a16="http://schemas.microsoft.com/office/drawing/2014/main" id="{E09FD477-7574-1C93-9428-0C0A1E301B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114752"/>
            <a:ext cx="7380514" cy="3193492"/>
          </a:xfrm>
          <a:prstGeom prst="rect">
            <a:avLst/>
          </a:prstGeom>
        </p:spPr>
      </p:pic>
      <p:sp>
        <p:nvSpPr>
          <p:cNvPr id="4" name="文字方塊 3">
            <a:extLst>
              <a:ext uri="{FF2B5EF4-FFF2-40B4-BE49-F238E27FC236}">
                <a16:creationId xmlns:a16="http://schemas.microsoft.com/office/drawing/2014/main" id="{121FE904-A15E-A537-9F9F-9B522489390A}"/>
              </a:ext>
            </a:extLst>
          </p:cNvPr>
          <p:cNvSpPr txBox="1"/>
          <p:nvPr/>
        </p:nvSpPr>
        <p:spPr>
          <a:xfrm>
            <a:off x="120890" y="675553"/>
            <a:ext cx="4406995" cy="5506892"/>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TW" altLang="en-US" sz="2800" b="1" dirty="0">
                <a:latin typeface="Arial" panose="020B0604020202020204" pitchFamily="34" charset="0"/>
                <a:ea typeface="+mj-ea"/>
                <a:cs typeface="Arial" panose="020B0604020202020204" pitchFamily="34" charset="0"/>
              </a:rPr>
              <a:t>使用</a:t>
            </a:r>
            <a:r>
              <a:rPr lang="en-US" altLang="zh-TW" sz="2800" b="1" dirty="0">
                <a:latin typeface="Arial" panose="020B0604020202020204" pitchFamily="34" charset="0"/>
                <a:ea typeface="+mj-ea"/>
                <a:cs typeface="Arial" panose="020B0604020202020204" pitchFamily="34" charset="0"/>
              </a:rPr>
              <a:t>Label Studio</a:t>
            </a:r>
            <a:r>
              <a:rPr lang="zh-TW" altLang="en-US" sz="2800" b="1" dirty="0">
                <a:latin typeface="Arial" panose="020B0604020202020204" pitchFamily="34" charset="0"/>
                <a:ea typeface="+mj-ea"/>
                <a:cs typeface="Arial" panose="020B0604020202020204" pitchFamily="34" charset="0"/>
              </a:rPr>
              <a:t>對資料集裡的文章標題、內文標記正負面情緒</a:t>
            </a:r>
            <a:endParaRPr lang="en-US" altLang="zh-TW" sz="2800" b="1" dirty="0">
              <a:latin typeface="Arial" panose="020B0604020202020204" pitchFamily="34" charset="0"/>
              <a:ea typeface="+mj-ea"/>
              <a:cs typeface="Arial" panose="020B0604020202020204" pitchFamily="34" charset="0"/>
            </a:endParaRPr>
          </a:p>
          <a:p>
            <a:pPr>
              <a:lnSpc>
                <a:spcPct val="150000"/>
              </a:lnSpc>
            </a:pPr>
            <a:endParaRPr lang="en-US" altLang="zh-TW" sz="1400" b="1" dirty="0">
              <a:latin typeface="Arial" panose="020B0604020202020204" pitchFamily="34" charset="0"/>
              <a:ea typeface="+mj-ea"/>
              <a:cs typeface="Arial" panose="020B0604020202020204" pitchFamily="34" charset="0"/>
            </a:endParaRPr>
          </a:p>
          <a:p>
            <a:pPr marL="457200" indent="-457200">
              <a:lnSpc>
                <a:spcPct val="150000"/>
              </a:lnSpc>
              <a:buFont typeface="Arial" panose="020B0604020202020204" pitchFamily="34" charset="0"/>
              <a:buChar char="•"/>
            </a:pPr>
            <a:r>
              <a:rPr lang="en-US" altLang="zh-TW" sz="2800" b="1" dirty="0">
                <a:latin typeface="Arial" panose="020B0604020202020204" pitchFamily="34" charset="0"/>
                <a:ea typeface="+mj-ea"/>
                <a:cs typeface="Arial" panose="020B0604020202020204" pitchFamily="34" charset="0"/>
              </a:rPr>
              <a:t>P/N(</a:t>
            </a:r>
            <a:r>
              <a:rPr lang="zh-TW" altLang="en-US" sz="2800" b="1" dirty="0">
                <a:latin typeface="Arial" panose="020B0604020202020204" pitchFamily="34" charset="0"/>
                <a:ea typeface="+mj-ea"/>
                <a:cs typeface="Arial" panose="020B0604020202020204" pitchFamily="34" charset="0"/>
              </a:rPr>
              <a:t>正負面情緒</a:t>
            </a:r>
            <a:r>
              <a:rPr lang="en-US" altLang="zh-TW" sz="2800" b="1" dirty="0">
                <a:latin typeface="Arial" panose="020B0604020202020204" pitchFamily="34" charset="0"/>
                <a:ea typeface="+mj-ea"/>
                <a:cs typeface="Arial" panose="020B0604020202020204" pitchFamily="34" charset="0"/>
              </a:rPr>
              <a:t>)</a:t>
            </a:r>
            <a:r>
              <a:rPr lang="zh-TW" altLang="en-US" sz="2800" b="1" dirty="0">
                <a:latin typeface="Arial" panose="020B0604020202020204" pitchFamily="34" charset="0"/>
                <a:ea typeface="+mj-ea"/>
                <a:cs typeface="Arial" panose="020B0604020202020204" pitchFamily="34" charset="0"/>
              </a:rPr>
              <a:t>比</a:t>
            </a:r>
            <a:r>
              <a:rPr lang="en-US" altLang="zh-TW" sz="2800" b="1" dirty="0">
                <a:latin typeface="Arial" panose="020B0604020202020204" pitchFamily="34" charset="0"/>
                <a:ea typeface="+mj-ea"/>
                <a:cs typeface="Arial" panose="020B0604020202020204" pitchFamily="34" charset="0"/>
              </a:rPr>
              <a:t>:</a:t>
            </a:r>
          </a:p>
          <a:p>
            <a:pPr marL="914400" lvl="1" indent="-457200">
              <a:lnSpc>
                <a:spcPct val="150000"/>
              </a:lnSpc>
              <a:buFont typeface="Wingdings" panose="05000000000000000000" pitchFamily="2" charset="2"/>
              <a:buChar char="Ø"/>
            </a:pPr>
            <a:r>
              <a:rPr lang="zh-TW" altLang="en-US" sz="2800" b="1" dirty="0">
                <a:latin typeface="Arial" panose="020B0604020202020204" pitchFamily="34" charset="0"/>
                <a:ea typeface="+mj-ea"/>
                <a:cs typeface="Arial" panose="020B0604020202020204" pitchFamily="34" charset="0"/>
              </a:rPr>
              <a:t>所有文章</a:t>
            </a:r>
            <a:r>
              <a:rPr lang="en-US" altLang="zh-TW" sz="2800" b="1" dirty="0">
                <a:latin typeface="Arial" panose="020B0604020202020204" pitchFamily="34" charset="0"/>
                <a:ea typeface="+mj-ea"/>
                <a:cs typeface="Arial" panose="020B0604020202020204" pitchFamily="34" charset="0"/>
              </a:rPr>
              <a:t>:</a:t>
            </a:r>
            <a:r>
              <a:rPr lang="zh-TW" altLang="en-US" sz="2800" b="1" dirty="0">
                <a:latin typeface="Arial" panose="020B0604020202020204" pitchFamily="34" charset="0"/>
                <a:ea typeface="+mj-ea"/>
                <a:cs typeface="Arial" panose="020B0604020202020204" pitchFamily="34" charset="0"/>
              </a:rPr>
              <a:t> </a:t>
            </a:r>
            <a:r>
              <a:rPr lang="en-US" altLang="zh-TW" sz="2800" b="1" dirty="0">
                <a:latin typeface="Arial" panose="020B0604020202020204" pitchFamily="34" charset="0"/>
                <a:ea typeface="+mj-ea"/>
                <a:cs typeface="Arial" panose="020B0604020202020204" pitchFamily="34" charset="0"/>
              </a:rPr>
              <a:t>0.454</a:t>
            </a:r>
          </a:p>
          <a:p>
            <a:pPr marL="914400" lvl="1" indent="-457200">
              <a:lnSpc>
                <a:spcPct val="150000"/>
              </a:lnSpc>
              <a:buFont typeface="Wingdings" panose="05000000000000000000" pitchFamily="2" charset="2"/>
              <a:buChar char="Ø"/>
            </a:pPr>
            <a:r>
              <a:rPr lang="zh-TW" altLang="en-US" sz="2800" b="1" dirty="0">
                <a:latin typeface="Arial" panose="020B0604020202020204" pitchFamily="34" charset="0"/>
                <a:ea typeface="+mj-ea"/>
                <a:cs typeface="Arial" panose="020B0604020202020204" pitchFamily="34" charset="0"/>
              </a:rPr>
              <a:t>陳時中</a:t>
            </a:r>
            <a:r>
              <a:rPr lang="en-US" altLang="zh-TW" sz="2800" b="1" dirty="0">
                <a:latin typeface="Arial" panose="020B0604020202020204" pitchFamily="34" charset="0"/>
                <a:ea typeface="+mj-ea"/>
                <a:cs typeface="Arial" panose="020B0604020202020204" pitchFamily="34" charset="0"/>
              </a:rPr>
              <a:t>:</a:t>
            </a:r>
            <a:r>
              <a:rPr lang="zh-TW" altLang="en-US" sz="2800" b="1" dirty="0">
                <a:latin typeface="Arial" panose="020B0604020202020204" pitchFamily="34" charset="0"/>
                <a:ea typeface="+mj-ea"/>
                <a:cs typeface="Arial" panose="020B0604020202020204" pitchFamily="34" charset="0"/>
              </a:rPr>
              <a:t> </a:t>
            </a:r>
            <a:r>
              <a:rPr lang="en-US" altLang="zh-TW" sz="2800" b="1" dirty="0">
                <a:latin typeface="Arial" panose="020B0604020202020204" pitchFamily="34" charset="0"/>
                <a:ea typeface="+mj-ea"/>
                <a:cs typeface="Arial" panose="020B0604020202020204" pitchFamily="34" charset="0"/>
              </a:rPr>
              <a:t>0.385</a:t>
            </a:r>
          </a:p>
          <a:p>
            <a:pPr marL="914400" lvl="1" indent="-457200">
              <a:lnSpc>
                <a:spcPct val="150000"/>
              </a:lnSpc>
              <a:buFont typeface="Wingdings" panose="05000000000000000000" pitchFamily="2" charset="2"/>
              <a:buChar char="Ø"/>
            </a:pPr>
            <a:r>
              <a:rPr lang="zh-TW" altLang="en-US" sz="2800" b="1" dirty="0">
                <a:latin typeface="Arial" panose="020B0604020202020204" pitchFamily="34" charset="0"/>
                <a:ea typeface="+mj-ea"/>
                <a:cs typeface="Arial" panose="020B0604020202020204" pitchFamily="34" charset="0"/>
              </a:rPr>
              <a:t>蔣萬安</a:t>
            </a:r>
            <a:r>
              <a:rPr lang="en-US" altLang="zh-TW" sz="2800" b="1" dirty="0">
                <a:latin typeface="Arial" panose="020B0604020202020204" pitchFamily="34" charset="0"/>
                <a:ea typeface="+mj-ea"/>
                <a:cs typeface="Arial" panose="020B0604020202020204" pitchFamily="34" charset="0"/>
              </a:rPr>
              <a:t>: 1.323</a:t>
            </a:r>
          </a:p>
          <a:p>
            <a:pPr marL="914400" lvl="1" indent="-457200">
              <a:lnSpc>
                <a:spcPct val="150000"/>
              </a:lnSpc>
              <a:buFont typeface="Wingdings" panose="05000000000000000000" pitchFamily="2" charset="2"/>
              <a:buChar char="Ø"/>
            </a:pPr>
            <a:r>
              <a:rPr lang="zh-TW" altLang="en-US" sz="2800" b="1" dirty="0">
                <a:latin typeface="Arial" panose="020B0604020202020204" pitchFamily="34" charset="0"/>
                <a:ea typeface="+mj-ea"/>
                <a:cs typeface="Arial" panose="020B0604020202020204" pitchFamily="34" charset="0"/>
              </a:rPr>
              <a:t>黃珊珊</a:t>
            </a:r>
            <a:r>
              <a:rPr lang="en-US" altLang="zh-TW" sz="2800" b="1" dirty="0">
                <a:latin typeface="Arial" panose="020B0604020202020204" pitchFamily="34" charset="0"/>
                <a:ea typeface="+mj-ea"/>
                <a:cs typeface="Arial" panose="020B0604020202020204" pitchFamily="34" charset="0"/>
              </a:rPr>
              <a:t>: 1</a:t>
            </a:r>
          </a:p>
        </p:txBody>
      </p:sp>
      <p:pic>
        <p:nvPicPr>
          <p:cNvPr id="19" name="圖片 18">
            <a:extLst>
              <a:ext uri="{FF2B5EF4-FFF2-40B4-BE49-F238E27FC236}">
                <a16:creationId xmlns:a16="http://schemas.microsoft.com/office/drawing/2014/main" id="{47B2250A-F51D-076F-A0B6-2CDDB8E68F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3551275"/>
            <a:ext cx="7380514" cy="3191973"/>
          </a:xfrm>
          <a:prstGeom prst="rect">
            <a:avLst/>
          </a:prstGeom>
        </p:spPr>
      </p:pic>
      <p:sp>
        <p:nvSpPr>
          <p:cNvPr id="8" name="文字方塊 7">
            <a:extLst>
              <a:ext uri="{FF2B5EF4-FFF2-40B4-BE49-F238E27FC236}">
                <a16:creationId xmlns:a16="http://schemas.microsoft.com/office/drawing/2014/main" id="{742B04ED-F126-55B2-88F4-F5238F141AF2}"/>
              </a:ext>
            </a:extLst>
          </p:cNvPr>
          <p:cNvSpPr txBox="1"/>
          <p:nvPr/>
        </p:nvSpPr>
        <p:spPr>
          <a:xfrm>
            <a:off x="4724400" y="3549755"/>
            <a:ext cx="4568190" cy="461665"/>
          </a:xfrm>
          <a:prstGeom prst="rect">
            <a:avLst/>
          </a:prstGeom>
          <a:noFill/>
        </p:spPr>
        <p:txBody>
          <a:bodyPr wrap="square" rtlCol="0">
            <a:spAutoFit/>
          </a:bodyPr>
          <a:lstStyle/>
          <a:p>
            <a:pPr algn="ctr"/>
            <a:r>
              <a:rPr lang="zh-TW" altLang="en-US" sz="2400" b="1" dirty="0">
                <a:latin typeface="+mj-ea"/>
                <a:ea typeface="+mj-ea"/>
              </a:rPr>
              <a:t>候選人相關文章正負面情緒篇數</a:t>
            </a:r>
          </a:p>
        </p:txBody>
      </p:sp>
      <p:sp>
        <p:nvSpPr>
          <p:cNvPr id="11" name="文字方塊 10">
            <a:extLst>
              <a:ext uri="{FF2B5EF4-FFF2-40B4-BE49-F238E27FC236}">
                <a16:creationId xmlns:a16="http://schemas.microsoft.com/office/drawing/2014/main" id="{D7AE0A1E-C9E8-D77D-197D-DD13B4B4E180}"/>
              </a:ext>
            </a:extLst>
          </p:cNvPr>
          <p:cNvSpPr txBox="1"/>
          <p:nvPr/>
        </p:nvSpPr>
        <p:spPr>
          <a:xfrm>
            <a:off x="4724399" y="114751"/>
            <a:ext cx="3699511" cy="461665"/>
          </a:xfrm>
          <a:prstGeom prst="rect">
            <a:avLst/>
          </a:prstGeom>
          <a:noFill/>
        </p:spPr>
        <p:txBody>
          <a:bodyPr wrap="square" rtlCol="0">
            <a:spAutoFit/>
          </a:bodyPr>
          <a:lstStyle/>
          <a:p>
            <a:pPr algn="ctr"/>
            <a:r>
              <a:rPr lang="zh-TW" altLang="en-US" sz="2400" b="1" dirty="0">
                <a:latin typeface="+mj-ea"/>
                <a:ea typeface="+mj-ea"/>
              </a:rPr>
              <a:t>所有文章正負面情緒篇數</a:t>
            </a:r>
          </a:p>
        </p:txBody>
      </p:sp>
    </p:spTree>
    <p:extLst>
      <p:ext uri="{BB962C8B-B14F-4D97-AF65-F5344CB8AC3E}">
        <p14:creationId xmlns:p14="http://schemas.microsoft.com/office/powerpoint/2010/main" val="25731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文字方塊 3">
            <a:extLst>
              <a:ext uri="{FF2B5EF4-FFF2-40B4-BE49-F238E27FC236}">
                <a16:creationId xmlns:a16="http://schemas.microsoft.com/office/drawing/2014/main" id="{121FE904-A15E-A537-9F9F-9B522489390A}"/>
              </a:ext>
            </a:extLst>
          </p:cNvPr>
          <p:cNvSpPr txBox="1"/>
          <p:nvPr/>
        </p:nvSpPr>
        <p:spPr>
          <a:xfrm>
            <a:off x="375271" y="1554704"/>
            <a:ext cx="11441457" cy="3748590"/>
          </a:xfrm>
          <a:prstGeom prst="rect">
            <a:avLst/>
          </a:prstGeom>
          <a:noFill/>
        </p:spPr>
        <p:txBody>
          <a:bodyPr wrap="square">
            <a:spAutoFit/>
          </a:bodyPr>
          <a:lstStyle/>
          <a:p>
            <a:pPr>
              <a:lnSpc>
                <a:spcPct val="150000"/>
              </a:lnSpc>
            </a:pPr>
            <a:r>
              <a:rPr lang="zh-TW" altLang="en-US" sz="2800" b="1" dirty="0">
                <a:latin typeface="Arial" panose="020B0604020202020204" pitchFamily="34" charset="0"/>
                <a:ea typeface="+mj-ea"/>
                <a:cs typeface="Arial" panose="020B0604020202020204" pitchFamily="34" charset="0"/>
              </a:rPr>
              <a:t>結論</a:t>
            </a:r>
            <a:endParaRPr lang="en-US" altLang="zh-TW" sz="2800" b="1" dirty="0">
              <a:latin typeface="Arial" panose="020B0604020202020204" pitchFamily="34" charset="0"/>
              <a:ea typeface="+mj-ea"/>
              <a:cs typeface="Arial" panose="020B0604020202020204" pitchFamily="34" charset="0"/>
            </a:endParaRPr>
          </a:p>
          <a:p>
            <a:pPr marL="342900" indent="-342900" rtl="0" fontAlgn="base">
              <a:lnSpc>
                <a:spcPct val="150000"/>
              </a:lnSpc>
              <a:spcBef>
                <a:spcPts val="1200"/>
              </a:spcBef>
              <a:spcAft>
                <a:spcPts val="0"/>
              </a:spcAft>
              <a:buFont typeface="Arial" panose="020B0604020202020204" pitchFamily="34" charset="0"/>
              <a:buChar char="•"/>
            </a:pPr>
            <a:r>
              <a:rPr lang="zh-TW" altLang="en-US" sz="2400" b="1" i="0" u="none" strike="noStrike">
                <a:solidFill>
                  <a:srgbClr val="000000"/>
                </a:solidFill>
                <a:effectLst/>
                <a:latin typeface="+mj-ea"/>
                <a:ea typeface="+mj-ea"/>
              </a:rPr>
              <a:t>藉</a:t>
            </a:r>
            <a:r>
              <a:rPr lang="zh-TW" altLang="en-US" sz="2400" b="1" i="0" u="none" strike="noStrike" dirty="0">
                <a:solidFill>
                  <a:srgbClr val="000000"/>
                </a:solidFill>
                <a:effectLst/>
                <a:latin typeface="+mj-ea"/>
                <a:ea typeface="+mj-ea"/>
              </a:rPr>
              <a:t>由這次的</a:t>
            </a:r>
            <a:r>
              <a:rPr lang="zh-TW" altLang="en-US" sz="2400" b="1" i="0" u="none" strike="noStrike">
                <a:solidFill>
                  <a:srgbClr val="000000"/>
                </a:solidFill>
                <a:effectLst/>
                <a:latin typeface="+mj-ea"/>
                <a:ea typeface="+mj-ea"/>
              </a:rPr>
              <a:t>專題報告，希望能夠幫助</a:t>
            </a:r>
            <a:r>
              <a:rPr lang="zh-TW" altLang="en-US" sz="2400" b="1" i="0" u="none" strike="noStrike" dirty="0">
                <a:solidFill>
                  <a:srgbClr val="000000"/>
                </a:solidFill>
                <a:effectLst/>
                <a:latin typeface="+mj-ea"/>
                <a:ea typeface="+mj-ea"/>
              </a:rPr>
              <a:t>一些平常沒在關注政治的人們可以透過分析出的關鍵字迅速理解跟這些候選人相關的議題。</a:t>
            </a:r>
            <a:endParaRPr lang="en-US" altLang="zh-TW" sz="2400" b="1" i="0" u="none" strike="noStrike" dirty="0">
              <a:solidFill>
                <a:srgbClr val="000000"/>
              </a:solidFill>
              <a:effectLst/>
              <a:latin typeface="+mj-ea"/>
              <a:ea typeface="+mj-ea"/>
            </a:endParaRPr>
          </a:p>
          <a:p>
            <a:pPr marL="342900" indent="-342900" rtl="0" fontAlgn="base">
              <a:lnSpc>
                <a:spcPct val="150000"/>
              </a:lnSpc>
              <a:spcBef>
                <a:spcPts val="1200"/>
              </a:spcBef>
              <a:spcAft>
                <a:spcPts val="0"/>
              </a:spcAft>
              <a:buFont typeface="Arial" panose="020B0604020202020204" pitchFamily="34" charset="0"/>
              <a:buChar char="•"/>
            </a:pPr>
            <a:r>
              <a:rPr lang="zh-TW" altLang="en-US" sz="2400" b="1" i="0" u="none" strike="noStrike" dirty="0">
                <a:solidFill>
                  <a:srgbClr val="000000"/>
                </a:solidFill>
                <a:effectLst/>
                <a:latin typeface="+mj-ea"/>
                <a:ea typeface="+mj-ea"/>
              </a:rPr>
              <a:t>進行正負向情緒分析發現</a:t>
            </a:r>
            <a:r>
              <a:rPr lang="en-US" altLang="zh-TW" sz="2400" b="1" i="0" u="none" strike="noStrike" dirty="0">
                <a:solidFill>
                  <a:srgbClr val="000000"/>
                </a:solidFill>
                <a:effectLst/>
                <a:latin typeface="+mj-ea"/>
                <a:ea typeface="+mj-ea"/>
              </a:rPr>
              <a:t>P/N</a:t>
            </a:r>
            <a:r>
              <a:rPr lang="zh-TW" altLang="en-US" sz="2400" b="1" i="0" u="none" strike="noStrike" dirty="0">
                <a:solidFill>
                  <a:srgbClr val="000000"/>
                </a:solidFill>
                <a:effectLst/>
                <a:latin typeface="+mj-ea"/>
                <a:ea typeface="+mj-ea"/>
              </a:rPr>
              <a:t>比</a:t>
            </a:r>
            <a:r>
              <a:rPr lang="en-US" altLang="zh-TW" sz="2400" b="1" i="0" u="none" strike="noStrike" dirty="0">
                <a:solidFill>
                  <a:srgbClr val="000000"/>
                </a:solidFill>
                <a:effectLst/>
                <a:latin typeface="+mj-ea"/>
                <a:ea typeface="+mj-ea"/>
              </a:rPr>
              <a:t>(</a:t>
            </a:r>
            <a:r>
              <a:rPr lang="zh-TW" altLang="en-US" sz="2400" b="1" i="0" u="none" strike="noStrike" dirty="0">
                <a:solidFill>
                  <a:srgbClr val="000000"/>
                </a:solidFill>
                <a:effectLst/>
                <a:latin typeface="+mj-ea"/>
                <a:ea typeface="+mj-ea"/>
              </a:rPr>
              <a:t>正面情緒篇數</a:t>
            </a:r>
            <a:r>
              <a:rPr lang="en-US" altLang="zh-TW" sz="2400" b="1" i="0" u="none" strike="noStrike" dirty="0">
                <a:solidFill>
                  <a:srgbClr val="000000"/>
                </a:solidFill>
                <a:effectLst/>
                <a:latin typeface="+mj-ea"/>
                <a:ea typeface="+mj-ea"/>
              </a:rPr>
              <a:t>/</a:t>
            </a:r>
            <a:r>
              <a:rPr lang="zh-TW" altLang="en-US" sz="2400" b="1" i="0" u="none" strike="noStrike" dirty="0">
                <a:solidFill>
                  <a:srgbClr val="000000"/>
                </a:solidFill>
                <a:effectLst/>
                <a:latin typeface="+mj-ea"/>
                <a:ea typeface="+mj-ea"/>
              </a:rPr>
              <a:t>負面情緒篇數</a:t>
            </a:r>
            <a:r>
              <a:rPr lang="en-US" altLang="zh-TW" sz="2400" b="1" i="0" u="none" strike="noStrike" dirty="0">
                <a:solidFill>
                  <a:srgbClr val="000000"/>
                </a:solidFill>
                <a:effectLst/>
                <a:latin typeface="+mj-ea"/>
                <a:ea typeface="+mj-ea"/>
              </a:rPr>
              <a:t>)</a:t>
            </a:r>
            <a:r>
              <a:rPr lang="zh-TW" altLang="en-US" sz="2400" b="1" i="0" u="none" strike="noStrike" dirty="0">
                <a:solidFill>
                  <a:srgbClr val="000000"/>
                </a:solidFill>
                <a:effectLst/>
                <a:latin typeface="+mj-ea"/>
                <a:ea typeface="+mj-ea"/>
              </a:rPr>
              <a:t>為</a:t>
            </a:r>
            <a:r>
              <a:rPr lang="en-US" altLang="zh-TW" sz="2400" b="1" i="0" u="none" strike="noStrike" dirty="0">
                <a:solidFill>
                  <a:srgbClr val="000000"/>
                </a:solidFill>
                <a:effectLst/>
                <a:latin typeface="+mj-ea"/>
                <a:ea typeface="+mj-ea"/>
              </a:rPr>
              <a:t>0.454</a:t>
            </a:r>
            <a:r>
              <a:rPr lang="zh-TW" altLang="en-US" sz="2400" b="1" i="0" u="none" strike="noStrike" dirty="0">
                <a:solidFill>
                  <a:srgbClr val="000000"/>
                </a:solidFill>
                <a:effectLst/>
                <a:latin typeface="+mj-ea"/>
                <a:ea typeface="+mj-ea"/>
              </a:rPr>
              <a:t>，我們推測</a:t>
            </a:r>
            <a:r>
              <a:rPr lang="en-US" altLang="zh-TW" sz="2400" b="1" i="0" u="none" strike="noStrike" dirty="0">
                <a:solidFill>
                  <a:srgbClr val="000000"/>
                </a:solidFill>
                <a:effectLst/>
                <a:latin typeface="+mj-ea"/>
                <a:ea typeface="+mj-ea"/>
              </a:rPr>
              <a:t>PTT</a:t>
            </a:r>
            <a:r>
              <a:rPr lang="zh-TW" altLang="en-US" sz="2400" b="1" i="0" u="none" strike="noStrike" dirty="0">
                <a:solidFill>
                  <a:srgbClr val="000000"/>
                </a:solidFill>
                <a:effectLst/>
                <a:latin typeface="+mj-ea"/>
                <a:ea typeface="+mj-ea"/>
              </a:rPr>
              <a:t>鄉民對此次北市市長選舉採負面態度，其中尤以陳時中的負面情緒篇數最多。推測</a:t>
            </a:r>
            <a:r>
              <a:rPr lang="zh-TW" altLang="en-US" sz="2400" b="1" dirty="0">
                <a:solidFill>
                  <a:srgbClr val="000000"/>
                </a:solidFill>
                <a:latin typeface="+mj-ea"/>
                <a:ea typeface="+mj-ea"/>
              </a:rPr>
              <a:t>主要是</a:t>
            </a:r>
            <a:r>
              <a:rPr lang="zh-TW" altLang="en-US" sz="2400" b="1" i="0" u="none" strike="noStrike" dirty="0">
                <a:solidFill>
                  <a:srgbClr val="000000"/>
                </a:solidFill>
                <a:effectLst/>
                <a:latin typeface="+mj-ea"/>
                <a:ea typeface="+mj-ea"/>
              </a:rPr>
              <a:t>鄉民對其作為前防疫指揮官的決策所造成的不滿。</a:t>
            </a:r>
            <a:endParaRPr lang="en-US" altLang="zh-TW" sz="2400" b="1" i="0" u="none" strike="noStrike" dirty="0">
              <a:solidFill>
                <a:srgbClr val="000000"/>
              </a:solidFill>
              <a:effectLst/>
              <a:latin typeface="+mj-ea"/>
              <a:ea typeface="+mj-ea"/>
            </a:endParaRPr>
          </a:p>
        </p:txBody>
      </p:sp>
    </p:spTree>
    <p:extLst>
      <p:ext uri="{BB962C8B-B14F-4D97-AF65-F5344CB8AC3E}">
        <p14:creationId xmlns:p14="http://schemas.microsoft.com/office/powerpoint/2010/main" val="387850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pSp>
        <p:nvGrpSpPr>
          <p:cNvPr id="6" name="群組 5">
            <a:extLst>
              <a:ext uri="{FF2B5EF4-FFF2-40B4-BE49-F238E27FC236}">
                <a16:creationId xmlns:a16="http://schemas.microsoft.com/office/drawing/2014/main" id="{450851F4-2DF1-5F3A-F628-49226921B88F}"/>
              </a:ext>
            </a:extLst>
          </p:cNvPr>
          <p:cNvGrpSpPr/>
          <p:nvPr/>
        </p:nvGrpSpPr>
        <p:grpSpPr>
          <a:xfrm>
            <a:off x="6288014" y="1845917"/>
            <a:ext cx="5416954" cy="3050757"/>
            <a:chOff x="6288014" y="1845917"/>
            <a:chExt cx="5416954" cy="3050757"/>
          </a:xfrm>
        </p:grpSpPr>
        <p:pic>
          <p:nvPicPr>
            <p:cNvPr id="3" name="圖片 2" descr="一張含有 地圖 的圖片&#10;&#10;自動產生的描述">
              <a:extLst>
                <a:ext uri="{FF2B5EF4-FFF2-40B4-BE49-F238E27FC236}">
                  <a16:creationId xmlns:a16="http://schemas.microsoft.com/office/drawing/2014/main" id="{C7876D1D-A207-A0C7-D22F-0784E42565D2}"/>
                </a:ext>
              </a:extLst>
            </p:cNvPr>
            <p:cNvPicPr>
              <a:picLocks noChangeAspect="1"/>
            </p:cNvPicPr>
            <p:nvPr/>
          </p:nvPicPr>
          <p:blipFill>
            <a:blip r:embed="rId5">
              <a:alphaModFix amt="70000"/>
              <a:extLst>
                <a:ext uri="{28A0092B-C50C-407E-A947-70E740481C1C}">
                  <a14:useLocalDpi xmlns:a14="http://schemas.microsoft.com/office/drawing/2010/main" val="0"/>
                </a:ext>
              </a:extLst>
            </a:blip>
            <a:stretch>
              <a:fillRect/>
            </a:stretch>
          </p:blipFill>
          <p:spPr>
            <a:xfrm>
              <a:off x="6288014" y="1845917"/>
              <a:ext cx="5416954" cy="3050757"/>
            </a:xfrm>
            <a:prstGeom prst="rect">
              <a:avLst/>
            </a:prstGeom>
          </p:spPr>
        </p:pic>
        <p:sp>
          <p:nvSpPr>
            <p:cNvPr id="5" name="文字方塊 4">
              <a:extLst>
                <a:ext uri="{FF2B5EF4-FFF2-40B4-BE49-F238E27FC236}">
                  <a16:creationId xmlns:a16="http://schemas.microsoft.com/office/drawing/2014/main" id="{2C60AF17-0E17-13FA-E8D9-708290644987}"/>
                </a:ext>
              </a:extLst>
            </p:cNvPr>
            <p:cNvSpPr txBox="1"/>
            <p:nvPr/>
          </p:nvSpPr>
          <p:spPr>
            <a:xfrm>
              <a:off x="9549596" y="4588897"/>
              <a:ext cx="2155372" cy="307777"/>
            </a:xfrm>
            <a:prstGeom prst="rect">
              <a:avLst/>
            </a:prstGeom>
            <a:noFill/>
          </p:spPr>
          <p:txBody>
            <a:bodyPr wrap="square" rtlCol="0">
              <a:spAutoFit/>
            </a:bodyPr>
            <a:lstStyle/>
            <a:p>
              <a:pPr algn="ctr"/>
              <a:r>
                <a:rPr lang="zh-TW" altLang="en-US" sz="1400" b="1" i="0" dirty="0">
                  <a:solidFill>
                    <a:schemeClr val="tx1">
                      <a:lumMod val="65000"/>
                      <a:lumOff val="35000"/>
                    </a:schemeClr>
                  </a:solidFill>
                  <a:effectLst/>
                  <a:latin typeface="+mj-ea"/>
                  <a:ea typeface="+mj-ea"/>
                </a:rPr>
                <a:t>圖片來源：環境資訊中心</a:t>
              </a:r>
              <a:endParaRPr lang="zh-TW" altLang="en-US" sz="1400" b="1" dirty="0">
                <a:solidFill>
                  <a:schemeClr val="tx1">
                    <a:lumMod val="65000"/>
                    <a:lumOff val="35000"/>
                  </a:schemeClr>
                </a:solidFill>
                <a:latin typeface="+mj-ea"/>
                <a:ea typeface="+mj-ea"/>
              </a:endParaRPr>
            </a:p>
          </p:txBody>
        </p:sp>
      </p:grpSp>
      <p:grpSp>
        <p:nvGrpSpPr>
          <p:cNvPr id="8" name="群組 7">
            <a:extLst>
              <a:ext uri="{FF2B5EF4-FFF2-40B4-BE49-F238E27FC236}">
                <a16:creationId xmlns:a16="http://schemas.microsoft.com/office/drawing/2014/main" id="{83C40BEA-9650-A2E1-C746-1DBC8F55CD29}"/>
              </a:ext>
            </a:extLst>
          </p:cNvPr>
          <p:cNvGrpSpPr/>
          <p:nvPr/>
        </p:nvGrpSpPr>
        <p:grpSpPr>
          <a:xfrm>
            <a:off x="140569" y="392021"/>
            <a:ext cx="5763417" cy="5461227"/>
            <a:chOff x="417552" y="392021"/>
            <a:chExt cx="5729893" cy="5461227"/>
          </a:xfrm>
        </p:grpSpPr>
        <p:sp>
          <p:nvSpPr>
            <p:cNvPr id="2" name="文字方塊 1">
              <a:extLst>
                <a:ext uri="{FF2B5EF4-FFF2-40B4-BE49-F238E27FC236}">
                  <a16:creationId xmlns:a16="http://schemas.microsoft.com/office/drawing/2014/main" id="{2900B30F-7FD6-A8C4-C6DE-DB12F3B9BF5D}"/>
                </a:ext>
              </a:extLst>
            </p:cNvPr>
            <p:cNvSpPr txBox="1"/>
            <p:nvPr/>
          </p:nvSpPr>
          <p:spPr>
            <a:xfrm>
              <a:off x="417552" y="392021"/>
              <a:ext cx="1885543" cy="769441"/>
            </a:xfrm>
            <a:prstGeom prst="rect">
              <a:avLst/>
            </a:prstGeom>
            <a:noFill/>
          </p:spPr>
          <p:txBody>
            <a:bodyPr wrap="square" rtlCol="0">
              <a:spAutoFit/>
            </a:bodyPr>
            <a:lstStyle/>
            <a:p>
              <a:pPr algn="ctr"/>
              <a:r>
                <a:rPr lang="zh-TW" altLang="en-US" sz="4400" b="1" dirty="0">
                  <a:latin typeface="+mj-ea"/>
                  <a:ea typeface="+mj-ea"/>
                </a:rPr>
                <a:t>目標</a:t>
              </a:r>
            </a:p>
          </p:txBody>
        </p:sp>
        <p:sp>
          <p:nvSpPr>
            <p:cNvPr id="7" name="文字方塊 6">
              <a:extLst>
                <a:ext uri="{FF2B5EF4-FFF2-40B4-BE49-F238E27FC236}">
                  <a16:creationId xmlns:a16="http://schemas.microsoft.com/office/drawing/2014/main" id="{8BA5D8AA-E9D8-FD21-F485-E3977FD09C96}"/>
                </a:ext>
              </a:extLst>
            </p:cNvPr>
            <p:cNvSpPr txBox="1"/>
            <p:nvPr/>
          </p:nvSpPr>
          <p:spPr>
            <a:xfrm>
              <a:off x="926122" y="1396772"/>
              <a:ext cx="5221323" cy="445647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TW" altLang="en-US" sz="2400" b="1" dirty="0">
                  <a:latin typeface="+mj-ea"/>
                  <a:ea typeface="+mj-ea"/>
                </a:rPr>
                <a:t>爬取</a:t>
              </a:r>
              <a:r>
                <a:rPr lang="en-US" altLang="zh-TW" sz="2400" b="1" dirty="0">
                  <a:latin typeface="Arial" panose="020B0604020202020204" pitchFamily="34" charset="0"/>
                  <a:ea typeface="+mj-ea"/>
                  <a:cs typeface="Arial" panose="020B0604020202020204" pitchFamily="34" charset="0"/>
                </a:rPr>
                <a:t>PTT</a:t>
              </a:r>
              <a:r>
                <a:rPr lang="zh-TW" altLang="en-US" sz="2400" b="1" dirty="0">
                  <a:latin typeface="+mj-ea"/>
                  <a:ea typeface="+mj-ea"/>
                </a:rPr>
                <a:t>各候選人文章，初步統計聲量</a:t>
              </a:r>
              <a:endParaRPr lang="en-US" altLang="zh-TW" sz="2400" b="1" dirty="0">
                <a:latin typeface="+mj-ea"/>
                <a:ea typeface="+mj-ea"/>
              </a:endParaRPr>
            </a:p>
            <a:p>
              <a:pPr marL="342900" indent="-342900">
                <a:lnSpc>
                  <a:spcPct val="150000"/>
                </a:lnSpc>
                <a:buFont typeface="Arial" panose="020B0604020202020204" pitchFamily="34" charset="0"/>
                <a:buChar char="•"/>
              </a:pPr>
              <a:r>
                <a:rPr lang="zh-TW" altLang="en-US" sz="2400" b="1" dirty="0">
                  <a:latin typeface="+mj-ea"/>
                  <a:ea typeface="+mj-ea"/>
                </a:rPr>
                <a:t>藉由與候選人相關的新聞資料，篩 選出關鍵詞彙，包含與候選人相關的議題、政治事件等</a:t>
              </a:r>
              <a:endParaRPr lang="en-US" altLang="zh-TW" sz="2400" b="1" dirty="0">
                <a:latin typeface="+mj-ea"/>
                <a:ea typeface="+mj-ea"/>
              </a:endParaRPr>
            </a:p>
            <a:p>
              <a:pPr marL="342900" indent="-342900">
                <a:lnSpc>
                  <a:spcPct val="150000"/>
                </a:lnSpc>
                <a:buFont typeface="Arial" panose="020B0604020202020204" pitchFamily="34" charset="0"/>
                <a:buChar char="•"/>
              </a:pPr>
              <a:r>
                <a:rPr lang="zh-TW" altLang="en-US" sz="2400" b="1" dirty="0">
                  <a:latin typeface="+mj-ea"/>
                  <a:ea typeface="+mj-ea"/>
                </a:rPr>
                <a:t>用</a:t>
              </a:r>
              <a:r>
                <a:rPr lang="en-US" altLang="zh-TW" sz="2400" b="1" dirty="0">
                  <a:latin typeface="Arial" panose="020B0604020202020204" pitchFamily="34" charset="0"/>
                  <a:ea typeface="+mj-ea"/>
                  <a:cs typeface="Arial" panose="020B0604020202020204" pitchFamily="34" charset="0"/>
                </a:rPr>
                <a:t>Label Studio</a:t>
              </a:r>
              <a:r>
                <a:rPr lang="zh-TW" altLang="en-US" sz="2400" b="1" dirty="0">
                  <a:latin typeface="+mj-ea"/>
                  <a:ea typeface="+mj-ea"/>
                </a:rPr>
                <a:t>將收集到的資料作情感分類，統計正負情緒篇數</a:t>
              </a:r>
              <a:endParaRPr lang="en-US" altLang="zh-TW" sz="2400" b="1" dirty="0">
                <a:latin typeface="+mj-ea"/>
                <a:ea typeface="+mj-ea"/>
              </a:endParaRPr>
            </a:p>
            <a:p>
              <a:pPr marL="342900" indent="-342900">
                <a:lnSpc>
                  <a:spcPct val="150000"/>
                </a:lnSpc>
                <a:buFont typeface="Arial" panose="020B0604020202020204" pitchFamily="34" charset="0"/>
                <a:buChar char="•"/>
              </a:pPr>
              <a:endParaRPr lang="en-US" altLang="zh-TW" sz="2400" b="1" dirty="0">
                <a:latin typeface="+mj-ea"/>
                <a:ea typeface="+mj-ea"/>
              </a:endParaRPr>
            </a:p>
          </p:txBody>
        </p:sp>
      </p:grpSp>
    </p:spTree>
    <p:extLst>
      <p:ext uri="{BB962C8B-B14F-4D97-AF65-F5344CB8AC3E}">
        <p14:creationId xmlns:p14="http://schemas.microsoft.com/office/powerpoint/2010/main" val="201714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402DCEDE-2D18-B2EA-E120-45E6DDDB3061}"/>
              </a:ext>
            </a:extLst>
          </p:cNvPr>
          <p:cNvSpPr txBox="1"/>
          <p:nvPr/>
        </p:nvSpPr>
        <p:spPr>
          <a:xfrm>
            <a:off x="7269677" y="1196887"/>
            <a:ext cx="4781754" cy="1434345"/>
          </a:xfrm>
          <a:prstGeom prst="rect">
            <a:avLst/>
          </a:prstGeom>
        </p:spPr>
        <p:txBody>
          <a:bodyPr vert="horz" lIns="91440" tIns="45720" rIns="91440" bIns="45720" rtlCol="0" anchor="b">
            <a:norm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spcBef>
                <a:spcPct val="0"/>
              </a:spcBef>
              <a:spcAft>
                <a:spcPts val="600"/>
              </a:spcAft>
            </a:pPr>
            <a:endParaRPr lang="en-US" altLang="zh-TW" sz="4000" b="1" cap="all" dirty="0">
              <a:blipFill dpi="0" rotWithShape="1">
                <a:blip r:embed="rId4"/>
                <a:srcRect/>
                <a:tile tx="6350" ty="-127000" sx="65000" sy="64000" flip="none" algn="tl"/>
              </a:blipFill>
              <a:latin typeface="+mj-lt"/>
              <a:ea typeface="+mj-ea"/>
              <a:cs typeface="+mj-cs"/>
            </a:endParaRPr>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矩形 1">
            <a:extLst>
              <a:ext uri="{FF2B5EF4-FFF2-40B4-BE49-F238E27FC236}">
                <a16:creationId xmlns:a16="http://schemas.microsoft.com/office/drawing/2014/main" id="{A74B2367-FBFD-17ED-CF61-9037F33D0EE0}"/>
              </a:ext>
            </a:extLst>
          </p:cNvPr>
          <p:cNvSpPr/>
          <p:nvPr/>
        </p:nvSpPr>
        <p:spPr>
          <a:xfrm>
            <a:off x="-1" y="-1"/>
            <a:ext cx="2873701" cy="6857999"/>
          </a:xfrm>
          <a:prstGeom prst="rect">
            <a:avLst/>
          </a:prstGeom>
          <a:solidFill>
            <a:schemeClr val="bg2">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9" name="群組 8">
            <a:extLst>
              <a:ext uri="{FF2B5EF4-FFF2-40B4-BE49-F238E27FC236}">
                <a16:creationId xmlns:a16="http://schemas.microsoft.com/office/drawing/2014/main" id="{39B228BD-1BC7-DB55-4DA8-7F44AA9FA9F4}"/>
              </a:ext>
            </a:extLst>
          </p:cNvPr>
          <p:cNvGrpSpPr/>
          <p:nvPr/>
        </p:nvGrpSpPr>
        <p:grpSpPr>
          <a:xfrm>
            <a:off x="4885109" y="780226"/>
            <a:ext cx="6825210" cy="1267295"/>
            <a:chOff x="1589610" y="1196887"/>
            <a:chExt cx="4729129" cy="878098"/>
          </a:xfrm>
        </p:grpSpPr>
        <p:sp>
          <p:nvSpPr>
            <p:cNvPr id="6" name="橢圓 5">
              <a:extLst>
                <a:ext uri="{FF2B5EF4-FFF2-40B4-BE49-F238E27FC236}">
                  <a16:creationId xmlns:a16="http://schemas.microsoft.com/office/drawing/2014/main" id="{5702421D-1C42-882F-B360-822BDEFF0BBA}"/>
                </a:ext>
              </a:extLst>
            </p:cNvPr>
            <p:cNvSpPr/>
            <p:nvPr/>
          </p:nvSpPr>
          <p:spPr>
            <a:xfrm>
              <a:off x="1589610" y="1196887"/>
              <a:ext cx="878098" cy="878098"/>
            </a:xfrm>
            <a:prstGeom prst="ellipse">
              <a:avLst/>
            </a:prstGeom>
            <a:solidFill>
              <a:schemeClr val="bg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TW" altLang="en-US"/>
            </a:p>
          </p:txBody>
        </p:sp>
        <p:sp>
          <p:nvSpPr>
            <p:cNvPr id="7" name="文字方塊 6">
              <a:extLst>
                <a:ext uri="{FF2B5EF4-FFF2-40B4-BE49-F238E27FC236}">
                  <a16:creationId xmlns:a16="http://schemas.microsoft.com/office/drawing/2014/main" id="{3243DB0A-C578-D49C-9158-C516635FA702}"/>
                </a:ext>
              </a:extLst>
            </p:cNvPr>
            <p:cNvSpPr txBox="1"/>
            <p:nvPr/>
          </p:nvSpPr>
          <p:spPr>
            <a:xfrm>
              <a:off x="2934215" y="1451643"/>
              <a:ext cx="3384524" cy="357996"/>
            </a:xfrm>
            <a:prstGeom prst="rect">
              <a:avLst/>
            </a:prstGeom>
            <a:noFill/>
          </p:spPr>
          <p:txBody>
            <a:bodyPr wrap="square" rtlCol="0" anchor="ctr">
              <a:spAutoFit/>
            </a:bodyPr>
            <a:lstStyle/>
            <a:p>
              <a:r>
                <a:rPr lang="zh-TW" altLang="en-US" sz="3200" b="1" dirty="0">
                  <a:latin typeface="+mj-ea"/>
                  <a:ea typeface="+mj-ea"/>
                </a:rPr>
                <a:t>資料蒐集、統計聲量</a:t>
              </a:r>
            </a:p>
          </p:txBody>
        </p:sp>
        <p:sp>
          <p:nvSpPr>
            <p:cNvPr id="8" name="橢圓 7">
              <a:extLst>
                <a:ext uri="{FF2B5EF4-FFF2-40B4-BE49-F238E27FC236}">
                  <a16:creationId xmlns:a16="http://schemas.microsoft.com/office/drawing/2014/main" id="{22FD3E23-9F5C-2D9C-4676-CC29DA661EDB}"/>
                </a:ext>
              </a:extLst>
            </p:cNvPr>
            <p:cNvSpPr/>
            <p:nvPr/>
          </p:nvSpPr>
          <p:spPr>
            <a:xfrm>
              <a:off x="1688175" y="1290158"/>
              <a:ext cx="680965" cy="68096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TW" sz="3600" b="1" dirty="0">
                  <a:ln>
                    <a:solidFill>
                      <a:sysClr val="windowText" lastClr="000000"/>
                    </a:solidFill>
                  </a:ln>
                  <a:solidFill>
                    <a:schemeClr val="tx1"/>
                  </a:solidFill>
                </a:rPr>
                <a:t>1</a:t>
              </a:r>
              <a:endParaRPr lang="zh-TW" altLang="en-US" sz="3600" b="1" dirty="0">
                <a:ln>
                  <a:solidFill>
                    <a:sysClr val="windowText" lastClr="000000"/>
                  </a:solidFill>
                </a:ln>
                <a:solidFill>
                  <a:schemeClr val="tx1"/>
                </a:solidFill>
              </a:endParaRPr>
            </a:p>
          </p:txBody>
        </p:sp>
      </p:grpSp>
      <p:grpSp>
        <p:nvGrpSpPr>
          <p:cNvPr id="11" name="群組 10">
            <a:extLst>
              <a:ext uri="{FF2B5EF4-FFF2-40B4-BE49-F238E27FC236}">
                <a16:creationId xmlns:a16="http://schemas.microsoft.com/office/drawing/2014/main" id="{2FBDC797-25B2-BD23-E467-EC8970871632}"/>
              </a:ext>
            </a:extLst>
          </p:cNvPr>
          <p:cNvGrpSpPr/>
          <p:nvPr/>
        </p:nvGrpSpPr>
        <p:grpSpPr>
          <a:xfrm>
            <a:off x="4885109" y="2650136"/>
            <a:ext cx="6825210" cy="1267295"/>
            <a:chOff x="1589610" y="1196887"/>
            <a:chExt cx="4729129" cy="878098"/>
          </a:xfrm>
        </p:grpSpPr>
        <p:sp>
          <p:nvSpPr>
            <p:cNvPr id="13" name="橢圓 12">
              <a:extLst>
                <a:ext uri="{FF2B5EF4-FFF2-40B4-BE49-F238E27FC236}">
                  <a16:creationId xmlns:a16="http://schemas.microsoft.com/office/drawing/2014/main" id="{1716584A-0C35-3626-BAEE-1B11A1DB4237}"/>
                </a:ext>
              </a:extLst>
            </p:cNvPr>
            <p:cNvSpPr/>
            <p:nvPr/>
          </p:nvSpPr>
          <p:spPr>
            <a:xfrm>
              <a:off x="1589610" y="1196887"/>
              <a:ext cx="878098" cy="878098"/>
            </a:xfrm>
            <a:prstGeom prst="ellipse">
              <a:avLst/>
            </a:prstGeom>
            <a:solidFill>
              <a:schemeClr val="bg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TW" altLang="en-US"/>
            </a:p>
          </p:txBody>
        </p:sp>
        <p:sp>
          <p:nvSpPr>
            <p:cNvPr id="17" name="文字方塊 16">
              <a:extLst>
                <a:ext uri="{FF2B5EF4-FFF2-40B4-BE49-F238E27FC236}">
                  <a16:creationId xmlns:a16="http://schemas.microsoft.com/office/drawing/2014/main" id="{22049691-534D-FCD3-44FE-578408055F8E}"/>
                </a:ext>
              </a:extLst>
            </p:cNvPr>
            <p:cNvSpPr txBox="1"/>
            <p:nvPr/>
          </p:nvSpPr>
          <p:spPr>
            <a:xfrm>
              <a:off x="2934215" y="1451643"/>
              <a:ext cx="3384524" cy="357996"/>
            </a:xfrm>
            <a:prstGeom prst="rect">
              <a:avLst/>
            </a:prstGeom>
            <a:noFill/>
          </p:spPr>
          <p:txBody>
            <a:bodyPr wrap="square" rtlCol="0" anchor="ctr">
              <a:spAutoFit/>
            </a:bodyPr>
            <a:lstStyle/>
            <a:p>
              <a:r>
                <a:rPr lang="zh-TW" altLang="en-US" sz="3200" b="1" dirty="0">
                  <a:latin typeface="+mj-ea"/>
                  <a:ea typeface="+mj-ea"/>
                </a:rPr>
                <a:t>斷詞、關鍵字視覺化</a:t>
              </a:r>
            </a:p>
          </p:txBody>
        </p:sp>
        <p:sp>
          <p:nvSpPr>
            <p:cNvPr id="18" name="橢圓 17">
              <a:extLst>
                <a:ext uri="{FF2B5EF4-FFF2-40B4-BE49-F238E27FC236}">
                  <a16:creationId xmlns:a16="http://schemas.microsoft.com/office/drawing/2014/main" id="{D498DDD4-D5E6-8473-AE36-2CCEBEDED86F}"/>
                </a:ext>
              </a:extLst>
            </p:cNvPr>
            <p:cNvSpPr/>
            <p:nvPr/>
          </p:nvSpPr>
          <p:spPr>
            <a:xfrm>
              <a:off x="1688176" y="1290158"/>
              <a:ext cx="680965" cy="68096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TW" sz="3600" b="1" dirty="0">
                  <a:ln>
                    <a:solidFill>
                      <a:sysClr val="windowText" lastClr="000000"/>
                    </a:solidFill>
                  </a:ln>
                  <a:solidFill>
                    <a:schemeClr val="tx1"/>
                  </a:solidFill>
                </a:rPr>
                <a:t>2</a:t>
              </a:r>
              <a:endParaRPr lang="zh-TW" altLang="en-US" sz="3600" b="1" dirty="0">
                <a:ln>
                  <a:solidFill>
                    <a:sysClr val="windowText" lastClr="000000"/>
                  </a:solidFill>
                </a:ln>
                <a:solidFill>
                  <a:schemeClr val="tx1"/>
                </a:solidFill>
              </a:endParaRPr>
            </a:p>
          </p:txBody>
        </p:sp>
      </p:grpSp>
      <p:grpSp>
        <p:nvGrpSpPr>
          <p:cNvPr id="19" name="群組 18">
            <a:extLst>
              <a:ext uri="{FF2B5EF4-FFF2-40B4-BE49-F238E27FC236}">
                <a16:creationId xmlns:a16="http://schemas.microsoft.com/office/drawing/2014/main" id="{A711C56B-351A-8DC4-5BDA-ED2E92E76E49}"/>
              </a:ext>
            </a:extLst>
          </p:cNvPr>
          <p:cNvGrpSpPr/>
          <p:nvPr/>
        </p:nvGrpSpPr>
        <p:grpSpPr>
          <a:xfrm>
            <a:off x="4885109" y="4520046"/>
            <a:ext cx="6825210" cy="1267295"/>
            <a:chOff x="1589610" y="1196887"/>
            <a:chExt cx="4729129" cy="878098"/>
          </a:xfrm>
        </p:grpSpPr>
        <p:sp>
          <p:nvSpPr>
            <p:cNvPr id="20" name="橢圓 19">
              <a:extLst>
                <a:ext uri="{FF2B5EF4-FFF2-40B4-BE49-F238E27FC236}">
                  <a16:creationId xmlns:a16="http://schemas.microsoft.com/office/drawing/2014/main" id="{C914CA32-C4C5-E832-B7EC-A4E51A7C668F}"/>
                </a:ext>
              </a:extLst>
            </p:cNvPr>
            <p:cNvSpPr/>
            <p:nvPr/>
          </p:nvSpPr>
          <p:spPr>
            <a:xfrm>
              <a:off x="1589610" y="1196887"/>
              <a:ext cx="878098" cy="878098"/>
            </a:xfrm>
            <a:prstGeom prst="ellipse">
              <a:avLst/>
            </a:prstGeom>
            <a:solidFill>
              <a:schemeClr val="bg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TW" altLang="en-US" dirty="0"/>
            </a:p>
          </p:txBody>
        </p:sp>
        <p:sp>
          <p:nvSpPr>
            <p:cNvPr id="21" name="文字方塊 20">
              <a:extLst>
                <a:ext uri="{FF2B5EF4-FFF2-40B4-BE49-F238E27FC236}">
                  <a16:creationId xmlns:a16="http://schemas.microsoft.com/office/drawing/2014/main" id="{F9EB37CD-E874-C185-9A00-68A181BB3F15}"/>
                </a:ext>
              </a:extLst>
            </p:cNvPr>
            <p:cNvSpPr txBox="1"/>
            <p:nvPr/>
          </p:nvSpPr>
          <p:spPr>
            <a:xfrm>
              <a:off x="2934215" y="1451643"/>
              <a:ext cx="3384524" cy="357996"/>
            </a:xfrm>
            <a:prstGeom prst="rect">
              <a:avLst/>
            </a:prstGeom>
            <a:noFill/>
          </p:spPr>
          <p:txBody>
            <a:bodyPr wrap="square" rtlCol="0" anchor="ctr">
              <a:spAutoFit/>
            </a:bodyPr>
            <a:lstStyle/>
            <a:p>
              <a:r>
                <a:rPr lang="zh-TW" altLang="en-US" sz="3200" b="1" dirty="0">
                  <a:latin typeface="+mj-ea"/>
                  <a:ea typeface="+mj-ea"/>
                </a:rPr>
                <a:t>關聯規則、情緒分類</a:t>
              </a:r>
            </a:p>
          </p:txBody>
        </p:sp>
        <p:sp>
          <p:nvSpPr>
            <p:cNvPr id="22" name="橢圓 21">
              <a:extLst>
                <a:ext uri="{FF2B5EF4-FFF2-40B4-BE49-F238E27FC236}">
                  <a16:creationId xmlns:a16="http://schemas.microsoft.com/office/drawing/2014/main" id="{6029CC80-D720-8CBE-9469-A00B9C5953EF}"/>
                </a:ext>
              </a:extLst>
            </p:cNvPr>
            <p:cNvSpPr/>
            <p:nvPr/>
          </p:nvSpPr>
          <p:spPr>
            <a:xfrm>
              <a:off x="1688175" y="1295453"/>
              <a:ext cx="680965" cy="68096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TW" sz="3600" b="1" dirty="0">
                  <a:ln>
                    <a:solidFill>
                      <a:sysClr val="windowText" lastClr="000000"/>
                    </a:solidFill>
                  </a:ln>
                  <a:solidFill>
                    <a:schemeClr val="tx1"/>
                  </a:solidFill>
                </a:rPr>
                <a:t>3</a:t>
              </a:r>
              <a:endParaRPr lang="zh-TW" altLang="en-US" sz="3600" b="1" dirty="0">
                <a:ln>
                  <a:solidFill>
                    <a:sysClr val="windowText" lastClr="000000"/>
                  </a:solidFill>
                </a:ln>
                <a:solidFill>
                  <a:schemeClr val="tx1"/>
                </a:solidFill>
              </a:endParaRPr>
            </a:p>
          </p:txBody>
        </p:sp>
      </p:grpSp>
      <p:sp>
        <p:nvSpPr>
          <p:cNvPr id="28" name="文字方塊 27">
            <a:extLst>
              <a:ext uri="{FF2B5EF4-FFF2-40B4-BE49-F238E27FC236}">
                <a16:creationId xmlns:a16="http://schemas.microsoft.com/office/drawing/2014/main" id="{11DF929D-5F2C-22AC-33CB-E67F90993CAA}"/>
              </a:ext>
            </a:extLst>
          </p:cNvPr>
          <p:cNvSpPr txBox="1"/>
          <p:nvPr/>
        </p:nvSpPr>
        <p:spPr>
          <a:xfrm>
            <a:off x="481681" y="2891300"/>
            <a:ext cx="1910335" cy="769441"/>
          </a:xfrm>
          <a:prstGeom prst="rect">
            <a:avLst/>
          </a:prstGeom>
          <a:solidFill>
            <a:schemeClr val="bg1"/>
          </a:solidFill>
          <a:ln w="76200">
            <a:solidFill>
              <a:schemeClr val="bg2">
                <a:lumMod val="50000"/>
              </a:schemeClr>
            </a:solidFill>
          </a:ln>
        </p:spPr>
        <p:txBody>
          <a:bodyPr wrap="square" rtlCol="0">
            <a:spAutoFit/>
          </a:bodyPr>
          <a:lstStyle/>
          <a:p>
            <a:pPr algn="dist"/>
            <a:r>
              <a:rPr lang="zh-TW" altLang="en-US" sz="4400" b="1" dirty="0">
                <a:latin typeface="+mj-ea"/>
                <a:ea typeface="+mj-ea"/>
              </a:rPr>
              <a:t>目錄</a:t>
            </a:r>
          </a:p>
        </p:txBody>
      </p:sp>
    </p:spTree>
    <p:extLst>
      <p:ext uri="{BB962C8B-B14F-4D97-AF65-F5344CB8AC3E}">
        <p14:creationId xmlns:p14="http://schemas.microsoft.com/office/powerpoint/2010/main" val="329749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402DCEDE-2D18-B2EA-E120-45E6DDDB3061}"/>
              </a:ext>
            </a:extLst>
          </p:cNvPr>
          <p:cNvSpPr txBox="1"/>
          <p:nvPr/>
        </p:nvSpPr>
        <p:spPr>
          <a:xfrm>
            <a:off x="7269677" y="1196887"/>
            <a:ext cx="4781754" cy="1434345"/>
          </a:xfrm>
          <a:prstGeom prst="rect">
            <a:avLst/>
          </a:prstGeom>
        </p:spPr>
        <p:txBody>
          <a:bodyPr vert="horz" lIns="91440" tIns="45720" rIns="91440" bIns="45720" rtlCol="0" anchor="b">
            <a:norm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spcBef>
                <a:spcPct val="0"/>
              </a:spcBef>
              <a:spcAft>
                <a:spcPts val="600"/>
              </a:spcAft>
            </a:pPr>
            <a:endParaRPr lang="en-US" altLang="zh-TW" sz="4000" b="1" cap="all" dirty="0">
              <a:blipFill dpi="0" rotWithShape="1">
                <a:blip r:embed="rId4"/>
                <a:srcRect/>
                <a:tile tx="6350" ty="-127000" sx="65000" sy="64000" flip="none" algn="tl"/>
              </a:blipFill>
              <a:latin typeface="+mj-lt"/>
              <a:ea typeface="+mj-ea"/>
              <a:cs typeface="+mj-cs"/>
            </a:endParaRPr>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pSp>
        <p:nvGrpSpPr>
          <p:cNvPr id="9" name="群組 8">
            <a:extLst>
              <a:ext uri="{FF2B5EF4-FFF2-40B4-BE49-F238E27FC236}">
                <a16:creationId xmlns:a16="http://schemas.microsoft.com/office/drawing/2014/main" id="{1810B729-C7F9-74D9-32FC-0A8E2ABBD300}"/>
              </a:ext>
            </a:extLst>
          </p:cNvPr>
          <p:cNvGrpSpPr/>
          <p:nvPr/>
        </p:nvGrpSpPr>
        <p:grpSpPr>
          <a:xfrm>
            <a:off x="-1" y="0"/>
            <a:ext cx="12192001" cy="1319514"/>
            <a:chOff x="-1" y="0"/>
            <a:chExt cx="12192001" cy="1319514"/>
          </a:xfrm>
        </p:grpSpPr>
        <p:sp>
          <p:nvSpPr>
            <p:cNvPr id="2" name="矩形 1">
              <a:extLst>
                <a:ext uri="{FF2B5EF4-FFF2-40B4-BE49-F238E27FC236}">
                  <a16:creationId xmlns:a16="http://schemas.microsoft.com/office/drawing/2014/main" id="{A3AA08EC-1409-029E-D6A4-D46A6D76A4CB}"/>
                </a:ext>
              </a:extLst>
            </p:cNvPr>
            <p:cNvSpPr/>
            <p:nvPr/>
          </p:nvSpPr>
          <p:spPr>
            <a:xfrm>
              <a:off x="-1" y="0"/>
              <a:ext cx="12192001" cy="1319514"/>
            </a:xfrm>
            <a:prstGeom prst="rect">
              <a:avLst/>
            </a:prstGeom>
            <a:solidFill>
              <a:schemeClr val="bg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 name="群組 4">
              <a:extLst>
                <a:ext uri="{FF2B5EF4-FFF2-40B4-BE49-F238E27FC236}">
                  <a16:creationId xmlns:a16="http://schemas.microsoft.com/office/drawing/2014/main" id="{8082DFAF-025B-6E0B-2EDB-1C43EADED39C}"/>
                </a:ext>
              </a:extLst>
            </p:cNvPr>
            <p:cNvGrpSpPr/>
            <p:nvPr/>
          </p:nvGrpSpPr>
          <p:grpSpPr>
            <a:xfrm>
              <a:off x="255235" y="153682"/>
              <a:ext cx="5451083" cy="1012149"/>
              <a:chOff x="1589610" y="1196887"/>
              <a:chExt cx="4729129" cy="878098"/>
            </a:xfrm>
          </p:grpSpPr>
          <p:sp>
            <p:nvSpPr>
              <p:cNvPr id="6" name="橢圓 5">
                <a:extLst>
                  <a:ext uri="{FF2B5EF4-FFF2-40B4-BE49-F238E27FC236}">
                    <a16:creationId xmlns:a16="http://schemas.microsoft.com/office/drawing/2014/main" id="{6838DA89-34AB-F898-12D0-96BD0A3C20DC}"/>
                  </a:ext>
                </a:extLst>
              </p:cNvPr>
              <p:cNvSpPr/>
              <p:nvPr/>
            </p:nvSpPr>
            <p:spPr>
              <a:xfrm>
                <a:off x="1589610" y="1196887"/>
                <a:ext cx="878098" cy="878098"/>
              </a:xfrm>
              <a:prstGeom prst="ellipse">
                <a:avLst/>
              </a:prstGeom>
              <a:solidFill>
                <a:schemeClr val="bg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TW" altLang="en-US"/>
              </a:p>
            </p:txBody>
          </p:sp>
          <p:sp>
            <p:nvSpPr>
              <p:cNvPr id="7" name="文字方塊 6">
                <a:extLst>
                  <a:ext uri="{FF2B5EF4-FFF2-40B4-BE49-F238E27FC236}">
                    <a16:creationId xmlns:a16="http://schemas.microsoft.com/office/drawing/2014/main" id="{19B4783B-834E-A33D-444A-DD18A6C3ABB2}"/>
                  </a:ext>
                </a:extLst>
              </p:cNvPr>
              <p:cNvSpPr txBox="1"/>
              <p:nvPr/>
            </p:nvSpPr>
            <p:spPr>
              <a:xfrm>
                <a:off x="2934215" y="1451643"/>
                <a:ext cx="3384524" cy="357996"/>
              </a:xfrm>
              <a:prstGeom prst="rect">
                <a:avLst/>
              </a:prstGeom>
              <a:noFill/>
            </p:spPr>
            <p:txBody>
              <a:bodyPr wrap="square" rtlCol="0" anchor="ctr">
                <a:spAutoFit/>
              </a:bodyPr>
              <a:lstStyle/>
              <a:p>
                <a:r>
                  <a:rPr lang="zh-TW" altLang="en-US" sz="3200" b="1" dirty="0">
                    <a:latin typeface="+mj-ea"/>
                    <a:ea typeface="+mj-ea"/>
                  </a:rPr>
                  <a:t>資料蒐集、統計聲量</a:t>
                </a:r>
              </a:p>
            </p:txBody>
          </p:sp>
          <p:sp>
            <p:nvSpPr>
              <p:cNvPr id="8" name="橢圓 7">
                <a:extLst>
                  <a:ext uri="{FF2B5EF4-FFF2-40B4-BE49-F238E27FC236}">
                    <a16:creationId xmlns:a16="http://schemas.microsoft.com/office/drawing/2014/main" id="{547F086F-59DD-714E-1E69-F15F2E0A1B1A}"/>
                  </a:ext>
                </a:extLst>
              </p:cNvPr>
              <p:cNvSpPr/>
              <p:nvPr/>
            </p:nvSpPr>
            <p:spPr>
              <a:xfrm>
                <a:off x="1688175" y="1290158"/>
                <a:ext cx="680965" cy="68096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TW" sz="3600" b="1" dirty="0">
                    <a:ln>
                      <a:solidFill>
                        <a:sysClr val="windowText" lastClr="000000"/>
                      </a:solidFill>
                    </a:ln>
                    <a:solidFill>
                      <a:schemeClr val="tx1"/>
                    </a:solidFill>
                  </a:rPr>
                  <a:t>1</a:t>
                </a:r>
                <a:endParaRPr lang="zh-TW" altLang="en-US" sz="3600" b="1" dirty="0">
                  <a:ln>
                    <a:solidFill>
                      <a:sysClr val="windowText" lastClr="000000"/>
                    </a:solidFill>
                  </a:ln>
                  <a:solidFill>
                    <a:schemeClr val="tx1"/>
                  </a:solidFill>
                </a:endParaRPr>
              </a:p>
            </p:txBody>
          </p:sp>
        </p:grpSp>
      </p:grpSp>
      <p:sp>
        <p:nvSpPr>
          <p:cNvPr id="11" name="文字方塊 10">
            <a:extLst>
              <a:ext uri="{FF2B5EF4-FFF2-40B4-BE49-F238E27FC236}">
                <a16:creationId xmlns:a16="http://schemas.microsoft.com/office/drawing/2014/main" id="{83FAA083-B7FF-B02D-FB10-0BB22FEA643D}"/>
              </a:ext>
            </a:extLst>
          </p:cNvPr>
          <p:cNvSpPr txBox="1"/>
          <p:nvPr/>
        </p:nvSpPr>
        <p:spPr>
          <a:xfrm>
            <a:off x="379880" y="1766843"/>
            <a:ext cx="4842994" cy="389119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800" b="1" dirty="0">
                <a:latin typeface="+mj-ea"/>
                <a:ea typeface="+mj-ea"/>
              </a:rPr>
              <a:t>資料來源</a:t>
            </a:r>
            <a:r>
              <a:rPr lang="en-US" altLang="zh-TW" sz="2800" b="1" dirty="0">
                <a:latin typeface="+mj-ea"/>
                <a:ea typeface="+mj-ea"/>
              </a:rPr>
              <a:t>:</a:t>
            </a:r>
            <a:r>
              <a:rPr lang="zh-TW" altLang="en-US" sz="2800" b="1" dirty="0">
                <a:latin typeface="+mj-ea"/>
                <a:ea typeface="+mj-ea"/>
              </a:rPr>
              <a:t> </a:t>
            </a:r>
            <a:r>
              <a:rPr lang="en-US" altLang="zh-TW" sz="2800" b="1" dirty="0">
                <a:latin typeface="Arial" panose="020B0604020202020204" pitchFamily="34" charset="0"/>
                <a:ea typeface="+mj-ea"/>
                <a:cs typeface="Arial" panose="020B0604020202020204" pitchFamily="34" charset="0"/>
              </a:rPr>
              <a:t>PTT</a:t>
            </a:r>
            <a:r>
              <a:rPr lang="zh-TW" altLang="en-US" sz="2800" b="1" dirty="0">
                <a:latin typeface="+mj-ea"/>
                <a:ea typeface="+mj-ea"/>
              </a:rPr>
              <a:t>八卦版</a:t>
            </a:r>
            <a:r>
              <a:rPr lang="en-US" altLang="zh-TW" sz="2400" b="1" dirty="0">
                <a:latin typeface="+mj-ea"/>
                <a:ea typeface="+mj-ea"/>
              </a:rPr>
              <a:t>(</a:t>
            </a:r>
            <a:r>
              <a:rPr lang="en-US" altLang="zh-TW" sz="2400" b="1" dirty="0">
                <a:latin typeface="Arial" panose="020B0604020202020204" pitchFamily="34" charset="0"/>
                <a:ea typeface="+mj-ea"/>
                <a:cs typeface="Arial" panose="020B0604020202020204" pitchFamily="34" charset="0"/>
              </a:rPr>
              <a:t>Gossiping</a:t>
            </a:r>
            <a:r>
              <a:rPr lang="en-US" altLang="zh-TW" sz="2400" b="1" dirty="0">
                <a:latin typeface="+mj-ea"/>
                <a:ea typeface="+mj-ea"/>
              </a:rPr>
              <a:t>)</a:t>
            </a:r>
            <a:r>
              <a:rPr lang="zh-TW" altLang="en-US" sz="2800" b="1" dirty="0">
                <a:latin typeface="+mj-ea"/>
                <a:ea typeface="+mj-ea"/>
              </a:rPr>
              <a:t>、政黑板</a:t>
            </a:r>
            <a:r>
              <a:rPr lang="en-US" altLang="zh-TW" sz="2400" b="1" dirty="0">
                <a:latin typeface="+mj-ea"/>
                <a:ea typeface="+mj-ea"/>
              </a:rPr>
              <a:t>(</a:t>
            </a:r>
            <a:r>
              <a:rPr lang="en-US" altLang="zh-TW" sz="2400" b="1" dirty="0" err="1">
                <a:latin typeface="Arial" panose="020B0604020202020204" pitchFamily="34" charset="0"/>
                <a:ea typeface="+mj-ea"/>
                <a:cs typeface="Arial" panose="020B0604020202020204" pitchFamily="34" charset="0"/>
              </a:rPr>
              <a:t>HatePolitics</a:t>
            </a:r>
            <a:r>
              <a:rPr lang="en-US" altLang="zh-TW" sz="2400" b="1" dirty="0">
                <a:latin typeface="+mj-ea"/>
                <a:ea typeface="+mj-ea"/>
              </a:rPr>
              <a:t>)</a:t>
            </a:r>
          </a:p>
          <a:p>
            <a:pPr marL="457200" indent="-457200">
              <a:lnSpc>
                <a:spcPct val="150000"/>
              </a:lnSpc>
              <a:buFont typeface="Arial" panose="020B0604020202020204" pitchFamily="34" charset="0"/>
              <a:buChar char="•"/>
            </a:pPr>
            <a:r>
              <a:rPr lang="zh-TW" altLang="en-US" sz="2800" b="1" dirty="0">
                <a:latin typeface="+mj-ea"/>
                <a:ea typeface="+mj-ea"/>
              </a:rPr>
              <a:t>時間範圍</a:t>
            </a:r>
            <a:r>
              <a:rPr lang="en-US" altLang="zh-TW" sz="2800" b="1" dirty="0">
                <a:latin typeface="+mj-ea"/>
                <a:ea typeface="+mj-ea"/>
              </a:rPr>
              <a:t>: 2022</a:t>
            </a:r>
            <a:r>
              <a:rPr lang="zh-TW" altLang="en-US" sz="2800" b="1" dirty="0">
                <a:latin typeface="+mj-ea"/>
                <a:ea typeface="+mj-ea"/>
              </a:rPr>
              <a:t>整年</a:t>
            </a:r>
            <a:r>
              <a:rPr lang="en-US" altLang="zh-TW" sz="2800" b="1" dirty="0">
                <a:latin typeface="+mj-ea"/>
                <a:ea typeface="+mj-ea"/>
              </a:rPr>
              <a:t>(</a:t>
            </a:r>
            <a:r>
              <a:rPr lang="zh-TW" altLang="en-US" sz="2800" b="1" dirty="0">
                <a:latin typeface="+mj-ea"/>
                <a:ea typeface="+mj-ea"/>
              </a:rPr>
              <a:t>到九合一大選前</a:t>
            </a:r>
            <a:r>
              <a:rPr lang="en-US" altLang="zh-TW" sz="2800" b="1" dirty="0">
                <a:latin typeface="+mj-ea"/>
                <a:ea typeface="+mj-ea"/>
              </a:rPr>
              <a:t>)</a:t>
            </a:r>
          </a:p>
          <a:p>
            <a:pPr marL="457200" indent="-457200">
              <a:lnSpc>
                <a:spcPct val="150000"/>
              </a:lnSpc>
              <a:buFont typeface="Arial" panose="020B0604020202020204" pitchFamily="34" charset="0"/>
              <a:buChar char="•"/>
            </a:pPr>
            <a:r>
              <a:rPr lang="zh-TW" altLang="en-US" sz="2800" b="1" dirty="0">
                <a:latin typeface="+mj-ea"/>
                <a:ea typeface="+mj-ea"/>
              </a:rPr>
              <a:t>關鍵字</a:t>
            </a:r>
            <a:r>
              <a:rPr lang="en-US" altLang="zh-TW" sz="2800" b="1" dirty="0">
                <a:latin typeface="+mj-ea"/>
                <a:ea typeface="+mj-ea"/>
              </a:rPr>
              <a:t>:</a:t>
            </a:r>
            <a:r>
              <a:rPr lang="zh-TW" altLang="en-US" sz="2800" b="1" dirty="0">
                <a:latin typeface="+mj-ea"/>
                <a:ea typeface="+mj-ea"/>
              </a:rPr>
              <a:t> 候選人名字</a:t>
            </a:r>
          </a:p>
        </p:txBody>
      </p:sp>
      <p:pic>
        <p:nvPicPr>
          <p:cNvPr id="17" name="圖片 16" descr="一張含有 文字 的圖片&#10;&#10;自動產生的描述">
            <a:extLst>
              <a:ext uri="{FF2B5EF4-FFF2-40B4-BE49-F238E27FC236}">
                <a16:creationId xmlns:a16="http://schemas.microsoft.com/office/drawing/2014/main" id="{AC1DE323-78B8-A0B8-C4D4-750CEB695559}"/>
              </a:ext>
            </a:extLst>
          </p:cNvPr>
          <p:cNvPicPr>
            <a:picLocks noChangeAspect="1"/>
          </p:cNvPicPr>
          <p:nvPr/>
        </p:nvPicPr>
        <p:blipFill rotWithShape="1">
          <a:blip r:embed="rId6">
            <a:extLst>
              <a:ext uri="{28A0092B-C50C-407E-A947-70E740481C1C}">
                <a14:useLocalDpi xmlns:a14="http://schemas.microsoft.com/office/drawing/2010/main" val="0"/>
              </a:ext>
            </a:extLst>
          </a:blip>
          <a:srcRect b="39415"/>
          <a:stretch/>
        </p:blipFill>
        <p:spPr>
          <a:xfrm>
            <a:off x="5222874" y="1766844"/>
            <a:ext cx="6589246" cy="3973998"/>
          </a:xfrm>
          <a:prstGeom prst="rect">
            <a:avLst/>
          </a:prstGeom>
        </p:spPr>
      </p:pic>
    </p:spTree>
    <p:extLst>
      <p:ext uri="{BB962C8B-B14F-4D97-AF65-F5344CB8AC3E}">
        <p14:creationId xmlns:p14="http://schemas.microsoft.com/office/powerpoint/2010/main" val="261296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402DCEDE-2D18-B2EA-E120-45E6DDDB3061}"/>
              </a:ext>
            </a:extLst>
          </p:cNvPr>
          <p:cNvSpPr txBox="1"/>
          <p:nvPr/>
        </p:nvSpPr>
        <p:spPr>
          <a:xfrm>
            <a:off x="7269677" y="1196887"/>
            <a:ext cx="4781754" cy="1434345"/>
          </a:xfrm>
          <a:prstGeom prst="rect">
            <a:avLst/>
          </a:prstGeom>
        </p:spPr>
        <p:txBody>
          <a:bodyPr vert="horz" lIns="91440" tIns="45720" rIns="91440" bIns="45720" rtlCol="0" anchor="b">
            <a:norm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spcBef>
                <a:spcPct val="0"/>
              </a:spcBef>
              <a:spcAft>
                <a:spcPts val="600"/>
              </a:spcAft>
            </a:pPr>
            <a:endParaRPr lang="en-US" altLang="zh-TW" sz="4000" b="1" cap="all" dirty="0">
              <a:blipFill dpi="0" rotWithShape="1">
                <a:blip r:embed="rId4"/>
                <a:srcRect/>
                <a:tile tx="6350" ty="-127000" sx="65000" sy="64000" flip="none" algn="tl"/>
              </a:blipFill>
              <a:latin typeface="+mj-lt"/>
              <a:ea typeface="+mj-ea"/>
              <a:cs typeface="+mj-cs"/>
            </a:endParaRPr>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2" name="圖片 1">
            <a:extLst>
              <a:ext uri="{FF2B5EF4-FFF2-40B4-BE49-F238E27FC236}">
                <a16:creationId xmlns:a16="http://schemas.microsoft.com/office/drawing/2014/main" id="{950F5E56-82FB-9C61-2ABA-1F51E948A1AA}"/>
              </a:ext>
            </a:extLst>
          </p:cNvPr>
          <p:cNvPicPr>
            <a:picLocks noChangeAspect="1"/>
          </p:cNvPicPr>
          <p:nvPr/>
        </p:nvPicPr>
        <p:blipFill rotWithShape="1">
          <a:blip r:embed="rId6">
            <a:extLst>
              <a:ext uri="{28A0092B-C50C-407E-A947-70E740481C1C}">
                <a14:useLocalDpi xmlns:a14="http://schemas.microsoft.com/office/drawing/2010/main" val="0"/>
              </a:ext>
            </a:extLst>
          </a:blip>
          <a:srcRect t="8225" b="5813"/>
          <a:stretch/>
        </p:blipFill>
        <p:spPr>
          <a:xfrm>
            <a:off x="5496802" y="200311"/>
            <a:ext cx="6362122" cy="3171463"/>
          </a:xfrm>
          <a:prstGeom prst="rect">
            <a:avLst/>
          </a:prstGeom>
        </p:spPr>
      </p:pic>
      <p:sp>
        <p:nvSpPr>
          <p:cNvPr id="3" name="文字方塊 2">
            <a:extLst>
              <a:ext uri="{FF2B5EF4-FFF2-40B4-BE49-F238E27FC236}">
                <a16:creationId xmlns:a16="http://schemas.microsoft.com/office/drawing/2014/main" id="{3F1D1486-5D2B-22E9-C306-C1F073F05154}"/>
              </a:ext>
            </a:extLst>
          </p:cNvPr>
          <p:cNvSpPr txBox="1"/>
          <p:nvPr/>
        </p:nvSpPr>
        <p:spPr>
          <a:xfrm>
            <a:off x="333076" y="274454"/>
            <a:ext cx="5060727" cy="259853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800" b="1" dirty="0">
                <a:latin typeface="+mj-ea"/>
                <a:ea typeface="+mj-ea"/>
              </a:rPr>
              <a:t>文章包含新聞、回文、討論</a:t>
            </a:r>
            <a:r>
              <a:rPr lang="en-US" altLang="zh-TW" sz="2800" b="1" dirty="0">
                <a:latin typeface="+mj-ea"/>
                <a:ea typeface="+mj-ea"/>
              </a:rPr>
              <a:t>…</a:t>
            </a:r>
          </a:p>
          <a:p>
            <a:pPr marL="457200" indent="-457200">
              <a:lnSpc>
                <a:spcPct val="150000"/>
              </a:lnSpc>
              <a:buFont typeface="Arial" panose="020B0604020202020204" pitchFamily="34" charset="0"/>
              <a:buChar char="•"/>
            </a:pPr>
            <a:r>
              <a:rPr lang="zh-TW" altLang="en-US" sz="2800" b="1" dirty="0">
                <a:latin typeface="+mj-ea"/>
                <a:ea typeface="+mj-ea"/>
              </a:rPr>
              <a:t>聲量計算</a:t>
            </a:r>
            <a:r>
              <a:rPr lang="en-US" altLang="zh-TW" sz="2800" b="1" dirty="0">
                <a:latin typeface="+mj-ea"/>
                <a:ea typeface="+mj-ea"/>
              </a:rPr>
              <a:t>:</a:t>
            </a:r>
            <a:r>
              <a:rPr lang="zh-TW" altLang="en-US" sz="2800" b="1" dirty="0">
                <a:latin typeface="+mj-ea"/>
                <a:ea typeface="+mj-ea"/>
              </a:rPr>
              <a:t> 標題或內文包含候選人名計算一次</a:t>
            </a:r>
            <a:endParaRPr lang="en-US" altLang="zh-TW" sz="2800" b="1" dirty="0">
              <a:latin typeface="+mj-ea"/>
              <a:ea typeface="+mj-ea"/>
            </a:endParaRPr>
          </a:p>
        </p:txBody>
      </p:sp>
      <p:pic>
        <p:nvPicPr>
          <p:cNvPr id="6" name="圖片 5" descr="一張含有 文字 的圖片&#10;&#10;自動產生的描述">
            <a:extLst>
              <a:ext uri="{FF2B5EF4-FFF2-40B4-BE49-F238E27FC236}">
                <a16:creationId xmlns:a16="http://schemas.microsoft.com/office/drawing/2014/main" id="{276D100C-3253-A97C-95DA-181EF788E3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3262" y="3623078"/>
            <a:ext cx="11265475" cy="2827160"/>
          </a:xfrm>
          <a:prstGeom prst="rect">
            <a:avLst/>
          </a:prstGeom>
        </p:spPr>
      </p:pic>
    </p:spTree>
    <p:extLst>
      <p:ext uri="{BB962C8B-B14F-4D97-AF65-F5344CB8AC3E}">
        <p14:creationId xmlns:p14="http://schemas.microsoft.com/office/powerpoint/2010/main" val="38804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A9CD6C34-423E-E341-EADE-4F789E697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285" y="1848505"/>
            <a:ext cx="5852172" cy="3017527"/>
          </a:xfrm>
          <a:prstGeom prst="rect">
            <a:avLst/>
          </a:prstGeom>
        </p:spPr>
      </p:pic>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402DCEDE-2D18-B2EA-E120-45E6DDDB3061}"/>
              </a:ext>
            </a:extLst>
          </p:cNvPr>
          <p:cNvSpPr txBox="1"/>
          <p:nvPr/>
        </p:nvSpPr>
        <p:spPr>
          <a:xfrm>
            <a:off x="7269677" y="1196887"/>
            <a:ext cx="4781754" cy="1434345"/>
          </a:xfrm>
          <a:prstGeom prst="rect">
            <a:avLst/>
          </a:prstGeom>
        </p:spPr>
        <p:txBody>
          <a:bodyPr vert="horz" lIns="91440" tIns="45720" rIns="91440" bIns="45720" rtlCol="0" anchor="b">
            <a:norm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spcBef>
                <a:spcPct val="0"/>
              </a:spcBef>
              <a:spcAft>
                <a:spcPts val="600"/>
              </a:spcAft>
            </a:pPr>
            <a:endParaRPr lang="en-US" altLang="zh-TW" sz="4000" b="1" cap="all" dirty="0">
              <a:blipFill dpi="0" rotWithShape="1">
                <a:blip r:embed="rId5"/>
                <a:srcRect/>
                <a:tile tx="6350" ty="-127000" sx="65000" sy="64000" flip="none" algn="tl"/>
              </a:blipFill>
              <a:latin typeface="+mj-lt"/>
              <a:ea typeface="+mj-ea"/>
              <a:cs typeface="+mj-cs"/>
            </a:endParaRPr>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矩形 4">
            <a:extLst>
              <a:ext uri="{FF2B5EF4-FFF2-40B4-BE49-F238E27FC236}">
                <a16:creationId xmlns:a16="http://schemas.microsoft.com/office/drawing/2014/main" id="{37AF2257-0136-11AC-5AD3-E3CCD93E1F7D}"/>
              </a:ext>
            </a:extLst>
          </p:cNvPr>
          <p:cNvSpPr/>
          <p:nvPr/>
        </p:nvSpPr>
        <p:spPr>
          <a:xfrm>
            <a:off x="-1" y="0"/>
            <a:ext cx="12192001" cy="1319514"/>
          </a:xfrm>
          <a:prstGeom prst="rect">
            <a:avLst/>
          </a:prstGeom>
          <a:solidFill>
            <a:schemeClr val="bg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1" name="群組 10">
            <a:extLst>
              <a:ext uri="{FF2B5EF4-FFF2-40B4-BE49-F238E27FC236}">
                <a16:creationId xmlns:a16="http://schemas.microsoft.com/office/drawing/2014/main" id="{8D7BCE7E-EF53-1746-102B-DDE2795BF502}"/>
              </a:ext>
            </a:extLst>
          </p:cNvPr>
          <p:cNvGrpSpPr/>
          <p:nvPr/>
        </p:nvGrpSpPr>
        <p:grpSpPr>
          <a:xfrm>
            <a:off x="255235" y="151517"/>
            <a:ext cx="5451083" cy="1012149"/>
            <a:chOff x="1589610" y="1196887"/>
            <a:chExt cx="4729129" cy="878098"/>
          </a:xfrm>
        </p:grpSpPr>
        <p:sp>
          <p:nvSpPr>
            <p:cNvPr id="13" name="橢圓 12">
              <a:extLst>
                <a:ext uri="{FF2B5EF4-FFF2-40B4-BE49-F238E27FC236}">
                  <a16:creationId xmlns:a16="http://schemas.microsoft.com/office/drawing/2014/main" id="{546E4D53-0193-D8FD-485F-90F83438FF05}"/>
                </a:ext>
              </a:extLst>
            </p:cNvPr>
            <p:cNvSpPr/>
            <p:nvPr/>
          </p:nvSpPr>
          <p:spPr>
            <a:xfrm>
              <a:off x="1589610" y="1196887"/>
              <a:ext cx="878098" cy="878098"/>
            </a:xfrm>
            <a:prstGeom prst="ellipse">
              <a:avLst/>
            </a:prstGeom>
            <a:solidFill>
              <a:schemeClr val="bg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TW" altLang="en-US"/>
            </a:p>
          </p:txBody>
        </p:sp>
        <p:sp>
          <p:nvSpPr>
            <p:cNvPr id="17" name="文字方塊 16">
              <a:extLst>
                <a:ext uri="{FF2B5EF4-FFF2-40B4-BE49-F238E27FC236}">
                  <a16:creationId xmlns:a16="http://schemas.microsoft.com/office/drawing/2014/main" id="{A47B5797-3850-3E5B-D060-5E153760CB72}"/>
                </a:ext>
              </a:extLst>
            </p:cNvPr>
            <p:cNvSpPr txBox="1"/>
            <p:nvPr/>
          </p:nvSpPr>
          <p:spPr>
            <a:xfrm>
              <a:off x="2934215" y="1451643"/>
              <a:ext cx="3384524" cy="357996"/>
            </a:xfrm>
            <a:prstGeom prst="rect">
              <a:avLst/>
            </a:prstGeom>
            <a:noFill/>
          </p:spPr>
          <p:txBody>
            <a:bodyPr wrap="square" rtlCol="0" anchor="ctr">
              <a:spAutoFit/>
            </a:bodyPr>
            <a:lstStyle/>
            <a:p>
              <a:r>
                <a:rPr lang="zh-TW" altLang="en-US" sz="3200" b="1" dirty="0">
                  <a:latin typeface="+mj-ea"/>
                  <a:ea typeface="+mj-ea"/>
                </a:rPr>
                <a:t>斷詞、關鍵字視覺化</a:t>
              </a:r>
            </a:p>
          </p:txBody>
        </p:sp>
        <p:sp>
          <p:nvSpPr>
            <p:cNvPr id="18" name="橢圓 17">
              <a:extLst>
                <a:ext uri="{FF2B5EF4-FFF2-40B4-BE49-F238E27FC236}">
                  <a16:creationId xmlns:a16="http://schemas.microsoft.com/office/drawing/2014/main" id="{60649AB5-1BCD-7D86-1364-624BBB00E95F}"/>
                </a:ext>
              </a:extLst>
            </p:cNvPr>
            <p:cNvSpPr/>
            <p:nvPr/>
          </p:nvSpPr>
          <p:spPr>
            <a:xfrm>
              <a:off x="1688176" y="1290158"/>
              <a:ext cx="680965" cy="68096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TW" sz="3600" b="1" dirty="0">
                  <a:ln>
                    <a:solidFill>
                      <a:sysClr val="windowText" lastClr="000000"/>
                    </a:solidFill>
                  </a:ln>
                  <a:solidFill>
                    <a:schemeClr val="tx1"/>
                  </a:solidFill>
                </a:rPr>
                <a:t>2</a:t>
              </a:r>
              <a:endParaRPr lang="zh-TW" altLang="en-US" sz="3600" b="1" dirty="0">
                <a:ln>
                  <a:solidFill>
                    <a:sysClr val="windowText" lastClr="000000"/>
                  </a:solidFill>
                </a:ln>
                <a:solidFill>
                  <a:schemeClr val="tx1"/>
                </a:solidFill>
              </a:endParaRPr>
            </a:p>
          </p:txBody>
        </p:sp>
      </p:grpSp>
      <p:sp>
        <p:nvSpPr>
          <p:cNvPr id="6" name="文字方塊 5">
            <a:extLst>
              <a:ext uri="{FF2B5EF4-FFF2-40B4-BE49-F238E27FC236}">
                <a16:creationId xmlns:a16="http://schemas.microsoft.com/office/drawing/2014/main" id="{C7A336DC-F0C7-ABAB-FD7D-73DA0620F2B6}"/>
              </a:ext>
            </a:extLst>
          </p:cNvPr>
          <p:cNvSpPr txBox="1"/>
          <p:nvPr/>
        </p:nvSpPr>
        <p:spPr>
          <a:xfrm>
            <a:off x="368848" y="1427024"/>
            <a:ext cx="5623894" cy="453739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800" b="1" dirty="0">
                <a:latin typeface="Arial" panose="020B0604020202020204" pitchFamily="34" charset="0"/>
                <a:ea typeface="+mj-ea"/>
                <a:cs typeface="Arial" panose="020B0604020202020204" pitchFamily="34" charset="0"/>
              </a:rPr>
              <a:t>新聞標題</a:t>
            </a:r>
            <a:r>
              <a:rPr lang="en-US" altLang="zh-TW" sz="2800" b="1" dirty="0">
                <a:latin typeface="Arial" panose="020B0604020202020204" pitchFamily="34" charset="0"/>
                <a:ea typeface="+mj-ea"/>
                <a:cs typeface="Arial" panose="020B0604020202020204" pitchFamily="34" charset="0"/>
              </a:rPr>
              <a:t>:</a:t>
            </a:r>
            <a:r>
              <a:rPr lang="zh-TW" altLang="en-US" sz="2800" b="1" dirty="0">
                <a:latin typeface="Arial" panose="020B0604020202020204" pitchFamily="34" charset="0"/>
                <a:ea typeface="+mj-ea"/>
                <a:cs typeface="Arial" panose="020B0604020202020204" pitchFamily="34" charset="0"/>
              </a:rPr>
              <a:t> 使用</a:t>
            </a:r>
            <a:r>
              <a:rPr lang="en-US" altLang="zh-TW" sz="2800" b="1" dirty="0">
                <a:latin typeface="Arial" panose="020B0604020202020204" pitchFamily="34" charset="0"/>
                <a:ea typeface="+mj-ea"/>
                <a:cs typeface="Arial" panose="020B0604020202020204" pitchFamily="34" charset="0"/>
              </a:rPr>
              <a:t>CKIP</a:t>
            </a:r>
            <a:r>
              <a:rPr lang="zh-TW" altLang="en-US" sz="2800" b="1" dirty="0">
                <a:latin typeface="Arial" panose="020B0604020202020204" pitchFamily="34" charset="0"/>
                <a:ea typeface="+mj-ea"/>
                <a:cs typeface="Arial" panose="020B0604020202020204" pitchFamily="34" charset="0"/>
              </a:rPr>
              <a:t>進行</a:t>
            </a:r>
            <a:r>
              <a:rPr lang="zh-TW" altLang="en-US" sz="2800" b="1" dirty="0">
                <a:latin typeface="+mj-ea"/>
                <a:ea typeface="+mj-ea"/>
              </a:rPr>
              <a:t>斷詞和詞性標記</a:t>
            </a:r>
            <a:endParaRPr lang="en-US" altLang="zh-TW" sz="2800" b="1" dirty="0">
              <a:latin typeface="+mj-ea"/>
              <a:ea typeface="+mj-ea"/>
            </a:endParaRPr>
          </a:p>
          <a:p>
            <a:pPr marL="457200" indent="-457200">
              <a:lnSpc>
                <a:spcPct val="150000"/>
              </a:lnSpc>
              <a:buFont typeface="Arial" panose="020B0604020202020204" pitchFamily="34" charset="0"/>
              <a:buChar char="•"/>
            </a:pPr>
            <a:r>
              <a:rPr lang="zh-TW" altLang="en-US" sz="2800" b="1" dirty="0">
                <a:latin typeface="+mj-ea"/>
                <a:ea typeface="+mj-ea"/>
              </a:rPr>
              <a:t>篩選出詞性是</a:t>
            </a:r>
            <a:r>
              <a:rPr lang="en-US" altLang="zh-TW" sz="2800" b="1" dirty="0">
                <a:latin typeface="Arial" panose="020B0604020202020204" pitchFamily="34" charset="0"/>
                <a:ea typeface="+mj-ea"/>
                <a:cs typeface="Arial" panose="020B0604020202020204" pitchFamily="34" charset="0"/>
              </a:rPr>
              <a:t>N</a:t>
            </a:r>
            <a:r>
              <a:rPr lang="zh-TW" altLang="en-US" sz="2800" b="1" dirty="0">
                <a:latin typeface="+mj-ea"/>
                <a:ea typeface="+mj-ea"/>
              </a:rPr>
              <a:t>和</a:t>
            </a:r>
            <a:r>
              <a:rPr lang="en-US" altLang="zh-TW" sz="2800" b="1" dirty="0">
                <a:latin typeface="Arial" panose="020B0604020202020204" pitchFamily="34" charset="0"/>
                <a:ea typeface="+mj-ea"/>
                <a:cs typeface="Arial" panose="020B0604020202020204" pitchFamily="34" charset="0"/>
              </a:rPr>
              <a:t>V</a:t>
            </a:r>
            <a:r>
              <a:rPr lang="zh-TW" altLang="en-US" sz="2800" b="1" dirty="0">
                <a:latin typeface="Arial" panose="020B0604020202020204" pitchFamily="34" charset="0"/>
                <a:ea typeface="+mj-ea"/>
                <a:cs typeface="Arial" panose="020B0604020202020204" pitchFamily="34" charset="0"/>
              </a:rPr>
              <a:t>的詞彙</a:t>
            </a:r>
            <a:endParaRPr lang="en-US" altLang="zh-TW" sz="2800" b="1" dirty="0">
              <a:latin typeface="Arial" panose="020B0604020202020204" pitchFamily="34" charset="0"/>
              <a:ea typeface="+mj-ea"/>
              <a:cs typeface="Arial" panose="020B0604020202020204" pitchFamily="34" charset="0"/>
            </a:endParaRPr>
          </a:p>
          <a:p>
            <a:pPr marL="457200" indent="-457200">
              <a:lnSpc>
                <a:spcPct val="150000"/>
              </a:lnSpc>
              <a:buFont typeface="Arial" panose="020B0604020202020204" pitchFamily="34" charset="0"/>
              <a:buChar char="•"/>
            </a:pPr>
            <a:r>
              <a:rPr lang="zh-TW" altLang="en-US" sz="2800" b="1" dirty="0">
                <a:latin typeface="Arial" panose="020B0604020202020204" pitchFamily="34" charset="0"/>
                <a:ea typeface="+mj-ea"/>
                <a:cs typeface="Arial" panose="020B0604020202020204" pitchFamily="34" charset="0"/>
              </a:rPr>
              <a:t>刪去本身候選人名字、數字、代名詞等，繪製文字雲</a:t>
            </a:r>
            <a:endParaRPr lang="en-US" altLang="zh-TW" sz="2800" b="1" dirty="0">
              <a:latin typeface="Arial" panose="020B0604020202020204" pitchFamily="34" charset="0"/>
              <a:ea typeface="+mj-ea"/>
              <a:cs typeface="Arial" panose="020B0604020202020204" pitchFamily="34" charset="0"/>
            </a:endParaRPr>
          </a:p>
          <a:p>
            <a:pPr marL="457200" indent="-457200">
              <a:lnSpc>
                <a:spcPct val="150000"/>
              </a:lnSpc>
              <a:buFont typeface="Arial" panose="020B0604020202020204" pitchFamily="34" charset="0"/>
              <a:buChar char="•"/>
            </a:pPr>
            <a:r>
              <a:rPr lang="zh-TW" altLang="en-US" sz="2800" b="1" dirty="0">
                <a:latin typeface="Arial" panose="020B0604020202020204" pitchFamily="34" charset="0"/>
                <a:ea typeface="+mj-ea"/>
                <a:cs typeface="Arial" panose="020B0604020202020204" pitchFamily="34" charset="0"/>
              </a:rPr>
              <a:t>篩選出詞頻高於</a:t>
            </a:r>
            <a:r>
              <a:rPr lang="en-US" altLang="zh-TW" sz="2800" b="1" dirty="0">
                <a:latin typeface="Arial" panose="020B0604020202020204" pitchFamily="34" charset="0"/>
                <a:ea typeface="+mj-ea"/>
                <a:cs typeface="Arial" panose="020B0604020202020204" pitchFamily="34" charset="0"/>
              </a:rPr>
              <a:t>30</a:t>
            </a:r>
            <a:r>
              <a:rPr lang="zh-TW" altLang="en-US" sz="2800" b="1" dirty="0">
                <a:latin typeface="Arial" panose="020B0604020202020204" pitchFamily="34" charset="0"/>
                <a:ea typeface="+mj-ea"/>
                <a:cs typeface="Arial" panose="020B0604020202020204" pitchFamily="34" charset="0"/>
              </a:rPr>
              <a:t>的詞彙，繪製社群網絡圖</a:t>
            </a:r>
          </a:p>
        </p:txBody>
      </p:sp>
      <p:sp>
        <p:nvSpPr>
          <p:cNvPr id="8" name="文字方塊 7">
            <a:extLst>
              <a:ext uri="{FF2B5EF4-FFF2-40B4-BE49-F238E27FC236}">
                <a16:creationId xmlns:a16="http://schemas.microsoft.com/office/drawing/2014/main" id="{81FF6D47-74B5-B460-A824-369B93376074}"/>
              </a:ext>
            </a:extLst>
          </p:cNvPr>
          <p:cNvSpPr txBox="1"/>
          <p:nvPr/>
        </p:nvSpPr>
        <p:spPr>
          <a:xfrm>
            <a:off x="10207690" y="4799390"/>
            <a:ext cx="1843741" cy="400110"/>
          </a:xfrm>
          <a:prstGeom prst="rect">
            <a:avLst/>
          </a:prstGeom>
          <a:noFill/>
        </p:spPr>
        <p:txBody>
          <a:bodyPr wrap="square" rtlCol="0">
            <a:spAutoFit/>
          </a:bodyPr>
          <a:lstStyle/>
          <a:p>
            <a:r>
              <a:rPr lang="en-US" altLang="zh-TW" sz="2000" b="1" dirty="0">
                <a:latin typeface="+mj-ea"/>
                <a:ea typeface="+mj-ea"/>
              </a:rPr>
              <a:t>(</a:t>
            </a:r>
            <a:r>
              <a:rPr lang="zh-TW" altLang="en-US" sz="2000" b="1" dirty="0">
                <a:latin typeface="+mj-ea"/>
                <a:ea typeface="+mj-ea"/>
              </a:rPr>
              <a:t>陳時中文字雲</a:t>
            </a:r>
            <a:r>
              <a:rPr lang="en-US" altLang="zh-TW" sz="2000" b="1" dirty="0">
                <a:latin typeface="+mj-ea"/>
                <a:ea typeface="+mj-ea"/>
              </a:rPr>
              <a:t>)</a:t>
            </a:r>
            <a:endParaRPr lang="zh-TW" altLang="en-US" sz="2000" b="1" dirty="0">
              <a:latin typeface="+mj-ea"/>
              <a:ea typeface="+mj-ea"/>
            </a:endParaRPr>
          </a:p>
        </p:txBody>
      </p:sp>
      <p:pic>
        <p:nvPicPr>
          <p:cNvPr id="19" name="圖片 18">
            <a:extLst>
              <a:ext uri="{FF2B5EF4-FFF2-40B4-BE49-F238E27FC236}">
                <a16:creationId xmlns:a16="http://schemas.microsoft.com/office/drawing/2014/main" id="{58F84E89-F4F3-95DF-754E-A483DEE67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311" y="1628481"/>
            <a:ext cx="5852172" cy="2999791"/>
          </a:xfrm>
          <a:prstGeom prst="rect">
            <a:avLst/>
          </a:prstGeom>
        </p:spPr>
      </p:pic>
    </p:spTree>
    <p:extLst>
      <p:ext uri="{BB962C8B-B14F-4D97-AF65-F5344CB8AC3E}">
        <p14:creationId xmlns:p14="http://schemas.microsoft.com/office/powerpoint/2010/main" val="137014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402DCEDE-2D18-B2EA-E120-45E6DDDB3061}"/>
              </a:ext>
            </a:extLst>
          </p:cNvPr>
          <p:cNvSpPr txBox="1"/>
          <p:nvPr/>
        </p:nvSpPr>
        <p:spPr>
          <a:xfrm>
            <a:off x="7269677" y="1196887"/>
            <a:ext cx="4781754" cy="1434345"/>
          </a:xfrm>
          <a:prstGeom prst="rect">
            <a:avLst/>
          </a:prstGeom>
        </p:spPr>
        <p:txBody>
          <a:bodyPr vert="horz" lIns="91440" tIns="45720" rIns="91440" bIns="45720" rtlCol="0" anchor="b">
            <a:norm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spcBef>
                <a:spcPct val="0"/>
              </a:spcBef>
              <a:spcAft>
                <a:spcPts val="600"/>
              </a:spcAft>
            </a:pPr>
            <a:endParaRPr lang="en-US" altLang="zh-TW" sz="4000" b="1" cap="all" dirty="0">
              <a:blipFill dpi="0" rotWithShape="1">
                <a:blip r:embed="rId4"/>
                <a:srcRect/>
                <a:tile tx="6350" ty="-127000" sx="65000" sy="64000" flip="none" algn="tl"/>
              </a:blipFill>
              <a:latin typeface="+mj-lt"/>
              <a:ea typeface="+mj-ea"/>
              <a:cs typeface="+mj-cs"/>
            </a:endParaRPr>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圖片 5">
            <a:extLst>
              <a:ext uri="{FF2B5EF4-FFF2-40B4-BE49-F238E27FC236}">
                <a16:creationId xmlns:a16="http://schemas.microsoft.com/office/drawing/2014/main" id="{1CA33EC2-1459-988C-9615-1A64F6C674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753" y="1927081"/>
            <a:ext cx="5817178" cy="2999482"/>
          </a:xfrm>
          <a:prstGeom prst="rect">
            <a:avLst/>
          </a:prstGeom>
        </p:spPr>
      </p:pic>
      <p:sp>
        <p:nvSpPr>
          <p:cNvPr id="24" name="文字方塊 23">
            <a:extLst>
              <a:ext uri="{FF2B5EF4-FFF2-40B4-BE49-F238E27FC236}">
                <a16:creationId xmlns:a16="http://schemas.microsoft.com/office/drawing/2014/main" id="{CD0374BA-F954-2501-AA8E-91C8E76927A2}"/>
              </a:ext>
            </a:extLst>
          </p:cNvPr>
          <p:cNvSpPr txBox="1"/>
          <p:nvPr/>
        </p:nvSpPr>
        <p:spPr>
          <a:xfrm>
            <a:off x="2125612" y="4991877"/>
            <a:ext cx="1847460" cy="400110"/>
          </a:xfrm>
          <a:prstGeom prst="rect">
            <a:avLst/>
          </a:prstGeom>
          <a:noFill/>
        </p:spPr>
        <p:txBody>
          <a:bodyPr wrap="square" rtlCol="0">
            <a:spAutoFit/>
          </a:bodyPr>
          <a:lstStyle/>
          <a:p>
            <a:r>
              <a:rPr lang="en-US" altLang="zh-TW" sz="2000" b="1" dirty="0">
                <a:latin typeface="+mj-ea"/>
                <a:ea typeface="+mj-ea"/>
              </a:rPr>
              <a:t>(</a:t>
            </a:r>
            <a:r>
              <a:rPr lang="zh-TW" altLang="en-US" sz="2000" b="1" dirty="0">
                <a:latin typeface="+mj-ea"/>
                <a:ea typeface="+mj-ea"/>
              </a:rPr>
              <a:t>蔣萬安文字雲</a:t>
            </a:r>
            <a:r>
              <a:rPr lang="en-US" altLang="zh-TW" sz="2000" b="1" dirty="0">
                <a:latin typeface="+mj-ea"/>
                <a:ea typeface="+mj-ea"/>
              </a:rPr>
              <a:t>)</a:t>
            </a:r>
            <a:endParaRPr lang="zh-TW" altLang="en-US" sz="2000" b="1" dirty="0">
              <a:latin typeface="+mj-ea"/>
              <a:ea typeface="+mj-ea"/>
            </a:endParaRPr>
          </a:p>
        </p:txBody>
      </p:sp>
      <p:sp>
        <p:nvSpPr>
          <p:cNvPr id="25" name="文字方塊 24">
            <a:extLst>
              <a:ext uri="{FF2B5EF4-FFF2-40B4-BE49-F238E27FC236}">
                <a16:creationId xmlns:a16="http://schemas.microsoft.com/office/drawing/2014/main" id="{17793CC7-C212-A919-DAC3-25918EFAB448}"/>
              </a:ext>
            </a:extLst>
          </p:cNvPr>
          <p:cNvSpPr txBox="1"/>
          <p:nvPr/>
        </p:nvSpPr>
        <p:spPr>
          <a:xfrm>
            <a:off x="8218930" y="4991877"/>
            <a:ext cx="1847460" cy="400110"/>
          </a:xfrm>
          <a:prstGeom prst="rect">
            <a:avLst/>
          </a:prstGeom>
          <a:noFill/>
        </p:spPr>
        <p:txBody>
          <a:bodyPr wrap="square" rtlCol="0">
            <a:spAutoFit/>
          </a:bodyPr>
          <a:lstStyle/>
          <a:p>
            <a:r>
              <a:rPr lang="en-US" altLang="zh-TW" sz="2000" b="1" dirty="0">
                <a:latin typeface="+mj-ea"/>
                <a:ea typeface="+mj-ea"/>
              </a:rPr>
              <a:t>(</a:t>
            </a:r>
            <a:r>
              <a:rPr lang="zh-TW" altLang="en-US" sz="2000" b="1" dirty="0">
                <a:latin typeface="+mj-ea"/>
                <a:ea typeface="+mj-ea"/>
              </a:rPr>
              <a:t>黃珊珊文字雲</a:t>
            </a:r>
            <a:r>
              <a:rPr lang="en-US" altLang="zh-TW" sz="2000" b="1" dirty="0">
                <a:latin typeface="+mj-ea"/>
                <a:ea typeface="+mj-ea"/>
              </a:rPr>
              <a:t>)</a:t>
            </a:r>
            <a:endParaRPr lang="zh-TW" altLang="en-US" sz="2000" b="1" dirty="0">
              <a:latin typeface="+mj-ea"/>
              <a:ea typeface="+mj-ea"/>
            </a:endParaRPr>
          </a:p>
        </p:txBody>
      </p:sp>
      <p:pic>
        <p:nvPicPr>
          <p:cNvPr id="3" name="圖片 2">
            <a:extLst>
              <a:ext uri="{FF2B5EF4-FFF2-40B4-BE49-F238E27FC236}">
                <a16:creationId xmlns:a16="http://schemas.microsoft.com/office/drawing/2014/main" id="{13606B4F-EDD5-98CD-B538-0074389210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4071" y="1927081"/>
            <a:ext cx="5817178" cy="2999482"/>
          </a:xfrm>
          <a:prstGeom prst="rect">
            <a:avLst/>
          </a:prstGeom>
        </p:spPr>
      </p:pic>
    </p:spTree>
    <p:extLst>
      <p:ext uri="{BB962C8B-B14F-4D97-AF65-F5344CB8AC3E}">
        <p14:creationId xmlns:p14="http://schemas.microsoft.com/office/powerpoint/2010/main" val="192534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圖片 3">
            <a:extLst>
              <a:ext uri="{FF2B5EF4-FFF2-40B4-BE49-F238E27FC236}">
                <a16:creationId xmlns:a16="http://schemas.microsoft.com/office/drawing/2014/main" id="{5AA4B016-A123-86EF-9BDE-2548BDD57CED}"/>
              </a:ext>
            </a:extLst>
          </p:cNvPr>
          <p:cNvPicPr>
            <a:picLocks noChangeAspect="1"/>
          </p:cNvPicPr>
          <p:nvPr/>
        </p:nvPicPr>
        <p:blipFill rotWithShape="1">
          <a:blip r:embed="rId5">
            <a:extLst>
              <a:ext uri="{28A0092B-C50C-407E-A947-70E740481C1C}">
                <a14:useLocalDpi xmlns:a14="http://schemas.microsoft.com/office/drawing/2010/main" val="0"/>
              </a:ext>
            </a:extLst>
          </a:blip>
          <a:srcRect t="14014" b="16326"/>
          <a:stretch/>
        </p:blipFill>
        <p:spPr>
          <a:xfrm>
            <a:off x="2667000" y="1040361"/>
            <a:ext cx="6858000" cy="4777275"/>
          </a:xfrm>
          <a:prstGeom prst="rect">
            <a:avLst/>
          </a:prstGeom>
        </p:spPr>
      </p:pic>
      <p:sp>
        <p:nvSpPr>
          <p:cNvPr id="3" name="橢圓 2">
            <a:extLst>
              <a:ext uri="{FF2B5EF4-FFF2-40B4-BE49-F238E27FC236}">
                <a16:creationId xmlns:a16="http://schemas.microsoft.com/office/drawing/2014/main" id="{8616C3E1-85CE-2E80-025A-EBEB47EE7CFD}"/>
              </a:ext>
            </a:extLst>
          </p:cNvPr>
          <p:cNvSpPr/>
          <p:nvPr/>
        </p:nvSpPr>
        <p:spPr>
          <a:xfrm>
            <a:off x="4372923" y="1092072"/>
            <a:ext cx="3054244" cy="19213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A4B0BD6B-33A7-7947-6D2D-964E9F970FE2}"/>
              </a:ext>
            </a:extLst>
          </p:cNvPr>
          <p:cNvSpPr/>
          <p:nvPr/>
        </p:nvSpPr>
        <p:spPr>
          <a:xfrm>
            <a:off x="2667000" y="4292081"/>
            <a:ext cx="2138265" cy="129800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5E5A9627-21C0-EDBE-CBC8-6EDFAD4EF6B3}"/>
              </a:ext>
            </a:extLst>
          </p:cNvPr>
          <p:cNvSpPr/>
          <p:nvPr/>
        </p:nvSpPr>
        <p:spPr>
          <a:xfrm>
            <a:off x="7203233" y="4161453"/>
            <a:ext cx="2321767" cy="144170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0DC40735-57AD-4F57-9220-C9CB7F9E798C}"/>
              </a:ext>
            </a:extLst>
          </p:cNvPr>
          <p:cNvCxnSpPr>
            <a:cxnSpLocks/>
          </p:cNvCxnSpPr>
          <p:nvPr/>
        </p:nvCxnSpPr>
        <p:spPr>
          <a:xfrm flipH="1">
            <a:off x="7254953" y="1292127"/>
            <a:ext cx="508117" cy="33500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7D759596-7B26-6FCC-1479-57AF150B602A}"/>
              </a:ext>
            </a:extLst>
          </p:cNvPr>
          <p:cNvSpPr txBox="1"/>
          <p:nvPr/>
        </p:nvSpPr>
        <p:spPr>
          <a:xfrm>
            <a:off x="7763070" y="1092072"/>
            <a:ext cx="1212980" cy="400110"/>
          </a:xfrm>
          <a:prstGeom prst="rect">
            <a:avLst/>
          </a:prstGeom>
          <a:noFill/>
        </p:spPr>
        <p:txBody>
          <a:bodyPr wrap="square" rtlCol="0">
            <a:spAutoFit/>
          </a:bodyPr>
          <a:lstStyle/>
          <a:p>
            <a:pPr algn="ctr"/>
            <a:r>
              <a:rPr lang="zh-TW" altLang="en-US" sz="2000" b="1" dirty="0">
                <a:solidFill>
                  <a:srgbClr val="FF0000"/>
                </a:solidFill>
                <a:latin typeface="+mj-ea"/>
                <a:ea typeface="+mj-ea"/>
              </a:rPr>
              <a:t>差集詞彙</a:t>
            </a:r>
          </a:p>
        </p:txBody>
      </p:sp>
      <p:sp>
        <p:nvSpPr>
          <p:cNvPr id="18" name="橢圓 17">
            <a:extLst>
              <a:ext uri="{FF2B5EF4-FFF2-40B4-BE49-F238E27FC236}">
                <a16:creationId xmlns:a16="http://schemas.microsoft.com/office/drawing/2014/main" id="{3EB50419-A585-AB7E-85E4-F1EF91C0FFE3}"/>
              </a:ext>
            </a:extLst>
          </p:cNvPr>
          <p:cNvSpPr/>
          <p:nvPr/>
        </p:nvSpPr>
        <p:spPr>
          <a:xfrm>
            <a:off x="4327047" y="3013397"/>
            <a:ext cx="3277402" cy="2006471"/>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a:extLst>
              <a:ext uri="{FF2B5EF4-FFF2-40B4-BE49-F238E27FC236}">
                <a16:creationId xmlns:a16="http://schemas.microsoft.com/office/drawing/2014/main" id="{2AA2EA13-E153-4A8A-3C12-85EDF6C75620}"/>
              </a:ext>
            </a:extLst>
          </p:cNvPr>
          <p:cNvCxnSpPr>
            <a:cxnSpLocks/>
          </p:cNvCxnSpPr>
          <p:nvPr/>
        </p:nvCxnSpPr>
        <p:spPr>
          <a:xfrm flipH="1">
            <a:off x="7520473" y="3321172"/>
            <a:ext cx="508117" cy="33500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F41BFFF7-EFE3-5C3C-842B-A04B193BF6DE}"/>
              </a:ext>
            </a:extLst>
          </p:cNvPr>
          <p:cNvSpPr txBox="1"/>
          <p:nvPr/>
        </p:nvSpPr>
        <p:spPr>
          <a:xfrm>
            <a:off x="8028590" y="3121705"/>
            <a:ext cx="1212980" cy="400110"/>
          </a:xfrm>
          <a:prstGeom prst="rect">
            <a:avLst/>
          </a:prstGeom>
          <a:noFill/>
        </p:spPr>
        <p:txBody>
          <a:bodyPr wrap="square" rtlCol="0">
            <a:spAutoFit/>
          </a:bodyPr>
          <a:lstStyle/>
          <a:p>
            <a:pPr algn="ctr"/>
            <a:r>
              <a:rPr lang="zh-TW" altLang="en-US" sz="2000" b="1" dirty="0">
                <a:solidFill>
                  <a:srgbClr val="00B050"/>
                </a:solidFill>
                <a:latin typeface="+mj-ea"/>
                <a:ea typeface="+mj-ea"/>
              </a:rPr>
              <a:t>交集詞彙</a:t>
            </a:r>
          </a:p>
        </p:txBody>
      </p:sp>
    </p:spTree>
    <p:extLst>
      <p:ext uri="{BB962C8B-B14F-4D97-AF65-F5344CB8AC3E}">
        <p14:creationId xmlns:p14="http://schemas.microsoft.com/office/powerpoint/2010/main" val="209238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17" grpId="0"/>
      <p:bldP spid="18"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402DCEDE-2D18-B2EA-E120-45E6DDDB3061}"/>
              </a:ext>
            </a:extLst>
          </p:cNvPr>
          <p:cNvSpPr txBox="1"/>
          <p:nvPr/>
        </p:nvSpPr>
        <p:spPr>
          <a:xfrm>
            <a:off x="7269677" y="1196887"/>
            <a:ext cx="4781754" cy="1434345"/>
          </a:xfrm>
          <a:prstGeom prst="rect">
            <a:avLst/>
          </a:prstGeom>
        </p:spPr>
        <p:txBody>
          <a:bodyPr vert="horz" lIns="91440" tIns="45720" rIns="91440" bIns="45720" rtlCol="0" anchor="b">
            <a:norm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spcBef>
                <a:spcPct val="0"/>
              </a:spcBef>
              <a:spcAft>
                <a:spcPts val="600"/>
              </a:spcAft>
            </a:pPr>
            <a:endParaRPr lang="en-US" altLang="zh-TW" sz="4000" b="1" cap="all" dirty="0">
              <a:blipFill dpi="0" rotWithShape="1">
                <a:blip r:embed="rId4"/>
                <a:srcRect/>
                <a:tile tx="6350" ty="-127000" sx="65000" sy="64000" flip="none" algn="tl"/>
              </a:blipFill>
              <a:latin typeface="+mj-lt"/>
              <a:ea typeface="+mj-ea"/>
              <a:cs typeface="+mj-cs"/>
            </a:endParaRPr>
          </a:p>
        </p:txBody>
      </p:sp>
      <p:grpSp>
        <p:nvGrpSpPr>
          <p:cNvPr id="14" name="Group 1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15" name="Oval 1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矩形 6">
            <a:extLst>
              <a:ext uri="{FF2B5EF4-FFF2-40B4-BE49-F238E27FC236}">
                <a16:creationId xmlns:a16="http://schemas.microsoft.com/office/drawing/2014/main" id="{A73F4D2F-315A-E684-95D4-D2DB3096CD27}"/>
              </a:ext>
            </a:extLst>
          </p:cNvPr>
          <p:cNvSpPr/>
          <p:nvPr/>
        </p:nvSpPr>
        <p:spPr>
          <a:xfrm>
            <a:off x="-1" y="0"/>
            <a:ext cx="12192001" cy="1319514"/>
          </a:xfrm>
          <a:prstGeom prst="rect">
            <a:avLst/>
          </a:prstGeom>
          <a:solidFill>
            <a:schemeClr val="bg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 name="群組 7">
            <a:extLst>
              <a:ext uri="{FF2B5EF4-FFF2-40B4-BE49-F238E27FC236}">
                <a16:creationId xmlns:a16="http://schemas.microsoft.com/office/drawing/2014/main" id="{DC6B2707-22C0-754F-1156-7E844175507A}"/>
              </a:ext>
            </a:extLst>
          </p:cNvPr>
          <p:cNvGrpSpPr/>
          <p:nvPr/>
        </p:nvGrpSpPr>
        <p:grpSpPr>
          <a:xfrm>
            <a:off x="255235" y="153682"/>
            <a:ext cx="5451083" cy="1012149"/>
            <a:chOff x="1589610" y="1196887"/>
            <a:chExt cx="4729129" cy="878098"/>
          </a:xfrm>
        </p:grpSpPr>
        <p:sp>
          <p:nvSpPr>
            <p:cNvPr id="9" name="橢圓 8">
              <a:extLst>
                <a:ext uri="{FF2B5EF4-FFF2-40B4-BE49-F238E27FC236}">
                  <a16:creationId xmlns:a16="http://schemas.microsoft.com/office/drawing/2014/main" id="{39F466F9-4AEC-D4D2-44B7-44AA2A5A9448}"/>
                </a:ext>
              </a:extLst>
            </p:cNvPr>
            <p:cNvSpPr/>
            <p:nvPr/>
          </p:nvSpPr>
          <p:spPr>
            <a:xfrm>
              <a:off x="1589610" y="1196887"/>
              <a:ext cx="878098" cy="878098"/>
            </a:xfrm>
            <a:prstGeom prst="ellipse">
              <a:avLst/>
            </a:prstGeom>
            <a:solidFill>
              <a:schemeClr val="bg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TW" altLang="en-US" dirty="0"/>
            </a:p>
          </p:txBody>
        </p:sp>
        <p:sp>
          <p:nvSpPr>
            <p:cNvPr id="11" name="文字方塊 10">
              <a:extLst>
                <a:ext uri="{FF2B5EF4-FFF2-40B4-BE49-F238E27FC236}">
                  <a16:creationId xmlns:a16="http://schemas.microsoft.com/office/drawing/2014/main" id="{211A6B94-578D-5932-CFB4-10ABAF44E7A7}"/>
                </a:ext>
              </a:extLst>
            </p:cNvPr>
            <p:cNvSpPr txBox="1"/>
            <p:nvPr/>
          </p:nvSpPr>
          <p:spPr>
            <a:xfrm>
              <a:off x="2934215" y="1376978"/>
              <a:ext cx="3384524" cy="507326"/>
            </a:xfrm>
            <a:prstGeom prst="rect">
              <a:avLst/>
            </a:prstGeom>
            <a:noFill/>
          </p:spPr>
          <p:txBody>
            <a:bodyPr wrap="square" rtlCol="0" anchor="ctr">
              <a:spAutoFit/>
            </a:bodyPr>
            <a:lstStyle/>
            <a:p>
              <a:r>
                <a:rPr lang="zh-TW" altLang="en-US" sz="3200" b="1" dirty="0">
                  <a:latin typeface="+mj-ea"/>
                  <a:ea typeface="+mj-ea"/>
                </a:rPr>
                <a:t>關聯規則、情緒分析</a:t>
              </a:r>
            </a:p>
          </p:txBody>
        </p:sp>
        <p:sp>
          <p:nvSpPr>
            <p:cNvPr id="13" name="橢圓 12">
              <a:extLst>
                <a:ext uri="{FF2B5EF4-FFF2-40B4-BE49-F238E27FC236}">
                  <a16:creationId xmlns:a16="http://schemas.microsoft.com/office/drawing/2014/main" id="{DD0A0A38-FC34-2D81-96A6-0D02FB68D80F}"/>
                </a:ext>
              </a:extLst>
            </p:cNvPr>
            <p:cNvSpPr/>
            <p:nvPr/>
          </p:nvSpPr>
          <p:spPr>
            <a:xfrm>
              <a:off x="1688175" y="1295453"/>
              <a:ext cx="680965" cy="68096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TW" sz="3600" b="1" dirty="0">
                  <a:ln>
                    <a:solidFill>
                      <a:sysClr val="windowText" lastClr="000000"/>
                    </a:solidFill>
                  </a:ln>
                  <a:solidFill>
                    <a:schemeClr val="tx1"/>
                  </a:solidFill>
                </a:rPr>
                <a:t>3</a:t>
              </a:r>
              <a:endParaRPr lang="zh-TW" altLang="en-US" sz="3600" b="1" dirty="0">
                <a:ln>
                  <a:solidFill>
                    <a:sysClr val="windowText" lastClr="000000"/>
                  </a:solidFill>
                </a:ln>
                <a:solidFill>
                  <a:schemeClr val="tx1"/>
                </a:solidFill>
              </a:endParaRPr>
            </a:p>
          </p:txBody>
        </p:sp>
      </p:grpSp>
      <p:grpSp>
        <p:nvGrpSpPr>
          <p:cNvPr id="23" name="群組 22">
            <a:extLst>
              <a:ext uri="{FF2B5EF4-FFF2-40B4-BE49-F238E27FC236}">
                <a16:creationId xmlns:a16="http://schemas.microsoft.com/office/drawing/2014/main" id="{F11A9D5F-FA0A-7AE1-36EB-E675FBB4A867}"/>
              </a:ext>
            </a:extLst>
          </p:cNvPr>
          <p:cNvGrpSpPr/>
          <p:nvPr/>
        </p:nvGrpSpPr>
        <p:grpSpPr>
          <a:xfrm>
            <a:off x="247516" y="4276613"/>
            <a:ext cx="5617226" cy="2295216"/>
            <a:chOff x="353922" y="1473196"/>
            <a:chExt cx="5300378" cy="2165751"/>
          </a:xfrm>
        </p:grpSpPr>
        <p:pic>
          <p:nvPicPr>
            <p:cNvPr id="3" name="圖片 2">
              <a:extLst>
                <a:ext uri="{FF2B5EF4-FFF2-40B4-BE49-F238E27FC236}">
                  <a16:creationId xmlns:a16="http://schemas.microsoft.com/office/drawing/2014/main" id="{827D22B6-CDB5-8EDA-0BC0-750BE251932C}"/>
                </a:ext>
              </a:extLst>
            </p:cNvPr>
            <p:cNvPicPr>
              <a:picLocks noChangeAspect="1"/>
            </p:cNvPicPr>
            <p:nvPr/>
          </p:nvPicPr>
          <p:blipFill rotWithShape="1">
            <a:blip r:embed="rId6"/>
            <a:srcRect b="85384"/>
            <a:stretch/>
          </p:blipFill>
          <p:spPr>
            <a:xfrm>
              <a:off x="353922" y="1473196"/>
              <a:ext cx="5300378" cy="710167"/>
            </a:xfrm>
            <a:prstGeom prst="rect">
              <a:avLst/>
            </a:prstGeom>
          </p:spPr>
        </p:pic>
        <p:pic>
          <p:nvPicPr>
            <p:cNvPr id="18" name="圖片 17">
              <a:extLst>
                <a:ext uri="{FF2B5EF4-FFF2-40B4-BE49-F238E27FC236}">
                  <a16:creationId xmlns:a16="http://schemas.microsoft.com/office/drawing/2014/main" id="{8F788FA4-6B5B-9B07-0353-85FE4DC46D78}"/>
                </a:ext>
              </a:extLst>
            </p:cNvPr>
            <p:cNvPicPr>
              <a:picLocks noChangeAspect="1"/>
            </p:cNvPicPr>
            <p:nvPr/>
          </p:nvPicPr>
          <p:blipFill rotWithShape="1">
            <a:blip r:embed="rId6"/>
            <a:srcRect t="52538" b="39781"/>
            <a:stretch/>
          </p:blipFill>
          <p:spPr>
            <a:xfrm>
              <a:off x="353922" y="2183363"/>
              <a:ext cx="5300378" cy="373227"/>
            </a:xfrm>
            <a:prstGeom prst="rect">
              <a:avLst/>
            </a:prstGeom>
          </p:spPr>
        </p:pic>
        <p:pic>
          <p:nvPicPr>
            <p:cNvPr id="19" name="圖片 18">
              <a:extLst>
                <a:ext uri="{FF2B5EF4-FFF2-40B4-BE49-F238E27FC236}">
                  <a16:creationId xmlns:a16="http://schemas.microsoft.com/office/drawing/2014/main" id="{19541217-A6F4-1720-5028-0B4ABDFB52B5}"/>
                </a:ext>
              </a:extLst>
            </p:cNvPr>
            <p:cNvPicPr>
              <a:picLocks noChangeAspect="1"/>
            </p:cNvPicPr>
            <p:nvPr/>
          </p:nvPicPr>
          <p:blipFill rotWithShape="1">
            <a:blip r:embed="rId6"/>
            <a:srcRect t="59815" b="32503"/>
            <a:stretch/>
          </p:blipFill>
          <p:spPr>
            <a:xfrm>
              <a:off x="353922" y="2556590"/>
              <a:ext cx="5300378" cy="373227"/>
            </a:xfrm>
            <a:prstGeom prst="rect">
              <a:avLst/>
            </a:prstGeom>
          </p:spPr>
        </p:pic>
        <p:pic>
          <p:nvPicPr>
            <p:cNvPr id="20" name="圖片 19">
              <a:extLst>
                <a:ext uri="{FF2B5EF4-FFF2-40B4-BE49-F238E27FC236}">
                  <a16:creationId xmlns:a16="http://schemas.microsoft.com/office/drawing/2014/main" id="{D5970B46-816C-A0CB-7F88-C6B0A77E6121}"/>
                </a:ext>
              </a:extLst>
            </p:cNvPr>
            <p:cNvPicPr>
              <a:picLocks noChangeAspect="1"/>
            </p:cNvPicPr>
            <p:nvPr/>
          </p:nvPicPr>
          <p:blipFill rotWithShape="1">
            <a:blip r:embed="rId6"/>
            <a:srcRect t="86805" b="5513"/>
            <a:stretch/>
          </p:blipFill>
          <p:spPr>
            <a:xfrm>
              <a:off x="353922" y="2929817"/>
              <a:ext cx="5300378" cy="373227"/>
            </a:xfrm>
            <a:prstGeom prst="rect">
              <a:avLst/>
            </a:prstGeom>
          </p:spPr>
        </p:pic>
        <p:pic>
          <p:nvPicPr>
            <p:cNvPr id="22" name="圖片 21">
              <a:extLst>
                <a:ext uri="{FF2B5EF4-FFF2-40B4-BE49-F238E27FC236}">
                  <a16:creationId xmlns:a16="http://schemas.microsoft.com/office/drawing/2014/main" id="{669E7A08-B158-8375-1789-B8E24C55EF80}"/>
                </a:ext>
              </a:extLst>
            </p:cNvPr>
            <p:cNvPicPr>
              <a:picLocks noChangeAspect="1"/>
            </p:cNvPicPr>
            <p:nvPr/>
          </p:nvPicPr>
          <p:blipFill rotWithShape="1">
            <a:blip r:embed="rId7"/>
            <a:srcRect t="90034"/>
            <a:stretch/>
          </p:blipFill>
          <p:spPr>
            <a:xfrm>
              <a:off x="353922" y="3303044"/>
              <a:ext cx="5300378" cy="335903"/>
            </a:xfrm>
            <a:prstGeom prst="rect">
              <a:avLst/>
            </a:prstGeom>
          </p:spPr>
        </p:pic>
      </p:grpSp>
      <p:sp>
        <p:nvSpPr>
          <p:cNvPr id="27" name="文字方塊 26">
            <a:extLst>
              <a:ext uri="{FF2B5EF4-FFF2-40B4-BE49-F238E27FC236}">
                <a16:creationId xmlns:a16="http://schemas.microsoft.com/office/drawing/2014/main" id="{ACE51FD3-ABC2-B95F-8B0A-BDA84D6930B8}"/>
              </a:ext>
            </a:extLst>
          </p:cNvPr>
          <p:cNvSpPr txBox="1"/>
          <p:nvPr/>
        </p:nvSpPr>
        <p:spPr>
          <a:xfrm>
            <a:off x="6572764" y="1362403"/>
            <a:ext cx="5363997" cy="5206425"/>
          </a:xfrm>
          <a:prstGeom prst="rect">
            <a:avLst/>
          </a:prstGeom>
          <a:noFill/>
        </p:spPr>
        <p:txBody>
          <a:bodyPr wrap="square">
            <a:spAutoFit/>
          </a:bodyPr>
          <a:lstStyle/>
          <a:p>
            <a:pPr algn="l" fontAlgn="base">
              <a:lnSpc>
                <a:spcPct val="150000"/>
              </a:lnSpc>
            </a:pPr>
            <a:r>
              <a:rPr lang="zh-TW" altLang="en-US" sz="2400" b="1" i="0" dirty="0">
                <a:solidFill>
                  <a:srgbClr val="111111"/>
                </a:solidFill>
                <a:effectLst/>
                <a:latin typeface="+mj-ea"/>
                <a:ea typeface="+mj-ea"/>
              </a:rPr>
              <a:t>相關新聞</a:t>
            </a:r>
            <a:endParaRPr lang="en-US" altLang="zh-TW" sz="2400" b="1" i="0" dirty="0">
              <a:solidFill>
                <a:srgbClr val="111111"/>
              </a:solidFill>
              <a:effectLst/>
              <a:latin typeface="+mj-ea"/>
              <a:ea typeface="+mj-ea"/>
            </a:endParaRPr>
          </a:p>
          <a:p>
            <a:pPr marL="342900" indent="-342900" algn="l" fontAlgn="base">
              <a:lnSpc>
                <a:spcPct val="150000"/>
              </a:lnSpc>
              <a:buFont typeface="Wingdings" panose="05000000000000000000" pitchFamily="2" charset="2"/>
              <a:buChar char="Ø"/>
            </a:pPr>
            <a:r>
              <a:rPr lang="zh-TW" altLang="en-US" sz="2000" b="1" i="0" dirty="0">
                <a:solidFill>
                  <a:srgbClr val="111111"/>
                </a:solidFill>
                <a:effectLst/>
                <a:latin typeface="+mj-ea"/>
                <a:ea typeface="+mj-ea"/>
              </a:rPr>
              <a:t>勘災穿皮鞋被批 陳時中：不是服裝比賽該「撩落 去」就「撩」</a:t>
            </a:r>
            <a:endParaRPr lang="en-US" altLang="zh-TW" sz="2000" b="1" dirty="0">
              <a:solidFill>
                <a:srgbClr val="111111"/>
              </a:solidFill>
              <a:latin typeface="+mj-ea"/>
              <a:ea typeface="+mj-ea"/>
            </a:endParaRPr>
          </a:p>
          <a:p>
            <a:pPr marL="342900" indent="-342900" algn="l" fontAlgn="base">
              <a:lnSpc>
                <a:spcPct val="150000"/>
              </a:lnSpc>
              <a:buFont typeface="Wingdings" panose="05000000000000000000" pitchFamily="2" charset="2"/>
              <a:buChar char="Ø"/>
            </a:pPr>
            <a:r>
              <a:rPr lang="zh-TW" altLang="en-US" sz="2000" b="1" i="0" dirty="0">
                <a:solidFill>
                  <a:srgbClr val="232A31"/>
                </a:solidFill>
                <a:effectLst/>
                <a:latin typeface="+mj-ea"/>
                <a:ea typeface="+mj-ea"/>
              </a:rPr>
              <a:t>藍白猛攻「公廁偷窺片」 陳時中：光責備不會讓人當選</a:t>
            </a:r>
            <a:endParaRPr lang="en-US" altLang="zh-TW" sz="2000" b="1" i="0" dirty="0">
              <a:solidFill>
                <a:srgbClr val="232A31"/>
              </a:solidFill>
              <a:effectLst/>
              <a:latin typeface="+mj-ea"/>
              <a:ea typeface="+mj-ea"/>
            </a:endParaRPr>
          </a:p>
          <a:p>
            <a:pPr marL="342900" indent="-342900" algn="l" fontAlgn="base">
              <a:lnSpc>
                <a:spcPct val="150000"/>
              </a:lnSpc>
              <a:buFont typeface="Wingdings" panose="05000000000000000000" pitchFamily="2" charset="2"/>
              <a:buChar char="Ø"/>
            </a:pPr>
            <a:r>
              <a:rPr lang="zh-TW" altLang="en-US" sz="2000" b="1" i="0" dirty="0">
                <a:solidFill>
                  <a:srgbClr val="000000"/>
                </a:solidFill>
                <a:effectLst/>
                <a:latin typeface="+mj-ea"/>
                <a:ea typeface="+mj-ea"/>
              </a:rPr>
              <a:t>重提器捐案柯文哲想罵髒話 陳時中：不要這麼容易生氣</a:t>
            </a:r>
            <a:endParaRPr lang="en-US" altLang="zh-TW" sz="2000" b="1" i="0" dirty="0">
              <a:solidFill>
                <a:srgbClr val="000000"/>
              </a:solidFill>
              <a:effectLst/>
              <a:latin typeface="+mj-ea"/>
              <a:ea typeface="+mj-ea"/>
            </a:endParaRPr>
          </a:p>
          <a:p>
            <a:pPr marL="342900" indent="-342900" algn="l" fontAlgn="base">
              <a:lnSpc>
                <a:spcPct val="150000"/>
              </a:lnSpc>
              <a:buFont typeface="Wingdings" panose="05000000000000000000" pitchFamily="2" charset="2"/>
              <a:buChar char="Ø"/>
            </a:pPr>
            <a:r>
              <a:rPr lang="zh-TW" altLang="en-US" sz="2000" b="1" i="0" dirty="0">
                <a:effectLst/>
                <a:latin typeface="+mj-ea"/>
                <a:ea typeface="+mj-ea"/>
              </a:rPr>
              <a:t>侯市府拿中央替恩恩案背書？陳時中：已發公文 講清楚比較好</a:t>
            </a:r>
            <a:endParaRPr lang="en-US" altLang="zh-TW" sz="2000" b="1" dirty="0">
              <a:latin typeface="+mj-ea"/>
              <a:ea typeface="+mj-ea"/>
            </a:endParaRPr>
          </a:p>
          <a:p>
            <a:pPr marL="342900" indent="-342900" algn="l" fontAlgn="base">
              <a:lnSpc>
                <a:spcPct val="150000"/>
              </a:lnSpc>
              <a:buFont typeface="Wingdings" panose="05000000000000000000" pitchFamily="2" charset="2"/>
              <a:buChar char="Ø"/>
            </a:pPr>
            <a:r>
              <a:rPr lang="zh-TW" altLang="en-US" sz="2000" b="1" i="0" dirty="0">
                <a:solidFill>
                  <a:srgbClr val="000000"/>
                </a:solidFill>
                <a:effectLst/>
                <a:latin typeface="+mj-ea"/>
                <a:ea typeface="+mj-ea"/>
              </a:rPr>
              <a:t>馬斯克提議把台灣成特別行政區 陳時中：嚴正抗議</a:t>
            </a:r>
          </a:p>
        </p:txBody>
      </p:sp>
      <p:sp>
        <p:nvSpPr>
          <p:cNvPr id="6" name="文字方塊 5">
            <a:extLst>
              <a:ext uri="{FF2B5EF4-FFF2-40B4-BE49-F238E27FC236}">
                <a16:creationId xmlns:a16="http://schemas.microsoft.com/office/drawing/2014/main" id="{E4E8B2E5-5718-3F2B-020C-8407B8542B4C}"/>
              </a:ext>
            </a:extLst>
          </p:cNvPr>
          <p:cNvSpPr txBox="1"/>
          <p:nvPr/>
        </p:nvSpPr>
        <p:spPr>
          <a:xfrm>
            <a:off x="405940" y="1591357"/>
            <a:ext cx="5300378" cy="168635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TW" altLang="en-US" sz="2400" b="1" dirty="0">
                <a:latin typeface="Arial" panose="020B0604020202020204" pitchFamily="34" charset="0"/>
                <a:ea typeface="+mj-ea"/>
                <a:cs typeface="Arial" panose="020B0604020202020204" pitchFamily="34" charset="0"/>
              </a:rPr>
              <a:t>將斷詞後的結果利用關聯規則進行分析，透過關鍵字之間的連結，了解與候選人有關的重要新聞</a:t>
            </a:r>
            <a:endParaRPr lang="en-US" altLang="zh-TW" sz="2400" b="1" dirty="0">
              <a:latin typeface="Arial" panose="020B0604020202020204" pitchFamily="34" charset="0"/>
              <a:ea typeface="+mj-ea"/>
              <a:cs typeface="Arial" panose="020B0604020202020204" pitchFamily="34" charset="0"/>
            </a:endParaRPr>
          </a:p>
        </p:txBody>
      </p:sp>
      <p:cxnSp>
        <p:nvCxnSpPr>
          <p:cNvPr id="21" name="直線接點 20">
            <a:extLst>
              <a:ext uri="{FF2B5EF4-FFF2-40B4-BE49-F238E27FC236}">
                <a16:creationId xmlns:a16="http://schemas.microsoft.com/office/drawing/2014/main" id="{BCF08E06-2962-9825-7021-00B6DCC611C8}"/>
              </a:ext>
            </a:extLst>
          </p:cNvPr>
          <p:cNvCxnSpPr>
            <a:cxnSpLocks/>
          </p:cNvCxnSpPr>
          <p:nvPr/>
        </p:nvCxnSpPr>
        <p:spPr>
          <a:xfrm>
            <a:off x="6222612" y="1358719"/>
            <a:ext cx="0" cy="5411621"/>
          </a:xfrm>
          <a:prstGeom prst="line">
            <a:avLst/>
          </a:prstGeom>
          <a:ln>
            <a:solidFill>
              <a:schemeClr val="tx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A06A39B9-56DF-9F68-3CF4-96492146EBCC}"/>
              </a:ext>
            </a:extLst>
          </p:cNvPr>
          <p:cNvSpPr txBox="1"/>
          <p:nvPr/>
        </p:nvSpPr>
        <p:spPr>
          <a:xfrm>
            <a:off x="255235" y="3888701"/>
            <a:ext cx="1116842" cy="400110"/>
          </a:xfrm>
          <a:prstGeom prst="rect">
            <a:avLst/>
          </a:prstGeom>
          <a:solidFill>
            <a:srgbClr val="92D050"/>
          </a:solidFill>
          <a:ln>
            <a:solidFill>
              <a:srgbClr val="92D050"/>
            </a:solidFill>
          </a:ln>
        </p:spPr>
        <p:txBody>
          <a:bodyPr wrap="square" rtlCol="0">
            <a:spAutoFit/>
          </a:bodyPr>
          <a:lstStyle/>
          <a:p>
            <a:pPr algn="ctr"/>
            <a:r>
              <a:rPr lang="zh-TW" altLang="en-US" sz="2000" b="1" dirty="0">
                <a:latin typeface="+mj-ea"/>
                <a:ea typeface="+mj-ea"/>
              </a:rPr>
              <a:t>陳時中</a:t>
            </a:r>
          </a:p>
        </p:txBody>
      </p:sp>
    </p:spTree>
    <p:extLst>
      <p:ext uri="{BB962C8B-B14F-4D97-AF65-F5344CB8AC3E}">
        <p14:creationId xmlns:p14="http://schemas.microsoft.com/office/powerpoint/2010/main" val="2759424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TM03090434[[fn=木刻字型]]</Template>
  <TotalTime>1543</TotalTime>
  <Words>644</Words>
  <Application>Microsoft Office PowerPoint</Application>
  <PresentationFormat>寬螢幕</PresentationFormat>
  <Paragraphs>71</Paragraphs>
  <Slides>13</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13</vt:i4>
      </vt:variant>
    </vt:vector>
  </HeadingPairs>
  <TitlesOfParts>
    <vt:vector size="21" baseType="lpstr">
      <vt:lpstr>微軟正黑體</vt:lpstr>
      <vt:lpstr>Arial</vt:lpstr>
      <vt:lpstr>Calibri</vt:lpstr>
      <vt:lpstr>Rockwell</vt:lpstr>
      <vt:lpstr>Rockwell Condensed</vt:lpstr>
      <vt:lpstr>Rockwell Extra Bold</vt:lpstr>
      <vt:lpstr>Wingdings</vt:lpstr>
      <vt:lpstr>1_木刻字型</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張智淵</dc:creator>
  <cp:lastModifiedBy>張智淵</cp:lastModifiedBy>
  <cp:revision>11</cp:revision>
  <dcterms:created xsi:type="dcterms:W3CDTF">2022-12-20T13:47:28Z</dcterms:created>
  <dcterms:modified xsi:type="dcterms:W3CDTF">2022-12-25T10:20:37Z</dcterms:modified>
</cp:coreProperties>
</file>