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1" r:id="rId5"/>
    <p:sldId id="260" r:id="rId6"/>
    <p:sldId id="278" r:id="rId7"/>
    <p:sldId id="262" r:id="rId8"/>
    <p:sldId id="279" r:id="rId9"/>
    <p:sldId id="263" r:id="rId10"/>
    <p:sldId id="280" r:id="rId11"/>
    <p:sldId id="264" r:id="rId12"/>
    <p:sldId id="266" r:id="rId13"/>
    <p:sldId id="267" r:id="rId14"/>
    <p:sldId id="281" r:id="rId15"/>
    <p:sldId id="268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A450D1-9A9A-E8EB-72DC-350FE52F5440}" v="219" dt="2023-09-20T16:36:44.211"/>
    <p1510:client id="{4EAD5E72-1A2B-F8AF-126D-26862F2C93CF}" v="19" dt="2023-09-15T19:33:55.160"/>
    <p1510:client id="{5D31F90F-727C-CF8E-15C9-5F8650055EF6}" v="4473" dt="2023-09-22T20:35:05.245"/>
    <p1510:client id="{6B94D066-820D-D99E-A557-4D461600580C}" v="917" dt="2023-09-20T14:37:15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2T18:30:22.4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16425 6998 16383 0 0,'3'0'0'0'0,"15"0"0"0"0,31 0 0 0 0,33 0 0 0 0,32 0 0 0 0,22 0 0 0 0,3 0 0 0 0,-8 0 0 0 0,-11 0 0 0 0,-15 0 0 0 0,-19 0 0 0 0,-17 0 0 0 0,-14 0 0 0 0,-10 0 0 0 0,-6 0 0 0 0,-5 0 0 0 0,-4 0 0 0 0,-3 0 0 0 0,-5 0 0 0 0,-3 0 0 0 0,-3 0 0 0 0,-1 0 0 0 0,-2 0 0 0 0,-1 0 0 0 0,0 0 0 0 0,1 0 0 0 0,3 0 0 0 0,3 0 0 0 0,3 0 0 0 0,2 0 0 0 0,0 0 0 0 0,0 0 0 0 0,-2 0 0 0 0,-1 0 0 0 0,0 0 0 0 0,0 0 0 0 0,-1 0 0 0 0,-2-1 0 0 0,-4 0 0 0 0,-4-1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2T18:30:22.4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14705 7371 16383 0 0,'1'0'0'0'0,"5"0"0"0"0,12 0 0 0 0,18 0 0 0 0,14 0 0 0 0,10 0 0 0 0,8 0 0 0 0,8 0 0 0 0,5 0 0 0 0,-1 0 0 0 0,-5 0 0 0 0,-7 0 0 0 0,-9 0 0 0 0,-9 0 0 0 0,-9 0 0 0 0,-7 0 0 0 0,-4 0 0 0 0,-5 0 0 0 0,-4 0 0 0 0,-5 0 0 0 0,-3 0 0 0 0,-2 0 0 0 0,-1 0 0 0 0,-2 0 0 0 0,-1 0 0 0 0,1 0 0 0 0,6 0 0 0 0,4 0 0 0 0,4 0 0 0 0,1 0 0 0 0,2 0 0 0 0,-3 0 0 0 0,-5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1T00:57:31.2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2875 7103 16383 0 0,'2'0'0'0'0,"8"0"0"0"0,19 0 0 0 0,27 0 0 0 0,29 0 0 0 0,33 0 0 0 0,28 0 0 0 0,17 0 0 0 0,3 0 0 0 0,-6 0 0 0 0,-11 0 0 0 0,-18 0 0 0 0,-16 0 0 0 0,-14 0 0 0 0,-14 0 0 0 0,-10 0 0 0 0,-8 0 0 0 0,-5 0 0 0 0,-6 0 0 0 0,0 0 0 0 0,-2 0 0 0 0,0 0 0 0 0,-1 0 0 0 0,0 0 0 0 0,1-1 0 0 0,-1-1 0 0 0,1-1 0 0 0,3 1 0 0 0,1-1 0 0 0,5-3 0 0 0,2-2 0 0 0,-1-2 0 0 0,-1 0 0 0 0,-6 1 0 0 0,-2 0 0 0 0,-3 0 0 0 0,-3 0 0 0 0,0 0 0 0 0,-2-1 0 0 0,1 0 0 0 0,1 0 0 0 0,1 1 0 0 0,2 2 0 0 0,1 2 0 0 0,0 2 0 0 0,-2 1 0 0 0,-2 1 0 0 0,1 1 0 0 0,-2 1 0 0 0,-2-1 0 0 0,-2 0 0 0 0,0 1 0 0 0,-2-1 0 0 0,0 0 0 0 0,0 0 0 0 0,0 0 0 0 0,0 0 0 0 0,-1 0 0 0 0,1 0 0 0 0,-1 0 0 0 0,-3 0 0 0 0,0 0 0 0 0,2 0 0 0 0,2 0 0 0 0,3 0 0 0 0,3 0 0 0 0,0 0 0 0 0,2 0 0 0 0,2 0 0 0 0,3 0 0 0 0,3 0 0 0 0,2 0 0 0 0,1 0 0 0 0,0 0 0 0 0,-2 0 0 0 0,-1 0 0 0 0,-3 0 0 0 0,0 0 0 0 0,-3 0 0 0 0,0 0 0 0 0,-1 0 0 0 0,-1 0 0 0 0,-3 0 0 0 0,0 0 0 0 0,-1 0 0 0 0,1 0 0 0 0,2 0 0 0 0,4 0 0 0 0,2 0 0 0 0,4 0 0 0 0,2 0 0 0 0,1 0 0 0 0,-1 0 0 0 0,-3 0 0 0 0,-2 0 0 0 0,-3 0 0 0 0,-2 0 0 0 0,-3 0 0 0 0,-1 0 0 0 0,-3 0 0 0 0,-2 0 0 0 0,-1 0 0 0 0,0 0 0 0 0,0 0 0 0 0,0 0 0 0 0,2 0 0 0 0,3 0 0 0 0,8 0 0 0 0,5 0 0 0 0,2 0 0 0 0,-1 0 0 0 0,-4 1 0 0 0,-5 2 0 0 0,-5 1 0 0 0,-6 1 0 0 0,-6 1 0 0 0,-5 1 0 0 0,-3-2 0 0 0,-1 1 0 0 0,1-1 0 0 0,1-1 0 0 0,-2-1 0 0 0,-1 0 0 0 0,-3-1 0 0 0,-2 1 0 0 0,-1 0 0 0 0,-3-1 0 0 0,-1-1 0 0 0,-2 0 0 0 0,-2-1 0 0 0,-2 1 0 0 0,-1 0 0 0 0,-1 1 0 0 0,0 0 0 0 0,1 0 0 0 0,0-1 0 0 0,0 0 0 0 0,0 0 0 0 0,-2-1 0 0 0,0 0 0 0 0,-2 0 0 0 0,1 0 0 0 0,-1 0 0 0 0,1-1 0 0 0,0 1 0 0 0,0 0 0 0 0,2 1 0 0 0,1 1 0 0 0,1 0 0 0 0,-1 1 0 0 0,-1 0 0 0 0,-2 1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1T00:57:31.2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2872 10610 16383 0 0,'-1'0'0'0'0,"7"0"0"0"0,18 0 0 0 0,33 0 0 0 0,54 0 0 0 0,76 0 0 0 0,67 0 0 0 0,48 0 0 0 0,25 0 0 0 0,-2 0 0 0 0,-28 0 0 0 0,-43-2 0 0 0,-45-2 0 0 0,-43-1 0 0 0,-37-3 0 0 0,-28-2 0 0 0,-16-2 0 0 0,-8 0 0 0 0,1-1 0 0 0,2 0 0 0 0,3-2 0 0 0,4 0 0 0 0,0-1 0 0 0,1-1 0 0 0,-3 2 0 0 0,-5 1 0 0 0,-9 2 0 0 0,-6 3 0 0 0,-8 3 0 0 0,-6 3 0 0 0,-5 1 0 0 0,-2 2 0 0 0,-1 0 0 0 0,2 1 0 0 0,4-2 0 0 0,7-2 0 0 0,7 0 0 0 0,7 0 0 0 0,3 1 0 0 0,1 1 0 0 0,-2 0 0 0 0,-3 1 0 0 0,-2-1 0 0 0,-2 1 0 0 0,-1 1 0 0 0,0-1 0 0 0,2 0 0 0 0,3 0 0 0 0,0 0 0 0 0,-2 0 0 0 0,-3 0 0 0 0,-3 0 0 0 0,-2 0 0 0 0,0 0 0 0 0,-1 0 0 0 0,0 0 0 0 0,-2 0 0 0 0,-6 0 0 0 0,-4 0 0 0 0,-6 0 0 0 0,-6 0 0 0 0,-4 0 0 0 0,-3 0 0 0 0,-2 0 0 0 0,-1 0 0 0 0,0 0 0 0 0,1 0 0 0 0,4 0 0 0 0,5 0 0 0 0,9 1 0 0 0,8 2 0 0 0,6 2 0 0 0,3 2 0 0 0,0 1 0 0 0,5 2 0 0 0,3 2 0 0 0,2 1 0 0 0,0 1 0 0 0,-1-2 0 0 0,-4-2 0 0 0,-8-3 0 0 0,-9 0 0 0 0,-8-2 0 0 0,-7-2 0 0 0,-5-2 0 0 0,-3 0 0 0 0,-1-1 0 0 0,0 0 0 0 0,-1 0 0 0 0,1-1 0 0 0,1 1 0 0 0,4 0 0 0 0,3 0 0 0 0,2 0 0 0 0,4 1 0 0 0,1 2 0 0 0,2 1 0 0 0,-2 0 0 0 0,0 0 0 0 0,-1 1 0 0 0,1-2 0 0 0,1 1 0 0 0,2 1 0 0 0,-1-1 0 0 0,0-1 0 0 0,-2-1 0 0 0,-1-1 0 0 0,-2 0 0 0 0,-1-1 0 0 0,-2 0 0 0 0,0 0 0 0 0,0-1 0 0 0,2 1 0 0 0,1 0 0 0 0,-1 0 0 0 0,-2 0 0 0 0,-1 0 0 0 0,-4 1 0 0 0,-3 1 0 0 0,-2 0 0 0 0,-1 0 0 0 0,1 1 0 0 0,0 0 0 0 0,-2 0 0 0 0,0 0 0 0 0,-1-1 0 0 0,-2 0 0 0 0,-1 1 0 0 0,-3 0 0 0 0,-2-1 0 0 0,-1-1 0 0 0,-3 0 0 0 0,-1-1 0 0 0,-1 0 0 0 0,0 0 0 0 0,-1 0 0 0 0,0 0 0 0 0,0 0 0 0 0,1 0 0 0 0,0 0 0 0 0,-1 0 0 0 0,1 0 0 0 0,0 0 0 0 0,-1 0 0 0 0,0 0 0 0 0,-2 2 0 0 0,-1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1T00:57:31.2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2882 9149 16383 0 0,'0'0'0'0'0,"-1"0"0"0"0,6 0 0 0 0,10 0 0 0 0,18 0 0 0 0,29 0 0 0 0,35 0 0 0 0,42 0 0 0 0,48 0 0 0 0,39 0 0 0 0,17 0 0 0 0,-1 0 0 0 0,-17 0 0 0 0,-26 0 0 0 0,-27 0 0 0 0,-25 0 0 0 0,-21 0 0 0 0,-17 0 0 0 0,-12 0 0 0 0,-10 0 0 0 0,-6 0 0 0 0,-7 0 0 0 0,-7 0 0 0 0,-3 0 0 0 0,-3 0 0 0 0,0 0 0 0 0,-1 0 0 0 0,-3 0 0 0 0,-2 0 0 0 0,-3 0 0 0 0,-1-1 0 0 0,-3-5 0 0 0,-2 0 0 0 0,1-1 0 0 0,1 2 0 0 0,0 2 0 0 0,-1 1 0 0 0,-4 0 0 0 0,0 2 0 0 0,1 0 0 0 0,5 0 0 0 0,5 0 0 0 0,4 1 0 0 0,5-1 0 0 0,7 0 0 0 0,7 0 0 0 0,7 0 0 0 0,4 0 0 0 0,0 0 0 0 0,-4 0 0 0 0,-9 0 0 0 0,-7 0 0 0 0,-7 0 0 0 0,-5 0 0 0 0,-4 0 0 0 0,-4 0 0 0 0,-2 0 0 0 0,0 0 0 0 0,1 0 0 0 0,2 0 0 0 0,3 0 0 0 0,5 0 0 0 0,4 0 0 0 0,7 0 0 0 0,0 0 0 0 0,-2 0 0 0 0,-2 0 0 0 0,-2 0 0 0 0,-2 0 0 0 0,1 0 0 0 0,2 0 0 0 0,1 0 0 0 0,-1 0 0 0 0,-4 0 0 0 0,-4 0 0 0 0,-5 0 0 0 0,-2 0 0 0 0,-1 0 0 0 0,1 0 0 0 0,2 0 0 0 0,2 0 0 0 0,1 0 0 0 0,1 0 0 0 0,1 0 0 0 0,4 0 0 0 0,2 0 0 0 0,2 0 0 0 0,1 0 0 0 0,-1 0 0 0 0,-1 0 0 0 0,-3 0 0 0 0,-3 0 0 0 0,-4 0 0 0 0,-6 0 0 0 0,-6 0 0 0 0,-3 0 0 0 0,-2 0 0 0 0,0 0 0 0 0,1 0 0 0 0,0 0 0 0 0,0 0 0 0 0,0 0 0 0 0,-1 0 0 0 0,-1 0 0 0 0,0 0 0 0 0,2 0 0 0 0,3 0 0 0 0,3 0 0 0 0,2 0 0 0 0,1 0 0 0 0,1 0 0 0 0,-1 0 0 0 0,1 0 0 0 0,0 0 0 0 0,-1 0 0 0 0,1 0 0 0 0,-1 0 0 0 0,-2 0 0 0 0,-5 0 0 0 0,-4 0 0 0 0,-5 0 0 0 0,-1 0 0 0 0,-3 0 0 0 0,0 0 0 0 0,-1 0 0 0 0,0 0 0 0 0,0 1 0 0 0,0 2 0 0 0,-3-1 0 0 0,-2 1 0 0 0,-1-2 0 0 0,-2 1 0 0 0,-1 1 0 0 0,-2 0 0 0 0,-2-1 0 0 0,-2-1 0 0 0,0 0 0 0 0,0 0 0 0 0,-1 0 0 0 0,2 0 0 0 0,0 1 0 0 0,1 0 0 0 0,0 0 0 0 0,2 1 0 0 0,-1 0 0 0 0,1 0 0 0 0,-1-1 0 0 0,0 0 0 0 0,-1-1 0 0 0,-2-1 0 0 0,0 0 0 0 0,-3 0 0 0 0,0 0 0 0 0,-1 0 0 0 0,-1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1T00:57:31.2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11765 10794 16383 0 0,'3'0'0'0'0,"10"0"0"0"0,23 0 0 0 0,32 0 0 0 0,40 0 0 0 0,40 0 0 0 0,30 0 0 0 0,21 0 0 0 0,12 0 0 0 0,7 0 0 0 0,-1 0 0 0 0,-8 0 0 0 0,-19-3 0 0 0,-24-1 0 0 0,-26 0 0 0 0,-22 1 0 0 0,-21 0 0 0 0,-15 2 0 0 0,-10 0 0 0 0,-4-1 0 0 0,-1-1 0 0 0,-1 0 0 0 0,-4 0 0 0 0,-4 1 0 0 0,-3 0 0 0 0,-5 2 0 0 0,-5-1 0 0 0,-5 1 0 0 0,-5 0 0 0 0,-5 0 0 0 0,-4 0 0 0 0,-6 0 0 0 0,-5-3 0 0 0,-1 1 0 0 0,6 0 0 0 0,21 0 0 0 0,33 1 0 0 0,38 0 0 0 0,37 1 0 0 0,22-1 0 0 0,8 1 0 0 0,-8 1 0 0 0,-16-1 0 0 0,-21 0 0 0 0,-23 0 0 0 0,-16 0 0 0 0,-12 0 0 0 0,-8 0 0 0 0,-7 0 0 0 0,-3 0 0 0 0,-2 0 0 0 0,-3 0 0 0 0,-1 0 0 0 0,0 0 0 0 0,1 0 0 0 0,3 0 0 0 0,7 0 0 0 0,6 0 0 0 0,8 0 0 0 0,8 0 0 0 0,3 0 0 0 0,2 0 0 0 0,2 0 0 0 0,6 0 0 0 0,7 0 0 0 0,12 0 0 0 0,8 0 0 0 0,2 0 0 0 0,-8 0 0 0 0,-13 0 0 0 0,-16 0 0 0 0,-15 0 0 0 0,-11 0 0 0 0,-11 0 0 0 0,-7 0 0 0 0,-5 0 0 0 0,-4 0 0 0 0,-1 0 0 0 0,-1 0 0 0 0,2 0 0 0 0,1 0 0 0 0,2 0 0 0 0,3 0 0 0 0,2 0 0 0 0,2 0 0 0 0,0 0 0 0 0,2 0 0 0 0,3 0 0 0 0,4 0 0 0 0,2 0 0 0 0,1 0 0 0 0,4 0 0 0 0,3 0 0 0 0,5 0 0 0 0,2 0 0 0 0,1 0 0 0 0,0 0 0 0 0,-2 0 0 0 0,-4 0 0 0 0,-4 0 0 0 0,-3 0 0 0 0,-2 0 0 0 0,-1 0 0 0 0,0 0 0 0 0,-1 0 0 0 0,0 0 0 0 0,-1 0 0 0 0,0 0 0 0 0,1-1 0 0 0,-1-2 0 0 0,2-1 0 0 0,-1 1 0 0 0,0 1 0 0 0,3 0 0 0 0,5 1 0 0 0,5 1 0 0 0,2 0 0 0 0,0 0 0 0 0,-3 0 0 0 0,-7 0 0 0 0,-5 0 0 0 0,-6 0 0 0 0,-4 0 0 0 0,-4 0 0 0 0,-4 0 0 0 0,-5 0 0 0 0,-3 0 0 0 0,-3 0 0 0 0,-5 0 0 0 0,-2 0 0 0 0,-2 0 0 0 0,-1 0 0 0 0,-2 0 0 0 0,-4 0 0 0 0,-4 0 0 0 0,-4 0 0 0 0,-2 0 0 0 0,-3 0 0 0 0,0 0 0 0 0,-2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1T00:57:31.2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11811 11174 16383 0 0,'1'0'0'0'0,"6"0"0"0"0,11 0 0 0 0,12 0 0 0 0,19 0 0 0 0,33 0 0 0 0,40 0 0 0 0,38 0 0 0 0,29 0 0 0 0,15 0 0 0 0,5 0 0 0 0,-3 0 0 0 0,-14 0 0 0 0,-22 0 0 0 0,-21 0 0 0 0,-21 0 0 0 0,-16 0 0 0 0,-10 0 0 0 0,-3 0 0 0 0,2 0 0 0 0,4 0 0 0 0,3 0 0 0 0,-2 0 0 0 0,-4 0 0 0 0,-7 0 0 0 0,-7 0 0 0 0,-6 0 0 0 0,-7 0 0 0 0,-3 0 0 0 0,1 0 0 0 0,1 0 0 0 0,7 0 0 0 0,10 0 0 0 0,8-1 0 0 0,4-4 0 0 0,3-2 0 0 0,2-2 0 0 0,2-1 0 0 0,3 0 0 0 0,0 0 0 0 0,-4 1 0 0 0,-4 3 0 0 0,-4 2 0 0 0,-1 2 0 0 0,9 1 0 0 0,14 0 0 0 0,19 2 0 0 0,17-1 0 0 0,14 1 0 0 0,5-1 0 0 0,-3 0 0 0 0,-13-1 0 0 0,-15-3 0 0 0,-20 0 0 0 0,-21 0 0 0 0,-19 1 0 0 0,-14 1 0 0 0,-9 1 0 0 0,-4 1 0 0 0,-3 0 0 0 0,-2 0 0 0 0,0 0 0 0 0,-1 0 0 0 0,0 0 0 0 0,-2 0 0 0 0,-1 0 0 0 0,-1 0 0 0 0,3-1 0 0 0,3-2 0 0 0,3 0 0 0 0,2 0 0 0 0,3 0 0 0 0,1 2 0 0 0,2 0 0 0 0,5 1 0 0 0,8-1 0 0 0,12 2 0 0 0,7-1 0 0 0,4 0 0 0 0,1 0 0 0 0,-8 0 0 0 0,-9 0 0 0 0,-8 0 0 0 0,-9 0 0 0 0,-6 0 0 0 0,-3 0 0 0 0,-1 0 0 0 0,1 0 0 0 0,-1 0 0 0 0,-2 0 0 0 0,-1 0 0 0 0,-1 0 0 0 0,-2 0 0 0 0,-5 0 0 0 0,-5 0 0 0 0,-4 0 0 0 0,-2 0 0 0 0,1 0 0 0 0,4 0 0 0 0,4 0 0 0 0,3 0 0 0 0,-1 0 0 0 0,-3 0 0 0 0,-1 0 0 0 0,1 0 0 0 0,2 0 0 0 0,0 0 0 0 0,-3 0 0 0 0,-5 0 0 0 0,-5 0 0 0 0,-4 0 0 0 0,-3 0 0 0 0,-2 0 0 0 0,-2 0 0 0 0,-1 0 0 0 0,-4 0 0 0 0,-1 0 0 0 0,-1 0 0 0 0,0 0 0 0 0,2 0 0 0 0,-2 1 0 0 0,-1 1 0 0 0,-1 1 0 0 0,-3-1 0 0 0,-2 0 0 0 0,-1-1 0 0 0,0 1 0 0 0,-1 0 0 0 0,-1 0 0 0 0,1 0 0 0 0,-1-1 0 0 0,0 0 0 0 0,0 0 0 0 0,-1 0 0 0 0,-2 1 0 0 0,0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1T00:57:31.2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11772 11594 16383 0 0,'1'0'0'0'0,"4"0"0"0"0,10 0 0 0 0,18 0 0 0 0,28 0 0 0 0,32 0 0 0 0,26 0 0 0 0,19 0 0 0 0,10 0 0 0 0,-1 0 0 0 0,-3 0 0 0 0,-4 0 0 0 0,-6-2 0 0 0,-8-3 0 0 0,-10-1 0 0 0,-11-1 0 0 0,-12 0 0 0 0,-12 0 0 0 0,-11 0 0 0 0,-8-1 0 0 0,-9 2 0 0 0,-7 1 0 0 0,-5 1 0 0 0,-6 2 0 0 0,-4 1 0 0 0,-6 1 0 0 0,-4 0 0 0 0,-5 0 0 0 0,-4 1 0 0 0,-3-1 0 0 0,4 0 0 0 0,13 0 0 0 0,16 0 0 0 0,21 2 0 0 0,21 2 0 0 0,17 2 0 0 0,10 1 0 0 0,2 0 0 0 0,-2-1 0 0 0,-3-2 0 0 0,-1-2 0 0 0,-4 0 0 0 0,-4-2 0 0 0,-3 0 0 0 0,-4 0 0 0 0,-8 0 0 0 0,-9-1 0 0 0,-8 1 0 0 0,-9-1 0 0 0,-6-1 0 0 0,-4-2 0 0 0,-3 1 0 0 0,-4 0 0 0 0,-1 2 0 0 0,0-1 0 0 0,3 0 0 0 0,3-1 0 0 0,4 0 0 0 0,7 0 0 0 0,9 0 0 0 0,12 0 0 0 0,15-1 0 0 0,14-1 0 0 0,12 0 0 0 0,4-2 0 0 0,-2 0 0 0 0,-10-1 0 0 0,-14 2 0 0 0,-13 1 0 0 0,-14 1 0 0 0,-11 1 0 0 0,-9-2 0 0 0,-4-1 0 0 0,-4 0 0 0 0,-3-1 0 0 0,-3 1 0 0 0,1 2 0 0 0,3 1 0 0 0,6 1 0 0 0,6 2 0 0 0,5 0 0 0 0,7 0 0 0 0,7 0 0 0 0,5 0 0 0 0,3 1 0 0 0,1-1 0 0 0,-4 0 0 0 0,-8 0 0 0 0,-11 0 0 0 0,-9 0 0 0 0,-6 0 0 0 0,-1 0 0 0 0,-2 0 0 0 0,2 0 0 0 0,1 0 0 0 0,2 0 0 0 0,3 0 0 0 0,2 0 0 0 0,1 0 0 0 0,-2 0 0 0 0,-3 0 0 0 0,-1 0 0 0 0,-1 0 0 0 0,2 0 0 0 0,3 0 0 0 0,4 0 0 0 0,2 0 0 0 0,5 0 0 0 0,6 0 0 0 0,5 0 0 0 0,4 0 0 0 0,4 0 0 0 0,3 0 0 0 0,2 0 0 0 0,0 0 0 0 0,0 0 0 0 0,-1 0 0 0 0,-3 0 0 0 0,-4 0 0 0 0,-6 0 0 0 0,-5 0 0 0 0,-2 0 0 0 0,-3 1 0 0 0,-3 2 0 0 0,-1 2 0 0 0,-3 1 0 0 0,0 0 0 0 0,0-1 0 0 0,2-2 0 0 0,3-1 0 0 0,2-1 0 0 0,2-1 0 0 0,1 0 0 0 0,-3 0 0 0 0,-4 0 0 0 0,-4 0 0 0 0,-5-1 0 0 0,-7 1 0 0 0,-3 0 0 0 0,-3 0 0 0 0,-1 0 0 0 0,4 0 0 0 0,5 0 0 0 0,1 0 0 0 0,-1 0 0 0 0,1 0 0 0 0,-1 0 0 0 0,0 1 0 0 0,0 2 0 0 0,0 2 0 0 0,0 2 0 0 0,0 1 0 0 0,-2-1 0 0 0,-1 0 0 0 0,-4-1 0 0 0,-4-1 0 0 0,-1-1 0 0 0,-4-2 0 0 0,-2-1 0 0 0,-2 0 0 0 0,-4 0 0 0 0,-3 1 0 0 0,-3 0 0 0 0,-2-1 0 0 0,-1 1 0 0 0,-3-2 0 0 0,0 1 0 0 0,1-1 0 0 0,-1 0 0 0 0,2 0 0 0 0,1 0 0 0 0,4 0 0 0 0,0 0 0 0 0,1 0 0 0 0,-1 0 0 0 0,-2 0 0 0 0,-2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2T20:35:05.3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7880 7713 16383 0 0,'5'0'0'0'0,"20"0"0"0"0,47 0 0 0 0,68 0 0 0 0,73 0 0 0 0,65 0 0 0 0,46 0 0 0 0,20 0 0 0 0,-5 0 0 0 0,-25 0 0 0 0,-40 0 0 0 0,-47 0 0 0 0,-44 0 0 0 0,-34 0 0 0 0,-25 0 0 0 0,-20 0 0 0 0,-16 0 0 0 0,-11 0 0 0 0,-11 0 0 0 0,-10 0 0 0 0,-8 0 0 0 0,-3 0 0 0 0,-4 0 0 0 0,-1 0 0 0 0,-2 0 0 0 0,3 0 0 0 0,3 0 0 0 0,3 0 0 0 0,0 0 0 0 0,0 0 0 0 0,-4 0 0 0 0,-4 0 0 0 0,0 0 0 0 0,0 0 0 0 0,4 0 0 0 0,3 0 0 0 0,5 0 0 0 0,4 0 0 0 0,3 0 0 0 0,4 0 0 0 0,2 0 0 0 0,1 0 0 0 0,1 0 0 0 0,-2 0 0 0 0,-1 0 0 0 0,-3 0 0 0 0,-5-1 0 0 0,-4-2 0 0 0,-2 0 0 0 0,-1 1 0 0 0,-1-2 0 0 0,2 0 0 0 0,1 0 0 0 0,2 1 0 0 0,3-2 0 0 0,3 0 0 0 0,0 1 0 0 0,1 1 0 0 0,1 1 0 0 0,0 1 0 0 0,0 1 0 0 0,-2 0 0 0 0,-3 0 0 0 0,-2 0 0 0 0,-3 0 0 0 0,-1 0 0 0 0,-3 0 0 0 0,1 0 0 0 0,-1 0 0 0 0,2 0 0 0 0,2 0 0 0 0,3 0 0 0 0,1 0 0 0 0,-1 0 0 0 0,1 0 0 0 0,0 0 0 0 0,1 0 0 0 0,-4 0 0 0 0,-3 0 0 0 0,-4 0 0 0 0,-5 0 0 0 0,-3 0 0 0 0,0 0 0 0 0,-3 0 0 0 0,-1 0 0 0 0,-1 0 0 0 0,-3 0 0 0 0,0 0 0 0 0,0 0 0 0 0,0 0 0 0 0,2 0 0 0 0,3 0 0 0 0,4 0 0 0 0,3 0 0 0 0,3 0 0 0 0,-2 0 0 0 0,-2 0 0 0 0,0 0 0 0 0,-2 0 0 0 0,-4 0 0 0 0,-1 2 0 0 0,-4 0 0 0 0,-2 1 0 0 0,-3 0 0 0 0,-3 0 0 0 0,-1 1 0 0 0,-1-1 0 0 0,1 0 0 0 0,1-1 0 0 0,3-1 0 0 0,1 1 0 0 0,2-1 0 0 0,1 2 0 0 0,0 0 0 0 0,1-1 0 0 0,0 0 0 0 0,0 2 0 0 0,-1-1 0 0 0,0 0 0 0 0,-4-1 0 0 0,-5-1 0 0 0,-4 0 0 0 0,-3 0 0 0 0,-2-1 0 0 0,-2 0 0 0 0,-1 0 0 0 0,-2-1 0 0 0,1 1 0 0 0,-2 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95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8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3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61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3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1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6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8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96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4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customXml" Target="../ink/ink2.xml"/><Relationship Id="rId4" Type="http://schemas.openxmlformats.org/officeDocument/2006/relationships/image" Target="../media/image17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00.png"/><Relationship Id="rId12" Type="http://schemas.openxmlformats.org/officeDocument/2006/relationships/customXml" Target="../ink/ink7.xml"/><Relationship Id="rId17" Type="http://schemas.openxmlformats.org/officeDocument/2006/relationships/image" Target="../media/image25.png"/><Relationship Id="rId2" Type="http://schemas.openxmlformats.org/officeDocument/2006/relationships/image" Target="../media/image19.png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22.png"/><Relationship Id="rId5" Type="http://schemas.openxmlformats.org/officeDocument/2006/relationships/image" Target="../media/image190.png"/><Relationship Id="rId15" Type="http://schemas.openxmlformats.org/officeDocument/2006/relationships/image" Target="../media/image24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21.png"/><Relationship Id="rId14" Type="http://schemas.openxmlformats.org/officeDocument/2006/relationships/customXml" Target="../ink/ink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latin typeface="Avenir Next LT Pro"/>
                <a:cs typeface="Calibri Light"/>
              </a:rPr>
              <a:t>MVP:</a:t>
            </a:r>
            <a:r>
              <a:rPr lang="en-US" dirty="0">
                <a:latin typeface="Avenir Next LT Pro"/>
                <a:cs typeface="Calibri Light"/>
              </a:rPr>
              <a:t> </a:t>
            </a:r>
            <a:br>
              <a:rPr lang="en-US" dirty="0">
                <a:latin typeface="Avenir Next LT Pro"/>
                <a:cs typeface="Calibri Light"/>
              </a:rPr>
            </a:br>
            <a:r>
              <a:rPr lang="en-US" b="1" dirty="0">
                <a:latin typeface="Avenir Next LT Pro"/>
                <a:cs typeface="Calibri Light"/>
              </a:rPr>
              <a:t>Airbnb Price Estimator</a:t>
            </a:r>
            <a:endParaRPr lang="en-US" b="1" dirty="0">
              <a:latin typeface="Avenir Next LT Pr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1409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cs typeface="Calibri"/>
              </a:rPr>
              <a:t>Helping investors estimate nightly Airbnb rental income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0BA5665-9598-4383-8F19-52182CBB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777A6-9696-47DF-BA90-40895EFCE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05B094-D180-41FA-B209-8388E9F7D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room type&#10;&#10;Description automatically generated">
            <a:extLst>
              <a:ext uri="{FF2B5EF4-FFF2-40B4-BE49-F238E27FC236}">
                <a16:creationId xmlns:a16="http://schemas.microsoft.com/office/drawing/2014/main" id="{C4BF6344-180A-DCC7-CB7C-B5DF3D686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360" y="980777"/>
            <a:ext cx="5092361" cy="5015975"/>
          </a:xfrm>
          <a:prstGeom prst="rect">
            <a:avLst/>
          </a:prstGeom>
        </p:spPr>
      </p:pic>
      <p:pic>
        <p:nvPicPr>
          <p:cNvPr id="5" name="Picture 4" descr="A graph of a price by property type&#10;&#10;Description automatically generated">
            <a:extLst>
              <a:ext uri="{FF2B5EF4-FFF2-40B4-BE49-F238E27FC236}">
                <a16:creationId xmlns:a16="http://schemas.microsoft.com/office/drawing/2014/main" id="{F97890D2-C57C-D90A-6007-4ABDF6F80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91" y="930737"/>
            <a:ext cx="5092361" cy="469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96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D95D5-CA09-B947-AD09-77EC6068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04955"/>
            <a:ext cx="10058400" cy="1017464"/>
          </a:xfrm>
        </p:spPr>
        <p:txBody>
          <a:bodyPr/>
          <a:lstStyle/>
          <a:p>
            <a:r>
              <a:rPr lang="en-US" dirty="0">
                <a:cs typeface="Calibri Light"/>
              </a:rPr>
              <a:t>Booleans </a:t>
            </a:r>
            <a:r>
              <a:rPr lang="en-US" sz="4000" dirty="0">
                <a:cs typeface="Calibri Light"/>
              </a:rPr>
              <a:t>(subset of categoricals)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45ED4-52D3-B373-AC4F-C065D2F2C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977480"/>
          </a:xfrm>
        </p:spPr>
        <p:txBody>
          <a:bodyPr vert="horz" lIns="0" tIns="45720" rIns="0" bIns="45720" rtlCol="0" anchor="t">
            <a:no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/>
              </a:rPr>
              <a:t> Can extract a great number of </a:t>
            </a:r>
            <a:r>
              <a:rPr lang="en-US" dirty="0" err="1">
                <a:cs typeface="Calibri"/>
              </a:rPr>
              <a:t>boolean</a:t>
            </a:r>
            <a:r>
              <a:rPr lang="en-US" dirty="0">
                <a:cs typeface="Calibri"/>
              </a:rPr>
              <a:t> features from the amenities column</a:t>
            </a:r>
            <a:endParaRPr lang="en-US"/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/>
              </a:rPr>
              <a:t> Preprocessed amenities column contains a list of amenities for each data point, such as </a:t>
            </a:r>
            <a:r>
              <a:rPr lang="en-US" dirty="0" err="1">
                <a:cs typeface="Calibri"/>
              </a:rPr>
              <a:t>wifi</a:t>
            </a:r>
            <a:r>
              <a:rPr lang="en-US" dirty="0">
                <a:cs typeface="Calibri"/>
              </a:rPr>
              <a:t>, essentials, heating, hangers, etc.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/>
              </a:rPr>
              <a:t> Can use lambda expressions to define </a:t>
            </a:r>
            <a:r>
              <a:rPr lang="en-US" dirty="0" err="1">
                <a:cs typeface="Calibri"/>
              </a:rPr>
              <a:t>boolean</a:t>
            </a:r>
            <a:r>
              <a:rPr lang="en-US" dirty="0">
                <a:cs typeface="Calibri"/>
              </a:rPr>
              <a:t> features based on the amenities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/>
              </a:rPr>
              <a:t> The </a:t>
            </a:r>
            <a:r>
              <a:rPr lang="en-US" dirty="0" err="1">
                <a:cs typeface="Calibri"/>
              </a:rPr>
              <a:t>boolean</a:t>
            </a:r>
            <a:r>
              <a:rPr lang="en-US" dirty="0">
                <a:cs typeface="Calibri"/>
              </a:rPr>
              <a:t> features I included denote the presence or absence of: </a:t>
            </a:r>
            <a:r>
              <a:rPr lang="en-US" b="1" dirty="0">
                <a:cs typeface="Calibri"/>
              </a:rPr>
              <a:t>kitchen, pool, balcony, gym, dishwasher, hot tub, elevator, and private entrance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/>
              </a:rPr>
              <a:t> There are many others that can be extracted and tested, but these are the ones that worked best for my model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3" descr="A close-up of a computer code&#10;&#10;Description automatically generated">
            <a:extLst>
              <a:ext uri="{FF2B5EF4-FFF2-40B4-BE49-F238E27FC236}">
                <a16:creationId xmlns:a16="http://schemas.microsoft.com/office/drawing/2014/main" id="{FB3C9303-1D57-E994-61D9-C6FE8410C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95" y="4998802"/>
            <a:ext cx="9758081" cy="10588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4646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36B5-3633-930E-B408-2F82CD75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venir Next LT Pro"/>
                <a:cs typeface="Calibri Light"/>
              </a:rPr>
              <a:t>Part 2.</a:t>
            </a:r>
            <a:br>
              <a:rPr lang="en-US" b="1" dirty="0">
                <a:latin typeface="Avenir Next LT Pro"/>
                <a:cs typeface="Calibri Light"/>
              </a:rPr>
            </a:br>
            <a:r>
              <a:rPr lang="en-US" b="1" dirty="0">
                <a:latin typeface="Avenir Next LT Pro"/>
                <a:cs typeface="Calibri Light"/>
              </a:rPr>
              <a:t>Building the Model</a:t>
            </a:r>
          </a:p>
        </p:txBody>
      </p:sp>
    </p:spTree>
    <p:extLst>
      <p:ext uri="{BB962C8B-B14F-4D97-AF65-F5344CB8AC3E}">
        <p14:creationId xmlns:p14="http://schemas.microsoft.com/office/powerpoint/2010/main" val="1086504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3A44-B034-7D5F-ACF5-82BBCFBF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OHE, splitting, and training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B914C-2985-4C64-01A5-EB38F66B1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55098" cy="3963595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 One-hot encode the categorical variables using .</a:t>
            </a:r>
            <a:r>
              <a:rPr lang="en-US" dirty="0" err="1">
                <a:ea typeface="Calibri"/>
                <a:cs typeface="Calibri"/>
              </a:rPr>
              <a:t>get_dummies</a:t>
            </a:r>
            <a:r>
              <a:rPr lang="en-US" dirty="0">
                <a:ea typeface="Calibri"/>
                <a:cs typeface="Calibri"/>
              </a:rPr>
              <a:t>() (represent each category as a separate binary feature)</a:t>
            </a:r>
            <a:endParaRPr lang="en-US"/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 Split the data into </a:t>
            </a:r>
            <a:r>
              <a:rPr lang="en-US" dirty="0" err="1">
                <a:ea typeface="Calibri"/>
                <a:cs typeface="Calibri"/>
              </a:rPr>
              <a:t>X_train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y_train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X_test</a:t>
            </a:r>
            <a:r>
              <a:rPr lang="en-US" dirty="0">
                <a:ea typeface="Calibri"/>
                <a:cs typeface="Calibri"/>
              </a:rPr>
              <a:t>, and </a:t>
            </a:r>
            <a:r>
              <a:rPr lang="en-US" dirty="0" err="1">
                <a:ea typeface="Calibri"/>
                <a:cs typeface="Calibri"/>
              </a:rPr>
              <a:t>y_test</a:t>
            </a:r>
            <a:r>
              <a:rPr lang="en-US" dirty="0">
                <a:ea typeface="Calibri"/>
                <a:cs typeface="Calibri"/>
              </a:rPr>
              <a:t> using .</a:t>
            </a:r>
            <a:r>
              <a:rPr lang="en-US" dirty="0" err="1">
                <a:ea typeface="Calibri"/>
                <a:cs typeface="Calibri"/>
              </a:rPr>
              <a:t>train_test_split</a:t>
            </a:r>
            <a:r>
              <a:rPr lang="en-US" dirty="0">
                <a:ea typeface="Calibri"/>
                <a:cs typeface="Calibri"/>
              </a:rPr>
              <a:t>()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 Fit the </a:t>
            </a:r>
            <a:r>
              <a:rPr lang="en-US" dirty="0" err="1">
                <a:ea typeface="Calibri"/>
                <a:cs typeface="Calibri"/>
              </a:rPr>
              <a:t>sklearn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LinearRegression</a:t>
            </a:r>
            <a:r>
              <a:rPr lang="en-US" dirty="0">
                <a:ea typeface="Calibri"/>
                <a:cs typeface="Calibri"/>
              </a:rPr>
              <a:t> model with the training data: </a:t>
            </a:r>
            <a:r>
              <a:rPr lang="en-US" dirty="0" err="1">
                <a:ea typeface="Calibri"/>
                <a:cs typeface="Calibri"/>
              </a:rPr>
              <a:t>X_train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y_train</a:t>
            </a:r>
            <a:endParaRPr lang="en-US" dirty="0"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 Get predicted values for the test data: </a:t>
            </a:r>
            <a:r>
              <a:rPr lang="en-US" dirty="0" err="1">
                <a:ea typeface="Calibri"/>
                <a:cs typeface="Calibri"/>
              </a:rPr>
              <a:t>y_pred</a:t>
            </a:r>
            <a:r>
              <a:rPr lang="en-US" dirty="0">
                <a:ea typeface="Calibri"/>
                <a:cs typeface="Calibri"/>
              </a:rPr>
              <a:t> = </a:t>
            </a:r>
            <a:r>
              <a:rPr lang="en-US" dirty="0" err="1">
                <a:ea typeface="Calibri"/>
                <a:cs typeface="Calibri"/>
              </a:rPr>
              <a:t>model.predict</a:t>
            </a:r>
            <a:r>
              <a:rPr lang="en-US" dirty="0">
                <a:ea typeface="Calibri"/>
                <a:cs typeface="Calibri"/>
              </a:rPr>
              <a:t>(</a:t>
            </a:r>
            <a:r>
              <a:rPr lang="en-US" dirty="0" err="1">
                <a:ea typeface="Calibri"/>
                <a:cs typeface="Calibri"/>
              </a:rPr>
              <a:t>X_test</a:t>
            </a:r>
            <a:r>
              <a:rPr lang="en-US" dirty="0">
                <a:ea typeface="Calibri"/>
                <a:cs typeface="Calibri"/>
              </a:rPr>
              <a:t>)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92E535-DB71-A59E-BD8E-3006C35F9FB2}"/>
              </a:ext>
            </a:extLst>
          </p:cNvPr>
          <p:cNvSpPr txBox="1"/>
          <p:nvPr/>
        </p:nvSpPr>
        <p:spPr>
          <a:xfrm>
            <a:off x="6627302" y="1901504"/>
            <a:ext cx="5033394" cy="1754326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Input features: </a:t>
            </a:r>
            <a:r>
              <a:rPr lang="en-US" dirty="0">
                <a:ea typeface="Calibri"/>
                <a:cs typeface="Calibri"/>
              </a:rPr>
              <a:t>accommodates, bedrooms, latitude, longitude, </a:t>
            </a:r>
            <a:r>
              <a:rPr lang="en-US" err="1">
                <a:ea typeface="Calibri"/>
                <a:cs typeface="Calibri"/>
              </a:rPr>
              <a:t>guests_included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neighbourhood_cleansed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property_type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room_type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has_kitchen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has_pool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has_balcony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has_gym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has_dishwasher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has_hot_tub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has_elevator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has_private_entrance</a:t>
            </a:r>
            <a:endParaRPr lang="en-US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A2AF0-35B6-E6B1-1233-C3924F96361F}"/>
              </a:ext>
            </a:extLst>
          </p:cNvPr>
          <p:cNvSpPr txBox="1"/>
          <p:nvPr/>
        </p:nvSpPr>
        <p:spPr>
          <a:xfrm>
            <a:off x="6627302" y="3858798"/>
            <a:ext cx="503339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Output feature: </a:t>
            </a:r>
            <a:r>
              <a:rPr lang="en-US" dirty="0">
                <a:ea typeface="Calibri"/>
                <a:cs typeface="Calibri"/>
              </a:rPr>
              <a:t>price</a:t>
            </a:r>
          </a:p>
        </p:txBody>
      </p:sp>
      <p:pic>
        <p:nvPicPr>
          <p:cNvPr id="7" name="Picture 6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EBCBCE42-9A19-4202-87F0-DD124A371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40" y="4505206"/>
            <a:ext cx="3998258" cy="11944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7475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B64A-9989-E094-B38A-0908995E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Evaluating the model's performance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82C52-0D18-5902-6039-EBA693B65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58322"/>
            <a:ext cx="5127812" cy="3052184"/>
          </a:xfrm>
          <a:ln>
            <a:solidFill>
              <a:srgbClr val="000000"/>
            </a:solidFill>
          </a:ln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b="1" dirty="0">
                <a:ea typeface="Calibri"/>
                <a:cs typeface="Calibri"/>
              </a:rPr>
              <a:t>Mean squared error (MSE)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 Average squared difference between the </a:t>
            </a:r>
            <a:r>
              <a:rPr lang="en-US" dirty="0" err="1">
                <a:ea typeface="Calibri"/>
                <a:cs typeface="Calibri"/>
              </a:rPr>
              <a:t>y_test</a:t>
            </a:r>
            <a:r>
              <a:rPr lang="en-US" dirty="0">
                <a:ea typeface="Calibri"/>
                <a:cs typeface="Calibri"/>
              </a:rPr>
              <a:t> values and the </a:t>
            </a:r>
            <a:r>
              <a:rPr lang="en-US" dirty="0" err="1">
                <a:ea typeface="Calibri"/>
                <a:cs typeface="Calibri"/>
              </a:rPr>
              <a:t>y_pred</a:t>
            </a:r>
            <a:r>
              <a:rPr lang="en-US" dirty="0">
                <a:ea typeface="Calibri"/>
                <a:cs typeface="Calibri"/>
              </a:rPr>
              <a:t> values produced by the model</a:t>
            </a: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 Interpretation: Take the square root of MSE to get an error 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2B1463-BC1E-3BEE-B7A3-6C05D70DF3C7}"/>
              </a:ext>
            </a:extLst>
          </p:cNvPr>
          <p:cNvSpPr txBox="1"/>
          <p:nvPr/>
        </p:nvSpPr>
        <p:spPr>
          <a:xfrm>
            <a:off x="1098177" y="1867646"/>
            <a:ext cx="80757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404040"/>
                </a:solidFill>
                <a:ea typeface="+mn-lt"/>
                <a:cs typeface="+mn-lt"/>
              </a:rPr>
              <a:t>Compare </a:t>
            </a:r>
            <a:r>
              <a:rPr lang="en-US" sz="2000" dirty="0" err="1">
                <a:solidFill>
                  <a:srgbClr val="404040"/>
                </a:solidFill>
                <a:ea typeface="+mn-lt"/>
                <a:cs typeface="+mn-lt"/>
              </a:rPr>
              <a:t>y_test</a:t>
            </a:r>
            <a:r>
              <a:rPr lang="en-US" sz="2000" dirty="0">
                <a:solidFill>
                  <a:srgbClr val="404040"/>
                </a:solidFill>
                <a:ea typeface="+mn-lt"/>
                <a:cs typeface="+mn-lt"/>
              </a:rPr>
              <a:t> and </a:t>
            </a:r>
            <a:r>
              <a:rPr lang="en-US" sz="2000" dirty="0" err="1">
                <a:solidFill>
                  <a:srgbClr val="404040"/>
                </a:solidFill>
                <a:ea typeface="+mn-lt"/>
                <a:cs typeface="+mn-lt"/>
              </a:rPr>
              <a:t>y_pred</a:t>
            </a:r>
            <a:r>
              <a:rPr lang="en-US" sz="2000" dirty="0">
                <a:solidFill>
                  <a:srgbClr val="404040"/>
                </a:solidFill>
                <a:ea typeface="+mn-lt"/>
                <a:cs typeface="+mn-lt"/>
              </a:rPr>
              <a:t> using </a:t>
            </a:r>
            <a:r>
              <a:rPr lang="en-US" sz="2000" dirty="0" err="1">
                <a:solidFill>
                  <a:srgbClr val="404040"/>
                </a:solidFill>
                <a:ea typeface="+mn-lt"/>
                <a:cs typeface="+mn-lt"/>
              </a:rPr>
              <a:t>mean_squared_error</a:t>
            </a:r>
            <a:r>
              <a:rPr lang="en-US" sz="2000" dirty="0">
                <a:solidFill>
                  <a:srgbClr val="404040"/>
                </a:solidFill>
                <a:ea typeface="+mn-lt"/>
                <a:cs typeface="+mn-lt"/>
              </a:rPr>
              <a:t>() and r2_score()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B4BB522B-EA99-4490-9B3E-DE71BDDF716A}"/>
              </a:ext>
            </a:extLst>
          </p:cNvPr>
          <p:cNvSpPr txBox="1">
            <a:spLocks/>
          </p:cNvSpPr>
          <p:nvPr/>
        </p:nvSpPr>
        <p:spPr>
          <a:xfrm>
            <a:off x="6523915" y="2461309"/>
            <a:ext cx="5127812" cy="305218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0" tIns="45720" rIns="0" bIns="45720" rtlCol="0" anchor="t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ea typeface="Calibri"/>
                <a:cs typeface="Calibri"/>
              </a:rPr>
              <a:t>R² score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 Compares the variance explained by our regression model to the total variance in the dependent variable (price)</a:t>
            </a:r>
          </a:p>
          <a:p>
            <a:pPr>
              <a:buFont typeface="Arial" panose="020F0502020204030204" pitchFamily="34" charset="0"/>
              <a:buChar char="•"/>
            </a:pPr>
            <a:endParaRPr lang="en-US" dirty="0"/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 Interpretation: 0 (poor fit) to 1 (perfect fit)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B10F5-1241-3584-2E1A-CE5A4B1F5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368" y="3745187"/>
            <a:ext cx="2743200" cy="123575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Picture 3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55D8A75A-B6C6-C2F4-4686-713486FD1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690" y="3944321"/>
            <a:ext cx="2743200" cy="8374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0721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D8B9-D6BF-096F-3196-39A361A6C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Our model's scores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5A440-29D8-1B6A-5557-0DC51FB49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967380"/>
            <a:ext cx="4746813" cy="1901714"/>
          </a:xfrm>
          <a:ln>
            <a:solidFill>
              <a:srgbClr val="000000"/>
            </a:solidFill>
          </a:ln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Calibri"/>
                <a:cs typeface="Calibri"/>
              </a:rPr>
              <a:t>MSE: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 The square root of 862.77 is </a:t>
            </a:r>
            <a:r>
              <a:rPr lang="en-US" b="1" dirty="0">
                <a:ea typeface="Calibri"/>
                <a:cs typeface="Calibri"/>
              </a:rPr>
              <a:t>$29.38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 Predictions deviate from actual values by about $29.38 in either direction</a:t>
            </a:r>
          </a:p>
        </p:txBody>
      </p:sp>
      <p:pic>
        <p:nvPicPr>
          <p:cNvPr id="4" name="Picture 3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37DEBC78-67D3-707C-CE08-5A0469D64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517" y="1864114"/>
            <a:ext cx="5081494" cy="185977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D4B457-9701-99DC-CEFA-6191C45DAB52}"/>
              </a:ext>
            </a:extLst>
          </p:cNvPr>
          <p:cNvSpPr txBox="1">
            <a:spLocks/>
          </p:cNvSpPr>
          <p:nvPr/>
        </p:nvSpPr>
        <p:spPr>
          <a:xfrm>
            <a:off x="6262445" y="3970368"/>
            <a:ext cx="4746813" cy="1901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0" tIns="45720" rIns="0" bIns="45720" rtlCol="0" anchor="t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ea typeface="Calibri"/>
                <a:cs typeface="Calibri"/>
              </a:rPr>
              <a:t>R² score: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 Indicates that </a:t>
            </a:r>
            <a:r>
              <a:rPr lang="en-US" b="1" dirty="0">
                <a:ea typeface="Calibri"/>
                <a:cs typeface="Calibri"/>
              </a:rPr>
              <a:t>78%</a:t>
            </a:r>
            <a:r>
              <a:rPr lang="en-US" dirty="0">
                <a:ea typeface="Calibri"/>
                <a:cs typeface="Calibri"/>
              </a:rPr>
              <a:t> of the variance in price is explained by our input features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 Model does a good job of capturing patterns and variations in the data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 22% of variance in price is unaccounted for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B3F32B-B17E-9750-A4F8-CE9A17D135CB}"/>
                  </a:ext>
                </a:extLst>
              </p14:cNvPr>
              <p14:cNvContentPartPr/>
              <p14:nvPr/>
            </p14:nvContentPartPr>
            <p14:xfrm>
              <a:off x="6436738" y="3266446"/>
              <a:ext cx="604587" cy="16387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B3F32B-B17E-9750-A4F8-CE9A17D135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2757" y="2286503"/>
                <a:ext cx="712189" cy="1979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319CF8F-4AA8-E64E-8C70-165DFA3E52BD}"/>
                  </a:ext>
                </a:extLst>
              </p14:cNvPr>
              <p14:cNvContentPartPr/>
              <p14:nvPr/>
            </p14:nvContentPartPr>
            <p14:xfrm>
              <a:off x="5371058" y="3499955"/>
              <a:ext cx="393767" cy="16387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319CF8F-4AA8-E64E-8C70-165DFA3E52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7477" y="-1399758"/>
                <a:ext cx="501289" cy="983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0950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47E8-72DD-9FF9-4186-2CB917D1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Examining the model coefficients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56291-95F1-A1D0-0F57-9AC768A66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9489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 Model's coefficients reflect the impact each input variable has on the prediction of price</a:t>
            </a:r>
            <a:endParaRPr lang="en-US"/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 Some interesting standout coefficients highlighted below:</a:t>
            </a:r>
          </a:p>
        </p:txBody>
      </p:sp>
      <p:pic>
        <p:nvPicPr>
          <p:cNvPr id="4" name="Picture 3" descr="A computer screen shot of numbers&#10;&#10;Description automatically generated">
            <a:extLst>
              <a:ext uri="{FF2B5EF4-FFF2-40B4-BE49-F238E27FC236}">
                <a16:creationId xmlns:a16="http://schemas.microsoft.com/office/drawing/2014/main" id="{1CB02189-D36A-D1BA-6CAF-540BF25A1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94" y="3018728"/>
            <a:ext cx="4730376" cy="295713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Picture 4" descr="A white background with black numbers and text&#10;&#10;Description automatically generated">
            <a:extLst>
              <a:ext uri="{FF2B5EF4-FFF2-40B4-BE49-F238E27FC236}">
                <a16:creationId xmlns:a16="http://schemas.microsoft.com/office/drawing/2014/main" id="{1E7ACF6A-1E49-0DEE-F63F-B61F95804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400" y="3018865"/>
            <a:ext cx="4670611" cy="2956858"/>
          </a:xfrm>
          <a:prstGeom prst="rect">
            <a:avLst/>
          </a:prstGeom>
          <a:ln>
            <a:solidFill>
              <a:srgbClr val="000000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B9B44DD-5DD1-29BB-DE4E-31E83489FE0F}"/>
                  </a:ext>
                </a:extLst>
              </p14:cNvPr>
              <p14:cNvContentPartPr/>
              <p14:nvPr/>
            </p14:nvContentPartPr>
            <p14:xfrm>
              <a:off x="1160319" y="3255860"/>
              <a:ext cx="2655783" cy="5301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B9B44DD-5DD1-29BB-DE4E-31E83489FE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6685" y="3148407"/>
                <a:ext cx="2763411" cy="267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2E3631B-333E-450A-ED43-C4693A7F7126}"/>
                  </a:ext>
                </a:extLst>
              </p14:cNvPr>
              <p14:cNvContentPartPr/>
              <p14:nvPr/>
            </p14:nvContentPartPr>
            <p14:xfrm>
              <a:off x="1158369" y="5196856"/>
              <a:ext cx="2953265" cy="78065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2E3631B-333E-450A-ED43-C4693A7F71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4379" y="5089427"/>
                <a:ext cx="3060886" cy="292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E547A33-551F-5410-93F3-3C00FDF2543D}"/>
                  </a:ext>
                </a:extLst>
              </p14:cNvPr>
              <p14:cNvContentPartPr/>
              <p14:nvPr/>
            </p14:nvContentPartPr>
            <p14:xfrm>
              <a:off x="1163923" y="4476028"/>
              <a:ext cx="2979015" cy="16622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E547A33-551F-5410-93F3-3C00FDF254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9929" y="4370284"/>
                <a:ext cx="3086643" cy="228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867FA5E-FB7D-5D75-ED12-8C59FC86066E}"/>
                  </a:ext>
                </a:extLst>
              </p14:cNvPr>
              <p14:cNvContentPartPr/>
              <p14:nvPr/>
            </p14:nvContentPartPr>
            <p14:xfrm>
              <a:off x="6180566" y="5387881"/>
              <a:ext cx="3772194" cy="22618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867FA5E-FB7D-5D75-ED12-8C59FC8606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26929" y="5282213"/>
                <a:ext cx="3879827" cy="234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FDD7D53-98AA-0861-C795-8890AD25F36C}"/>
                  </a:ext>
                </a:extLst>
              </p14:cNvPr>
              <p14:cNvContentPartPr/>
              <p14:nvPr/>
            </p14:nvContentPartPr>
            <p14:xfrm>
              <a:off x="6206406" y="5576943"/>
              <a:ext cx="3571121" cy="38659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FDD7D53-98AA-0861-C795-8890AD25F36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52773" y="5469557"/>
                <a:ext cx="3678748" cy="253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E609017-8A4F-E1F5-2BD6-336A7EF52E57}"/>
                  </a:ext>
                </a:extLst>
              </p14:cNvPr>
              <p14:cNvContentPartPr/>
              <p14:nvPr/>
            </p14:nvContentPartPr>
            <p14:xfrm>
              <a:off x="6184675" y="5788191"/>
              <a:ext cx="3609499" cy="55363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E609017-8A4F-E1F5-2BD6-336A7EF52E5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30678" y="5681394"/>
                <a:ext cx="3717132" cy="269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2565990-E29F-F2B4-3FB5-6445AF99A9B4}"/>
                  </a:ext>
                </a:extLst>
              </p14:cNvPr>
              <p14:cNvContentPartPr/>
              <p14:nvPr/>
            </p14:nvContentPartPr>
            <p14:xfrm>
              <a:off x="1144267" y="3684365"/>
              <a:ext cx="2785374" cy="19549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2565990-E29F-F2B4-3FB5-6445AF99A9B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90273" y="3578090"/>
                <a:ext cx="2893002" cy="2324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1470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36B5-3633-930E-B408-2F82CD75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venir Next LT Pro"/>
                <a:cs typeface="Calibri Light"/>
              </a:rPr>
              <a:t>Part 3.</a:t>
            </a:r>
            <a:br>
              <a:rPr lang="en-US" b="1" dirty="0">
                <a:latin typeface="Avenir Next LT Pro"/>
                <a:cs typeface="Calibri Light"/>
              </a:rPr>
            </a:br>
            <a:r>
              <a:rPr lang="en-US" b="1" dirty="0">
                <a:latin typeface="Avenir Next LT Pro"/>
                <a:cs typeface="Calibri Light"/>
              </a:rPr>
              <a:t>Seeing the Model in Action</a:t>
            </a:r>
          </a:p>
        </p:txBody>
      </p:sp>
    </p:spTree>
    <p:extLst>
      <p:ext uri="{BB962C8B-B14F-4D97-AF65-F5344CB8AC3E}">
        <p14:creationId xmlns:p14="http://schemas.microsoft.com/office/powerpoint/2010/main" val="1209788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3D45-4E36-557C-0660-2DF1C8ED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An entire 1bd apartment in Cupertino (mid-price example)</a:t>
            </a:r>
            <a:endParaRPr lang="en-US" dirty="0"/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58AC99F-B277-BA56-EC71-01B892765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687" y="1845734"/>
            <a:ext cx="5750529" cy="4210124"/>
          </a:xfrm>
        </p:spPr>
      </p:pic>
      <p:pic>
        <p:nvPicPr>
          <p:cNvPr id="5" name="Picture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C2144162-F134-ADBB-C248-DB8E547E8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431584"/>
            <a:ext cx="6291729" cy="81659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4BA7C8-BAA3-DC34-C1BF-3C447377100E}"/>
              </a:ext>
            </a:extLst>
          </p:cNvPr>
          <p:cNvSpPr/>
          <p:nvPr/>
        </p:nvSpPr>
        <p:spPr>
          <a:xfrm>
            <a:off x="5440516" y="3818194"/>
            <a:ext cx="1114322" cy="49161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72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9EB9-B555-1EAA-8283-7CD25E5B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An entire 3bd house in Los Altos (high-price example)</a:t>
            </a:r>
            <a:endParaRPr lang="en-US" dirty="0"/>
          </a:p>
        </p:txBody>
      </p:sp>
      <p:pic>
        <p:nvPicPr>
          <p:cNvPr id="4" name="Content Placeholder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EE8DF62A-0FBC-D9E6-C413-AE5DD7B89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712" y="1845734"/>
            <a:ext cx="5476240" cy="4023360"/>
          </a:xfrm>
        </p:spPr>
      </p:pic>
      <p:pic>
        <p:nvPicPr>
          <p:cNvPr id="5" name="Picture 4" descr="A close-up of a sign&#10;&#10;Description automatically generated">
            <a:extLst>
              <a:ext uri="{FF2B5EF4-FFF2-40B4-BE49-F238E27FC236}">
                <a16:creationId xmlns:a16="http://schemas.microsoft.com/office/drawing/2014/main" id="{3F54B607-D755-676A-1FEB-CBFE81C36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047" y="3857812"/>
            <a:ext cx="6866964" cy="815787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7F2245-CB70-E764-983B-D393F4D4A3DA}"/>
              </a:ext>
            </a:extLst>
          </p:cNvPr>
          <p:cNvSpPr/>
          <p:nvPr/>
        </p:nvSpPr>
        <p:spPr>
          <a:xfrm>
            <a:off x="4768645" y="4227871"/>
            <a:ext cx="1114322" cy="49161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1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9533-1C38-B190-4789-AA4B103F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Why price estimation?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F54B0-074C-4183-FD2D-F724EA788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543560" lvl="1" indent="-342900">
              <a:buFont typeface="Arial" pitchFamily="34" charset="0"/>
              <a:buChar char="•"/>
            </a:pPr>
            <a:r>
              <a:rPr lang="en-US" sz="2400" b="1" dirty="0">
                <a:cs typeface="Calibri"/>
              </a:rPr>
              <a:t>Problem</a:t>
            </a:r>
            <a:r>
              <a:rPr lang="en-US" sz="2400" dirty="0">
                <a:cs typeface="Calibri"/>
              </a:rPr>
              <a:t>: Performing real estate comparisons by hand is time consuming and requires industry knowledge</a:t>
            </a:r>
            <a:endParaRPr lang="en-US" dirty="0">
              <a:cs typeface="Calibri"/>
            </a:endParaRPr>
          </a:p>
          <a:p>
            <a:pPr marL="543560" lvl="1" indent="-342900">
              <a:buFont typeface="Arial" pitchFamily="34" charset="0"/>
              <a:buChar char="•"/>
            </a:pPr>
            <a:r>
              <a:rPr lang="en-US" sz="2400" b="1" dirty="0">
                <a:cs typeface="Calibri"/>
              </a:rPr>
              <a:t>Solution</a:t>
            </a:r>
            <a:r>
              <a:rPr lang="en-US" sz="2400" dirty="0">
                <a:cs typeface="Calibri"/>
              </a:rPr>
              <a:t>: To help everyday investors, MVP should take basic, readily available information about the property as input, and output a reasonable nightly rental estimate</a:t>
            </a:r>
            <a:endParaRPr lang="en-US" sz="2400" dirty="0">
              <a:ea typeface="Calibri"/>
              <a:cs typeface="Calibri"/>
            </a:endParaRPr>
          </a:p>
          <a:p>
            <a:pPr marL="543560" lvl="1" indent="-342900">
              <a:buFont typeface="Arial" pitchFamily="34" charset="0"/>
              <a:buChar char="•"/>
            </a:pPr>
            <a:r>
              <a:rPr lang="en-US" sz="2400" b="1" dirty="0">
                <a:cs typeface="Calibri"/>
              </a:rPr>
              <a:t>Result</a:t>
            </a:r>
            <a:r>
              <a:rPr lang="en-US" sz="2400" dirty="0">
                <a:cs typeface="Calibri"/>
              </a:rPr>
              <a:t>: Product will save clients time and energy on the comps process and give them a reliable starting price point</a:t>
            </a:r>
            <a:endParaRPr lang="en-US" sz="2400">
              <a:ea typeface="Calibri"/>
              <a:cs typeface="Calibri"/>
            </a:endParaRPr>
          </a:p>
          <a:p>
            <a:pPr marL="200660" lvl="1" indent="0">
              <a:buNone/>
            </a:pPr>
            <a:endParaRPr lang="en-US" sz="2400" dirty="0">
              <a:ea typeface="Calibri"/>
              <a:cs typeface="Calibri"/>
            </a:endParaRPr>
          </a:p>
          <a:p>
            <a:pPr marL="543560" lvl="1" indent="-342900">
              <a:buFont typeface="Arial" pitchFamily="34" charset="0"/>
              <a:buChar char="•"/>
            </a:pPr>
            <a:r>
              <a:rPr lang="en-US" sz="2400" dirty="0">
                <a:cs typeface="Calibri"/>
              </a:rPr>
              <a:t>Price data is often linearly correlated with many features </a:t>
            </a:r>
            <a:endParaRPr lang="en-US" sz="2400" dirty="0">
              <a:ea typeface="Calibri"/>
              <a:cs typeface="Calibri"/>
            </a:endParaRPr>
          </a:p>
          <a:p>
            <a:pPr marL="726440" lvl="2">
              <a:buFont typeface="Arial" pitchFamily="34" charset="0"/>
              <a:buChar char="•"/>
            </a:pPr>
            <a:r>
              <a:rPr lang="en-US" sz="2000" dirty="0">
                <a:cs typeface="Calibri"/>
              </a:rPr>
              <a:t>Square footage, number of bedrooms, location (latitude and longitude)</a:t>
            </a:r>
            <a:endParaRPr lang="en-US" sz="2000" dirty="0">
              <a:ea typeface="Calibri"/>
              <a:cs typeface="Calibri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endParaRPr lang="en-US" sz="2400" dirty="0">
              <a:cs typeface="Calibri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endParaRPr lang="en-US" sz="2400" dirty="0"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BB4B39E-B0CB-1F97-C85C-8807C8F606DA}"/>
              </a:ext>
            </a:extLst>
          </p:cNvPr>
          <p:cNvCxnSpPr/>
          <p:nvPr/>
        </p:nvCxnSpPr>
        <p:spPr>
          <a:xfrm flipV="1">
            <a:off x="1290918" y="4618318"/>
            <a:ext cx="6203576" cy="2689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352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FF59-C053-7E9D-322B-65695410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 private room in a 2bd apartment in Milpitas (low-price example)</a:t>
            </a:r>
            <a:endParaRPr lang="en-US" dirty="0"/>
          </a:p>
        </p:txBody>
      </p:sp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C9AE665-F671-3FB3-B60F-E06E76F40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889" y="1905499"/>
            <a:ext cx="5476240" cy="4023360"/>
          </a:xfrm>
        </p:spPr>
      </p:pic>
      <p:pic>
        <p:nvPicPr>
          <p:cNvPr id="5" name="Picture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0080F9A1-57E7-4135-F1B8-638D99152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521952"/>
            <a:ext cx="6979023" cy="9048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E6AD11-DA0B-8603-EDCB-723B10A8B937}"/>
              </a:ext>
            </a:extLst>
          </p:cNvPr>
          <p:cNvSpPr/>
          <p:nvPr/>
        </p:nvSpPr>
        <p:spPr>
          <a:xfrm>
            <a:off x="4653935" y="3973871"/>
            <a:ext cx="1114322" cy="49161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90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36B5-3633-930E-B408-2F82CD75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venir Next LT Pro"/>
                <a:cs typeface="Calibri Light"/>
              </a:rPr>
              <a:t>Part 4.</a:t>
            </a:r>
            <a:br>
              <a:rPr lang="en-US" b="1" dirty="0">
                <a:latin typeface="Avenir Next LT Pro"/>
                <a:cs typeface="Calibri Light"/>
              </a:rPr>
            </a:br>
            <a:r>
              <a:rPr lang="en-US" b="1" dirty="0">
                <a:latin typeface="Avenir Next LT Pro"/>
                <a:cs typeface="Calibri Light"/>
              </a:rPr>
              <a:t>Improvement Opportunities</a:t>
            </a:r>
          </a:p>
        </p:txBody>
      </p:sp>
    </p:spTree>
    <p:extLst>
      <p:ext uri="{BB962C8B-B14F-4D97-AF65-F5344CB8AC3E}">
        <p14:creationId xmlns:p14="http://schemas.microsoft.com/office/powerpoint/2010/main" val="174110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1659-30D4-C6DA-1204-9967D26F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Square footage, dataset size, and NLP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9A51-0B08-5366-5CE3-EA42F4088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442874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 22% of the variance in price is still unexplained</a:t>
            </a:r>
            <a:endParaRPr lang="en-US" dirty="0"/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 Our estimates range between ±$29.38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 Other models such as SVR and </a:t>
            </a:r>
            <a:r>
              <a:rPr lang="en-US" dirty="0" err="1">
                <a:ea typeface="Calibri"/>
                <a:cs typeface="Calibri"/>
              </a:rPr>
              <a:t>RandomForestRegressor</a:t>
            </a:r>
            <a:r>
              <a:rPr lang="en-US" dirty="0">
                <a:ea typeface="Calibri"/>
                <a:cs typeface="Calibri"/>
              </a:rPr>
              <a:t>; random forest made a marginal improvement (R² score improved by .01), SVR made no improvement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8B099-A290-C465-300D-BA1EA692EA7D}"/>
              </a:ext>
            </a:extLst>
          </p:cNvPr>
          <p:cNvSpPr txBox="1"/>
          <p:nvPr/>
        </p:nvSpPr>
        <p:spPr>
          <a:xfrm>
            <a:off x="1094561" y="3425384"/>
            <a:ext cx="3272117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Square footage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Dataset has very little square footage data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Square footage is closely correlated to price in real estate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Could account for a significant portion of the unexplained variability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1DDEF7-27F2-4AD2-2700-E9CE5A7BFE8F}"/>
              </a:ext>
            </a:extLst>
          </p:cNvPr>
          <p:cNvSpPr txBox="1"/>
          <p:nvPr/>
        </p:nvSpPr>
        <p:spPr>
          <a:xfrm>
            <a:off x="4599713" y="3425384"/>
            <a:ext cx="3272117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Dataset size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A larger dataset of houses and apartments would provide more context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Could expand model to take other property types into account 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71D49F-C648-9EC9-A78C-D47C3CB7EB77}"/>
              </a:ext>
            </a:extLst>
          </p:cNvPr>
          <p:cNvSpPr txBox="1"/>
          <p:nvPr/>
        </p:nvSpPr>
        <p:spPr>
          <a:xfrm>
            <a:off x="8113059" y="3425384"/>
            <a:ext cx="3272117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NLP techniques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Could parse textual columns like description, summary, transit, etc.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Extract tokens that are associated with price or certain price ranges (e.g. near bus station)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7484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6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9533-1C38-B190-4789-AA4B103F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Multiple Linear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F54B0-074C-4183-FD2D-F724EA788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pPr marL="543560" lvl="1" indent="-342900">
              <a:buFont typeface="Arial" pitchFamily="34" charset="0"/>
              <a:buChar char="•"/>
            </a:pPr>
            <a:r>
              <a:rPr lang="en-US" sz="2200" dirty="0"/>
              <a:t>Incorporates multiple</a:t>
            </a:r>
            <a:r>
              <a:rPr lang="en-US" sz="2200" dirty="0">
                <a:cs typeface="Calibri"/>
              </a:rPr>
              <a:t> features</a:t>
            </a:r>
          </a:p>
          <a:p>
            <a:pPr marL="726440" lvl="2">
              <a:buFont typeface="Arial" pitchFamily="34" charset="0"/>
              <a:buChar char="•"/>
            </a:pPr>
            <a:r>
              <a:rPr lang="en-US" sz="1800" dirty="0">
                <a:ea typeface="+mn-lt"/>
                <a:cs typeface="+mn-lt"/>
              </a:rPr>
              <a:t>Considers multiple relevant features simultaneously, such as the number of bedrooms, location, amenities, and more. </a:t>
            </a:r>
          </a:p>
          <a:p>
            <a:pPr marL="726440" lvl="2">
              <a:buFont typeface="Arial" pitchFamily="34" charset="0"/>
              <a:buChar char="•"/>
            </a:pPr>
            <a:r>
              <a:rPr lang="en-US" sz="1800" dirty="0">
                <a:ea typeface="+mn-lt"/>
                <a:cs typeface="+mn-lt"/>
              </a:rPr>
              <a:t>Valuable for predicting prices because property prices are often influenced by a combination of factors.</a:t>
            </a:r>
            <a:endParaRPr lang="en-US" sz="1800">
              <a:cs typeface="Calibri" panose="020F0502020204030204"/>
            </a:endParaRPr>
          </a:p>
          <a:p>
            <a:pPr marL="543560" lvl="1" indent="-342900">
              <a:buFont typeface="Arial" pitchFamily="34" charset="0"/>
              <a:buChar char="•"/>
            </a:pPr>
            <a:r>
              <a:rPr lang="en-US" sz="2200" dirty="0">
                <a:cs typeface="Calibri"/>
              </a:rPr>
              <a:t>Quantifies feature relationships to price</a:t>
            </a:r>
          </a:p>
          <a:p>
            <a:pPr marL="726440" lvl="2">
              <a:buFont typeface="Arial" pitchFamily="34" charset="0"/>
              <a:buChar char="•"/>
            </a:pPr>
            <a:r>
              <a:rPr lang="en-US" sz="1800" dirty="0">
                <a:cs typeface="Calibri"/>
              </a:rPr>
              <a:t>By analyzing coefficients, we can determine the impact of each feature on the property's price. </a:t>
            </a:r>
          </a:p>
          <a:p>
            <a:pPr marL="726440" lvl="2">
              <a:buFont typeface="Arial" pitchFamily="34" charset="0"/>
              <a:buChar char="•"/>
            </a:pPr>
            <a:r>
              <a:rPr lang="en-US" sz="1800" dirty="0">
                <a:cs typeface="Calibri"/>
              </a:rPr>
              <a:t>For example, we can assess how the number of bedrooms, location, or amenities affect the rental price.</a:t>
            </a:r>
          </a:p>
          <a:p>
            <a:pPr marL="543560" lvl="1" indent="-342900">
              <a:buFont typeface="Arial" pitchFamily="34" charset="0"/>
              <a:buChar char="•"/>
            </a:pPr>
            <a:r>
              <a:rPr lang="en-US" sz="2200" dirty="0">
                <a:cs typeface="Calibri"/>
              </a:rPr>
              <a:t>Promotes simplicity and interpretability</a:t>
            </a:r>
          </a:p>
          <a:p>
            <a:pPr marL="726440" lvl="2">
              <a:buFont typeface="Arial" pitchFamily="34" charset="0"/>
              <a:buChar char="•"/>
            </a:pPr>
            <a:r>
              <a:rPr lang="en-US" sz="1800" dirty="0">
                <a:cs typeface="Calibri"/>
              </a:rPr>
              <a:t>Provides interpretable results, making it easier to explain to property owners why a particular price prediction was made. This transparency is important as hosts may want to adjust their listings based on factors that drive pricing.</a:t>
            </a:r>
          </a:p>
          <a:p>
            <a:pPr marL="200660" lvl="1" indent="0">
              <a:buNone/>
            </a:pPr>
            <a:endParaRPr lang="en-US" sz="2200" dirty="0">
              <a:cs typeface="Calibri"/>
            </a:endParaRPr>
          </a:p>
          <a:p>
            <a:pPr marL="383540" lvl="2" indent="0">
              <a:buNone/>
            </a:pPr>
            <a:endParaRPr lang="en-US" sz="2200" dirty="0">
              <a:cs typeface="Calibri"/>
            </a:endParaRPr>
          </a:p>
          <a:p>
            <a:pPr marL="383540" lvl="2" indent="0">
              <a:buNone/>
            </a:pPr>
            <a:endParaRPr lang="en-US" sz="2200" dirty="0">
              <a:cs typeface="Calibri"/>
            </a:endParaRPr>
          </a:p>
          <a:p>
            <a:pPr marL="383540" lvl="2" indent="0">
              <a:buNone/>
            </a:pPr>
            <a:endParaRPr lang="en-US" sz="2200" dirty="0">
              <a:cs typeface="Calibri"/>
            </a:endParaRPr>
          </a:p>
          <a:p>
            <a:pPr marL="200660" lvl="1" indent="0">
              <a:buNone/>
            </a:pPr>
            <a:endParaRPr lang="en-US" sz="2200" dirty="0">
              <a:cs typeface="Calibri"/>
            </a:endParaRPr>
          </a:p>
          <a:p>
            <a:pPr marL="200660" lvl="1" indent="0">
              <a:buNone/>
            </a:pPr>
            <a:endParaRPr lang="en-US" sz="2200" dirty="0">
              <a:cs typeface="Calibri"/>
            </a:endParaRPr>
          </a:p>
          <a:p>
            <a:pPr marL="200660" lvl="1" indent="0">
              <a:buNone/>
            </a:pPr>
            <a:endParaRPr lang="en-US" sz="2200" dirty="0">
              <a:cs typeface="Calibri"/>
            </a:endParaRPr>
          </a:p>
          <a:p>
            <a:pPr marL="200660" lvl="1" indent="0">
              <a:buNone/>
            </a:pPr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007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36B5-3633-930E-B408-2F82CD75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venir Next LT Pro"/>
                <a:cs typeface="Calibri Light"/>
              </a:rPr>
              <a:t>Part 1.</a:t>
            </a:r>
            <a:br>
              <a:rPr lang="en-US" b="1" dirty="0">
                <a:latin typeface="Avenir Next LT Pro"/>
                <a:cs typeface="Calibri Light"/>
              </a:rPr>
            </a:br>
            <a:r>
              <a:rPr lang="en-US" b="1" dirty="0">
                <a:latin typeface="Avenir Next LT Pro"/>
                <a:cs typeface="Calibri Light"/>
              </a:rPr>
              <a:t>Data Exploration and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414538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6B9ED-1117-46C6-DCE7-8B8DA65B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Focus on houses and apartments</a:t>
            </a:r>
            <a:endParaRPr lang="en-US" dirty="0"/>
          </a:p>
        </p:txBody>
      </p:sp>
      <p:pic>
        <p:nvPicPr>
          <p:cNvPr id="4" name="Picture 3" descr="A list of hotels and motels&#10;&#10;Description automatically generated">
            <a:extLst>
              <a:ext uri="{FF2B5EF4-FFF2-40B4-BE49-F238E27FC236}">
                <a16:creationId xmlns:a16="http://schemas.microsoft.com/office/drawing/2014/main" id="{150DE56A-3EB9-52B9-A839-84D93C22E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053" y="640081"/>
            <a:ext cx="2843207" cy="5314406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B61F1-0FBF-F153-F368-99F6262B6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/>
              </a:rPr>
              <a:t> Houses and apartments are the most common property types in the dataset: roughly 70% </a:t>
            </a:r>
            <a:endParaRPr lang="en-US"/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cs typeface="Calibri"/>
              </a:rPr>
              <a:t>Houses: 3715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cs typeface="Calibri"/>
              </a:rPr>
              <a:t>Apartments: 1152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/>
              </a:rPr>
              <a:t> The other property types include "serviced apartments", guest houses, cabins, tents, yurts, and even trains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/>
              </a:rPr>
              <a:t> For this MVP, we will concentrate on the two most common property types: houses and apartments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/>
              </a:rPr>
              <a:t> Do not want model to suffer from data sparsity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782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F35747-2822-4D06-BE10-CD33AC6B0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2C4466-5B1B-4361-B9D9-39ED9A8A3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30E03-DE1D-20FF-DF74-66C749904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92" y="516835"/>
            <a:ext cx="5977937" cy="1666501"/>
          </a:xfrm>
        </p:spPr>
        <p:txBody>
          <a:bodyPr>
            <a:noAutofit/>
          </a:bodyPr>
          <a:lstStyle/>
          <a:p>
            <a:r>
              <a:rPr lang="en-US" sz="5500" dirty="0">
                <a:solidFill>
                  <a:srgbClr val="FFFFFF"/>
                </a:solidFill>
                <a:cs typeface="Calibri Light"/>
              </a:rPr>
              <a:t>Price preprocessing and price outliers</a:t>
            </a:r>
            <a:endParaRPr lang="en-US" sz="5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00F8D-0E50-22D1-0DFF-750B0E2FE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91" y="2236304"/>
            <a:ext cx="5977938" cy="3652667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cs typeface="Calibri"/>
              </a:rPr>
              <a:t> Preprocess the price column by removing ',' and '$', and converting to numeric</a:t>
            </a:r>
            <a:endParaRPr lang="en-US"/>
          </a:p>
          <a:p>
            <a:pPr>
              <a:buFont typeface="Arial" panose="020F050202020403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cs typeface="Calibri"/>
              </a:rPr>
              <a:t> Price column contains some major outliers that make the distribution almost impossible to interpret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cs typeface="Calibri"/>
              </a:rPr>
              <a:t> A good threshold for model performance is to remove outlier prices of over $350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cs typeface="Calibri"/>
              </a:rPr>
              <a:t> Price distribution becomes much more interpretable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745DAE-5A8A-44FA-937C-CD65CF7A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graph of a house and apartment distribution&#10;&#10;Description automatically generated">
            <a:extLst>
              <a:ext uri="{FF2B5EF4-FFF2-40B4-BE49-F238E27FC236}">
                <a16:creationId xmlns:a16="http://schemas.microsoft.com/office/drawing/2014/main" id="{290A0A58-9535-DF58-F6FB-6D56FD0AB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792" y="3943512"/>
            <a:ext cx="3652394" cy="282222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7696AA1-B1DD-4C75-9AC1-69EE9F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3396996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a price distribution&#10;&#10;Description automatically generated">
            <a:extLst>
              <a:ext uri="{FF2B5EF4-FFF2-40B4-BE49-F238E27FC236}">
                <a16:creationId xmlns:a16="http://schemas.microsoft.com/office/drawing/2014/main" id="{4EC3109E-A85F-27F8-9CC4-59959285F1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" b="3093"/>
          <a:stretch/>
        </p:blipFill>
        <p:spPr>
          <a:xfrm>
            <a:off x="8138916" y="513727"/>
            <a:ext cx="3687382" cy="2804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34091B-B1AD-7CAA-BF1B-805EBD6719D6}"/>
              </a:ext>
            </a:extLst>
          </p:cNvPr>
          <p:cNvSpPr txBox="1"/>
          <p:nvPr/>
        </p:nvSpPr>
        <p:spPr>
          <a:xfrm>
            <a:off x="7724587" y="74705"/>
            <a:ext cx="16136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cs typeface="Calibri"/>
              </a:rPr>
              <a:t>BEFORE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62069F-031B-2B91-7561-BB61EB39CF30}"/>
              </a:ext>
            </a:extLst>
          </p:cNvPr>
          <p:cNvSpPr txBox="1"/>
          <p:nvPr/>
        </p:nvSpPr>
        <p:spPr>
          <a:xfrm>
            <a:off x="7724587" y="3548528"/>
            <a:ext cx="16136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cs typeface="Calibri"/>
              </a:rPr>
              <a:t>AFTER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5247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0F35747-2822-4D06-BE10-CD33AC6B0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2C4466-5B1B-4361-B9D9-39ED9A8A3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15CE6-7A38-E35B-3419-918C87F53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56" y="500447"/>
            <a:ext cx="5977937" cy="1011018"/>
          </a:xfrm>
        </p:spPr>
        <p:txBody>
          <a:bodyPr>
            <a:normAutofit/>
          </a:bodyPr>
          <a:lstStyle/>
          <a:p>
            <a:r>
              <a:rPr lang="en-US" sz="5500" dirty="0">
                <a:solidFill>
                  <a:srgbClr val="FFFFFF"/>
                </a:solidFill>
                <a:cs typeface="Calibri Light"/>
              </a:rPr>
              <a:t>Numeric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5E547-A615-6B4D-2983-8B5B31C6E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55" y="1785659"/>
            <a:ext cx="5977938" cy="4324537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cs typeface="Calibri"/>
              </a:rPr>
              <a:t> Key numeric features: </a:t>
            </a:r>
            <a:endParaRPr lang="en-US" dirty="0"/>
          </a:p>
          <a:p>
            <a:pPr marL="54356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cs typeface="Calibri"/>
              </a:rPr>
              <a:t>accommodates, bedrooms, latitude, longitude, </a:t>
            </a:r>
            <a:r>
              <a:rPr lang="en-US" sz="2400" err="1">
                <a:solidFill>
                  <a:srgbClr val="FFFFFF"/>
                </a:solidFill>
                <a:cs typeface="Calibri"/>
              </a:rPr>
              <a:t>guests_included</a:t>
            </a:r>
            <a:endParaRPr lang="en-US" sz="2400">
              <a:solidFill>
                <a:srgbClr val="FFFFFF"/>
              </a:solidFill>
              <a:ea typeface="Calibri" panose="020F0502020204030204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cs typeface="Calibri"/>
              </a:rPr>
              <a:t> Have linear correlation with price</a:t>
            </a:r>
            <a:endParaRPr lang="en-US" sz="2400" dirty="0">
              <a:solidFill>
                <a:srgbClr val="FFFFFF"/>
              </a:solidFill>
              <a:ea typeface="Calibri" panose="020F0502020204030204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cs typeface="Calibri"/>
              </a:rPr>
              <a:t> Can be provided by the user or autogenerated (e.g. latitude and longitude)</a:t>
            </a:r>
            <a:endParaRPr lang="en-US" sz="2400" dirty="0">
              <a:solidFill>
                <a:srgbClr val="FFFFFF"/>
              </a:solidFill>
              <a:ea typeface="Calibri" panose="020F0502020204030204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cs typeface="Calibri"/>
              </a:rPr>
              <a:t> Interestingly, bathrooms does not have a useful linear relationship to price</a:t>
            </a:r>
            <a:endParaRPr lang="en-US" sz="2400" dirty="0">
              <a:solidFill>
                <a:srgbClr val="FFFFFF"/>
              </a:solidFill>
              <a:ea typeface="Calibri" panose="020F0502020204030204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cs typeface="Calibri"/>
              </a:rPr>
              <a:t> Remove outliers as we examine different features</a:t>
            </a:r>
          </a:p>
          <a:p>
            <a:endParaRPr lang="en-US" sz="1800">
              <a:solidFill>
                <a:srgbClr val="FFFFFF"/>
              </a:solidFill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745DAE-5A8A-44FA-937C-CD65CF7A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graph of blue dots&#10;&#10;Description automatically generated">
            <a:extLst>
              <a:ext uri="{FF2B5EF4-FFF2-40B4-BE49-F238E27FC236}">
                <a16:creationId xmlns:a16="http://schemas.microsoft.com/office/drawing/2014/main" id="{206DDDDC-7441-9FE6-F4C1-17D35ADEA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049" y="4060039"/>
            <a:ext cx="4102352" cy="259664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7696AA1-B1DD-4C75-9AC1-69EE9F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3396996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different sizes of blue dots&#10;&#10;Description automatically generated">
            <a:extLst>
              <a:ext uri="{FF2B5EF4-FFF2-40B4-BE49-F238E27FC236}">
                <a16:creationId xmlns:a16="http://schemas.microsoft.com/office/drawing/2014/main" id="{70C8C59C-E6B0-EB91-A6AD-27C791082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050" y="697043"/>
            <a:ext cx="4102352" cy="26958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B7CE42-0A3A-1080-BE99-F7A2094F3C88}"/>
              </a:ext>
            </a:extLst>
          </p:cNvPr>
          <p:cNvSpPr txBox="1"/>
          <p:nvPr/>
        </p:nvSpPr>
        <p:spPr>
          <a:xfrm>
            <a:off x="7724587" y="194234"/>
            <a:ext cx="26894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Price by bedrooms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B4189-F35E-2440-24FD-111D14A60E1D}"/>
              </a:ext>
            </a:extLst>
          </p:cNvPr>
          <p:cNvSpPr txBox="1"/>
          <p:nvPr/>
        </p:nvSpPr>
        <p:spPr>
          <a:xfrm>
            <a:off x="7724587" y="3541058"/>
            <a:ext cx="31077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Price by bathrooms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5930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268E36-B6B4-3977-C2FA-CC665416A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36" y="280467"/>
            <a:ext cx="4954494" cy="2875535"/>
          </a:xfrm>
          <a:prstGeom prst="rect">
            <a:avLst/>
          </a:prstGeom>
        </p:spPr>
      </p:pic>
      <p:pic>
        <p:nvPicPr>
          <p:cNvPr id="3" name="Picture 2" descr="A graph with blue dots&#10;&#10;Description automatically generated">
            <a:extLst>
              <a:ext uri="{FF2B5EF4-FFF2-40B4-BE49-F238E27FC236}">
                <a16:creationId xmlns:a16="http://schemas.microsoft.com/office/drawing/2014/main" id="{8C7E91D6-4BCF-03FB-B66E-817AD4235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636" y="3273146"/>
            <a:ext cx="4192494" cy="3001120"/>
          </a:xfrm>
          <a:prstGeom prst="rect">
            <a:avLst/>
          </a:prstGeom>
        </p:spPr>
      </p:pic>
      <p:pic>
        <p:nvPicPr>
          <p:cNvPr id="4" name="Picture 3" descr="A chart of houses and apartments&#10;&#10;Description automatically generated">
            <a:extLst>
              <a:ext uri="{FF2B5EF4-FFF2-40B4-BE49-F238E27FC236}">
                <a16:creationId xmlns:a16="http://schemas.microsoft.com/office/drawing/2014/main" id="{BDF691D9-0073-2DE6-F2A7-7EE483B5B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341" y="281089"/>
            <a:ext cx="4185023" cy="2866824"/>
          </a:xfrm>
          <a:prstGeom prst="rect">
            <a:avLst/>
          </a:prstGeom>
        </p:spPr>
      </p:pic>
      <p:pic>
        <p:nvPicPr>
          <p:cNvPr id="5" name="Picture 4" descr="A chart of a house and apartment prices&#10;&#10;Description automatically generated">
            <a:extLst>
              <a:ext uri="{FF2B5EF4-FFF2-40B4-BE49-F238E27FC236}">
                <a16:creationId xmlns:a16="http://schemas.microsoft.com/office/drawing/2014/main" id="{E4F27198-7CE8-74B9-1D64-CA7FBF632B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7341" y="3275153"/>
            <a:ext cx="4177553" cy="286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65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E085-21E6-29F6-0BB8-91BFFA3B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Categorical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3D1E2-B36A-721C-8217-CAC4F4845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815" y="1845734"/>
            <a:ext cx="5095395" cy="4381948"/>
          </a:xfrm>
        </p:spPr>
        <p:txBody>
          <a:bodyPr vert="horz" lIns="0" tIns="45720" rIns="0" bIns="45720" rtlCol="0" anchor="t">
            <a:no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/>
              </a:rPr>
              <a:t> Key categorical features: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 err="1">
                <a:cs typeface="Calibri"/>
              </a:rPr>
              <a:t>neighbourhood_cleansed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property_type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room_type</a:t>
            </a:r>
            <a:endParaRPr lang="en-US" dirty="0">
              <a:cs typeface="Calibri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err="1">
                <a:cs typeface="Calibri"/>
              </a:rPr>
              <a:t>neighbourhood_cleansed</a:t>
            </a:r>
            <a:r>
              <a:rPr lang="en-US" dirty="0">
                <a:cs typeface="Calibri"/>
              </a:rPr>
              <a:t> was the most consistent of all the location columns compared to city, </a:t>
            </a:r>
            <a:r>
              <a:rPr lang="en-US" err="1">
                <a:cs typeface="Calibri"/>
              </a:rPr>
              <a:t>neighbourhood</a:t>
            </a:r>
            <a:r>
              <a:rPr lang="en-US" dirty="0">
                <a:cs typeface="Calibri"/>
              </a:rPr>
              <a:t>, and </a:t>
            </a:r>
            <a:r>
              <a:rPr lang="en-US" err="1">
                <a:cs typeface="Calibri"/>
              </a:rPr>
              <a:t>smart_location</a:t>
            </a:r>
            <a:r>
              <a:rPr lang="en-US" dirty="0">
                <a:cs typeface="Calibri"/>
              </a:rPr>
              <a:t>; it essentially represents the city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/>
              </a:rPr>
              <a:t> All these features can be easily provided by the user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/>
              </a:rPr>
              <a:t> OHE allows us to capture a linear relationship between these categorical variables and price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/>
              </a:rPr>
              <a:t> Remove outliers as we examine features (e.g. houses by neighborhood, </a:t>
            </a:r>
            <a:r>
              <a:rPr lang="en-US" dirty="0" err="1">
                <a:cs typeface="Calibri"/>
              </a:rPr>
              <a:t>zipcode</a:t>
            </a:r>
            <a:r>
              <a:rPr lang="en-US" dirty="0">
                <a:cs typeface="Calibri"/>
              </a:rPr>
              <a:t> count)</a:t>
            </a:r>
          </a:p>
          <a:p>
            <a:endParaRPr lang="en-US" sz="1900">
              <a:cs typeface="Calibri"/>
            </a:endParaRPr>
          </a:p>
        </p:txBody>
      </p:sp>
      <p:pic>
        <p:nvPicPr>
          <p:cNvPr id="6" name="Picture 5" descr="A graph of houses and apartments&#10;&#10;Description automatically generated">
            <a:extLst>
              <a:ext uri="{FF2B5EF4-FFF2-40B4-BE49-F238E27FC236}">
                <a16:creationId xmlns:a16="http://schemas.microsoft.com/office/drawing/2014/main" id="{5AF6D4E4-4660-45B5-45AC-9633264AF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812" y="1943523"/>
            <a:ext cx="5387788" cy="406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600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Retrospect</vt:lpstr>
      <vt:lpstr>MVP:  Airbnb Price Estimator</vt:lpstr>
      <vt:lpstr>Why price estimation?</vt:lpstr>
      <vt:lpstr>Multiple Linear Regression</vt:lpstr>
      <vt:lpstr>Part 1. Data Exploration and Preprocessing</vt:lpstr>
      <vt:lpstr>Focus on houses and apartments</vt:lpstr>
      <vt:lpstr>Price preprocessing and price outliers</vt:lpstr>
      <vt:lpstr>Numeric features</vt:lpstr>
      <vt:lpstr>PowerPoint Presentation</vt:lpstr>
      <vt:lpstr>Categorical features</vt:lpstr>
      <vt:lpstr>PowerPoint Presentation</vt:lpstr>
      <vt:lpstr>Booleans (subset of categoricals)</vt:lpstr>
      <vt:lpstr>Part 2. Building the Model</vt:lpstr>
      <vt:lpstr>OHE, splitting, and training</vt:lpstr>
      <vt:lpstr>Evaluating the model's performance</vt:lpstr>
      <vt:lpstr>Our model's scores</vt:lpstr>
      <vt:lpstr>Examining the model coefficients</vt:lpstr>
      <vt:lpstr>Part 3. Seeing the Model in Action</vt:lpstr>
      <vt:lpstr>An entire 1bd apartment in Cupertino (mid-price example)</vt:lpstr>
      <vt:lpstr>An entire 3bd house in Los Altos (high-price example)</vt:lpstr>
      <vt:lpstr>A private room in a 2bd apartment in Milpitas (low-price example)</vt:lpstr>
      <vt:lpstr>Part 4. Improvement Opportunities</vt:lpstr>
      <vt:lpstr>Square footage, dataset size, and NLP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1026</cp:revision>
  <dcterms:created xsi:type="dcterms:W3CDTF">2023-09-15T19:33:21Z</dcterms:created>
  <dcterms:modified xsi:type="dcterms:W3CDTF">2023-09-22T20:35:18Z</dcterms:modified>
</cp:coreProperties>
</file>