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2c6556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2c6556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e882c3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e882c3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232853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232853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7be93c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7be93cb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0e882c3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0e882c3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e882c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e882c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0b1e4f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0b1e4f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232853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232853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f963e33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f963e33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2c6556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2c6556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2c6556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2c6556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2c6556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2c6556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2c6556b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2c6556b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jp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PDFBox</a:t>
            </a:r>
            <a:endParaRPr sz="5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 Boggus, Sean Walston, Carson Susich, Kyle Kempf, Kyrne Beauford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2"/>
          <p:cNvPicPr preferRelativeResize="0"/>
          <p:nvPr/>
        </p:nvPicPr>
        <p:blipFill>
          <a:blip r:embed="rId3">
            <a:alphaModFix/>
          </a:blip>
          <a:stretch>
            <a:fillRect/>
          </a:stretch>
        </p:blipFill>
        <p:spPr>
          <a:xfrm>
            <a:off x="2662225" y="2078863"/>
            <a:ext cx="3819525"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Design Decisions</a:t>
            </a:r>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Microsoft Office Interop Libraries:</a:t>
            </a:r>
            <a:endParaRPr b="1"/>
          </a:p>
          <a:p>
            <a:pPr indent="-298450" lvl="1" marL="914400" rtl="0" algn="l">
              <a:spcBef>
                <a:spcPts val="0"/>
              </a:spcBef>
              <a:spcAft>
                <a:spcPts val="0"/>
              </a:spcAft>
              <a:buSzPts val="1100"/>
              <a:buChar char="○"/>
            </a:pPr>
            <a:r>
              <a:rPr lang="en"/>
              <a:t>Free libraries to interface with the Microsoft Office suite from a C# application</a:t>
            </a:r>
            <a:endParaRPr/>
          </a:p>
          <a:p>
            <a:pPr indent="-298450" lvl="1" marL="914400" rtl="0" algn="l">
              <a:spcBef>
                <a:spcPts val="0"/>
              </a:spcBef>
              <a:spcAft>
                <a:spcPts val="0"/>
              </a:spcAft>
              <a:buSzPts val="1100"/>
              <a:buChar char="○"/>
            </a:pPr>
            <a:r>
              <a:rPr lang="en"/>
              <a:t>Unfortunately, these libraries do not work in a server environment due to them requiring and executing a local installation of office every time they are used</a:t>
            </a:r>
            <a:endParaRPr/>
          </a:p>
          <a:p>
            <a:pPr indent="-298450" lvl="1" marL="914400" rtl="0" algn="l">
              <a:spcBef>
                <a:spcPts val="0"/>
              </a:spcBef>
              <a:spcAft>
                <a:spcPts val="0"/>
              </a:spcAft>
              <a:buSzPts val="1100"/>
              <a:buChar char="○"/>
            </a:pPr>
            <a:r>
              <a:rPr lang="en"/>
              <a:t>Since we’re poor college students, though, this was our only option for the purposes of this project</a:t>
            </a:r>
            <a:endParaRPr/>
          </a:p>
          <a:p>
            <a:pPr indent="-298450" lvl="1" marL="914400" rtl="0" algn="l">
              <a:spcBef>
                <a:spcPts val="0"/>
              </a:spcBef>
              <a:spcAft>
                <a:spcPts val="0"/>
              </a:spcAft>
              <a:buSzPts val="1100"/>
              <a:buChar char="○"/>
            </a:pPr>
            <a:r>
              <a:rPr lang="en"/>
              <a:t>In a professional setting (with actual money to spend on proprietary libraries) we’d use the Aspose libraries which cost $2000+ for a license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Requirements</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Availability:</a:t>
            </a:r>
            <a:endParaRPr b="1"/>
          </a:p>
          <a:p>
            <a:pPr indent="-298450" lvl="1" marL="914400" rtl="0" algn="l">
              <a:spcBef>
                <a:spcPts val="0"/>
              </a:spcBef>
              <a:spcAft>
                <a:spcPts val="0"/>
              </a:spcAft>
              <a:buSzPts val="1100"/>
              <a:buChar char="○"/>
            </a:pPr>
            <a:r>
              <a:rPr lang="en"/>
              <a:t>The system should have standard availability that most users expect from a website (24/7)</a:t>
            </a:r>
            <a:endParaRPr/>
          </a:p>
          <a:p>
            <a:pPr indent="-311150" lvl="0" marL="457200" rtl="0" algn="l">
              <a:spcBef>
                <a:spcPts val="0"/>
              </a:spcBef>
              <a:spcAft>
                <a:spcPts val="0"/>
              </a:spcAft>
              <a:buSzPts val="1300"/>
              <a:buChar char="●"/>
            </a:pPr>
            <a:r>
              <a:rPr b="1" lang="en"/>
              <a:t>Performance:</a:t>
            </a:r>
            <a:endParaRPr b="1"/>
          </a:p>
          <a:p>
            <a:pPr indent="-298450" lvl="1" marL="914400" rtl="0" algn="l">
              <a:spcBef>
                <a:spcPts val="0"/>
              </a:spcBef>
              <a:spcAft>
                <a:spcPts val="0"/>
              </a:spcAft>
              <a:buSzPts val="1100"/>
              <a:buChar char="○"/>
            </a:pPr>
            <a:r>
              <a:rPr lang="en"/>
              <a:t>The system should perform reasonably fast</a:t>
            </a:r>
            <a:endParaRPr/>
          </a:p>
          <a:p>
            <a:pPr indent="-298450" lvl="1" marL="914400" rtl="0" algn="l">
              <a:spcBef>
                <a:spcPts val="0"/>
              </a:spcBef>
              <a:spcAft>
                <a:spcPts val="0"/>
              </a:spcAft>
              <a:buSzPts val="1100"/>
              <a:buChar char="○"/>
            </a:pPr>
            <a:r>
              <a:rPr lang="en"/>
              <a:t>Users do not want to wait 30 minutes for a document to be uploaded/converted</a:t>
            </a:r>
            <a:endParaRPr/>
          </a:p>
          <a:p>
            <a:pPr indent="-311150" lvl="0" marL="457200" rtl="0" algn="l">
              <a:spcBef>
                <a:spcPts val="0"/>
              </a:spcBef>
              <a:spcAft>
                <a:spcPts val="0"/>
              </a:spcAft>
              <a:buSzPts val="1300"/>
              <a:buChar char="●"/>
            </a:pPr>
            <a:r>
              <a:rPr b="1" lang="en"/>
              <a:t>Reliability:</a:t>
            </a:r>
            <a:endParaRPr b="1"/>
          </a:p>
          <a:p>
            <a:pPr indent="-298450" lvl="1" marL="914400" rtl="0" algn="l">
              <a:spcBef>
                <a:spcPts val="0"/>
              </a:spcBef>
              <a:spcAft>
                <a:spcPts val="0"/>
              </a:spcAft>
              <a:buSzPts val="1100"/>
              <a:buChar char="○"/>
            </a:pPr>
            <a:r>
              <a:rPr lang="en"/>
              <a:t>The system should reliably convert the supported documents to PDF. Basically, when a user uploads and converts a .docx, they should expect to get a valid .pdf file in return</a:t>
            </a:r>
            <a:endParaRPr/>
          </a:p>
          <a:p>
            <a:pPr indent="-298450" lvl="1" marL="914400" rtl="0" algn="l">
              <a:spcBef>
                <a:spcPts val="0"/>
              </a:spcBef>
              <a:spcAft>
                <a:spcPts val="0"/>
              </a:spcAft>
              <a:buSzPts val="1100"/>
              <a:buChar char="○"/>
            </a:pPr>
            <a:r>
              <a:rPr lang="en"/>
              <a:t>The system should reliably store user data and documents. Loss of data on this platform would be unacceptable as it is essentially a cloud-storage platform.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Requirements (cont.)</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Scalability:</a:t>
            </a:r>
            <a:endParaRPr b="1"/>
          </a:p>
          <a:p>
            <a:pPr indent="-298450" lvl="1" marL="914400" rtl="0" algn="l">
              <a:spcBef>
                <a:spcPts val="0"/>
              </a:spcBef>
              <a:spcAft>
                <a:spcPts val="0"/>
              </a:spcAft>
              <a:buSzPts val="1100"/>
              <a:buChar char="○"/>
            </a:pPr>
            <a:r>
              <a:rPr lang="en"/>
              <a:t>Due to the simplistic design of the application it is easily scalable to different types of demand</a:t>
            </a:r>
            <a:endParaRPr/>
          </a:p>
          <a:p>
            <a:pPr indent="-298450" lvl="1" marL="914400" rtl="0" algn="l">
              <a:spcBef>
                <a:spcPts val="0"/>
              </a:spcBef>
              <a:spcAft>
                <a:spcPts val="0"/>
              </a:spcAft>
              <a:buSzPts val="1100"/>
              <a:buChar char="○"/>
            </a:pPr>
            <a:r>
              <a:rPr lang="en"/>
              <a:t>No limits on the amount of users or documents that can be stored in DB</a:t>
            </a:r>
            <a:endParaRPr/>
          </a:p>
          <a:p>
            <a:pPr indent="-298450" lvl="1" marL="914400" rtl="0" algn="l">
              <a:spcBef>
                <a:spcPts val="0"/>
              </a:spcBef>
              <a:spcAft>
                <a:spcPts val="0"/>
              </a:spcAft>
              <a:buSzPts val="1100"/>
              <a:buChar char="○"/>
            </a:pPr>
            <a:r>
              <a:rPr lang="en"/>
              <a:t>No slowdowns from large amounts of traffic (web traffic or api request/operation traffic)</a:t>
            </a:r>
            <a:endParaRPr/>
          </a:p>
          <a:p>
            <a:pPr indent="-311150" lvl="0" marL="457200" rtl="0" algn="l">
              <a:spcBef>
                <a:spcPts val="0"/>
              </a:spcBef>
              <a:spcAft>
                <a:spcPts val="0"/>
              </a:spcAft>
              <a:buSzPts val="1300"/>
              <a:buChar char="●"/>
            </a:pPr>
            <a:r>
              <a:rPr b="1" lang="en"/>
              <a:t>Security:</a:t>
            </a:r>
            <a:endParaRPr b="1"/>
          </a:p>
          <a:p>
            <a:pPr indent="-298450" lvl="1" marL="914400" rtl="0" algn="l">
              <a:spcBef>
                <a:spcPts val="0"/>
              </a:spcBef>
              <a:spcAft>
                <a:spcPts val="0"/>
              </a:spcAft>
              <a:buSzPts val="1100"/>
              <a:buChar char="○"/>
            </a:pPr>
            <a:r>
              <a:rPr lang="en"/>
              <a:t>PDFBox stores sensitive user data (such as usernames, emails, and passwords)</a:t>
            </a:r>
            <a:endParaRPr/>
          </a:p>
          <a:p>
            <a:pPr indent="-298450" lvl="1" marL="914400" rtl="0" algn="l">
              <a:spcBef>
                <a:spcPts val="0"/>
              </a:spcBef>
              <a:spcAft>
                <a:spcPts val="0"/>
              </a:spcAft>
              <a:buSzPts val="1100"/>
              <a:buChar char="○"/>
            </a:pPr>
            <a:r>
              <a:rPr lang="en"/>
              <a:t>Password information is encrypted using HMAC SHA512 encryption</a:t>
            </a:r>
            <a:endParaRPr/>
          </a:p>
          <a:p>
            <a:pPr indent="-311150" lvl="0" marL="457200" rtl="0" algn="l">
              <a:spcBef>
                <a:spcPts val="0"/>
              </a:spcBef>
              <a:spcAft>
                <a:spcPts val="0"/>
              </a:spcAft>
              <a:buSzPts val="1300"/>
              <a:buChar char="●"/>
            </a:pPr>
            <a:r>
              <a:rPr b="1" lang="en"/>
              <a:t>Usability:</a:t>
            </a:r>
            <a:endParaRPr b="1"/>
          </a:p>
          <a:p>
            <a:pPr indent="-298450" lvl="1" marL="914400" rtl="0" algn="l">
              <a:spcBef>
                <a:spcPts val="0"/>
              </a:spcBef>
              <a:spcAft>
                <a:spcPts val="0"/>
              </a:spcAft>
              <a:buSzPts val="1100"/>
              <a:buChar char="○"/>
            </a:pPr>
            <a:r>
              <a:rPr lang="en"/>
              <a:t>The design of PDFBox is simple, minimalistic, and easy to use</a:t>
            </a:r>
            <a:endParaRPr/>
          </a:p>
          <a:p>
            <a:pPr indent="-298450" lvl="1" marL="914400" rtl="0" algn="l">
              <a:spcBef>
                <a:spcPts val="0"/>
              </a:spcBef>
              <a:spcAft>
                <a:spcPts val="0"/>
              </a:spcAft>
              <a:buSzPts val="1100"/>
              <a:buChar char="○"/>
            </a:pPr>
            <a:r>
              <a:rPr lang="en"/>
              <a:t>Users should not be confused about what does what so we’ve minimized all possibility for confusion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Measures of success:</a:t>
            </a:r>
            <a:endParaRPr b="1"/>
          </a:p>
          <a:p>
            <a:pPr indent="-298450" lvl="1" marL="914400" rtl="0" algn="l">
              <a:spcBef>
                <a:spcPts val="0"/>
              </a:spcBef>
              <a:spcAft>
                <a:spcPts val="0"/>
              </a:spcAft>
              <a:buSzPts val="1100"/>
              <a:buChar char="○"/>
            </a:pPr>
            <a:r>
              <a:rPr lang="en"/>
              <a:t>Monthly users and growth rate per month</a:t>
            </a:r>
            <a:endParaRPr/>
          </a:p>
          <a:p>
            <a:pPr indent="-298450" lvl="1" marL="914400" rtl="0" algn="l">
              <a:spcBef>
                <a:spcPts val="0"/>
              </a:spcBef>
              <a:spcAft>
                <a:spcPts val="0"/>
              </a:spcAft>
              <a:buSzPts val="1100"/>
              <a:buChar char="○"/>
            </a:pPr>
            <a:r>
              <a:rPr lang="en"/>
              <a:t>Site traffic, traffic sources, bounce rate</a:t>
            </a:r>
            <a:endParaRPr/>
          </a:p>
          <a:p>
            <a:pPr indent="-298450" lvl="1" marL="914400" rtl="0" algn="l">
              <a:spcBef>
                <a:spcPts val="0"/>
              </a:spcBef>
              <a:spcAft>
                <a:spcPts val="0"/>
              </a:spcAft>
              <a:buSzPts val="1100"/>
              <a:buChar char="○"/>
            </a:pPr>
            <a:r>
              <a:rPr lang="en"/>
              <a:t>Ad real estate availability and clicks per 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93" name="Google Shape;93;p14"/>
          <p:cNvSpPr txBox="1"/>
          <p:nvPr>
            <p:ph idx="1" type="body"/>
          </p:nvPr>
        </p:nvSpPr>
        <p:spPr>
          <a:xfrm>
            <a:off x="729450" y="2078875"/>
            <a:ext cx="7688700" cy="239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PDF conversion is an </a:t>
            </a:r>
            <a:r>
              <a:rPr lang="en"/>
              <a:t>everyday</a:t>
            </a:r>
            <a:r>
              <a:rPr lang="en"/>
              <a:t> occurence in business. However safe conversion is not.</a:t>
            </a:r>
            <a:endParaRPr/>
          </a:p>
          <a:p>
            <a:pPr indent="-311150" lvl="0" marL="457200" rtl="0" algn="l">
              <a:spcBef>
                <a:spcPts val="0"/>
              </a:spcBef>
              <a:spcAft>
                <a:spcPts val="0"/>
              </a:spcAft>
              <a:buSzPts val="1300"/>
              <a:buChar char="●"/>
            </a:pPr>
            <a:r>
              <a:rPr lang="en"/>
              <a:t>Our product aims to bridge the gap between the two by providing safe and reliable PDF conversion</a:t>
            </a:r>
            <a:endParaRPr/>
          </a:p>
          <a:p>
            <a:pPr indent="-311150" lvl="0" marL="457200" rtl="0" algn="l">
              <a:spcBef>
                <a:spcPts val="0"/>
              </a:spcBef>
              <a:spcAft>
                <a:spcPts val="0"/>
              </a:spcAft>
              <a:buSzPts val="1300"/>
              <a:buChar char="●"/>
            </a:pPr>
            <a:r>
              <a:rPr lang="en"/>
              <a:t>PDFBox provides quick and easy conversion of Microsoft Word, Powerpoint and Excel documents to PDF</a:t>
            </a:r>
            <a:endParaRPr/>
          </a:p>
          <a:p>
            <a:pPr indent="-311150" lvl="0" marL="457200" marR="0" rtl="0" algn="l">
              <a:lnSpc>
                <a:spcPct val="115000"/>
              </a:lnSpc>
              <a:spcBef>
                <a:spcPts val="0"/>
              </a:spcBef>
              <a:spcAft>
                <a:spcPts val="0"/>
              </a:spcAft>
              <a:buClr>
                <a:schemeClr val="accent1"/>
              </a:buClr>
              <a:buSzPts val="1300"/>
              <a:buFont typeface="Lato"/>
              <a:buChar char="●"/>
            </a:pPr>
            <a:r>
              <a:rPr lang="en"/>
              <a:t>We aim to become the one stop shop for safe, easy, and reliable PDF conversion eliminating the need to purchase expensive software or place important business documentation in the hands of an unsafe site.</a:t>
            </a:r>
            <a:endParaRPr/>
          </a:p>
          <a:p>
            <a:pPr indent="-311150" lvl="0" marL="457200" marR="0" rtl="0" algn="l">
              <a:lnSpc>
                <a:spcPct val="115000"/>
              </a:lnSpc>
              <a:spcBef>
                <a:spcPts val="0"/>
              </a:spcBef>
              <a:spcAft>
                <a:spcPts val="0"/>
              </a:spcAft>
              <a:buSzPts val="1300"/>
              <a:buChar char="●"/>
            </a:pPr>
            <a:r>
              <a:rPr lang="en"/>
              <a:t>With PDFBox we aim to give power back to the users, eliminating a roadblock in the users quest to </a:t>
            </a:r>
            <a:r>
              <a:rPr lang="en"/>
              <a:t>success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Ease of use is key:</a:t>
            </a:r>
            <a:endParaRPr b="1" sz="1200"/>
          </a:p>
          <a:p>
            <a:pPr indent="-304800" lvl="1" marL="914400" rtl="0" algn="l">
              <a:spcBef>
                <a:spcPts val="0"/>
              </a:spcBef>
              <a:spcAft>
                <a:spcPts val="0"/>
              </a:spcAft>
              <a:buSzPts val="1200"/>
              <a:buChar char="○"/>
            </a:pPr>
            <a:r>
              <a:rPr lang="en" sz="1200"/>
              <a:t>We provide a method for quick and easy document conversion</a:t>
            </a:r>
            <a:endParaRPr sz="1200"/>
          </a:p>
          <a:p>
            <a:pPr indent="-304800" lvl="1" marL="914400" rtl="0" algn="l">
              <a:spcBef>
                <a:spcPts val="0"/>
              </a:spcBef>
              <a:spcAft>
                <a:spcPts val="0"/>
              </a:spcAft>
              <a:buSzPts val="1200"/>
              <a:buChar char="○"/>
            </a:pPr>
            <a:r>
              <a:rPr lang="en" sz="1200"/>
              <a:t>Designed with 3 clicks mentality, meaning a user can find what they are looking for within 3 clicks</a:t>
            </a:r>
            <a:endParaRPr sz="1200"/>
          </a:p>
          <a:p>
            <a:pPr indent="-304800" lvl="0" marL="457200" rtl="0" algn="l">
              <a:spcBef>
                <a:spcPts val="0"/>
              </a:spcBef>
              <a:spcAft>
                <a:spcPts val="0"/>
              </a:spcAft>
              <a:buSzPts val="1200"/>
              <a:buChar char="●"/>
            </a:pPr>
            <a:r>
              <a:rPr b="1" lang="en" sz="1200"/>
              <a:t>Large focus on security:</a:t>
            </a:r>
            <a:endParaRPr b="1" sz="1200"/>
          </a:p>
          <a:p>
            <a:pPr indent="-304800" lvl="1" marL="914400" rtl="0" algn="l">
              <a:spcBef>
                <a:spcPts val="0"/>
              </a:spcBef>
              <a:spcAft>
                <a:spcPts val="0"/>
              </a:spcAft>
              <a:buSzPts val="1200"/>
              <a:buChar char="○"/>
            </a:pPr>
            <a:r>
              <a:rPr lang="en" sz="1200"/>
              <a:t>We use HMAC SHA512 encryption to protect user information, as well as preserve the safety of their documents</a:t>
            </a:r>
            <a:endParaRPr sz="1200"/>
          </a:p>
          <a:p>
            <a:pPr indent="-304800" lvl="0" marL="457200" rtl="0" algn="l">
              <a:spcBef>
                <a:spcPts val="0"/>
              </a:spcBef>
              <a:spcAft>
                <a:spcPts val="0"/>
              </a:spcAft>
              <a:buSzPts val="1200"/>
              <a:buChar char="●"/>
            </a:pPr>
            <a:r>
              <a:rPr b="1" lang="en" sz="1200"/>
              <a:t>Minimal invasiveness:</a:t>
            </a:r>
            <a:endParaRPr b="1" sz="1200"/>
          </a:p>
          <a:p>
            <a:pPr indent="-304800" lvl="1" marL="914400" rtl="0" algn="l">
              <a:spcBef>
                <a:spcPts val="0"/>
              </a:spcBef>
              <a:spcAft>
                <a:spcPts val="0"/>
              </a:spcAft>
              <a:buSzPts val="1200"/>
              <a:buChar char="○"/>
            </a:pPr>
            <a:r>
              <a:rPr lang="en" sz="1200"/>
              <a:t>While our primary form of monetization is in the form of ads, they are designed to be minimally invasive to provide the best user experience</a:t>
            </a:r>
            <a:endParaRPr sz="1200"/>
          </a:p>
          <a:p>
            <a:pPr indent="-304800" lvl="1" marL="914400" rtl="0" algn="l">
              <a:spcBef>
                <a:spcPts val="0"/>
              </a:spcBef>
              <a:spcAft>
                <a:spcPts val="0"/>
              </a:spcAft>
              <a:buSzPts val="1200"/>
              <a:buChar char="○"/>
            </a:pPr>
            <a:r>
              <a:rPr lang="en" sz="1200"/>
              <a:t>No pop-ups or intrusive ads are ever used on the site because we believe the user always comes first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Overview</a:t>
            </a:r>
            <a:endParaRPr/>
          </a:p>
        </p:txBody>
      </p:sp>
      <p:pic>
        <p:nvPicPr>
          <p:cNvPr descr="Image result for microsoft azure logo" id="105" name="Google Shape;105;p16"/>
          <p:cNvPicPr preferRelativeResize="0"/>
          <p:nvPr/>
        </p:nvPicPr>
        <p:blipFill>
          <a:blip r:embed="rId3">
            <a:alphaModFix/>
          </a:blip>
          <a:stretch>
            <a:fillRect/>
          </a:stretch>
        </p:blipFill>
        <p:spPr>
          <a:xfrm>
            <a:off x="5000275" y="3402625"/>
            <a:ext cx="1985625" cy="1323750"/>
          </a:xfrm>
          <a:prstGeom prst="rect">
            <a:avLst/>
          </a:prstGeom>
          <a:noFill/>
          <a:ln>
            <a:noFill/>
          </a:ln>
        </p:spPr>
      </p:pic>
      <p:pic>
        <p:nvPicPr>
          <p:cNvPr descr="Image result for asp.net logo" id="106" name="Google Shape;106;p16"/>
          <p:cNvPicPr preferRelativeResize="0"/>
          <p:nvPr/>
        </p:nvPicPr>
        <p:blipFill>
          <a:blip r:embed="rId4">
            <a:alphaModFix/>
          </a:blip>
          <a:stretch>
            <a:fillRect/>
          </a:stretch>
        </p:blipFill>
        <p:spPr>
          <a:xfrm>
            <a:off x="3981547" y="2037788"/>
            <a:ext cx="1180900" cy="1180900"/>
          </a:xfrm>
          <a:prstGeom prst="rect">
            <a:avLst/>
          </a:prstGeom>
          <a:noFill/>
          <a:ln>
            <a:noFill/>
          </a:ln>
        </p:spPr>
      </p:pic>
      <p:pic>
        <p:nvPicPr>
          <p:cNvPr descr="Image result for postgres logo" id="107" name="Google Shape;107;p16"/>
          <p:cNvPicPr preferRelativeResize="0"/>
          <p:nvPr/>
        </p:nvPicPr>
        <p:blipFill>
          <a:blip r:embed="rId5">
            <a:alphaModFix/>
          </a:blip>
          <a:stretch>
            <a:fillRect/>
          </a:stretch>
        </p:blipFill>
        <p:spPr>
          <a:xfrm>
            <a:off x="1377825" y="2075575"/>
            <a:ext cx="1790775" cy="1105313"/>
          </a:xfrm>
          <a:prstGeom prst="rect">
            <a:avLst/>
          </a:prstGeom>
          <a:noFill/>
          <a:ln>
            <a:noFill/>
          </a:ln>
        </p:spPr>
      </p:pic>
      <p:pic>
        <p:nvPicPr>
          <p:cNvPr descr="Image result for bootstrap logo" id="108" name="Google Shape;108;p16"/>
          <p:cNvPicPr preferRelativeResize="0"/>
          <p:nvPr/>
        </p:nvPicPr>
        <p:blipFill>
          <a:blip r:embed="rId6">
            <a:alphaModFix/>
          </a:blip>
          <a:stretch>
            <a:fillRect/>
          </a:stretch>
        </p:blipFill>
        <p:spPr>
          <a:xfrm>
            <a:off x="2390500" y="3402625"/>
            <a:ext cx="1591046" cy="1323750"/>
          </a:xfrm>
          <a:prstGeom prst="rect">
            <a:avLst/>
          </a:prstGeom>
          <a:noFill/>
          <a:ln>
            <a:noFill/>
          </a:ln>
        </p:spPr>
      </p:pic>
      <p:pic>
        <p:nvPicPr>
          <p:cNvPr descr="Image result for angular logo" id="109" name="Google Shape;109;p16"/>
          <p:cNvPicPr preferRelativeResize="0"/>
          <p:nvPr/>
        </p:nvPicPr>
        <p:blipFill>
          <a:blip r:embed="rId7">
            <a:alphaModFix/>
          </a:blip>
          <a:stretch>
            <a:fillRect/>
          </a:stretch>
        </p:blipFill>
        <p:spPr>
          <a:xfrm>
            <a:off x="5975400" y="2066502"/>
            <a:ext cx="1010500" cy="101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Overview</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17"/>
          <p:cNvPicPr preferRelativeResize="0"/>
          <p:nvPr/>
        </p:nvPicPr>
        <p:blipFill>
          <a:blip r:embed="rId3">
            <a:alphaModFix/>
          </a:blip>
          <a:stretch>
            <a:fillRect/>
          </a:stretch>
        </p:blipFill>
        <p:spPr>
          <a:xfrm>
            <a:off x="3002947" y="2055400"/>
            <a:ext cx="3138100" cy="230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API Overview</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18"/>
          <p:cNvPicPr preferRelativeResize="0"/>
          <p:nvPr/>
        </p:nvPicPr>
        <p:blipFill>
          <a:blip r:embed="rId3">
            <a:alphaModFix/>
          </a:blip>
          <a:stretch>
            <a:fillRect/>
          </a:stretch>
        </p:blipFill>
        <p:spPr>
          <a:xfrm>
            <a:off x="519100" y="2078863"/>
            <a:ext cx="8105775" cy="235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1854400" y="2395025"/>
            <a:ext cx="5438775" cy="162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0"/>
          <p:cNvPicPr preferRelativeResize="0"/>
          <p:nvPr/>
        </p:nvPicPr>
        <p:blipFill>
          <a:blip r:embed="rId3">
            <a:alphaModFix/>
          </a:blip>
          <a:stretch>
            <a:fillRect/>
          </a:stretch>
        </p:blipFill>
        <p:spPr>
          <a:xfrm>
            <a:off x="2283025" y="2078863"/>
            <a:ext cx="4581525"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1"/>
          <p:cNvPicPr preferRelativeResize="0"/>
          <p:nvPr/>
        </p:nvPicPr>
        <p:blipFill>
          <a:blip r:embed="rId3">
            <a:alphaModFix/>
          </a:blip>
          <a:stretch>
            <a:fillRect/>
          </a:stretch>
        </p:blipFill>
        <p:spPr>
          <a:xfrm>
            <a:off x="2283025" y="2078863"/>
            <a:ext cx="4581525" cy="267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