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0e882c3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0e882c3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232853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232853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7be93cb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7be93cb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0e882c3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0e882c3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0e882c3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0e882c3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10b1e4f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10b1e4f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6232853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6232853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62c6556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62c6556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62c6556b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2c6556b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62c6556b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62c6556b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62c6556b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62c6556b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62c6556b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62c6556b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PDFBox</a:t>
            </a:r>
            <a:endParaRPr sz="5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Charlie Boggus, Sean Walston, Carson Susich, Kyle Kempf, Kyrne Beauford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Design Decisions</a:t>
            </a:r>
            <a:endParaRPr/>
          </a:p>
        </p:txBody>
      </p:sp>
      <p:sp>
        <p:nvSpPr>
          <p:cNvPr id="147" name="Google Shape;147;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Microsoft Office Interop Libraries:</a:t>
            </a:r>
            <a:endParaRPr b="1"/>
          </a:p>
          <a:p>
            <a:pPr indent="-298450" lvl="1" marL="914400" rtl="0" algn="l">
              <a:spcBef>
                <a:spcPts val="0"/>
              </a:spcBef>
              <a:spcAft>
                <a:spcPts val="0"/>
              </a:spcAft>
              <a:buSzPts val="1100"/>
              <a:buChar char="○"/>
            </a:pPr>
            <a:r>
              <a:rPr lang="en"/>
              <a:t>Free libraries to interface with the Microsoft Office suite from a C# application</a:t>
            </a:r>
            <a:endParaRPr/>
          </a:p>
          <a:p>
            <a:pPr indent="-298450" lvl="1" marL="914400" rtl="0" algn="l">
              <a:spcBef>
                <a:spcPts val="0"/>
              </a:spcBef>
              <a:spcAft>
                <a:spcPts val="0"/>
              </a:spcAft>
              <a:buSzPts val="1100"/>
              <a:buChar char="○"/>
            </a:pPr>
            <a:r>
              <a:rPr lang="en"/>
              <a:t>Unfortunately, these libraries do not work in a server environment due to them requiring and executing a local installation of office every time they are used</a:t>
            </a:r>
            <a:endParaRPr/>
          </a:p>
          <a:p>
            <a:pPr indent="-298450" lvl="1" marL="914400" rtl="0" algn="l">
              <a:spcBef>
                <a:spcPts val="0"/>
              </a:spcBef>
              <a:spcAft>
                <a:spcPts val="0"/>
              </a:spcAft>
              <a:buSzPts val="1100"/>
              <a:buChar char="○"/>
            </a:pPr>
            <a:r>
              <a:rPr lang="en"/>
              <a:t>Since we’re poor college students, though, this was our only option for the purposes of this project</a:t>
            </a:r>
            <a:endParaRPr/>
          </a:p>
          <a:p>
            <a:pPr indent="-298450" lvl="1" marL="914400" rtl="0" algn="l">
              <a:spcBef>
                <a:spcPts val="0"/>
              </a:spcBef>
              <a:spcAft>
                <a:spcPts val="0"/>
              </a:spcAft>
              <a:buSzPts val="1100"/>
              <a:buChar char="○"/>
            </a:pPr>
            <a:r>
              <a:rPr lang="en"/>
              <a:t>In a professional setting (with actual money to spend on proprietary libraries) we’d use the Aspose libraries which cost $2000+ for a license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Requirements</a:t>
            </a:r>
            <a:endParaRPr/>
          </a:p>
        </p:txBody>
      </p:sp>
      <p:sp>
        <p:nvSpPr>
          <p:cNvPr id="153" name="Google Shape;153;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Availability:</a:t>
            </a:r>
            <a:endParaRPr b="1"/>
          </a:p>
          <a:p>
            <a:pPr indent="-298450" lvl="1" marL="914400" rtl="0" algn="l">
              <a:spcBef>
                <a:spcPts val="0"/>
              </a:spcBef>
              <a:spcAft>
                <a:spcPts val="0"/>
              </a:spcAft>
              <a:buSzPts val="1100"/>
              <a:buChar char="○"/>
            </a:pPr>
            <a:r>
              <a:rPr lang="en"/>
              <a:t>The system should have standard availability that most users expect from a website (24/7)</a:t>
            </a:r>
            <a:endParaRPr/>
          </a:p>
          <a:p>
            <a:pPr indent="-311150" lvl="0" marL="457200" rtl="0" algn="l">
              <a:spcBef>
                <a:spcPts val="0"/>
              </a:spcBef>
              <a:spcAft>
                <a:spcPts val="0"/>
              </a:spcAft>
              <a:buSzPts val="1300"/>
              <a:buChar char="●"/>
            </a:pPr>
            <a:r>
              <a:rPr b="1" lang="en"/>
              <a:t>Performance:</a:t>
            </a:r>
            <a:endParaRPr b="1"/>
          </a:p>
          <a:p>
            <a:pPr indent="-298450" lvl="1" marL="914400" rtl="0" algn="l">
              <a:spcBef>
                <a:spcPts val="0"/>
              </a:spcBef>
              <a:spcAft>
                <a:spcPts val="0"/>
              </a:spcAft>
              <a:buSzPts val="1100"/>
              <a:buChar char="○"/>
            </a:pPr>
            <a:r>
              <a:rPr lang="en"/>
              <a:t>The system should perform reasonably fast</a:t>
            </a:r>
            <a:endParaRPr/>
          </a:p>
          <a:p>
            <a:pPr indent="-298450" lvl="1" marL="914400" rtl="0" algn="l">
              <a:spcBef>
                <a:spcPts val="0"/>
              </a:spcBef>
              <a:spcAft>
                <a:spcPts val="0"/>
              </a:spcAft>
              <a:buSzPts val="1100"/>
              <a:buChar char="○"/>
            </a:pPr>
            <a:r>
              <a:rPr lang="en"/>
              <a:t>Users do not want to wait 30 minutes for a document to be uploaded/converted</a:t>
            </a:r>
            <a:endParaRPr/>
          </a:p>
          <a:p>
            <a:pPr indent="-311150" lvl="0" marL="457200" rtl="0" algn="l">
              <a:spcBef>
                <a:spcPts val="0"/>
              </a:spcBef>
              <a:spcAft>
                <a:spcPts val="0"/>
              </a:spcAft>
              <a:buSzPts val="1300"/>
              <a:buChar char="●"/>
            </a:pPr>
            <a:r>
              <a:rPr b="1" lang="en"/>
              <a:t>Reliability:</a:t>
            </a:r>
            <a:endParaRPr b="1"/>
          </a:p>
          <a:p>
            <a:pPr indent="-298450" lvl="1" marL="914400" rtl="0" algn="l">
              <a:spcBef>
                <a:spcPts val="0"/>
              </a:spcBef>
              <a:spcAft>
                <a:spcPts val="0"/>
              </a:spcAft>
              <a:buSzPts val="1100"/>
              <a:buChar char="○"/>
            </a:pPr>
            <a:r>
              <a:rPr lang="en"/>
              <a:t>The system should reliably convert the supported documents to PDF. Basically, when a user uploads and converts a .docx, they should expect to get a valid .pdf file in return</a:t>
            </a:r>
            <a:endParaRPr/>
          </a:p>
          <a:p>
            <a:pPr indent="-298450" lvl="1" marL="914400" rtl="0" algn="l">
              <a:spcBef>
                <a:spcPts val="0"/>
              </a:spcBef>
              <a:spcAft>
                <a:spcPts val="0"/>
              </a:spcAft>
              <a:buSzPts val="1100"/>
              <a:buChar char="○"/>
            </a:pPr>
            <a:r>
              <a:rPr lang="en"/>
              <a:t>The system should reliably store user data and documents. Loss of data on this platform would be unacceptable as it is essentially a cloud-storage platform.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Requirements (cont.)</a:t>
            </a:r>
            <a:endParaRPr/>
          </a:p>
        </p:txBody>
      </p:sp>
      <p:sp>
        <p:nvSpPr>
          <p:cNvPr id="159" name="Google Shape;159;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Scalability:</a:t>
            </a:r>
            <a:endParaRPr b="1"/>
          </a:p>
          <a:p>
            <a:pPr indent="-298450" lvl="1" marL="914400" rtl="0" algn="l">
              <a:spcBef>
                <a:spcPts val="0"/>
              </a:spcBef>
              <a:spcAft>
                <a:spcPts val="0"/>
              </a:spcAft>
              <a:buSzPts val="1100"/>
              <a:buChar char="○"/>
            </a:pPr>
            <a:r>
              <a:rPr lang="en"/>
              <a:t>Due to the simplistic design of the application it is easily scalable to different types of demand</a:t>
            </a:r>
            <a:endParaRPr/>
          </a:p>
          <a:p>
            <a:pPr indent="-298450" lvl="1" marL="914400" rtl="0" algn="l">
              <a:spcBef>
                <a:spcPts val="0"/>
              </a:spcBef>
              <a:spcAft>
                <a:spcPts val="0"/>
              </a:spcAft>
              <a:buSzPts val="1100"/>
              <a:buChar char="○"/>
            </a:pPr>
            <a:r>
              <a:rPr lang="en"/>
              <a:t>No limits on the amount of users or documents that can be stored in DB</a:t>
            </a:r>
            <a:endParaRPr/>
          </a:p>
          <a:p>
            <a:pPr indent="-298450" lvl="1" marL="914400" rtl="0" algn="l">
              <a:spcBef>
                <a:spcPts val="0"/>
              </a:spcBef>
              <a:spcAft>
                <a:spcPts val="0"/>
              </a:spcAft>
              <a:buSzPts val="1100"/>
              <a:buChar char="○"/>
            </a:pPr>
            <a:r>
              <a:rPr lang="en"/>
              <a:t>No slowdowns from large amounts of traffic (web traffic or api request/operation traffic)</a:t>
            </a:r>
            <a:endParaRPr/>
          </a:p>
          <a:p>
            <a:pPr indent="-311150" lvl="0" marL="457200" rtl="0" algn="l">
              <a:spcBef>
                <a:spcPts val="0"/>
              </a:spcBef>
              <a:spcAft>
                <a:spcPts val="0"/>
              </a:spcAft>
              <a:buSzPts val="1300"/>
              <a:buChar char="●"/>
            </a:pPr>
            <a:r>
              <a:rPr b="1" lang="en"/>
              <a:t>Security:</a:t>
            </a:r>
            <a:endParaRPr b="1"/>
          </a:p>
          <a:p>
            <a:pPr indent="-298450" lvl="1" marL="914400" rtl="0" algn="l">
              <a:spcBef>
                <a:spcPts val="0"/>
              </a:spcBef>
              <a:spcAft>
                <a:spcPts val="0"/>
              </a:spcAft>
              <a:buSzPts val="1100"/>
              <a:buChar char="○"/>
            </a:pPr>
            <a:r>
              <a:rPr lang="en"/>
              <a:t>PDFBox stores sensitive user data (such as usernames, emails, and passwords)</a:t>
            </a:r>
            <a:endParaRPr/>
          </a:p>
          <a:p>
            <a:pPr indent="-298450" lvl="1" marL="914400" rtl="0" algn="l">
              <a:spcBef>
                <a:spcPts val="0"/>
              </a:spcBef>
              <a:spcAft>
                <a:spcPts val="0"/>
              </a:spcAft>
              <a:buSzPts val="1100"/>
              <a:buChar char="○"/>
            </a:pPr>
            <a:r>
              <a:rPr lang="en"/>
              <a:t>Password information is encrypted using HMAC SHA512 encryption</a:t>
            </a:r>
            <a:endParaRPr/>
          </a:p>
          <a:p>
            <a:pPr indent="-311150" lvl="0" marL="457200" rtl="0" algn="l">
              <a:spcBef>
                <a:spcPts val="0"/>
              </a:spcBef>
              <a:spcAft>
                <a:spcPts val="0"/>
              </a:spcAft>
              <a:buSzPts val="1300"/>
              <a:buChar char="●"/>
            </a:pPr>
            <a:r>
              <a:rPr b="1" lang="en"/>
              <a:t>Usability:</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Outcomes</a:t>
            </a:r>
            <a:endParaRPr/>
          </a:p>
        </p:txBody>
      </p:sp>
      <p:sp>
        <p:nvSpPr>
          <p:cNvPr id="165" name="Google Shape;165;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Measures of success:</a:t>
            </a:r>
            <a:endParaRPr/>
          </a:p>
          <a:p>
            <a:pPr indent="-298450" lvl="1" marL="914400" rtl="0" algn="l">
              <a:spcBef>
                <a:spcPts val="0"/>
              </a:spcBef>
              <a:spcAft>
                <a:spcPts val="0"/>
              </a:spcAft>
              <a:buSzPts val="1100"/>
              <a:buChar char="○"/>
            </a:pPr>
            <a:r>
              <a:rPr lang="en"/>
              <a:t>Monthly users and growth rate per month</a:t>
            </a:r>
            <a:endParaRPr/>
          </a:p>
          <a:p>
            <a:pPr indent="-298450" lvl="1" marL="914400" rtl="0" algn="l">
              <a:spcBef>
                <a:spcPts val="0"/>
              </a:spcBef>
              <a:spcAft>
                <a:spcPts val="0"/>
              </a:spcAft>
              <a:buSzPts val="1100"/>
              <a:buChar char="○"/>
            </a:pPr>
            <a:r>
              <a:rPr lang="en"/>
              <a:t>Site traffic, traffic sources, bounce rate</a:t>
            </a:r>
            <a:endParaRPr/>
          </a:p>
          <a:p>
            <a:pPr indent="-298450" lvl="1" marL="914400" rtl="0" algn="l">
              <a:spcBef>
                <a:spcPts val="0"/>
              </a:spcBef>
              <a:spcAft>
                <a:spcPts val="0"/>
              </a:spcAft>
              <a:buSzPts val="1100"/>
              <a:buChar char="○"/>
            </a:pPr>
            <a:r>
              <a:rPr lang="en"/>
              <a:t>Ad real estate availability and clicks per ad</a:t>
            </a:r>
            <a:endParaRPr/>
          </a:p>
          <a:p>
            <a:pPr indent="-311150" lvl="0" marL="457200" rtl="0" algn="l">
              <a:spcBef>
                <a:spcPts val="0"/>
              </a:spcBef>
              <a:spcAft>
                <a:spcPts val="0"/>
              </a:spcAft>
              <a:buSzPts val="1300"/>
              <a:buChar char="●"/>
            </a:pPr>
            <a:r>
              <a:rPr lang="en"/>
              <a:t>Pivot time:</a:t>
            </a:r>
            <a:endParaRPr/>
          </a:p>
          <a:p>
            <a:pPr indent="-298450" lvl="1" marL="914400" rtl="0" algn="l">
              <a:spcBef>
                <a:spcPts val="0"/>
              </a:spcBef>
              <a:spcAft>
                <a:spcPts val="0"/>
              </a:spcAft>
              <a:buSzPts val="1100"/>
              <a:buChar char="○"/>
            </a:pPr>
            <a:r>
              <a:rPr lang="en"/>
              <a:t>Unable to maintain growth strategy for 6 months</a:t>
            </a:r>
            <a:endParaRPr/>
          </a:p>
          <a:p>
            <a:pPr indent="-298450" lvl="2" marL="1371600" rtl="0" algn="l">
              <a:spcBef>
                <a:spcPts val="0"/>
              </a:spcBef>
              <a:spcAft>
                <a:spcPts val="0"/>
              </a:spcAft>
              <a:buSzPts val="1100"/>
              <a:buChar char="■"/>
            </a:pPr>
            <a:r>
              <a:rPr lang="en"/>
              <a:t>Fold if 1 year goes by</a:t>
            </a:r>
            <a:endParaRPr/>
          </a:p>
          <a:p>
            <a:pPr indent="-298450" lvl="1" marL="914400" rtl="0" algn="l">
              <a:spcBef>
                <a:spcPts val="0"/>
              </a:spcBef>
              <a:spcAft>
                <a:spcPts val="0"/>
              </a:spcAft>
              <a:buSzPts val="1100"/>
              <a:buChar char="○"/>
            </a:pPr>
            <a:r>
              <a:rPr lang="en"/>
              <a:t>Not profitable for 1 year, pivot</a:t>
            </a:r>
            <a:endParaRPr/>
          </a:p>
          <a:p>
            <a:pPr indent="-298450" lvl="2" marL="1371600" rtl="0" algn="l">
              <a:spcBef>
                <a:spcPts val="0"/>
              </a:spcBef>
              <a:spcAft>
                <a:spcPts val="0"/>
              </a:spcAft>
              <a:buSzPts val="1100"/>
              <a:buChar char="■"/>
            </a:pPr>
            <a:r>
              <a:rPr lang="en"/>
              <a:t>Fold after a year and a half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93" name="Google Shape;93;p14"/>
          <p:cNvSpPr txBox="1"/>
          <p:nvPr>
            <p:ph idx="1" type="body"/>
          </p:nvPr>
        </p:nvSpPr>
        <p:spPr>
          <a:xfrm>
            <a:off x="729450" y="2078875"/>
            <a:ext cx="7688700" cy="2398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PDF conversion is an </a:t>
            </a:r>
            <a:r>
              <a:rPr lang="en"/>
              <a:t>everyday</a:t>
            </a:r>
            <a:r>
              <a:rPr lang="en"/>
              <a:t> occurence in business. However safe conversion is not.</a:t>
            </a:r>
            <a:endParaRPr/>
          </a:p>
          <a:p>
            <a:pPr indent="-311150" lvl="0" marL="457200" rtl="0" algn="l">
              <a:spcBef>
                <a:spcPts val="0"/>
              </a:spcBef>
              <a:spcAft>
                <a:spcPts val="0"/>
              </a:spcAft>
              <a:buSzPts val="1300"/>
              <a:buChar char="●"/>
            </a:pPr>
            <a:r>
              <a:rPr lang="en"/>
              <a:t>Our product aims to bridge the gap between the two by providing safe and reliable PDF conversion</a:t>
            </a:r>
            <a:endParaRPr/>
          </a:p>
          <a:p>
            <a:pPr indent="-311150" lvl="0" marL="457200" rtl="0" algn="l">
              <a:spcBef>
                <a:spcPts val="0"/>
              </a:spcBef>
              <a:spcAft>
                <a:spcPts val="0"/>
              </a:spcAft>
              <a:buSzPts val="1300"/>
              <a:buChar char="●"/>
            </a:pPr>
            <a:r>
              <a:rPr lang="en"/>
              <a:t>Our patent pending conversion ensures quick and easy conversion of Microsoft Word, Powerpoint and Excel documents.</a:t>
            </a:r>
            <a:endParaRPr/>
          </a:p>
          <a:p>
            <a:pPr indent="-311150" lvl="0" marL="457200" marR="0" rtl="0" algn="l">
              <a:lnSpc>
                <a:spcPct val="115000"/>
              </a:lnSpc>
              <a:spcBef>
                <a:spcPts val="0"/>
              </a:spcBef>
              <a:spcAft>
                <a:spcPts val="0"/>
              </a:spcAft>
              <a:buClr>
                <a:schemeClr val="accent1"/>
              </a:buClr>
              <a:buSzPts val="1300"/>
              <a:buFont typeface="Lato"/>
              <a:buChar char="●"/>
            </a:pPr>
            <a:r>
              <a:rPr lang="en"/>
              <a:t>We aim to become the one stop shop for safe, easy, and reliable PDF conversion eliminating the need to purchase expensive software or place important business documentation in the hands of an unsafe site.</a:t>
            </a:r>
            <a:endParaRPr/>
          </a:p>
          <a:p>
            <a:pPr indent="-311150" lvl="0" marL="457200" marR="0" rtl="0" algn="l">
              <a:lnSpc>
                <a:spcPct val="115000"/>
              </a:lnSpc>
              <a:spcBef>
                <a:spcPts val="0"/>
              </a:spcBef>
              <a:spcAft>
                <a:spcPts val="0"/>
              </a:spcAft>
              <a:buSzPts val="1300"/>
              <a:buChar char="●"/>
            </a:pPr>
            <a:r>
              <a:rPr lang="en"/>
              <a:t>With PDFBox we aim to give power back to the users, eliminating a roadblock in the users quest to </a:t>
            </a:r>
            <a:r>
              <a:rPr lang="en"/>
              <a:t>success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site is designed with users in mind</a:t>
            </a:r>
            <a:endParaRPr sz="1200"/>
          </a:p>
          <a:p>
            <a:pPr indent="-304800" lvl="1" marL="914400" rtl="0" algn="l">
              <a:spcBef>
                <a:spcPts val="0"/>
              </a:spcBef>
              <a:spcAft>
                <a:spcPts val="0"/>
              </a:spcAft>
              <a:buSzPts val="1200"/>
              <a:buChar char="○"/>
            </a:pPr>
            <a:r>
              <a:rPr lang="en" sz="1200"/>
              <a:t>Its a quick conversion</a:t>
            </a:r>
            <a:endParaRPr sz="1200"/>
          </a:p>
          <a:p>
            <a:pPr indent="-304800" lvl="1" marL="914400" rtl="0" algn="l">
              <a:spcBef>
                <a:spcPts val="0"/>
              </a:spcBef>
              <a:spcAft>
                <a:spcPts val="0"/>
              </a:spcAft>
              <a:buSzPts val="1200"/>
              <a:buChar char="○"/>
            </a:pPr>
            <a:r>
              <a:rPr lang="en" sz="1200"/>
              <a:t>Site is easy to use</a:t>
            </a:r>
            <a:endParaRPr sz="1200"/>
          </a:p>
          <a:p>
            <a:pPr indent="-304800" lvl="1" marL="914400" rtl="0" algn="l">
              <a:spcBef>
                <a:spcPts val="0"/>
              </a:spcBef>
              <a:spcAft>
                <a:spcPts val="0"/>
              </a:spcAft>
              <a:buSzPts val="1200"/>
              <a:buChar char="○"/>
            </a:pPr>
            <a:r>
              <a:rPr lang="en" sz="1200"/>
              <a:t>The site is designed with 3 clicks mentality, meaning a user can find what they are looking for within 3 clicks</a:t>
            </a:r>
            <a:endParaRPr sz="1200"/>
          </a:p>
          <a:p>
            <a:pPr indent="-304800" lvl="1" marL="914400" rtl="0" algn="l">
              <a:spcBef>
                <a:spcPts val="0"/>
              </a:spcBef>
              <a:spcAft>
                <a:spcPts val="0"/>
              </a:spcAft>
              <a:buSzPts val="1200"/>
              <a:buChar char="○"/>
            </a:pPr>
            <a:r>
              <a:rPr lang="en" sz="1200"/>
              <a:t>Most importantly the site is SECURE</a:t>
            </a:r>
            <a:endParaRPr sz="1200"/>
          </a:p>
          <a:p>
            <a:pPr indent="-304800" lvl="2" marL="1371600" rtl="0" algn="l">
              <a:spcBef>
                <a:spcPts val="0"/>
              </a:spcBef>
              <a:spcAft>
                <a:spcPts val="0"/>
              </a:spcAft>
              <a:buSzPts val="1200"/>
              <a:buChar char="■"/>
            </a:pPr>
            <a:r>
              <a:rPr lang="en" sz="1200"/>
              <a:t>The site uses high level encryption to protect user information as well as preserve the safety of their documents</a:t>
            </a:r>
            <a:endParaRPr sz="1200"/>
          </a:p>
          <a:p>
            <a:pPr indent="-304800" lvl="1" marL="914400" rtl="0" algn="l">
              <a:spcBef>
                <a:spcPts val="0"/>
              </a:spcBef>
              <a:spcAft>
                <a:spcPts val="0"/>
              </a:spcAft>
              <a:buSzPts val="1200"/>
              <a:buChar char="○"/>
            </a:pPr>
            <a:r>
              <a:rPr lang="en" sz="1200"/>
              <a:t>The Site is also designed with minimally invasive ads that will not hinder the user experience. No pop ups will ever be found on the site because the user comes first</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Overview</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16"/>
          <p:cNvPicPr preferRelativeResize="0"/>
          <p:nvPr/>
        </p:nvPicPr>
        <p:blipFill>
          <a:blip r:embed="rId3">
            <a:alphaModFix/>
          </a:blip>
          <a:stretch>
            <a:fillRect/>
          </a:stretch>
        </p:blipFill>
        <p:spPr>
          <a:xfrm>
            <a:off x="3002947" y="2055400"/>
            <a:ext cx="3138100" cy="230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API Overview</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17"/>
          <p:cNvPicPr preferRelativeResize="0"/>
          <p:nvPr/>
        </p:nvPicPr>
        <p:blipFill>
          <a:blip r:embed="rId3">
            <a:alphaModFix/>
          </a:blip>
          <a:stretch>
            <a:fillRect/>
          </a:stretch>
        </p:blipFill>
        <p:spPr>
          <a:xfrm>
            <a:off x="519100" y="2078863"/>
            <a:ext cx="8105775" cy="235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Frontend Overview</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18"/>
          <p:cNvPicPr preferRelativeResize="0"/>
          <p:nvPr/>
        </p:nvPicPr>
        <p:blipFill>
          <a:blip r:embed="rId3">
            <a:alphaModFix/>
          </a:blip>
          <a:stretch>
            <a:fillRect/>
          </a:stretch>
        </p:blipFill>
        <p:spPr>
          <a:xfrm>
            <a:off x="1854400" y="2395025"/>
            <a:ext cx="5438775" cy="162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Frontend Overview</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19"/>
          <p:cNvPicPr preferRelativeResize="0"/>
          <p:nvPr/>
        </p:nvPicPr>
        <p:blipFill>
          <a:blip r:embed="rId3">
            <a:alphaModFix/>
          </a:blip>
          <a:stretch>
            <a:fillRect/>
          </a:stretch>
        </p:blipFill>
        <p:spPr>
          <a:xfrm>
            <a:off x="2283025" y="2078863"/>
            <a:ext cx="4581525" cy="267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Frontend Overview</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0"/>
          <p:cNvPicPr preferRelativeResize="0"/>
          <p:nvPr/>
        </p:nvPicPr>
        <p:blipFill>
          <a:blip r:embed="rId3">
            <a:alphaModFix/>
          </a:blip>
          <a:stretch>
            <a:fillRect/>
          </a:stretch>
        </p:blipFill>
        <p:spPr>
          <a:xfrm>
            <a:off x="2283025" y="2078863"/>
            <a:ext cx="4581525" cy="267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Frontend Overview</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1"/>
          <p:cNvPicPr preferRelativeResize="0"/>
          <p:nvPr/>
        </p:nvPicPr>
        <p:blipFill>
          <a:blip r:embed="rId3">
            <a:alphaModFix/>
          </a:blip>
          <a:stretch>
            <a:fillRect/>
          </a:stretch>
        </p:blipFill>
        <p:spPr>
          <a:xfrm>
            <a:off x="2662225" y="2078863"/>
            <a:ext cx="3819525" cy="210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