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61" r:id="rId3"/>
    <p:sldId id="260" r:id="rId4"/>
    <p:sldId id="268" r:id="rId5"/>
    <p:sldId id="262" r:id="rId6"/>
    <p:sldId id="263" r:id="rId7"/>
    <p:sldId id="264" r:id="rId8"/>
    <p:sldId id="265" r:id="rId9"/>
    <p:sldId id="266" r:id="rId10"/>
    <p:sldId id="267" r:id="rId11"/>
    <p:sldId id="269" r:id="rId12"/>
    <p:sldId id="270" r:id="rId13"/>
    <p:sldId id="271"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Quintanilla" initials="GQ" lastIdx="2" clrIdx="0">
    <p:extLst>
      <p:ext uri="{19B8F6BF-5375-455C-9EA6-DF929625EA0E}">
        <p15:presenceInfo xmlns:p15="http://schemas.microsoft.com/office/powerpoint/2012/main" userId="dfe95c0f890ad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868"/>
    <p:restoredTop sz="94692"/>
  </p:normalViewPr>
  <p:slideViewPr>
    <p:cSldViewPr snapToGrid="0" snapToObjects="1" showGuides="1">
      <p:cViewPr varScale="1">
        <p:scale>
          <a:sx n="95" d="100"/>
          <a:sy n="95" d="100"/>
        </p:scale>
        <p:origin x="126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Users/Goki/Desktop/Classwork_Data%20Analytics/Udemy/Evaluation-bitco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Bitcoin 30 days Forecast Evaluation </a:t>
            </a:r>
          </a:p>
        </c:rich>
      </c:tx>
      <c:overlay val="0"/>
    </c:title>
    <c:autoTitleDeleted val="0"/>
    <c:plotArea>
      <c:layout/>
      <c:lineChart>
        <c:grouping val="standard"/>
        <c:varyColors val="1"/>
        <c:ser>
          <c:idx val="0"/>
          <c:order val="0"/>
          <c:tx>
            <c:strRef>
              <c:f>'actual data'!$B$1</c:f>
              <c:strCache>
                <c:ptCount val="1"/>
                <c:pt idx="0">
                  <c:v>Close</c:v>
                </c:pt>
              </c:strCache>
            </c:strRef>
          </c:tx>
          <c:spPr>
            <a:ln cmpd="sng">
              <a:solidFill>
                <a:srgbClr val="4285F4"/>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data'!$B$2:$B$31</c:f>
              <c:numCache>
                <c:formatCode>General</c:formatCode>
                <c:ptCount val="30"/>
                <c:pt idx="0">
                  <c:v>10612.4</c:v>
                </c:pt>
                <c:pt idx="1">
                  <c:v>10573.1</c:v>
                </c:pt>
                <c:pt idx="2">
                  <c:v>10551.6</c:v>
                </c:pt>
                <c:pt idx="3">
                  <c:v>10671.1</c:v>
                </c:pt>
                <c:pt idx="4">
                  <c:v>10795</c:v>
                </c:pt>
                <c:pt idx="5">
                  <c:v>10606.1</c:v>
                </c:pt>
                <c:pt idx="6">
                  <c:v>10670.4</c:v>
                </c:pt>
                <c:pt idx="7">
                  <c:v>10906.3</c:v>
                </c:pt>
                <c:pt idx="8">
                  <c:v>11067</c:v>
                </c:pt>
                <c:pt idx="9">
                  <c:v>11302.9</c:v>
                </c:pt>
                <c:pt idx="10">
                  <c:v>11381.7</c:v>
                </c:pt>
                <c:pt idx="11">
                  <c:v>11535.4</c:v>
                </c:pt>
                <c:pt idx="12">
                  <c:v>11429.9</c:v>
                </c:pt>
                <c:pt idx="13">
                  <c:v>11427.7</c:v>
                </c:pt>
                <c:pt idx="14">
                  <c:v>11500.1</c:v>
                </c:pt>
                <c:pt idx="15">
                  <c:v>11328.9</c:v>
                </c:pt>
                <c:pt idx="16">
                  <c:v>11367.8</c:v>
                </c:pt>
                <c:pt idx="17">
                  <c:v>11514.2</c:v>
                </c:pt>
                <c:pt idx="18">
                  <c:v>11760.4</c:v>
                </c:pt>
                <c:pt idx="19">
                  <c:v>11923.8</c:v>
                </c:pt>
                <c:pt idx="20">
                  <c:v>12844.4</c:v>
                </c:pt>
                <c:pt idx="21">
                  <c:v>12986.8</c:v>
                </c:pt>
                <c:pt idx="22">
                  <c:v>12937</c:v>
                </c:pt>
                <c:pt idx="23">
                  <c:v>13128.3</c:v>
                </c:pt>
                <c:pt idx="24">
                  <c:v>13041.6</c:v>
                </c:pt>
                <c:pt idx="25">
                  <c:v>13085.1</c:v>
                </c:pt>
                <c:pt idx="26">
                  <c:v>13793.7</c:v>
                </c:pt>
                <c:pt idx="27">
                  <c:v>13285.8</c:v>
                </c:pt>
                <c:pt idx="28">
                  <c:v>13456.5</c:v>
                </c:pt>
                <c:pt idx="29">
                  <c:v>13571.2</c:v>
                </c:pt>
              </c:numCache>
            </c:numRef>
          </c:val>
          <c:smooth val="0"/>
          <c:extLst>
            <c:ext xmlns:c16="http://schemas.microsoft.com/office/drawing/2014/chart" uri="{C3380CC4-5D6E-409C-BE32-E72D297353CC}">
              <c16:uniqueId val="{00000000-E85E-504D-8C09-2E80BB17E51B}"/>
            </c:ext>
          </c:extLst>
        </c:ser>
        <c:ser>
          <c:idx val="1"/>
          <c:order val="1"/>
          <c:tx>
            <c:strRef>
              <c:f>'actual data'!$C$1</c:f>
              <c:strCache>
                <c:ptCount val="1"/>
                <c:pt idx="0">
                  <c:v>YHat_Lower</c:v>
                </c:pt>
              </c:strCache>
            </c:strRef>
          </c:tx>
          <c:spPr>
            <a:ln cmpd="sng">
              <a:solidFill>
                <a:srgbClr val="EA4335"/>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data'!$C$2:$C$31</c:f>
              <c:numCache>
                <c:formatCode>General</c:formatCode>
                <c:ptCount val="30"/>
                <c:pt idx="0">
                  <c:v>8069.8920589737099</c:v>
                </c:pt>
                <c:pt idx="1">
                  <c:v>7889.2539852863702</c:v>
                </c:pt>
                <c:pt idx="2">
                  <c:v>7879.8561894676704</c:v>
                </c:pt>
                <c:pt idx="3">
                  <c:v>7849.3561719424297</c:v>
                </c:pt>
                <c:pt idx="4">
                  <c:v>7864.4738013657197</c:v>
                </c:pt>
                <c:pt idx="5">
                  <c:v>7813.7409147747403</c:v>
                </c:pt>
                <c:pt idx="6">
                  <c:v>7867.8835735877301</c:v>
                </c:pt>
                <c:pt idx="7">
                  <c:v>7800.8902005700402</c:v>
                </c:pt>
                <c:pt idx="8">
                  <c:v>7799.12070256268</c:v>
                </c:pt>
                <c:pt idx="9">
                  <c:v>7829.6245582764604</c:v>
                </c:pt>
                <c:pt idx="10">
                  <c:v>7762.90631623835</c:v>
                </c:pt>
                <c:pt idx="11">
                  <c:v>7821.8231840655499</c:v>
                </c:pt>
                <c:pt idx="12">
                  <c:v>7857.8712382660597</c:v>
                </c:pt>
                <c:pt idx="13">
                  <c:v>7834.60360038004</c:v>
                </c:pt>
                <c:pt idx="14">
                  <c:v>7774.4158187993298</c:v>
                </c:pt>
                <c:pt idx="15">
                  <c:v>7790.0801826059696</c:v>
                </c:pt>
                <c:pt idx="16">
                  <c:v>7925.9760242172697</c:v>
                </c:pt>
                <c:pt idx="17">
                  <c:v>7898.9539401913598</c:v>
                </c:pt>
                <c:pt idx="18">
                  <c:v>8064.86208782004</c:v>
                </c:pt>
                <c:pt idx="19">
                  <c:v>8046.7118372295699</c:v>
                </c:pt>
                <c:pt idx="20">
                  <c:v>8013.2294783053403</c:v>
                </c:pt>
                <c:pt idx="21">
                  <c:v>7951.5025223985403</c:v>
                </c:pt>
                <c:pt idx="22">
                  <c:v>8182.1611286031803</c:v>
                </c:pt>
                <c:pt idx="23">
                  <c:v>8086.9545967658596</c:v>
                </c:pt>
                <c:pt idx="24">
                  <c:v>8206.5916982546496</c:v>
                </c:pt>
                <c:pt idx="25">
                  <c:v>8164.9686038767504</c:v>
                </c:pt>
                <c:pt idx="26">
                  <c:v>8222.6754374108605</c:v>
                </c:pt>
                <c:pt idx="27">
                  <c:v>8216.8098192499492</c:v>
                </c:pt>
                <c:pt idx="28">
                  <c:v>8239.5765368546399</c:v>
                </c:pt>
                <c:pt idx="29">
                  <c:v>8226.4887411057698</c:v>
                </c:pt>
              </c:numCache>
            </c:numRef>
          </c:val>
          <c:smooth val="0"/>
          <c:extLst>
            <c:ext xmlns:c16="http://schemas.microsoft.com/office/drawing/2014/chart" uri="{C3380CC4-5D6E-409C-BE32-E72D297353CC}">
              <c16:uniqueId val="{00000001-E85E-504D-8C09-2E80BB17E51B}"/>
            </c:ext>
          </c:extLst>
        </c:ser>
        <c:ser>
          <c:idx val="2"/>
          <c:order val="2"/>
          <c:tx>
            <c:strRef>
              <c:f>'actual data'!$D$1</c:f>
              <c:strCache>
                <c:ptCount val="1"/>
                <c:pt idx="0">
                  <c:v>YHat_Upper</c:v>
                </c:pt>
              </c:strCache>
            </c:strRef>
          </c:tx>
          <c:spPr>
            <a:ln cmpd="sng">
              <a:solidFill>
                <a:srgbClr val="FBBC04"/>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data'!$D$2:$D$31</c:f>
              <c:numCache>
                <c:formatCode>General</c:formatCode>
                <c:ptCount val="30"/>
                <c:pt idx="0">
                  <c:v>10679.5333451878</c:v>
                </c:pt>
                <c:pt idx="1">
                  <c:v>10504.8730853383</c:v>
                </c:pt>
                <c:pt idx="2">
                  <c:v>10636.2540730737</c:v>
                </c:pt>
                <c:pt idx="3">
                  <c:v>10522.068287850399</c:v>
                </c:pt>
                <c:pt idx="4">
                  <c:v>10549.6588615854</c:v>
                </c:pt>
                <c:pt idx="5">
                  <c:v>10528.4309840602</c:v>
                </c:pt>
                <c:pt idx="6">
                  <c:v>10656.3453788641</c:v>
                </c:pt>
                <c:pt idx="7">
                  <c:v>10521.685199437699</c:v>
                </c:pt>
                <c:pt idx="8">
                  <c:v>10389.375143789601</c:v>
                </c:pt>
                <c:pt idx="9">
                  <c:v>10534.780650626701</c:v>
                </c:pt>
                <c:pt idx="10">
                  <c:v>10412.2419660716</c:v>
                </c:pt>
                <c:pt idx="11">
                  <c:v>10529.788202841501</c:v>
                </c:pt>
                <c:pt idx="12">
                  <c:v>10420.0157489099</c:v>
                </c:pt>
                <c:pt idx="13">
                  <c:v>10433.821715829499</c:v>
                </c:pt>
                <c:pt idx="14">
                  <c:v>10454.187805072999</c:v>
                </c:pt>
                <c:pt idx="15">
                  <c:v>10508.194494228301</c:v>
                </c:pt>
                <c:pt idx="16">
                  <c:v>10623.7985061613</c:v>
                </c:pt>
                <c:pt idx="17">
                  <c:v>10506.8425433061</c:v>
                </c:pt>
                <c:pt idx="18">
                  <c:v>10631.336684575401</c:v>
                </c:pt>
                <c:pt idx="19">
                  <c:v>10572.726121125001</c:v>
                </c:pt>
                <c:pt idx="20">
                  <c:v>10665.5308077136</c:v>
                </c:pt>
                <c:pt idx="21">
                  <c:v>10564.434078484001</c:v>
                </c:pt>
                <c:pt idx="22">
                  <c:v>10703.599446737901</c:v>
                </c:pt>
                <c:pt idx="23">
                  <c:v>10777.146242909699</c:v>
                </c:pt>
                <c:pt idx="24">
                  <c:v>10813.422577293801</c:v>
                </c:pt>
                <c:pt idx="25">
                  <c:v>10846.5257307301</c:v>
                </c:pt>
                <c:pt idx="26">
                  <c:v>10887.4569279112</c:v>
                </c:pt>
                <c:pt idx="27">
                  <c:v>10925.7315164147</c:v>
                </c:pt>
                <c:pt idx="28">
                  <c:v>10862.9053006247</c:v>
                </c:pt>
                <c:pt idx="29">
                  <c:v>10849.513900001801</c:v>
                </c:pt>
              </c:numCache>
            </c:numRef>
          </c:val>
          <c:smooth val="0"/>
          <c:extLst>
            <c:ext xmlns:c16="http://schemas.microsoft.com/office/drawing/2014/chart" uri="{C3380CC4-5D6E-409C-BE32-E72D297353CC}">
              <c16:uniqueId val="{00000002-E85E-504D-8C09-2E80BB17E51B}"/>
            </c:ext>
          </c:extLst>
        </c:ser>
        <c:ser>
          <c:idx val="3"/>
          <c:order val="3"/>
          <c:tx>
            <c:strRef>
              <c:f>'actual data'!$E$1</c:f>
              <c:strCache>
                <c:ptCount val="1"/>
                <c:pt idx="0">
                  <c:v>YHat-predicted Close Price</c:v>
                </c:pt>
              </c:strCache>
            </c:strRef>
          </c:tx>
          <c:spPr>
            <a:ln cmpd="sng">
              <a:solidFill>
                <a:srgbClr val="34A853"/>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data'!$E$2:$E$31</c:f>
              <c:numCache>
                <c:formatCode>General</c:formatCode>
                <c:ptCount val="30"/>
                <c:pt idx="0">
                  <c:v>9300.9387433947995</c:v>
                </c:pt>
                <c:pt idx="1">
                  <c:v>9282.0649067401391</c:v>
                </c:pt>
                <c:pt idx="2">
                  <c:v>9264.7775998920206</c:v>
                </c:pt>
                <c:pt idx="3">
                  <c:v>9220.7579084031004</c:v>
                </c:pt>
                <c:pt idx="4">
                  <c:v>9217.9357384680097</c:v>
                </c:pt>
                <c:pt idx="5">
                  <c:v>9183.88082651677</c:v>
                </c:pt>
                <c:pt idx="6">
                  <c:v>9170.0159330540191</c:v>
                </c:pt>
                <c:pt idx="7">
                  <c:v>9139.0684886940708</c:v>
                </c:pt>
                <c:pt idx="8">
                  <c:v>9141.9190968696803</c:v>
                </c:pt>
                <c:pt idx="9">
                  <c:v>9149.0957848457001</c:v>
                </c:pt>
                <c:pt idx="10">
                  <c:v>9131.93594332045</c:v>
                </c:pt>
                <c:pt idx="11">
                  <c:v>9157.9466056004894</c:v>
                </c:pt>
                <c:pt idx="12">
                  <c:v>9154.2031348476903</c:v>
                </c:pt>
                <c:pt idx="13">
                  <c:v>9171.5723059267893</c:v>
                </c:pt>
                <c:pt idx="14">
                  <c:v>9172.17585062531</c:v>
                </c:pt>
                <c:pt idx="15">
                  <c:v>9206.2526107108497</c:v>
                </c:pt>
                <c:pt idx="16">
                  <c:v>9243.6678752840198</c:v>
                </c:pt>
                <c:pt idx="17">
                  <c:v>9255.0914797505393</c:v>
                </c:pt>
                <c:pt idx="18">
                  <c:v>9307.3749154998895</c:v>
                </c:pt>
                <c:pt idx="19">
                  <c:v>9326.9670881013808</c:v>
                </c:pt>
                <c:pt idx="20">
                  <c:v>9364.1542622366906</c:v>
                </c:pt>
                <c:pt idx="21">
                  <c:v>9380.5398080970408</c:v>
                </c:pt>
                <c:pt idx="22">
                  <c:v>9425.9214462390901</c:v>
                </c:pt>
                <c:pt idx="23">
                  <c:v>9469.8141388351996</c:v>
                </c:pt>
                <c:pt idx="24">
                  <c:v>9482.6398071599997</c:v>
                </c:pt>
                <c:pt idx="25">
                  <c:v>9531.1137694536592</c:v>
                </c:pt>
                <c:pt idx="26">
                  <c:v>9541.6672350914396</c:v>
                </c:pt>
                <c:pt idx="27">
                  <c:v>9564.6911537372598</c:v>
                </c:pt>
                <c:pt idx="28">
                  <c:v>9562.0168647562896</c:v>
                </c:pt>
                <c:pt idx="29">
                  <c:v>9583.7911504644198</c:v>
                </c:pt>
              </c:numCache>
            </c:numRef>
          </c:val>
          <c:smooth val="0"/>
          <c:extLst>
            <c:ext xmlns:c16="http://schemas.microsoft.com/office/drawing/2014/chart" uri="{C3380CC4-5D6E-409C-BE32-E72D297353CC}">
              <c16:uniqueId val="{00000003-E85E-504D-8C09-2E80BB17E51B}"/>
            </c:ext>
          </c:extLst>
        </c:ser>
        <c:dLbls>
          <c:showLegendKey val="0"/>
          <c:showVal val="0"/>
          <c:showCatName val="0"/>
          <c:showSerName val="0"/>
          <c:showPercent val="0"/>
          <c:showBubbleSize val="0"/>
        </c:dLbls>
        <c:smooth val="0"/>
        <c:axId val="115730463"/>
        <c:axId val="400507946"/>
      </c:lineChart>
      <c:dateAx>
        <c:axId val="115730463"/>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Date</a:t>
                </a:r>
              </a:p>
            </c:rich>
          </c:tx>
          <c:overlay val="0"/>
        </c:title>
        <c:numFmt formatCode="m/d/yyyy" sourceLinked="1"/>
        <c:majorTickMark val="none"/>
        <c:minorTickMark val="none"/>
        <c:tickLblPos val="nextTo"/>
        <c:txPr>
          <a:bodyPr/>
          <a:lstStyle/>
          <a:p>
            <a:pPr lvl="0">
              <a:defRPr b="0">
                <a:solidFill>
                  <a:srgbClr val="000000"/>
                </a:solidFill>
                <a:latin typeface="+mn-lt"/>
              </a:defRPr>
            </a:pPr>
            <a:endParaRPr lang="en-US"/>
          </a:p>
        </c:txPr>
        <c:crossAx val="400507946"/>
        <c:crosses val="autoZero"/>
        <c:auto val="1"/>
        <c:lblOffset val="100"/>
        <c:baseTimeUnit val="days"/>
      </c:dateAx>
      <c:valAx>
        <c:axId val="40050794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5730463"/>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578D34-1B17-C644-89A5-73AFA78D2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E80BD8-3E68-A248-ACB9-E58249EBF2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55EBE-897F-C146-8C90-5ED1C053B0BF}" type="datetime1">
              <a:rPr lang="en-US" smtClean="0"/>
              <a:t>3/14/21</a:t>
            </a:fld>
            <a:endParaRPr lang="en-US"/>
          </a:p>
        </p:txBody>
      </p:sp>
      <p:sp>
        <p:nvSpPr>
          <p:cNvPr id="4" name="Footer Placeholder 3">
            <a:extLst>
              <a:ext uri="{FF2B5EF4-FFF2-40B4-BE49-F238E27FC236}">
                <a16:creationId xmlns:a16="http://schemas.microsoft.com/office/drawing/2014/main" id="{C4AC73C9-7CE2-704C-84F5-6DAFE27D9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0047E1-7770-2E44-86EE-52EEEB959F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97CD0B-A83E-4342-8F8E-A5A766A73707}" type="slidenum">
              <a:rPr lang="en-US" smtClean="0"/>
              <a:t>‹#›</a:t>
            </a:fld>
            <a:endParaRPr lang="en-US"/>
          </a:p>
        </p:txBody>
      </p:sp>
    </p:spTree>
    <p:extLst>
      <p:ext uri="{BB962C8B-B14F-4D97-AF65-F5344CB8AC3E}">
        <p14:creationId xmlns:p14="http://schemas.microsoft.com/office/powerpoint/2010/main" val="25853895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193E4-F2A6-9843-B60D-65C823436CB4}" type="datetime1">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D2BF-8FD6-7543-97C0-A657551382FA}" type="slidenum">
              <a:rPr lang="en-US" smtClean="0"/>
              <a:t>‹#›</a:t>
            </a:fld>
            <a:endParaRPr lang="en-US"/>
          </a:p>
        </p:txBody>
      </p:sp>
    </p:spTree>
    <p:extLst>
      <p:ext uri="{BB962C8B-B14F-4D97-AF65-F5344CB8AC3E}">
        <p14:creationId xmlns:p14="http://schemas.microsoft.com/office/powerpoint/2010/main" val="3669195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62C9-4D58-4144-9BA9-F214A0AD3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B39DF-1556-0A47-B3BC-E028DD8A1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EFCD9-77F7-BE4D-A2D4-3BEF661F6B11}"/>
              </a:ext>
            </a:extLst>
          </p:cNvPr>
          <p:cNvSpPr>
            <a:spLocks noGrp="1"/>
          </p:cNvSpPr>
          <p:nvPr>
            <p:ph type="dt" sz="half" idx="10"/>
          </p:nvPr>
        </p:nvSpPr>
        <p:spPr/>
        <p:txBody>
          <a:bodyPr/>
          <a:lstStyle/>
          <a:p>
            <a:fld id="{1110A39B-1C5E-9B48-B073-0841C04F396F}" type="datetime1">
              <a:rPr lang="en-US" smtClean="0"/>
              <a:t>3/14/21</a:t>
            </a:fld>
            <a:endParaRPr lang="en-US"/>
          </a:p>
        </p:txBody>
      </p:sp>
      <p:sp>
        <p:nvSpPr>
          <p:cNvPr id="5" name="Footer Placeholder 4">
            <a:extLst>
              <a:ext uri="{FF2B5EF4-FFF2-40B4-BE49-F238E27FC236}">
                <a16:creationId xmlns:a16="http://schemas.microsoft.com/office/drawing/2014/main" id="{E6F510EE-4349-244A-B3C9-150617547650}"/>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97BF15B-B8CB-FB45-9C9A-418FF3651E27}"/>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405020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581E-3F15-EE48-A8B6-41C23C3B5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90F06D-FF79-A648-8A6B-88B6E4E2B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54B48-1703-6C47-B230-93C0A2A559FA}"/>
              </a:ext>
            </a:extLst>
          </p:cNvPr>
          <p:cNvSpPr>
            <a:spLocks noGrp="1"/>
          </p:cNvSpPr>
          <p:nvPr>
            <p:ph type="dt" sz="half" idx="10"/>
          </p:nvPr>
        </p:nvSpPr>
        <p:spPr/>
        <p:txBody>
          <a:bodyPr/>
          <a:lstStyle/>
          <a:p>
            <a:fld id="{F80D493A-80C4-1249-B65A-07E1BC0F79B6}" type="datetime1">
              <a:rPr lang="en-US" smtClean="0"/>
              <a:t>3/14/21</a:t>
            </a:fld>
            <a:endParaRPr lang="en-US"/>
          </a:p>
        </p:txBody>
      </p:sp>
      <p:sp>
        <p:nvSpPr>
          <p:cNvPr id="5" name="Footer Placeholder 4">
            <a:extLst>
              <a:ext uri="{FF2B5EF4-FFF2-40B4-BE49-F238E27FC236}">
                <a16:creationId xmlns:a16="http://schemas.microsoft.com/office/drawing/2014/main" id="{D6270ABC-0DF3-7C46-BB6A-758802092A09}"/>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137C877-0856-8C48-B52F-C495AA69B721}"/>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235819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D4CA0-E32C-F54C-A8F6-61467F64B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E9348-F52C-B748-B748-9F2C89434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BB40C-C736-474C-BC48-B7FCE1E6981D}"/>
              </a:ext>
            </a:extLst>
          </p:cNvPr>
          <p:cNvSpPr>
            <a:spLocks noGrp="1"/>
          </p:cNvSpPr>
          <p:nvPr>
            <p:ph type="dt" sz="half" idx="10"/>
          </p:nvPr>
        </p:nvSpPr>
        <p:spPr/>
        <p:txBody>
          <a:bodyPr/>
          <a:lstStyle/>
          <a:p>
            <a:fld id="{ACEFEF37-B7A9-C247-846F-344A4C91A98C}" type="datetime1">
              <a:rPr lang="en-US" smtClean="0"/>
              <a:t>3/14/21</a:t>
            </a:fld>
            <a:endParaRPr lang="en-US"/>
          </a:p>
        </p:txBody>
      </p:sp>
      <p:sp>
        <p:nvSpPr>
          <p:cNvPr id="5" name="Footer Placeholder 4">
            <a:extLst>
              <a:ext uri="{FF2B5EF4-FFF2-40B4-BE49-F238E27FC236}">
                <a16:creationId xmlns:a16="http://schemas.microsoft.com/office/drawing/2014/main" id="{82E0090B-5ABD-3446-9AC2-61C40037E7C0}"/>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430BE075-7731-2F4A-8AA7-205C32C0B0AD}"/>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250976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8F52-6652-4643-9CDC-62EF86520F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DF216-C28B-4341-AB76-CE0932109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A8953-688E-B147-89AB-BBA6924A54F3}"/>
              </a:ext>
            </a:extLst>
          </p:cNvPr>
          <p:cNvSpPr>
            <a:spLocks noGrp="1"/>
          </p:cNvSpPr>
          <p:nvPr>
            <p:ph type="dt" sz="half" idx="10"/>
          </p:nvPr>
        </p:nvSpPr>
        <p:spPr/>
        <p:txBody>
          <a:bodyPr/>
          <a:lstStyle/>
          <a:p>
            <a:fld id="{F4F646C7-1E85-BF4E-B6E9-6E53D5A0D0BA}" type="datetime1">
              <a:rPr lang="en-US" smtClean="0"/>
              <a:t>3/14/21</a:t>
            </a:fld>
            <a:endParaRPr lang="en-US"/>
          </a:p>
        </p:txBody>
      </p:sp>
      <p:sp>
        <p:nvSpPr>
          <p:cNvPr id="5" name="Footer Placeholder 4">
            <a:extLst>
              <a:ext uri="{FF2B5EF4-FFF2-40B4-BE49-F238E27FC236}">
                <a16:creationId xmlns:a16="http://schemas.microsoft.com/office/drawing/2014/main" id="{1F5FDD34-A404-E14B-AF1A-A7B26C7174FC}"/>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D730E65E-04B5-844C-B282-F7B4AC48153D}"/>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62480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D360-F74A-054E-AA3D-163D16417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019002-114D-FA4E-BC0A-1EF086113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7AFAA-4D5A-3A40-91FF-CE9CCB2D8E1F}"/>
              </a:ext>
            </a:extLst>
          </p:cNvPr>
          <p:cNvSpPr>
            <a:spLocks noGrp="1"/>
          </p:cNvSpPr>
          <p:nvPr>
            <p:ph type="dt" sz="half" idx="10"/>
          </p:nvPr>
        </p:nvSpPr>
        <p:spPr/>
        <p:txBody>
          <a:bodyPr/>
          <a:lstStyle/>
          <a:p>
            <a:fld id="{056BBB1C-EE07-A241-8368-E29E733AD285}" type="datetime1">
              <a:rPr lang="en-US" smtClean="0"/>
              <a:t>3/14/21</a:t>
            </a:fld>
            <a:endParaRPr lang="en-US"/>
          </a:p>
        </p:txBody>
      </p:sp>
      <p:sp>
        <p:nvSpPr>
          <p:cNvPr id="5" name="Footer Placeholder 4">
            <a:extLst>
              <a:ext uri="{FF2B5EF4-FFF2-40B4-BE49-F238E27FC236}">
                <a16:creationId xmlns:a16="http://schemas.microsoft.com/office/drawing/2014/main" id="{42CDC5A5-D0C2-F047-9E24-F51C4608BA91}"/>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B0EC1FF-B105-DF48-A0FA-AFEF95E2F46E}"/>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80667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2FA-E026-2A4C-83EB-DC36BAE8C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5B98C-8BF3-1F4A-B2C3-6F0B9C983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3D088-E613-2340-A9D2-261052911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14FDE-2885-AB49-B990-3834661777C6}"/>
              </a:ext>
            </a:extLst>
          </p:cNvPr>
          <p:cNvSpPr>
            <a:spLocks noGrp="1"/>
          </p:cNvSpPr>
          <p:nvPr>
            <p:ph type="dt" sz="half" idx="10"/>
          </p:nvPr>
        </p:nvSpPr>
        <p:spPr/>
        <p:txBody>
          <a:bodyPr/>
          <a:lstStyle/>
          <a:p>
            <a:fld id="{4B7FA805-F30A-DE40-BE37-9E6E20F44C53}" type="datetime1">
              <a:rPr lang="en-US" smtClean="0"/>
              <a:t>3/14/21</a:t>
            </a:fld>
            <a:endParaRPr lang="en-US"/>
          </a:p>
        </p:txBody>
      </p:sp>
      <p:sp>
        <p:nvSpPr>
          <p:cNvPr id="6" name="Footer Placeholder 5">
            <a:extLst>
              <a:ext uri="{FF2B5EF4-FFF2-40B4-BE49-F238E27FC236}">
                <a16:creationId xmlns:a16="http://schemas.microsoft.com/office/drawing/2014/main" id="{BD492198-A895-E445-8B10-517BAFDD379B}"/>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AA280C25-FB34-944C-B4DF-5095B24D6160}"/>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142329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A498-948B-7349-9942-9DA6945DE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F34A5-929A-3B42-AC62-BCFEB103A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88324-6E25-1249-878E-EF0B17F94D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56CE1-0F2C-2945-9DAC-719145058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2353C-525F-8E44-9109-B101058F1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9692C-38C7-DD47-9968-6FC8D5F77079}"/>
              </a:ext>
            </a:extLst>
          </p:cNvPr>
          <p:cNvSpPr>
            <a:spLocks noGrp="1"/>
          </p:cNvSpPr>
          <p:nvPr>
            <p:ph type="dt" sz="half" idx="10"/>
          </p:nvPr>
        </p:nvSpPr>
        <p:spPr/>
        <p:txBody>
          <a:bodyPr/>
          <a:lstStyle/>
          <a:p>
            <a:fld id="{D93D3150-9FEC-624D-9B0B-699E27DAD976}" type="datetime1">
              <a:rPr lang="en-US" smtClean="0"/>
              <a:t>3/14/21</a:t>
            </a:fld>
            <a:endParaRPr lang="en-US"/>
          </a:p>
        </p:txBody>
      </p:sp>
      <p:sp>
        <p:nvSpPr>
          <p:cNvPr id="8" name="Footer Placeholder 7">
            <a:extLst>
              <a:ext uri="{FF2B5EF4-FFF2-40B4-BE49-F238E27FC236}">
                <a16:creationId xmlns:a16="http://schemas.microsoft.com/office/drawing/2014/main" id="{62E78A16-D10D-0D4A-A662-083D27F36FEB}"/>
              </a:ext>
            </a:extLst>
          </p:cNvPr>
          <p:cNvSpPr>
            <a:spLocks noGrp="1"/>
          </p:cNvSpPr>
          <p:nvPr>
            <p:ph type="ftr" sz="quarter" idx="11"/>
          </p:nvPr>
        </p:nvSpPr>
        <p:spPr/>
        <p:txBody>
          <a:bodyPr/>
          <a:lstStyle/>
          <a:p>
            <a:r>
              <a:rPr lang="en-US"/>
              <a:t>Created by Charlie Burds, Emmanuel Martinez &amp; George Quintanilla</a:t>
            </a:r>
          </a:p>
        </p:txBody>
      </p:sp>
      <p:sp>
        <p:nvSpPr>
          <p:cNvPr id="9" name="Slide Number Placeholder 8">
            <a:extLst>
              <a:ext uri="{FF2B5EF4-FFF2-40B4-BE49-F238E27FC236}">
                <a16:creationId xmlns:a16="http://schemas.microsoft.com/office/drawing/2014/main" id="{AB78B218-BF59-C843-BE22-00519B3600AE}"/>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0681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D1AE-FF64-DB41-95C7-C8DA3594F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0F410-1B47-3F48-A40A-864EA0E09CB1}"/>
              </a:ext>
            </a:extLst>
          </p:cNvPr>
          <p:cNvSpPr>
            <a:spLocks noGrp="1"/>
          </p:cNvSpPr>
          <p:nvPr>
            <p:ph type="dt" sz="half" idx="10"/>
          </p:nvPr>
        </p:nvSpPr>
        <p:spPr/>
        <p:txBody>
          <a:bodyPr/>
          <a:lstStyle/>
          <a:p>
            <a:fld id="{F4101C3D-C5D8-3442-9340-57031F903B17}" type="datetime1">
              <a:rPr lang="en-US" smtClean="0"/>
              <a:t>3/14/21</a:t>
            </a:fld>
            <a:endParaRPr lang="en-US"/>
          </a:p>
        </p:txBody>
      </p:sp>
      <p:sp>
        <p:nvSpPr>
          <p:cNvPr id="4" name="Footer Placeholder 3">
            <a:extLst>
              <a:ext uri="{FF2B5EF4-FFF2-40B4-BE49-F238E27FC236}">
                <a16:creationId xmlns:a16="http://schemas.microsoft.com/office/drawing/2014/main" id="{B26ED689-53DB-5F4D-B012-FB69C22DBD31}"/>
              </a:ext>
            </a:extLst>
          </p:cNvPr>
          <p:cNvSpPr>
            <a:spLocks noGrp="1"/>
          </p:cNvSpPr>
          <p:nvPr>
            <p:ph type="ftr" sz="quarter" idx="11"/>
          </p:nvPr>
        </p:nvSpPr>
        <p:spPr/>
        <p:txBody>
          <a:bodyPr/>
          <a:lstStyle/>
          <a:p>
            <a:r>
              <a:rPr lang="en-US"/>
              <a:t>Created by Charlie Burds, Emmanuel Martinez &amp; George Quintanilla</a:t>
            </a:r>
          </a:p>
        </p:txBody>
      </p:sp>
      <p:sp>
        <p:nvSpPr>
          <p:cNvPr id="5" name="Slide Number Placeholder 4">
            <a:extLst>
              <a:ext uri="{FF2B5EF4-FFF2-40B4-BE49-F238E27FC236}">
                <a16:creationId xmlns:a16="http://schemas.microsoft.com/office/drawing/2014/main" id="{A9CE065E-E24B-464E-BF2A-9E5A88144BD4}"/>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172215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26A22-C974-0140-B27B-7E0EC6391EF3}"/>
              </a:ext>
            </a:extLst>
          </p:cNvPr>
          <p:cNvSpPr>
            <a:spLocks noGrp="1"/>
          </p:cNvSpPr>
          <p:nvPr>
            <p:ph type="dt" sz="half" idx="10"/>
          </p:nvPr>
        </p:nvSpPr>
        <p:spPr/>
        <p:txBody>
          <a:bodyPr/>
          <a:lstStyle/>
          <a:p>
            <a:fld id="{4F3B2620-498F-0D4A-B87F-6A876788E8D2}" type="datetime1">
              <a:rPr lang="en-US" smtClean="0"/>
              <a:t>3/14/21</a:t>
            </a:fld>
            <a:endParaRPr lang="en-US"/>
          </a:p>
        </p:txBody>
      </p:sp>
      <p:sp>
        <p:nvSpPr>
          <p:cNvPr id="3" name="Footer Placeholder 2">
            <a:extLst>
              <a:ext uri="{FF2B5EF4-FFF2-40B4-BE49-F238E27FC236}">
                <a16:creationId xmlns:a16="http://schemas.microsoft.com/office/drawing/2014/main" id="{0BB499D5-A326-224E-B8FB-5034C4742317}"/>
              </a:ext>
            </a:extLst>
          </p:cNvPr>
          <p:cNvSpPr>
            <a:spLocks noGrp="1"/>
          </p:cNvSpPr>
          <p:nvPr>
            <p:ph type="ftr" sz="quarter" idx="11"/>
          </p:nvPr>
        </p:nvSpPr>
        <p:spPr/>
        <p:txBody>
          <a:bodyPr/>
          <a:lstStyle/>
          <a:p>
            <a:r>
              <a:rPr lang="en-US"/>
              <a:t>Created by Charlie Burds, Emmanuel Martinez &amp; George Quintanilla</a:t>
            </a:r>
          </a:p>
        </p:txBody>
      </p:sp>
      <p:sp>
        <p:nvSpPr>
          <p:cNvPr id="4" name="Slide Number Placeholder 3">
            <a:extLst>
              <a:ext uri="{FF2B5EF4-FFF2-40B4-BE49-F238E27FC236}">
                <a16:creationId xmlns:a16="http://schemas.microsoft.com/office/drawing/2014/main" id="{C30386BF-FC4C-AE43-83C0-F1D2D3323407}"/>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99090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1063-0EE4-0E47-A0D3-06EEA4600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CCE1-D1C4-D147-A2E6-75B593982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773C7-33E2-B04A-BCAA-B2FA56595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3807E-18BE-9D4F-8FD3-AD7582BDD4C8}"/>
              </a:ext>
            </a:extLst>
          </p:cNvPr>
          <p:cNvSpPr>
            <a:spLocks noGrp="1"/>
          </p:cNvSpPr>
          <p:nvPr>
            <p:ph type="dt" sz="half" idx="10"/>
          </p:nvPr>
        </p:nvSpPr>
        <p:spPr/>
        <p:txBody>
          <a:bodyPr/>
          <a:lstStyle/>
          <a:p>
            <a:fld id="{37A6CF3D-70B1-334C-A8E5-B67E9977C09A}" type="datetime1">
              <a:rPr lang="en-US" smtClean="0"/>
              <a:t>3/14/21</a:t>
            </a:fld>
            <a:endParaRPr lang="en-US"/>
          </a:p>
        </p:txBody>
      </p:sp>
      <p:sp>
        <p:nvSpPr>
          <p:cNvPr id="6" name="Footer Placeholder 5">
            <a:extLst>
              <a:ext uri="{FF2B5EF4-FFF2-40B4-BE49-F238E27FC236}">
                <a16:creationId xmlns:a16="http://schemas.microsoft.com/office/drawing/2014/main" id="{8DA3E476-EA71-F24E-B8C3-5EDA6997B7F8}"/>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6A68E676-0D4D-334C-92F0-AF9AEA5C8734}"/>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710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20BF-805B-5E41-B19C-644965569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B0D2F8-D79C-7C42-928E-BEF21BE6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F9C88-EFA1-E345-B00B-C85A602FC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9774F-2B0C-224C-9588-1089E1742223}"/>
              </a:ext>
            </a:extLst>
          </p:cNvPr>
          <p:cNvSpPr>
            <a:spLocks noGrp="1"/>
          </p:cNvSpPr>
          <p:nvPr>
            <p:ph type="dt" sz="half" idx="10"/>
          </p:nvPr>
        </p:nvSpPr>
        <p:spPr/>
        <p:txBody>
          <a:bodyPr/>
          <a:lstStyle/>
          <a:p>
            <a:fld id="{C660DAC1-A084-814A-89E7-600111F867A9}" type="datetime1">
              <a:rPr lang="en-US" smtClean="0"/>
              <a:t>3/14/21</a:t>
            </a:fld>
            <a:endParaRPr lang="en-US"/>
          </a:p>
        </p:txBody>
      </p:sp>
      <p:sp>
        <p:nvSpPr>
          <p:cNvPr id="6" name="Footer Placeholder 5">
            <a:extLst>
              <a:ext uri="{FF2B5EF4-FFF2-40B4-BE49-F238E27FC236}">
                <a16:creationId xmlns:a16="http://schemas.microsoft.com/office/drawing/2014/main" id="{E9578030-5307-6742-A8F5-95A3F29328FF}"/>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302C3308-1D1B-F14B-B089-7B0F1D2623BB}"/>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5977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BAAC6-A7B4-8842-93F6-D0728A3FF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083338-C94C-E745-AAA0-4AD9EE83C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2C4A-9E84-D84E-82F7-48E5613BD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C5442-1782-8347-A075-64615B106623}" type="datetime1">
              <a:rPr lang="en-US" smtClean="0"/>
              <a:t>3/14/21</a:t>
            </a:fld>
            <a:endParaRPr lang="en-US"/>
          </a:p>
        </p:txBody>
      </p:sp>
      <p:sp>
        <p:nvSpPr>
          <p:cNvPr id="5" name="Footer Placeholder 4">
            <a:extLst>
              <a:ext uri="{FF2B5EF4-FFF2-40B4-BE49-F238E27FC236}">
                <a16:creationId xmlns:a16="http://schemas.microsoft.com/office/drawing/2014/main" id="{D07FDF97-4528-1A4D-A385-220D1D51E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61C3C3BE-900C-8249-A1EC-7D11B5358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5FA95-FC72-BC4C-84BE-762789FC940C}" type="slidenum">
              <a:rPr lang="en-US" smtClean="0"/>
              <a:t>‹#›</a:t>
            </a:fld>
            <a:endParaRPr lang="en-US"/>
          </a:p>
        </p:txBody>
      </p:sp>
    </p:spTree>
    <p:extLst>
      <p:ext uri="{BB962C8B-B14F-4D97-AF65-F5344CB8AC3E}">
        <p14:creationId xmlns:p14="http://schemas.microsoft.com/office/powerpoint/2010/main" val="421845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light&#10;&#10;Description automatically generated">
            <a:extLst>
              <a:ext uri="{FF2B5EF4-FFF2-40B4-BE49-F238E27FC236}">
                <a16:creationId xmlns:a16="http://schemas.microsoft.com/office/drawing/2014/main" id="{D70AE523-7445-E948-8C37-A281C1D2CB11}"/>
              </a:ext>
            </a:extLst>
          </p:cNvPr>
          <p:cNvPicPr>
            <a:picLocks noChangeAspect="1"/>
          </p:cNvPicPr>
          <p:nvPr/>
        </p:nvPicPr>
        <p:blipFill rotWithShape="1">
          <a:blip r:embed="rId2">
            <a:alphaModFix amt="50000"/>
          </a:blip>
          <a:srcRect b="10000"/>
          <a:stretch/>
        </p:blipFill>
        <p:spPr>
          <a:xfrm>
            <a:off x="20" y="1"/>
            <a:ext cx="12191980" cy="6857999"/>
          </a:xfrm>
          <a:prstGeom prst="rect">
            <a:avLst/>
          </a:prstGeom>
        </p:spPr>
      </p:pic>
      <p:sp>
        <p:nvSpPr>
          <p:cNvPr id="2" name="TextBox 1">
            <a:extLst>
              <a:ext uri="{FF2B5EF4-FFF2-40B4-BE49-F238E27FC236}">
                <a16:creationId xmlns:a16="http://schemas.microsoft.com/office/drawing/2014/main" id="{06BFF155-E968-8F46-BFA7-CE503761E078}"/>
              </a:ext>
            </a:extLst>
          </p:cNvPr>
          <p:cNvSpPr txBox="1"/>
          <p:nvPr/>
        </p:nvSpPr>
        <p:spPr>
          <a:xfrm>
            <a:off x="838200" y="1122362"/>
            <a:ext cx="105156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rgbClr val="FFFFFF"/>
                </a:solidFill>
                <a:latin typeface="Palatino Linotype" panose="02040502050505030304" pitchFamily="18" charset="0"/>
                <a:ea typeface="+mj-ea"/>
                <a:cs typeface="+mj-cs"/>
              </a:rPr>
              <a:t>Cryptocurrency Crystal Ball</a:t>
            </a:r>
          </a:p>
          <a:p>
            <a:pPr algn="ctr">
              <a:lnSpc>
                <a:spcPct val="90000"/>
              </a:lnSpc>
              <a:spcBef>
                <a:spcPct val="0"/>
              </a:spcBef>
              <a:spcAft>
                <a:spcPts val="600"/>
              </a:spcAft>
            </a:pPr>
            <a:r>
              <a:rPr lang="en-US" sz="4400" dirty="0">
                <a:solidFill>
                  <a:srgbClr val="FFFFFF"/>
                </a:solidFill>
                <a:latin typeface="+mj-lt"/>
                <a:ea typeface="+mj-ea"/>
                <a:cs typeface="+mj-cs"/>
              </a:rPr>
              <a:t>	 … </a:t>
            </a:r>
            <a:r>
              <a:rPr lang="en-US" sz="4400" dirty="0">
                <a:solidFill>
                  <a:srgbClr val="FFFFFF"/>
                </a:solidFill>
                <a:latin typeface="Palatino Linotype" panose="02040502050505030304" pitchFamily="18" charset="0"/>
                <a:ea typeface="+mj-ea"/>
                <a:cs typeface="+mj-cs"/>
              </a:rPr>
              <a:t>a 30 days Forecast into Bitcoin</a:t>
            </a:r>
          </a:p>
        </p:txBody>
      </p:sp>
      <p:sp>
        <p:nvSpPr>
          <p:cNvPr id="8" name="Rectangle 7">
            <a:extLst>
              <a:ext uri="{FF2B5EF4-FFF2-40B4-BE49-F238E27FC236}">
                <a16:creationId xmlns:a16="http://schemas.microsoft.com/office/drawing/2014/main" id="{40D00758-ED8E-4E48-9BE7-14539436B786}"/>
              </a:ext>
            </a:extLst>
          </p:cNvPr>
          <p:cNvSpPr/>
          <p:nvPr/>
        </p:nvSpPr>
        <p:spPr>
          <a:xfrm>
            <a:off x="3907971" y="5735638"/>
            <a:ext cx="4528458" cy="490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8">
            <a:extLst>
              <a:ext uri="{FF2B5EF4-FFF2-40B4-BE49-F238E27FC236}">
                <a16:creationId xmlns:a16="http://schemas.microsoft.com/office/drawing/2014/main" id="{E2229167-2975-304C-832F-9A3163D0ED42}"/>
              </a:ext>
            </a:extLst>
          </p:cNvPr>
          <p:cNvSpPr>
            <a:spLocks noGrp="1"/>
          </p:cNvSpPr>
          <p:nvPr>
            <p:ph type="ftr" sz="quarter" idx="11"/>
          </p:nvPr>
        </p:nvSpPr>
        <p:spPr>
          <a:xfrm>
            <a:off x="3897085" y="6359751"/>
            <a:ext cx="4397829" cy="365125"/>
          </a:xfrm>
        </p:spPr>
        <p:txBody>
          <a:bodyPr/>
          <a:lstStyle/>
          <a:p>
            <a:r>
              <a:rPr lang="en-US"/>
              <a:t>Created by Charlie Burds, Emmanuel Martinez &amp; George Quintanilla</a:t>
            </a:r>
            <a:endParaRPr lang="en-US" dirty="0"/>
          </a:p>
        </p:txBody>
      </p:sp>
      <p:sp>
        <p:nvSpPr>
          <p:cNvPr id="14" name="Date Placeholder 13">
            <a:extLst>
              <a:ext uri="{FF2B5EF4-FFF2-40B4-BE49-F238E27FC236}">
                <a16:creationId xmlns:a16="http://schemas.microsoft.com/office/drawing/2014/main" id="{A04E7264-1A5B-C144-AE72-CDF569E4EED7}"/>
              </a:ext>
            </a:extLst>
          </p:cNvPr>
          <p:cNvSpPr>
            <a:spLocks noGrp="1"/>
          </p:cNvSpPr>
          <p:nvPr>
            <p:ph type="dt" sz="half" idx="10"/>
          </p:nvPr>
        </p:nvSpPr>
        <p:spPr/>
        <p:txBody>
          <a:bodyPr/>
          <a:lstStyle/>
          <a:p>
            <a:fld id="{98602E4D-43F8-EC44-A4A1-E5A1C0A37BF6}" type="datetime1">
              <a:rPr lang="en-US" smtClean="0"/>
              <a:t>3/14/21</a:t>
            </a:fld>
            <a:endParaRPr lang="en-US"/>
          </a:p>
        </p:txBody>
      </p:sp>
    </p:spTree>
    <p:extLst>
      <p:ext uri="{BB962C8B-B14F-4D97-AF65-F5344CB8AC3E}">
        <p14:creationId xmlns:p14="http://schemas.microsoft.com/office/powerpoint/2010/main" val="152475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3" y="301038"/>
            <a:ext cx="4343652" cy="553998"/>
          </a:xfrm>
          <a:prstGeom prst="rect">
            <a:avLst/>
          </a:prstGeom>
          <a:noFill/>
        </p:spPr>
        <p:txBody>
          <a:bodyPr wrap="square" rtlCol="0">
            <a:spAutoFit/>
          </a:bodyPr>
          <a:lstStyle/>
          <a:p>
            <a:r>
              <a:rPr lang="en-US" sz="3000" b="1" spc="100" dirty="0">
                <a:latin typeface="Palatino Linotype" panose="02040502050505030304" pitchFamily="18" charset="0"/>
              </a:rPr>
              <a:t>GRAPH 3 - BITCOIN</a:t>
            </a:r>
          </a:p>
        </p:txBody>
      </p:sp>
      <p:pic>
        <p:nvPicPr>
          <p:cNvPr id="3" name="Picture 2" descr="Graphical user interface, application, Teams&#10;&#10;Description automatically generated">
            <a:extLst>
              <a:ext uri="{FF2B5EF4-FFF2-40B4-BE49-F238E27FC236}">
                <a16:creationId xmlns:a16="http://schemas.microsoft.com/office/drawing/2014/main" id="{0FD887CB-90F1-4849-9860-18E425A34930}"/>
              </a:ext>
            </a:extLst>
          </p:cNvPr>
          <p:cNvPicPr/>
          <p:nvPr/>
        </p:nvPicPr>
        <p:blipFill rotWithShape="1">
          <a:blip r:embed="rId2">
            <a:extLst>
              <a:ext uri="{28A0092B-C50C-407E-A947-70E740481C1C}">
                <a14:useLocalDpi xmlns:a14="http://schemas.microsoft.com/office/drawing/2010/main" val="0"/>
              </a:ext>
            </a:extLst>
          </a:blip>
          <a:srcRect t="12293" b="-7069"/>
          <a:stretch/>
        </p:blipFill>
        <p:spPr>
          <a:xfrm>
            <a:off x="1489470" y="1714500"/>
            <a:ext cx="9213058" cy="4286250"/>
          </a:xfrm>
          <a:prstGeom prst="rect">
            <a:avLst/>
          </a:prstGeom>
        </p:spPr>
      </p:pic>
      <p:pic>
        <p:nvPicPr>
          <p:cNvPr id="4" name="Picture 3" descr="A picture containing light&#10;&#10;Description automatically generated">
            <a:extLst>
              <a:ext uri="{FF2B5EF4-FFF2-40B4-BE49-F238E27FC236}">
                <a16:creationId xmlns:a16="http://schemas.microsoft.com/office/drawing/2014/main" id="{8F07CB58-78FA-344D-AA6A-FC699F257426}"/>
              </a:ext>
            </a:extLst>
          </p:cNvPr>
          <p:cNvPicPr>
            <a:picLocks noChangeAspect="1"/>
          </p:cNvPicPr>
          <p:nvPr/>
        </p:nvPicPr>
        <p:blipFill>
          <a:blip r:embed="rId3"/>
          <a:stretch>
            <a:fillRect/>
          </a:stretch>
        </p:blipFill>
        <p:spPr>
          <a:xfrm>
            <a:off x="137060" y="152251"/>
            <a:ext cx="1405990" cy="880149"/>
          </a:xfrm>
          <a:prstGeom prst="rect">
            <a:avLst/>
          </a:prstGeom>
        </p:spPr>
      </p:pic>
      <p:sp>
        <p:nvSpPr>
          <p:cNvPr id="5" name="TextBox 4">
            <a:extLst>
              <a:ext uri="{FF2B5EF4-FFF2-40B4-BE49-F238E27FC236}">
                <a16:creationId xmlns:a16="http://schemas.microsoft.com/office/drawing/2014/main" id="{6C490DC0-3DBF-F544-9CA4-6DBB2A7917BF}"/>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1" name="Date Placeholder 10">
            <a:extLst>
              <a:ext uri="{FF2B5EF4-FFF2-40B4-BE49-F238E27FC236}">
                <a16:creationId xmlns:a16="http://schemas.microsoft.com/office/drawing/2014/main" id="{478A1C2C-56E1-0C47-910A-272C415DE0F4}"/>
              </a:ext>
            </a:extLst>
          </p:cNvPr>
          <p:cNvSpPr>
            <a:spLocks noGrp="1"/>
          </p:cNvSpPr>
          <p:nvPr>
            <p:ph type="dt" sz="half" idx="10"/>
          </p:nvPr>
        </p:nvSpPr>
        <p:spPr/>
        <p:txBody>
          <a:bodyPr/>
          <a:lstStyle/>
          <a:p>
            <a:fld id="{094CF6F7-DB0E-A649-8BD7-D90A11B80036}" type="datetime1">
              <a:rPr lang="en-US" smtClean="0"/>
              <a:t>3/14/21</a:t>
            </a:fld>
            <a:endParaRPr lang="en-US"/>
          </a:p>
        </p:txBody>
      </p:sp>
      <p:sp>
        <p:nvSpPr>
          <p:cNvPr id="12" name="Footer Placeholder 11">
            <a:extLst>
              <a:ext uri="{FF2B5EF4-FFF2-40B4-BE49-F238E27FC236}">
                <a16:creationId xmlns:a16="http://schemas.microsoft.com/office/drawing/2014/main" id="{0DB5377D-3EFF-3B4A-9D1E-010BC9E94192}"/>
              </a:ext>
            </a:extLst>
          </p:cNvPr>
          <p:cNvSpPr>
            <a:spLocks noGrp="1"/>
          </p:cNvSpPr>
          <p:nvPr>
            <p:ph type="ftr" sz="quarter" idx="11"/>
          </p:nvPr>
        </p:nvSpPr>
        <p:spPr>
          <a:xfrm>
            <a:off x="3905375" y="6374399"/>
            <a:ext cx="4362450" cy="365125"/>
          </a:xfrm>
        </p:spPr>
        <p:txBody>
          <a:bodyPr/>
          <a:lstStyle/>
          <a:p>
            <a:r>
              <a:rPr lang="en-US"/>
              <a:t>Created by Charlie Burds, Emmanuel Martinez &amp; George Quintanilla</a:t>
            </a:r>
          </a:p>
        </p:txBody>
      </p:sp>
    </p:spTree>
    <p:extLst>
      <p:ext uri="{BB962C8B-B14F-4D97-AF65-F5344CB8AC3E}">
        <p14:creationId xmlns:p14="http://schemas.microsoft.com/office/powerpoint/2010/main" val="114411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2" y="301038"/>
            <a:ext cx="4362577" cy="938719"/>
          </a:xfrm>
          <a:prstGeom prst="rect">
            <a:avLst/>
          </a:prstGeom>
          <a:noFill/>
        </p:spPr>
        <p:txBody>
          <a:bodyPr wrap="square" rtlCol="0">
            <a:spAutoFit/>
          </a:bodyPr>
          <a:lstStyle/>
          <a:p>
            <a:pPr algn="ctr"/>
            <a:r>
              <a:rPr lang="en-US" sz="3000" b="1" spc="100" dirty="0">
                <a:latin typeface="Palatino Linotype" panose="02040502050505030304" pitchFamily="18" charset="0"/>
              </a:rPr>
              <a:t>GRAPH 4 – BITCOIN </a:t>
            </a:r>
            <a:r>
              <a:rPr lang="en-US" sz="2500" spc="100" dirty="0">
                <a:latin typeface="Palatino Linotype" panose="02040502050505030304" pitchFamily="18" charset="0"/>
              </a:rPr>
              <a:t>30 days prediction</a:t>
            </a:r>
          </a:p>
        </p:txBody>
      </p:sp>
      <p:pic>
        <p:nvPicPr>
          <p:cNvPr id="4" name="Picture 3" descr="Timeline&#10;&#10;Description automatically generated with medium confidence">
            <a:extLst>
              <a:ext uri="{FF2B5EF4-FFF2-40B4-BE49-F238E27FC236}">
                <a16:creationId xmlns:a16="http://schemas.microsoft.com/office/drawing/2014/main" id="{4CD22976-7EED-AE42-B067-73A05BFD4C26}"/>
              </a:ext>
            </a:extLst>
          </p:cNvPr>
          <p:cNvPicPr/>
          <p:nvPr/>
        </p:nvPicPr>
        <p:blipFill>
          <a:blip r:embed="rId2">
            <a:extLst>
              <a:ext uri="{28A0092B-C50C-407E-A947-70E740481C1C}">
                <a14:useLocalDpi xmlns:a14="http://schemas.microsoft.com/office/drawing/2010/main" val="0"/>
              </a:ext>
            </a:extLst>
          </a:blip>
          <a:stretch>
            <a:fillRect/>
          </a:stretch>
        </p:blipFill>
        <p:spPr>
          <a:xfrm>
            <a:off x="1457573" y="1602580"/>
            <a:ext cx="9272339" cy="4412457"/>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5E28F523-542B-014A-BD19-18EF78902912}"/>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CD9450FA-3F4B-4143-AA66-E3EB62FCE067}"/>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4B653407-DD63-7B4F-B103-2F47CD5FA036}"/>
              </a:ext>
            </a:extLst>
          </p:cNvPr>
          <p:cNvSpPr>
            <a:spLocks noGrp="1"/>
          </p:cNvSpPr>
          <p:nvPr>
            <p:ph type="dt" sz="half" idx="10"/>
          </p:nvPr>
        </p:nvSpPr>
        <p:spPr/>
        <p:txBody>
          <a:bodyPr/>
          <a:lstStyle/>
          <a:p>
            <a:fld id="{FDD3159E-FC40-DD46-B38C-B3EBD528F00C}" type="datetime1">
              <a:rPr lang="en-US" smtClean="0"/>
              <a:t>3/14/21</a:t>
            </a:fld>
            <a:endParaRPr lang="en-US"/>
          </a:p>
        </p:txBody>
      </p:sp>
      <p:sp>
        <p:nvSpPr>
          <p:cNvPr id="13" name="Footer Placeholder 12">
            <a:extLst>
              <a:ext uri="{FF2B5EF4-FFF2-40B4-BE49-F238E27FC236}">
                <a16:creationId xmlns:a16="http://schemas.microsoft.com/office/drawing/2014/main" id="{74A4F88D-C785-A84D-B2E4-BD9D4D44C219}"/>
              </a:ext>
            </a:extLst>
          </p:cNvPr>
          <p:cNvSpPr>
            <a:spLocks noGrp="1"/>
          </p:cNvSpPr>
          <p:nvPr>
            <p:ph type="ftr" sz="quarter" idx="11"/>
          </p:nvPr>
        </p:nvSpPr>
        <p:spPr>
          <a:xfrm>
            <a:off x="3819459" y="6377860"/>
            <a:ext cx="4572002"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38418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3" y="301038"/>
            <a:ext cx="4343652" cy="938719"/>
          </a:xfrm>
          <a:prstGeom prst="rect">
            <a:avLst/>
          </a:prstGeom>
          <a:noFill/>
        </p:spPr>
        <p:txBody>
          <a:bodyPr wrap="square" rtlCol="0">
            <a:spAutoFit/>
          </a:bodyPr>
          <a:lstStyle/>
          <a:p>
            <a:pPr algn="ctr"/>
            <a:r>
              <a:rPr lang="en-US" sz="3000" b="1" spc="100" dirty="0">
                <a:latin typeface="Palatino Linotype" panose="02040502050505030304" pitchFamily="18" charset="0"/>
              </a:rPr>
              <a:t>GRAPH 5 – BITCOIN</a:t>
            </a:r>
          </a:p>
          <a:p>
            <a:pPr algn="ctr"/>
            <a:r>
              <a:rPr lang="en-US" sz="2500" spc="100" dirty="0">
                <a:latin typeface="Palatino Linotype" panose="02040502050505030304" pitchFamily="18" charset="0"/>
              </a:rPr>
              <a:t>30 days prediction</a:t>
            </a:r>
            <a:endParaRPr lang="en-US" sz="2500" b="1" spc="100" dirty="0">
              <a:latin typeface="Palatino Linotype" panose="02040502050505030304" pitchFamily="18" charset="0"/>
            </a:endParaRPr>
          </a:p>
        </p:txBody>
      </p:sp>
      <p:pic>
        <p:nvPicPr>
          <p:cNvPr id="4" name="Picture 3" descr="Chart, scatter chart&#10;&#10;Description automatically generated">
            <a:extLst>
              <a:ext uri="{FF2B5EF4-FFF2-40B4-BE49-F238E27FC236}">
                <a16:creationId xmlns:a16="http://schemas.microsoft.com/office/drawing/2014/main" id="{394A6D19-667A-534F-8882-BFD89CCD2367}"/>
              </a:ext>
            </a:extLst>
          </p:cNvPr>
          <p:cNvPicPr/>
          <p:nvPr/>
        </p:nvPicPr>
        <p:blipFill rotWithShape="1">
          <a:blip r:embed="rId2">
            <a:extLst>
              <a:ext uri="{28A0092B-C50C-407E-A947-70E740481C1C}">
                <a14:useLocalDpi xmlns:a14="http://schemas.microsoft.com/office/drawing/2010/main" val="0"/>
              </a:ext>
            </a:extLst>
          </a:blip>
          <a:srcRect t="10095"/>
          <a:stretch/>
        </p:blipFill>
        <p:spPr>
          <a:xfrm>
            <a:off x="2036760" y="1603414"/>
            <a:ext cx="8321677" cy="4340185"/>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0C859CAC-096E-D447-9350-A356E701566A}"/>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C2DA44A6-7341-CF4A-8BE0-9500A80AA572}"/>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267CB0F7-1F9C-2D49-8114-05E375F01E57}"/>
              </a:ext>
            </a:extLst>
          </p:cNvPr>
          <p:cNvSpPr>
            <a:spLocks noGrp="1"/>
          </p:cNvSpPr>
          <p:nvPr>
            <p:ph type="dt" sz="half" idx="10"/>
          </p:nvPr>
        </p:nvSpPr>
        <p:spPr/>
        <p:txBody>
          <a:bodyPr/>
          <a:lstStyle/>
          <a:p>
            <a:fld id="{0DEA8BE8-16C1-9742-81B6-F13C9137AAD6}" type="datetime1">
              <a:rPr lang="en-US" smtClean="0"/>
              <a:t>3/14/21</a:t>
            </a:fld>
            <a:endParaRPr lang="en-US"/>
          </a:p>
        </p:txBody>
      </p:sp>
      <p:sp>
        <p:nvSpPr>
          <p:cNvPr id="13" name="Footer Placeholder 12">
            <a:extLst>
              <a:ext uri="{FF2B5EF4-FFF2-40B4-BE49-F238E27FC236}">
                <a16:creationId xmlns:a16="http://schemas.microsoft.com/office/drawing/2014/main" id="{5E93BDB5-1E06-ED44-92D6-6DF495D8D681}"/>
              </a:ext>
            </a:extLst>
          </p:cNvPr>
          <p:cNvSpPr>
            <a:spLocks noGrp="1"/>
          </p:cNvSpPr>
          <p:nvPr>
            <p:ph type="ftr" sz="quarter" idx="11"/>
          </p:nvPr>
        </p:nvSpPr>
        <p:spPr>
          <a:xfrm>
            <a:off x="3924173" y="6374399"/>
            <a:ext cx="4462463"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337202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31727" y="2501543"/>
            <a:ext cx="4343652" cy="784830"/>
          </a:xfrm>
          <a:prstGeom prst="rect">
            <a:avLst/>
          </a:prstGeom>
          <a:noFill/>
        </p:spPr>
        <p:txBody>
          <a:bodyPr wrap="square" rtlCol="0">
            <a:spAutoFit/>
          </a:bodyPr>
          <a:lstStyle/>
          <a:p>
            <a:pPr algn="ctr"/>
            <a:r>
              <a:rPr lang="en-US" sz="2500" b="1" spc="100" dirty="0">
                <a:latin typeface="Palatino Linotype" panose="02040502050505030304" pitchFamily="18" charset="0"/>
              </a:rPr>
              <a:t>GRAPH 5 – BITCOIN</a:t>
            </a:r>
          </a:p>
          <a:p>
            <a:pPr algn="ctr"/>
            <a:r>
              <a:rPr lang="en-US" sz="2000" spc="100" dirty="0">
                <a:latin typeface="Palatino Linotype" panose="02040502050505030304" pitchFamily="18" charset="0"/>
              </a:rPr>
              <a:t>30 days prediction</a:t>
            </a:r>
            <a:r>
              <a:rPr lang="en-US" sz="2000" b="1" spc="100" dirty="0">
                <a:latin typeface="Palatino Linotype" panose="02040502050505030304" pitchFamily="18" charset="0"/>
              </a:rPr>
              <a:t> </a:t>
            </a:r>
          </a:p>
        </p:txBody>
      </p:sp>
      <p:pic>
        <p:nvPicPr>
          <p:cNvPr id="5" name="Picture 4" descr="Chart, line chart&#10;&#10;Description automatically generated">
            <a:extLst>
              <a:ext uri="{FF2B5EF4-FFF2-40B4-BE49-F238E27FC236}">
                <a16:creationId xmlns:a16="http://schemas.microsoft.com/office/drawing/2014/main" id="{BEE92D75-58B7-9248-8F37-D51B9159ADB4}"/>
              </a:ext>
            </a:extLst>
          </p:cNvPr>
          <p:cNvPicPr/>
          <p:nvPr/>
        </p:nvPicPr>
        <p:blipFill rotWithShape="1">
          <a:blip r:embed="rId2">
            <a:extLst>
              <a:ext uri="{28A0092B-C50C-407E-A947-70E740481C1C}">
                <a14:useLocalDpi xmlns:a14="http://schemas.microsoft.com/office/drawing/2010/main" val="0"/>
              </a:ext>
            </a:extLst>
          </a:blip>
          <a:srcRect t="5414" b="3501"/>
          <a:stretch/>
        </p:blipFill>
        <p:spPr>
          <a:xfrm>
            <a:off x="4675379" y="243386"/>
            <a:ext cx="6897495" cy="6085975"/>
          </a:xfrm>
          <a:prstGeom prst="rect">
            <a:avLst/>
          </a:prstGeom>
        </p:spPr>
      </p:pic>
      <p:pic>
        <p:nvPicPr>
          <p:cNvPr id="6" name="Picture 5" descr="A picture containing light&#10;&#10;Description automatically generated">
            <a:extLst>
              <a:ext uri="{FF2B5EF4-FFF2-40B4-BE49-F238E27FC236}">
                <a16:creationId xmlns:a16="http://schemas.microsoft.com/office/drawing/2014/main" id="{3132B39E-C8DD-D846-8387-99715FB7A9F9}"/>
              </a:ext>
            </a:extLst>
          </p:cNvPr>
          <p:cNvPicPr>
            <a:picLocks noChangeAspect="1"/>
          </p:cNvPicPr>
          <p:nvPr/>
        </p:nvPicPr>
        <p:blipFill>
          <a:blip r:embed="rId3"/>
          <a:stretch>
            <a:fillRect/>
          </a:stretch>
        </p:blipFill>
        <p:spPr>
          <a:xfrm>
            <a:off x="137060" y="152251"/>
            <a:ext cx="1405990" cy="880149"/>
          </a:xfrm>
          <a:prstGeom prst="rect">
            <a:avLst/>
          </a:prstGeom>
        </p:spPr>
      </p:pic>
      <p:sp>
        <p:nvSpPr>
          <p:cNvPr id="7" name="TextBox 6">
            <a:extLst>
              <a:ext uri="{FF2B5EF4-FFF2-40B4-BE49-F238E27FC236}">
                <a16:creationId xmlns:a16="http://schemas.microsoft.com/office/drawing/2014/main" id="{0153B6FC-DA0B-0642-A1F3-EF5385EE26DA}"/>
              </a:ext>
            </a:extLst>
          </p:cNvPr>
          <p:cNvSpPr txBox="1"/>
          <p:nvPr/>
        </p:nvSpPr>
        <p:spPr>
          <a:xfrm>
            <a:off x="137060" y="5190587"/>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D856F069-7CDE-FE4F-A08D-07989B64B0DD}"/>
              </a:ext>
            </a:extLst>
          </p:cNvPr>
          <p:cNvSpPr>
            <a:spLocks noGrp="1"/>
          </p:cNvSpPr>
          <p:nvPr>
            <p:ph type="dt" sz="half" idx="10"/>
          </p:nvPr>
        </p:nvSpPr>
        <p:spPr/>
        <p:txBody>
          <a:bodyPr/>
          <a:lstStyle/>
          <a:p>
            <a:fld id="{4ED4BDC8-9864-6B46-A7F6-2A3B33AE23EB}" type="datetime1">
              <a:rPr lang="en-US" smtClean="0"/>
              <a:t>3/14/21</a:t>
            </a:fld>
            <a:endParaRPr lang="en-US"/>
          </a:p>
        </p:txBody>
      </p:sp>
      <p:sp>
        <p:nvSpPr>
          <p:cNvPr id="13" name="Footer Placeholder 12">
            <a:extLst>
              <a:ext uri="{FF2B5EF4-FFF2-40B4-BE49-F238E27FC236}">
                <a16:creationId xmlns:a16="http://schemas.microsoft.com/office/drawing/2014/main" id="{6DE570CC-5E1A-A54B-A0E1-131D330DF930}"/>
              </a:ext>
            </a:extLst>
          </p:cNvPr>
          <p:cNvSpPr>
            <a:spLocks noGrp="1"/>
          </p:cNvSpPr>
          <p:nvPr>
            <p:ph type="ftr" sz="quarter" idx="11"/>
          </p:nvPr>
        </p:nvSpPr>
        <p:spPr>
          <a:xfrm>
            <a:off x="3864768" y="6369050"/>
            <a:ext cx="4462463"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337802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336120119"/>
              </p:ext>
            </p:extLst>
          </p:nvPr>
        </p:nvGraphicFramePr>
        <p:xfrm>
          <a:off x="1669174" y="1185370"/>
          <a:ext cx="8853652" cy="44872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8BC282D-9324-E64D-8D98-DF7D30615EE2}"/>
              </a:ext>
            </a:extLst>
          </p:cNvPr>
          <p:cNvSpPr txBox="1"/>
          <p:nvPr/>
        </p:nvSpPr>
        <p:spPr>
          <a:xfrm>
            <a:off x="3874168" y="301039"/>
            <a:ext cx="4443664" cy="553998"/>
          </a:xfrm>
          <a:prstGeom prst="rect">
            <a:avLst/>
          </a:prstGeom>
          <a:noFill/>
        </p:spPr>
        <p:txBody>
          <a:bodyPr wrap="square" rtlCol="0">
            <a:spAutoFit/>
          </a:bodyPr>
          <a:lstStyle/>
          <a:p>
            <a:pPr algn="ctr"/>
            <a:r>
              <a:rPr lang="en-US" sz="3000" b="1" spc="100" dirty="0">
                <a:latin typeface="Palatino Linotype" panose="02040502050505030304" pitchFamily="18" charset="0"/>
              </a:rPr>
              <a:t>GRAPH 6 – BITCOIN</a:t>
            </a:r>
          </a:p>
        </p:txBody>
      </p:sp>
      <p:pic>
        <p:nvPicPr>
          <p:cNvPr id="5" name="Picture 4" descr="A picture containing light&#10;&#10;Description automatically generated">
            <a:extLst>
              <a:ext uri="{FF2B5EF4-FFF2-40B4-BE49-F238E27FC236}">
                <a16:creationId xmlns:a16="http://schemas.microsoft.com/office/drawing/2014/main" id="{E2D45AC4-4FCD-8F40-8FDB-3C4FEC1B14EC}"/>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381F92DF-3C40-8442-BCE3-61300DF08F08}"/>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0" name="Date Placeholder 9">
            <a:extLst>
              <a:ext uri="{FF2B5EF4-FFF2-40B4-BE49-F238E27FC236}">
                <a16:creationId xmlns:a16="http://schemas.microsoft.com/office/drawing/2014/main" id="{7515DDFC-A5A4-EB40-AA5F-85579E7DCF31}"/>
              </a:ext>
            </a:extLst>
          </p:cNvPr>
          <p:cNvSpPr>
            <a:spLocks noGrp="1"/>
          </p:cNvSpPr>
          <p:nvPr>
            <p:ph type="dt" sz="half" idx="10"/>
          </p:nvPr>
        </p:nvSpPr>
        <p:spPr/>
        <p:txBody>
          <a:bodyPr/>
          <a:lstStyle/>
          <a:p>
            <a:fld id="{C2F0FB84-8160-204A-AFDC-D0A633C6DDEA}" type="datetime1">
              <a:rPr lang="en-US" smtClean="0"/>
              <a:t>3/14/21</a:t>
            </a:fld>
            <a:endParaRPr lang="en-US"/>
          </a:p>
        </p:txBody>
      </p:sp>
      <p:sp>
        <p:nvSpPr>
          <p:cNvPr id="11" name="Footer Placeholder 10">
            <a:extLst>
              <a:ext uri="{FF2B5EF4-FFF2-40B4-BE49-F238E27FC236}">
                <a16:creationId xmlns:a16="http://schemas.microsoft.com/office/drawing/2014/main" id="{C685EBE8-F2D7-2F41-9947-49C3E8C11280}"/>
              </a:ext>
            </a:extLst>
          </p:cNvPr>
          <p:cNvSpPr>
            <a:spLocks noGrp="1"/>
          </p:cNvSpPr>
          <p:nvPr>
            <p:ph type="ftr" sz="quarter" idx="11"/>
          </p:nvPr>
        </p:nvSpPr>
        <p:spPr>
          <a:xfrm>
            <a:off x="3809999" y="6374398"/>
            <a:ext cx="4572002"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40874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BEA4C-9E62-A04A-B401-B6B463D6878C}"/>
              </a:ext>
            </a:extLst>
          </p:cNvPr>
          <p:cNvSpPr txBox="1"/>
          <p:nvPr/>
        </p:nvSpPr>
        <p:spPr>
          <a:xfrm>
            <a:off x="479960" y="1142896"/>
            <a:ext cx="11226264" cy="2585323"/>
          </a:xfrm>
          <a:prstGeom prst="rect">
            <a:avLst/>
          </a:prstGeom>
          <a:noFill/>
        </p:spPr>
        <p:txBody>
          <a:bodyPr wrap="square" rtlCol="0">
            <a:spAutoFit/>
          </a:bodyPr>
          <a:lstStyle/>
          <a:p>
            <a:r>
              <a:rPr lang="en-US" dirty="0">
                <a:latin typeface="Palatino Linotype" panose="02040502050505030304" pitchFamily="18" charset="0"/>
              </a:rPr>
              <a:t>In recent years cryptocurrencies has been on a constant rise. Cryptocurrencies are used as a means for digital transactions and for investment purposes around the world. Their nature of combining monetary units and encryption technology lately has attached substantial recognition in fields such as economics, computer science and cryptography. Bitcoin being one of the first cryptocurrency which was decentralized now has a market capital of </a:t>
            </a:r>
            <a:r>
              <a:rPr lang="en-US" dirty="0">
                <a:solidFill>
                  <a:srgbClr val="FF0000"/>
                </a:solidFill>
                <a:latin typeface="Palatino Linotype" panose="02040502050505030304" pitchFamily="18" charset="0"/>
              </a:rPr>
              <a:t>170</a:t>
            </a:r>
            <a:r>
              <a:rPr lang="en-US" dirty="0">
                <a:latin typeface="Palatino Linotype" panose="02040502050505030304" pitchFamily="18" charset="0"/>
              </a:rPr>
              <a:t> billion US dollars. </a:t>
            </a:r>
          </a:p>
          <a:p>
            <a:endParaRPr lang="en-US" dirty="0">
              <a:latin typeface="Palatino Linotype" panose="02040502050505030304" pitchFamily="18" charset="0"/>
            </a:endParaRPr>
          </a:p>
          <a:p>
            <a:r>
              <a:rPr lang="en-US" dirty="0">
                <a:latin typeface="Palatino Linotype" panose="02040502050505030304" pitchFamily="18" charset="0"/>
              </a:rPr>
              <a:t>Bitcoin offers the opportunity for profit to be made by trading the asset. To implement a trading strategy based on the results of machine learning models is worthy of a study.  As a result, this project will focus on the accuracy at which price the direction can be predicted. </a:t>
            </a:r>
          </a:p>
        </p:txBody>
      </p:sp>
      <p:sp>
        <p:nvSpPr>
          <p:cNvPr id="3" name="TextBox 2">
            <a:extLst>
              <a:ext uri="{FF2B5EF4-FFF2-40B4-BE49-F238E27FC236}">
                <a16:creationId xmlns:a16="http://schemas.microsoft.com/office/drawing/2014/main" id="{E36E1E22-A3B3-C84B-A4A7-C46063163F4D}"/>
              </a:ext>
            </a:extLst>
          </p:cNvPr>
          <p:cNvSpPr txBox="1"/>
          <p:nvPr/>
        </p:nvSpPr>
        <p:spPr>
          <a:xfrm>
            <a:off x="482868" y="3908151"/>
            <a:ext cx="11226264" cy="2308324"/>
          </a:xfrm>
          <a:prstGeom prst="rect">
            <a:avLst/>
          </a:prstGeom>
          <a:noFill/>
        </p:spPr>
        <p:txBody>
          <a:bodyPr wrap="square" rtlCol="0">
            <a:spAutoFit/>
          </a:bodyPr>
          <a:lstStyle/>
          <a:p>
            <a:r>
              <a:rPr lang="en-US" b="1" dirty="0">
                <a:latin typeface="Palatino Linotype" panose="02040502050505030304" pitchFamily="18" charset="0"/>
              </a:rPr>
              <a:t>Purpose</a:t>
            </a:r>
          </a:p>
          <a:p>
            <a:r>
              <a:rPr lang="en-US" dirty="0">
                <a:latin typeface="Palatino Linotype" panose="02040502050505030304" pitchFamily="18" charset="0"/>
              </a:rPr>
              <a:t>The purpose of this study is to find out with what accuracy the direction of the price of Bitcoin can be predicted using machine learning methods. </a:t>
            </a:r>
          </a:p>
          <a:p>
            <a:endParaRPr lang="en-US" dirty="0">
              <a:latin typeface="Palatino Linotype" panose="02040502050505030304" pitchFamily="18" charset="0"/>
            </a:endParaRPr>
          </a:p>
          <a:p>
            <a:r>
              <a:rPr lang="en-US" b="1" dirty="0">
                <a:latin typeface="Palatino Linotype" panose="02040502050505030304" pitchFamily="18" charset="0"/>
              </a:rPr>
              <a:t>Goal</a:t>
            </a:r>
          </a:p>
          <a:p>
            <a:r>
              <a:rPr lang="en-US" dirty="0">
                <a:latin typeface="Palatino Linotype" panose="02040502050505030304" pitchFamily="18" charset="0"/>
              </a:rPr>
              <a:t>The goal of this project is to find a model where we can predict the value of the Bitcoin stock 30 days into the future. In short, the model will initiate a buy position if the price is predicted to go up and a sell if the price is predicted to go down. </a:t>
            </a:r>
          </a:p>
        </p:txBody>
      </p:sp>
      <p:sp>
        <p:nvSpPr>
          <p:cNvPr id="5" name="TextBox 4">
            <a:extLst>
              <a:ext uri="{FF2B5EF4-FFF2-40B4-BE49-F238E27FC236}">
                <a16:creationId xmlns:a16="http://schemas.microsoft.com/office/drawing/2014/main" id="{43BF02D2-E6D9-D24A-B1DD-767CC83773D1}"/>
              </a:ext>
            </a:extLst>
          </p:cNvPr>
          <p:cNvSpPr txBox="1"/>
          <p:nvPr/>
        </p:nvSpPr>
        <p:spPr>
          <a:xfrm>
            <a:off x="4283492" y="304088"/>
            <a:ext cx="3625015" cy="553998"/>
          </a:xfrm>
          <a:prstGeom prst="rect">
            <a:avLst/>
          </a:prstGeom>
          <a:noFill/>
        </p:spPr>
        <p:txBody>
          <a:bodyPr wrap="square" rtlCol="0">
            <a:spAutoFit/>
          </a:bodyPr>
          <a:lstStyle/>
          <a:p>
            <a:r>
              <a:rPr lang="en-US" sz="3000" b="1" spc="100" dirty="0">
                <a:latin typeface="Palatino Linotype" panose="02040502050505030304" pitchFamily="18" charset="0"/>
              </a:rPr>
              <a:t>INTRODUCTION</a:t>
            </a:r>
          </a:p>
        </p:txBody>
      </p:sp>
      <p:cxnSp>
        <p:nvCxnSpPr>
          <p:cNvPr id="8" name="Straight Connector 7">
            <a:extLst>
              <a:ext uri="{FF2B5EF4-FFF2-40B4-BE49-F238E27FC236}">
                <a16:creationId xmlns:a16="http://schemas.microsoft.com/office/drawing/2014/main" id="{6748C3D4-8091-184B-9255-192D51AFB65B}"/>
              </a:ext>
            </a:extLst>
          </p:cNvPr>
          <p:cNvCxnSpPr/>
          <p:nvPr/>
        </p:nvCxnSpPr>
        <p:spPr>
          <a:xfrm>
            <a:off x="3186113" y="3838715"/>
            <a:ext cx="520065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1" name="Picture 10" descr="A picture containing light&#10;&#10;Description automatically generated">
            <a:extLst>
              <a:ext uri="{FF2B5EF4-FFF2-40B4-BE49-F238E27FC236}">
                <a16:creationId xmlns:a16="http://schemas.microsoft.com/office/drawing/2014/main" id="{F5347C9F-FBE9-3C4F-AB50-13CE18951405}"/>
              </a:ext>
            </a:extLst>
          </p:cNvPr>
          <p:cNvPicPr>
            <a:picLocks noChangeAspect="1"/>
          </p:cNvPicPr>
          <p:nvPr/>
        </p:nvPicPr>
        <p:blipFill>
          <a:blip r:embed="rId2"/>
          <a:stretch>
            <a:fillRect/>
          </a:stretch>
        </p:blipFill>
        <p:spPr>
          <a:xfrm>
            <a:off x="137060" y="152251"/>
            <a:ext cx="1405990" cy="880149"/>
          </a:xfrm>
          <a:prstGeom prst="rect">
            <a:avLst/>
          </a:prstGeom>
        </p:spPr>
      </p:pic>
      <p:sp>
        <p:nvSpPr>
          <p:cNvPr id="12" name="TextBox 11">
            <a:extLst>
              <a:ext uri="{FF2B5EF4-FFF2-40B4-BE49-F238E27FC236}">
                <a16:creationId xmlns:a16="http://schemas.microsoft.com/office/drawing/2014/main" id="{C5002C07-2F91-7A47-AB2E-134BA4506FE0}"/>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9" name="Date Placeholder 18">
            <a:extLst>
              <a:ext uri="{FF2B5EF4-FFF2-40B4-BE49-F238E27FC236}">
                <a16:creationId xmlns:a16="http://schemas.microsoft.com/office/drawing/2014/main" id="{2D1577BA-A0C4-8043-9886-A1601A0AF284}"/>
              </a:ext>
            </a:extLst>
          </p:cNvPr>
          <p:cNvSpPr>
            <a:spLocks noGrp="1"/>
          </p:cNvSpPr>
          <p:nvPr>
            <p:ph type="dt" sz="half" idx="10"/>
          </p:nvPr>
        </p:nvSpPr>
        <p:spPr/>
        <p:txBody>
          <a:bodyPr/>
          <a:lstStyle/>
          <a:p>
            <a:fld id="{43748623-0923-7B4D-99A7-03E026968D9F}" type="datetime1">
              <a:rPr lang="en-US" smtClean="0"/>
              <a:t>3/14/21</a:t>
            </a:fld>
            <a:endParaRPr lang="en-US"/>
          </a:p>
        </p:txBody>
      </p:sp>
      <p:sp>
        <p:nvSpPr>
          <p:cNvPr id="20" name="Footer Placeholder 19">
            <a:extLst>
              <a:ext uri="{FF2B5EF4-FFF2-40B4-BE49-F238E27FC236}">
                <a16:creationId xmlns:a16="http://schemas.microsoft.com/office/drawing/2014/main" id="{5B67B992-FD78-2840-A4B3-AA1A6FF1FABD}"/>
              </a:ext>
            </a:extLst>
          </p:cNvPr>
          <p:cNvSpPr>
            <a:spLocks noGrp="1"/>
          </p:cNvSpPr>
          <p:nvPr>
            <p:ph type="ftr" sz="quarter" idx="11"/>
          </p:nvPr>
        </p:nvSpPr>
        <p:spPr>
          <a:xfrm>
            <a:off x="3814761" y="6371349"/>
            <a:ext cx="4572002"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20356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890210" y="343901"/>
            <a:ext cx="4411579" cy="553998"/>
          </a:xfrm>
          <a:prstGeom prst="rect">
            <a:avLst/>
          </a:prstGeom>
          <a:noFill/>
        </p:spPr>
        <p:txBody>
          <a:bodyPr wrap="square" rtlCol="0">
            <a:spAutoFit/>
          </a:bodyPr>
          <a:lstStyle/>
          <a:p>
            <a:r>
              <a:rPr lang="en-US" sz="3000" b="1" spc="100" dirty="0">
                <a:latin typeface="Palatino Linotype" panose="02040502050505030304" pitchFamily="18" charset="0"/>
              </a:rPr>
              <a:t>DATA COLLECTION</a:t>
            </a:r>
          </a:p>
        </p:txBody>
      </p:sp>
      <p:pic>
        <p:nvPicPr>
          <p:cNvPr id="4" name="Picture 3" descr="A picture containing light&#10;&#10;Description automatically generated">
            <a:extLst>
              <a:ext uri="{FF2B5EF4-FFF2-40B4-BE49-F238E27FC236}">
                <a16:creationId xmlns:a16="http://schemas.microsoft.com/office/drawing/2014/main" id="{8BDBF257-F10D-BA47-8C62-684667BF2103}"/>
              </a:ext>
            </a:extLst>
          </p:cNvPr>
          <p:cNvPicPr>
            <a:picLocks noChangeAspect="1"/>
          </p:cNvPicPr>
          <p:nvPr/>
        </p:nvPicPr>
        <p:blipFill>
          <a:blip r:embed="rId2"/>
          <a:stretch>
            <a:fillRect/>
          </a:stretch>
        </p:blipFill>
        <p:spPr>
          <a:xfrm>
            <a:off x="137060" y="152251"/>
            <a:ext cx="1405990" cy="880149"/>
          </a:xfrm>
          <a:prstGeom prst="rect">
            <a:avLst/>
          </a:prstGeom>
        </p:spPr>
      </p:pic>
      <p:sp>
        <p:nvSpPr>
          <p:cNvPr id="5" name="TextBox 4">
            <a:extLst>
              <a:ext uri="{FF2B5EF4-FFF2-40B4-BE49-F238E27FC236}">
                <a16:creationId xmlns:a16="http://schemas.microsoft.com/office/drawing/2014/main" id="{CD866944-ACE4-994E-AFB8-D035BB3BBEB1}"/>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1" name="Date Placeholder 10">
            <a:extLst>
              <a:ext uri="{FF2B5EF4-FFF2-40B4-BE49-F238E27FC236}">
                <a16:creationId xmlns:a16="http://schemas.microsoft.com/office/drawing/2014/main" id="{702C1B19-E014-0A49-A392-74DBBF1A0240}"/>
              </a:ext>
            </a:extLst>
          </p:cNvPr>
          <p:cNvSpPr>
            <a:spLocks noGrp="1"/>
          </p:cNvSpPr>
          <p:nvPr>
            <p:ph type="dt" sz="half" idx="10"/>
          </p:nvPr>
        </p:nvSpPr>
        <p:spPr/>
        <p:txBody>
          <a:bodyPr/>
          <a:lstStyle/>
          <a:p>
            <a:fld id="{D47AD8F0-01B6-ED4B-83BF-6A0D9D2140BB}" type="datetime1">
              <a:rPr lang="en-US" smtClean="0"/>
              <a:t>3/14/21</a:t>
            </a:fld>
            <a:endParaRPr lang="en-US"/>
          </a:p>
        </p:txBody>
      </p:sp>
      <p:sp>
        <p:nvSpPr>
          <p:cNvPr id="12" name="Footer Placeholder 11">
            <a:extLst>
              <a:ext uri="{FF2B5EF4-FFF2-40B4-BE49-F238E27FC236}">
                <a16:creationId xmlns:a16="http://schemas.microsoft.com/office/drawing/2014/main" id="{179C7659-F7DE-124D-8B4D-C2A95B6718CC}"/>
              </a:ext>
            </a:extLst>
          </p:cNvPr>
          <p:cNvSpPr>
            <a:spLocks noGrp="1"/>
          </p:cNvSpPr>
          <p:nvPr>
            <p:ph type="ftr" sz="quarter" idx="11"/>
          </p:nvPr>
        </p:nvSpPr>
        <p:spPr>
          <a:xfrm>
            <a:off x="3890211" y="6356350"/>
            <a:ext cx="4411578"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193593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890210" y="343901"/>
            <a:ext cx="5268078" cy="553998"/>
          </a:xfrm>
          <a:prstGeom prst="rect">
            <a:avLst/>
          </a:prstGeom>
          <a:noFill/>
        </p:spPr>
        <p:txBody>
          <a:bodyPr wrap="square" rtlCol="0">
            <a:spAutoFit/>
          </a:bodyPr>
          <a:lstStyle/>
          <a:p>
            <a:r>
              <a:rPr lang="en-US" sz="3000" b="1" spc="100" dirty="0">
                <a:latin typeface="Palatino Linotype" panose="02040502050505030304" pitchFamily="18" charset="0"/>
              </a:rPr>
              <a:t>PREDICTION ANALYSIS</a:t>
            </a:r>
          </a:p>
        </p:txBody>
      </p:sp>
      <p:sp>
        <p:nvSpPr>
          <p:cNvPr id="3" name="TextBox 2">
            <a:extLst>
              <a:ext uri="{FF2B5EF4-FFF2-40B4-BE49-F238E27FC236}">
                <a16:creationId xmlns:a16="http://schemas.microsoft.com/office/drawing/2014/main" id="{A87E7A3B-D16B-5C44-874F-8D0830BB6D51}"/>
              </a:ext>
            </a:extLst>
          </p:cNvPr>
          <p:cNvSpPr txBox="1"/>
          <p:nvPr/>
        </p:nvSpPr>
        <p:spPr>
          <a:xfrm>
            <a:off x="1051301" y="1417499"/>
            <a:ext cx="10089397" cy="3416320"/>
          </a:xfrm>
          <a:prstGeom prst="rect">
            <a:avLst/>
          </a:prstGeom>
          <a:noFill/>
        </p:spPr>
        <p:txBody>
          <a:bodyPr wrap="square" rtlCol="0">
            <a:spAutoFit/>
          </a:bodyPr>
          <a:lstStyle/>
          <a:p>
            <a:r>
              <a:rPr lang="en-US" dirty="0">
                <a:latin typeface="Palatino Linotype" panose="02040502050505030304" pitchFamily="18" charset="0"/>
              </a:rPr>
              <a:t>Develop a cryptocurrency search system with comparative technical analysis of 30 days forecast for a day-trader to utilize.</a:t>
            </a: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dirty="0">
                <a:latin typeface="Palatino Linotype" panose="02040502050505030304" pitchFamily="18" charset="0"/>
              </a:rPr>
              <a:t>Define Threshold:</a:t>
            </a:r>
          </a:p>
          <a:p>
            <a:pPr marL="1890713" indent="-127000">
              <a:buFont typeface="Arial" panose="020B0604020202020204" pitchFamily="34" charset="0"/>
              <a:buChar char="•"/>
            </a:pPr>
            <a:r>
              <a:rPr lang="en-US" dirty="0">
                <a:latin typeface="Palatino Linotype" panose="02040502050505030304" pitchFamily="18" charset="0"/>
              </a:rPr>
              <a:t>Resistance level – daily highest price</a:t>
            </a:r>
          </a:p>
          <a:p>
            <a:pPr marL="1890713" indent="-127000">
              <a:buFont typeface="Arial" panose="020B0604020202020204" pitchFamily="34" charset="0"/>
              <a:buChar char="•"/>
            </a:pPr>
            <a:r>
              <a:rPr lang="en-US" dirty="0">
                <a:latin typeface="Palatino Linotype" panose="02040502050505030304" pitchFamily="18" charset="0"/>
              </a:rPr>
              <a:t>Support level – daily lowest price </a:t>
            </a: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dirty="0">
                <a:latin typeface="Palatino Linotype" panose="02040502050505030304" pitchFamily="18" charset="0"/>
              </a:rPr>
              <a:t>If Predicted Bitcoin Price is above threshold   </a:t>
            </a:r>
            <a:r>
              <a:rPr lang="en-US" dirty="0">
                <a:latin typeface="Palatino Linotype" panose="02040502050505030304" pitchFamily="18" charset="0"/>
                <a:sym typeface="Wingdings" pitchFamily="2" charset="2"/>
              </a:rPr>
              <a:t>   ’Buy’</a:t>
            </a:r>
          </a:p>
          <a:p>
            <a:endParaRPr lang="en-US" dirty="0">
              <a:latin typeface="Palatino Linotype" panose="02040502050505030304" pitchFamily="18" charset="0"/>
              <a:sym typeface="Wingdings" pitchFamily="2" charset="2"/>
            </a:endParaRPr>
          </a:p>
          <a:p>
            <a:r>
              <a:rPr lang="en-US" dirty="0">
                <a:latin typeface="Palatino Linotype" panose="02040502050505030304" pitchFamily="18" charset="0"/>
                <a:sym typeface="Wingdings" pitchFamily="2" charset="2"/>
              </a:rPr>
              <a:t>If Predicted Bitcoin Price is below threshold       ‘Sell’</a:t>
            </a:r>
            <a:endParaRPr lang="en-US" dirty="0">
              <a:latin typeface="Palatino Linotype" panose="02040502050505030304" pitchFamily="18" charset="0"/>
            </a:endParaRPr>
          </a:p>
        </p:txBody>
      </p:sp>
      <p:pic>
        <p:nvPicPr>
          <p:cNvPr id="5" name="Picture 4" descr="A picture containing light&#10;&#10;Description automatically generated">
            <a:extLst>
              <a:ext uri="{FF2B5EF4-FFF2-40B4-BE49-F238E27FC236}">
                <a16:creationId xmlns:a16="http://schemas.microsoft.com/office/drawing/2014/main" id="{539E50D5-E33B-044F-B078-291CE14EFB99}"/>
              </a:ext>
            </a:extLst>
          </p:cNvPr>
          <p:cNvPicPr>
            <a:picLocks noChangeAspect="1"/>
          </p:cNvPicPr>
          <p:nvPr/>
        </p:nvPicPr>
        <p:blipFill>
          <a:blip r:embed="rId2"/>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F114E52C-E57B-6B4B-A3E0-4223D9F7DF85}"/>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42C52D79-F558-6A4F-9ACB-175C35C99D03}"/>
              </a:ext>
            </a:extLst>
          </p:cNvPr>
          <p:cNvSpPr>
            <a:spLocks noGrp="1"/>
          </p:cNvSpPr>
          <p:nvPr>
            <p:ph type="dt" sz="half" idx="10"/>
          </p:nvPr>
        </p:nvSpPr>
        <p:spPr/>
        <p:txBody>
          <a:bodyPr/>
          <a:lstStyle/>
          <a:p>
            <a:fld id="{1B98D859-9C29-5342-A74E-48DF0D3CC475}" type="datetime1">
              <a:rPr lang="en-US" smtClean="0"/>
              <a:t>3/14/21</a:t>
            </a:fld>
            <a:endParaRPr lang="en-US"/>
          </a:p>
        </p:txBody>
      </p:sp>
      <p:sp>
        <p:nvSpPr>
          <p:cNvPr id="13" name="Footer Placeholder 12">
            <a:extLst>
              <a:ext uri="{FF2B5EF4-FFF2-40B4-BE49-F238E27FC236}">
                <a16:creationId xmlns:a16="http://schemas.microsoft.com/office/drawing/2014/main" id="{3F867CF9-5208-3145-9D3C-87C1BA36EB71}"/>
              </a:ext>
            </a:extLst>
          </p:cNvPr>
          <p:cNvSpPr>
            <a:spLocks noGrp="1"/>
          </p:cNvSpPr>
          <p:nvPr>
            <p:ph type="ftr" sz="quarter" idx="11"/>
          </p:nvPr>
        </p:nvSpPr>
        <p:spPr>
          <a:xfrm>
            <a:off x="3890210" y="6356350"/>
            <a:ext cx="4462463"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398440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2773654" y="301038"/>
            <a:ext cx="6644691" cy="553998"/>
          </a:xfrm>
          <a:prstGeom prst="rect">
            <a:avLst/>
          </a:prstGeom>
          <a:noFill/>
        </p:spPr>
        <p:txBody>
          <a:bodyPr wrap="square" rtlCol="0">
            <a:spAutoFit/>
          </a:bodyPr>
          <a:lstStyle/>
          <a:p>
            <a:r>
              <a:rPr lang="en-US" sz="3000" b="1" spc="100" dirty="0">
                <a:latin typeface="Palatino Linotype" panose="02040502050505030304" pitchFamily="18" charset="0"/>
              </a:rPr>
              <a:t>MACHINE LEARNING MODELS</a:t>
            </a:r>
          </a:p>
        </p:txBody>
      </p:sp>
      <p:sp>
        <p:nvSpPr>
          <p:cNvPr id="3" name="TextBox 2">
            <a:extLst>
              <a:ext uri="{FF2B5EF4-FFF2-40B4-BE49-F238E27FC236}">
                <a16:creationId xmlns:a16="http://schemas.microsoft.com/office/drawing/2014/main" id="{98F5293C-DEA2-DE43-AA60-2B1C9DB163F5}"/>
              </a:ext>
            </a:extLst>
          </p:cNvPr>
          <p:cNvSpPr txBox="1"/>
          <p:nvPr/>
        </p:nvSpPr>
        <p:spPr>
          <a:xfrm>
            <a:off x="874294" y="1900989"/>
            <a:ext cx="10838094" cy="2015936"/>
          </a:xfrm>
          <a:prstGeom prst="rect">
            <a:avLst/>
          </a:prstGeom>
          <a:noFill/>
        </p:spPr>
        <p:txBody>
          <a:bodyPr wrap="square" rtlCol="0">
            <a:spAutoFit/>
          </a:bodyPr>
          <a:lstStyle/>
          <a:p>
            <a:r>
              <a:rPr lang="en-US" sz="2500" b="1" spc="100" dirty="0">
                <a:latin typeface="Palatino Linotype" panose="02040502050505030304" pitchFamily="18" charset="0"/>
              </a:rPr>
              <a:t>Two types of models:</a:t>
            </a:r>
          </a:p>
          <a:p>
            <a:endParaRPr lang="en-US" sz="2500" b="1" spc="100" dirty="0">
              <a:latin typeface="Palatino Linotype" panose="02040502050505030304" pitchFamily="18" charset="0"/>
            </a:endParaRPr>
          </a:p>
          <a:p>
            <a:pPr marL="342900" indent="-342900">
              <a:buFont typeface="Arial" panose="020B0604020202020204" pitchFamily="34" charset="0"/>
              <a:buChar char="•"/>
            </a:pPr>
            <a:r>
              <a:rPr lang="en-US" sz="2500" spc="100" dirty="0">
                <a:latin typeface="Palatino Linotype" panose="02040502050505030304" pitchFamily="18" charset="0"/>
              </a:rPr>
              <a:t>Support Vector Machine (‘SVM’) </a:t>
            </a:r>
          </a:p>
          <a:p>
            <a:pPr marL="342900" indent="-342900">
              <a:buFont typeface="Arial" panose="020B0604020202020204" pitchFamily="34" charset="0"/>
              <a:buChar char="•"/>
            </a:pPr>
            <a:endParaRPr lang="en-US" sz="2500" spc="100" dirty="0">
              <a:latin typeface="Palatino Linotype" panose="02040502050505030304" pitchFamily="18" charset="0"/>
            </a:endParaRPr>
          </a:p>
          <a:p>
            <a:pPr marL="342900" indent="-342900">
              <a:buFont typeface="Arial" panose="020B0604020202020204" pitchFamily="34" charset="0"/>
              <a:buChar char="•"/>
            </a:pPr>
            <a:r>
              <a:rPr lang="en-US" sz="2500" spc="100" dirty="0">
                <a:latin typeface="Palatino Linotype" panose="02040502050505030304" pitchFamily="18" charset="0"/>
              </a:rPr>
              <a:t>Deep Learning Model</a:t>
            </a:r>
          </a:p>
        </p:txBody>
      </p:sp>
      <p:pic>
        <p:nvPicPr>
          <p:cNvPr id="5" name="Picture 4" descr="A picture containing light&#10;&#10;Description automatically generated">
            <a:extLst>
              <a:ext uri="{FF2B5EF4-FFF2-40B4-BE49-F238E27FC236}">
                <a16:creationId xmlns:a16="http://schemas.microsoft.com/office/drawing/2014/main" id="{133777FA-AEC3-0A41-A840-4F239D36B841}"/>
              </a:ext>
            </a:extLst>
          </p:cNvPr>
          <p:cNvPicPr>
            <a:picLocks noChangeAspect="1"/>
          </p:cNvPicPr>
          <p:nvPr/>
        </p:nvPicPr>
        <p:blipFill>
          <a:blip r:embed="rId2"/>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B3A54418-1FDE-6242-98CF-C4CE129A87F9}"/>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5A980E63-1E2F-874D-8F75-6BF6A233CC76}"/>
              </a:ext>
            </a:extLst>
          </p:cNvPr>
          <p:cNvSpPr>
            <a:spLocks noGrp="1"/>
          </p:cNvSpPr>
          <p:nvPr>
            <p:ph type="dt" sz="half" idx="10"/>
          </p:nvPr>
        </p:nvSpPr>
        <p:spPr/>
        <p:txBody>
          <a:bodyPr/>
          <a:lstStyle/>
          <a:p>
            <a:fld id="{52EDAD9E-72A7-5A48-88D6-985ED6AE7F1A}" type="datetime1">
              <a:rPr lang="en-US" smtClean="0"/>
              <a:t>3/14/21</a:t>
            </a:fld>
            <a:endParaRPr lang="en-US"/>
          </a:p>
        </p:txBody>
      </p:sp>
      <p:sp>
        <p:nvSpPr>
          <p:cNvPr id="13" name="Footer Placeholder 12">
            <a:extLst>
              <a:ext uri="{FF2B5EF4-FFF2-40B4-BE49-F238E27FC236}">
                <a16:creationId xmlns:a16="http://schemas.microsoft.com/office/drawing/2014/main" id="{98A1A54C-19E3-7442-9489-B647CE1548D9}"/>
              </a:ext>
            </a:extLst>
          </p:cNvPr>
          <p:cNvSpPr>
            <a:spLocks noGrp="1"/>
          </p:cNvSpPr>
          <p:nvPr>
            <p:ph type="ftr" sz="quarter" idx="11"/>
          </p:nvPr>
        </p:nvSpPr>
        <p:spPr>
          <a:xfrm>
            <a:off x="3871912" y="6374399"/>
            <a:ext cx="4448175"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343219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335880" y="282549"/>
            <a:ext cx="5520240" cy="553998"/>
          </a:xfrm>
          <a:prstGeom prst="rect">
            <a:avLst/>
          </a:prstGeom>
          <a:noFill/>
        </p:spPr>
        <p:txBody>
          <a:bodyPr wrap="square" rtlCol="0">
            <a:spAutoFit/>
          </a:bodyPr>
          <a:lstStyle/>
          <a:p>
            <a:r>
              <a:rPr lang="en-US" sz="3000" b="1" spc="100" dirty="0">
                <a:latin typeface="Palatino Linotype" panose="02040502050505030304" pitchFamily="18" charset="0"/>
              </a:rPr>
              <a:t>MODEL - PERFORMANCE</a:t>
            </a:r>
          </a:p>
        </p:txBody>
      </p:sp>
      <p:sp>
        <p:nvSpPr>
          <p:cNvPr id="3" name="TextBox 2">
            <a:extLst>
              <a:ext uri="{FF2B5EF4-FFF2-40B4-BE49-F238E27FC236}">
                <a16:creationId xmlns:a16="http://schemas.microsoft.com/office/drawing/2014/main" id="{98F5293C-DEA2-DE43-AA60-2B1C9DB163F5}"/>
              </a:ext>
            </a:extLst>
          </p:cNvPr>
          <p:cNvSpPr txBox="1"/>
          <p:nvPr/>
        </p:nvSpPr>
        <p:spPr>
          <a:xfrm>
            <a:off x="705024" y="1368059"/>
            <a:ext cx="4894494" cy="477054"/>
          </a:xfrm>
          <a:prstGeom prst="rect">
            <a:avLst/>
          </a:prstGeom>
          <a:noFill/>
        </p:spPr>
        <p:txBody>
          <a:bodyPr wrap="square" rtlCol="0">
            <a:spAutoFit/>
          </a:bodyPr>
          <a:lstStyle/>
          <a:p>
            <a:r>
              <a:rPr lang="en-US" sz="2500" b="1" spc="100" dirty="0">
                <a:latin typeface="Palatino Linotype" panose="02040502050505030304" pitchFamily="18" charset="0"/>
              </a:rPr>
              <a:t>SVM</a:t>
            </a:r>
            <a:r>
              <a:rPr lang="en-US" sz="2500" spc="100" dirty="0">
                <a:latin typeface="Palatino Linotype" panose="02040502050505030304" pitchFamily="18" charset="0"/>
              </a:rPr>
              <a:t>:</a:t>
            </a:r>
          </a:p>
        </p:txBody>
      </p:sp>
      <p:sp>
        <p:nvSpPr>
          <p:cNvPr id="4" name="TextBox 3">
            <a:extLst>
              <a:ext uri="{FF2B5EF4-FFF2-40B4-BE49-F238E27FC236}">
                <a16:creationId xmlns:a16="http://schemas.microsoft.com/office/drawing/2014/main" id="{69103EB8-38C3-D644-BABC-66358A1F864B}"/>
              </a:ext>
            </a:extLst>
          </p:cNvPr>
          <p:cNvSpPr txBox="1"/>
          <p:nvPr/>
        </p:nvSpPr>
        <p:spPr>
          <a:xfrm>
            <a:off x="6592482" y="1368059"/>
            <a:ext cx="4894494" cy="477054"/>
          </a:xfrm>
          <a:prstGeom prst="rect">
            <a:avLst/>
          </a:prstGeom>
          <a:noFill/>
        </p:spPr>
        <p:txBody>
          <a:bodyPr wrap="square" rtlCol="0">
            <a:spAutoFit/>
          </a:bodyPr>
          <a:lstStyle/>
          <a:p>
            <a:r>
              <a:rPr lang="en-US" sz="2500" b="1" spc="100" dirty="0">
                <a:latin typeface="Palatino Linotype" panose="02040502050505030304" pitchFamily="18" charset="0"/>
              </a:rPr>
              <a:t>Deep Learning Machine</a:t>
            </a:r>
            <a:r>
              <a:rPr lang="en-US" sz="2500" spc="100" dirty="0">
                <a:latin typeface="Palatino Linotype" panose="02040502050505030304" pitchFamily="18" charset="0"/>
              </a:rPr>
              <a:t>:</a:t>
            </a:r>
          </a:p>
        </p:txBody>
      </p:sp>
      <p:sp>
        <p:nvSpPr>
          <p:cNvPr id="5" name="TextBox 4">
            <a:extLst>
              <a:ext uri="{FF2B5EF4-FFF2-40B4-BE49-F238E27FC236}">
                <a16:creationId xmlns:a16="http://schemas.microsoft.com/office/drawing/2014/main" id="{B9914542-7421-C444-B067-7FCBE1123744}"/>
              </a:ext>
            </a:extLst>
          </p:cNvPr>
          <p:cNvSpPr txBox="1"/>
          <p:nvPr/>
        </p:nvSpPr>
        <p:spPr>
          <a:xfrm>
            <a:off x="944330" y="2008022"/>
            <a:ext cx="4894494" cy="2015936"/>
          </a:xfrm>
          <a:prstGeom prst="rect">
            <a:avLst/>
          </a:prstGeom>
          <a:noFill/>
        </p:spPr>
        <p:txBody>
          <a:bodyPr wrap="square" rtlCol="0">
            <a:spAutoFit/>
          </a:bodyPr>
          <a:lstStyle/>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000" spc="100" dirty="0">
              <a:latin typeface="Palatino Linotype" panose="02040502050505030304" pitchFamily="18" charset="0"/>
            </a:endParaRPr>
          </a:p>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000" spc="100" dirty="0">
              <a:latin typeface="Palatino Linotype" panose="02040502050505030304" pitchFamily="18" charset="0"/>
            </a:endParaRPr>
          </a:p>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500" spc="100" dirty="0">
              <a:latin typeface="Palatino Linotype" panose="02040502050505030304" pitchFamily="18" charset="0"/>
            </a:endParaRPr>
          </a:p>
        </p:txBody>
      </p:sp>
      <p:sp>
        <p:nvSpPr>
          <p:cNvPr id="6" name="TextBox 5">
            <a:extLst>
              <a:ext uri="{FF2B5EF4-FFF2-40B4-BE49-F238E27FC236}">
                <a16:creationId xmlns:a16="http://schemas.microsoft.com/office/drawing/2014/main" id="{4AED86E5-896F-4B46-AB90-80DBEBB52E70}"/>
              </a:ext>
            </a:extLst>
          </p:cNvPr>
          <p:cNvSpPr txBox="1"/>
          <p:nvPr/>
        </p:nvSpPr>
        <p:spPr>
          <a:xfrm>
            <a:off x="6826018" y="2008022"/>
            <a:ext cx="4894494" cy="2015936"/>
          </a:xfrm>
          <a:prstGeom prst="rect">
            <a:avLst/>
          </a:prstGeom>
          <a:noFill/>
        </p:spPr>
        <p:txBody>
          <a:bodyPr wrap="square" rtlCol="0">
            <a:spAutoFit/>
          </a:bodyPr>
          <a:lstStyle/>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000" spc="100" dirty="0">
              <a:latin typeface="Palatino Linotype" panose="02040502050505030304" pitchFamily="18" charset="0"/>
            </a:endParaRPr>
          </a:p>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000" spc="100" dirty="0">
              <a:latin typeface="Palatino Linotype" panose="02040502050505030304" pitchFamily="18" charset="0"/>
            </a:endParaRPr>
          </a:p>
          <a:p>
            <a:pPr marL="342900" indent="-342900">
              <a:buFont typeface="Arial" panose="020B0604020202020204" pitchFamily="34" charset="0"/>
              <a:buChar char="•"/>
            </a:pPr>
            <a:r>
              <a:rPr lang="en-US" sz="2000" spc="100" dirty="0">
                <a:latin typeface="Palatino Linotype" panose="02040502050505030304" pitchFamily="18" charset="0"/>
              </a:rPr>
              <a:t>Text</a:t>
            </a:r>
          </a:p>
          <a:p>
            <a:endParaRPr lang="en-US" sz="2500" spc="100" dirty="0">
              <a:latin typeface="Palatino Linotype" panose="02040502050505030304" pitchFamily="18" charset="0"/>
            </a:endParaRPr>
          </a:p>
        </p:txBody>
      </p:sp>
      <p:pic>
        <p:nvPicPr>
          <p:cNvPr id="8" name="Picture 7" descr="A picture containing light&#10;&#10;Description automatically generated">
            <a:extLst>
              <a:ext uri="{FF2B5EF4-FFF2-40B4-BE49-F238E27FC236}">
                <a16:creationId xmlns:a16="http://schemas.microsoft.com/office/drawing/2014/main" id="{780EB8A0-F472-E546-9AFC-559133D5B7FC}"/>
              </a:ext>
            </a:extLst>
          </p:cNvPr>
          <p:cNvPicPr>
            <a:picLocks noChangeAspect="1"/>
          </p:cNvPicPr>
          <p:nvPr/>
        </p:nvPicPr>
        <p:blipFill>
          <a:blip r:embed="rId2"/>
          <a:stretch>
            <a:fillRect/>
          </a:stretch>
        </p:blipFill>
        <p:spPr>
          <a:xfrm>
            <a:off x="137060" y="152251"/>
            <a:ext cx="1405990" cy="880149"/>
          </a:xfrm>
          <a:prstGeom prst="rect">
            <a:avLst/>
          </a:prstGeom>
        </p:spPr>
      </p:pic>
      <p:sp>
        <p:nvSpPr>
          <p:cNvPr id="9" name="TextBox 8">
            <a:extLst>
              <a:ext uri="{FF2B5EF4-FFF2-40B4-BE49-F238E27FC236}">
                <a16:creationId xmlns:a16="http://schemas.microsoft.com/office/drawing/2014/main" id="{D3E17909-16AD-5348-A0DA-3425100B61D8}"/>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5" name="Date Placeholder 14">
            <a:extLst>
              <a:ext uri="{FF2B5EF4-FFF2-40B4-BE49-F238E27FC236}">
                <a16:creationId xmlns:a16="http://schemas.microsoft.com/office/drawing/2014/main" id="{778D01D9-4924-DF47-A58A-F2654DB0378D}"/>
              </a:ext>
            </a:extLst>
          </p:cNvPr>
          <p:cNvSpPr>
            <a:spLocks noGrp="1"/>
          </p:cNvSpPr>
          <p:nvPr>
            <p:ph type="dt" sz="half" idx="10"/>
          </p:nvPr>
        </p:nvSpPr>
        <p:spPr/>
        <p:txBody>
          <a:bodyPr/>
          <a:lstStyle/>
          <a:p>
            <a:fld id="{017ECCFD-1C97-7F4E-915E-9A068275F7BD}" type="datetime1">
              <a:rPr lang="en-US" smtClean="0"/>
              <a:t>3/14/21</a:t>
            </a:fld>
            <a:endParaRPr lang="en-US"/>
          </a:p>
        </p:txBody>
      </p:sp>
      <p:sp>
        <p:nvSpPr>
          <p:cNvPr id="16" name="Footer Placeholder 15">
            <a:extLst>
              <a:ext uri="{FF2B5EF4-FFF2-40B4-BE49-F238E27FC236}">
                <a16:creationId xmlns:a16="http://schemas.microsoft.com/office/drawing/2014/main" id="{BB07846E-30CE-E443-81E8-C45B4B0AFEE1}"/>
              </a:ext>
            </a:extLst>
          </p:cNvPr>
          <p:cNvSpPr>
            <a:spLocks noGrp="1"/>
          </p:cNvSpPr>
          <p:nvPr>
            <p:ph type="ftr" sz="quarter" idx="11"/>
          </p:nvPr>
        </p:nvSpPr>
        <p:spPr>
          <a:xfrm>
            <a:off x="3864768" y="6369050"/>
            <a:ext cx="4462463"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25192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4452436" y="315327"/>
            <a:ext cx="3287128" cy="553998"/>
          </a:xfrm>
          <a:prstGeom prst="rect">
            <a:avLst/>
          </a:prstGeom>
          <a:noFill/>
        </p:spPr>
        <p:txBody>
          <a:bodyPr wrap="square" rtlCol="0">
            <a:spAutoFit/>
          </a:bodyPr>
          <a:lstStyle/>
          <a:p>
            <a:r>
              <a:rPr lang="en-US" sz="3000" b="1" spc="100" dirty="0">
                <a:latin typeface="Palatino Linotype" panose="02040502050505030304" pitchFamily="18" charset="0"/>
              </a:rPr>
              <a:t>DASHBOARD</a:t>
            </a:r>
          </a:p>
        </p:txBody>
      </p:sp>
      <p:sp>
        <p:nvSpPr>
          <p:cNvPr id="4" name="TextBox 3">
            <a:extLst>
              <a:ext uri="{FF2B5EF4-FFF2-40B4-BE49-F238E27FC236}">
                <a16:creationId xmlns:a16="http://schemas.microsoft.com/office/drawing/2014/main" id="{755E4244-63FE-E54C-8B2A-5CBD45DC5FE1}"/>
              </a:ext>
            </a:extLst>
          </p:cNvPr>
          <p:cNvSpPr txBox="1"/>
          <p:nvPr/>
        </p:nvSpPr>
        <p:spPr>
          <a:xfrm>
            <a:off x="676953" y="1929564"/>
            <a:ext cx="10838094" cy="2015936"/>
          </a:xfrm>
          <a:prstGeom prst="rect">
            <a:avLst/>
          </a:prstGeom>
          <a:noFill/>
        </p:spPr>
        <p:txBody>
          <a:bodyPr wrap="square" rtlCol="0">
            <a:spAutoFit/>
          </a:bodyPr>
          <a:lstStyle/>
          <a:p>
            <a:pPr marL="342900" indent="-342900">
              <a:buFont typeface="Arial" panose="020B0604020202020204" pitchFamily="34" charset="0"/>
              <a:buChar char="•"/>
            </a:pPr>
            <a:r>
              <a:rPr lang="en-US" sz="2500" b="1" spc="100" dirty="0">
                <a:solidFill>
                  <a:srgbClr val="FF0000"/>
                </a:solidFill>
                <a:latin typeface="Palatino Linotype" panose="02040502050505030304" pitchFamily="18" charset="0"/>
              </a:rPr>
              <a:t>Description of the tools that will be used to create final dashboard</a:t>
            </a:r>
          </a:p>
          <a:p>
            <a:pPr marL="342900" indent="-342900">
              <a:buFont typeface="Arial" panose="020B0604020202020204" pitchFamily="34" charset="0"/>
              <a:buChar char="•"/>
            </a:pPr>
            <a:endParaRPr lang="en-US" sz="2500" b="1" spc="100" dirty="0">
              <a:latin typeface="Palatino Linotype" panose="02040502050505030304" pitchFamily="18" charset="0"/>
            </a:endParaRPr>
          </a:p>
          <a:p>
            <a:pPr marL="342900" indent="-342900">
              <a:buFont typeface="Arial" panose="020B0604020202020204" pitchFamily="34" charset="0"/>
              <a:buChar char="•"/>
            </a:pPr>
            <a:endParaRPr lang="en-US" sz="2500" spc="100" dirty="0">
              <a:latin typeface="Palatino Linotype" panose="02040502050505030304" pitchFamily="18" charset="0"/>
            </a:endParaRPr>
          </a:p>
          <a:p>
            <a:pPr marL="342900" indent="-342900">
              <a:buFont typeface="Arial" panose="020B0604020202020204" pitchFamily="34" charset="0"/>
              <a:buChar char="•"/>
            </a:pPr>
            <a:r>
              <a:rPr lang="en-US" sz="2500" b="1" spc="100" dirty="0">
                <a:solidFill>
                  <a:srgbClr val="FF0000"/>
                </a:solidFill>
                <a:latin typeface="Palatino Linotype" panose="02040502050505030304" pitchFamily="18" charset="0"/>
              </a:rPr>
              <a:t>Description of interactive element(s)</a:t>
            </a:r>
          </a:p>
        </p:txBody>
      </p:sp>
      <p:pic>
        <p:nvPicPr>
          <p:cNvPr id="6" name="Picture 5" descr="A picture containing light&#10;&#10;Description automatically generated">
            <a:extLst>
              <a:ext uri="{FF2B5EF4-FFF2-40B4-BE49-F238E27FC236}">
                <a16:creationId xmlns:a16="http://schemas.microsoft.com/office/drawing/2014/main" id="{717B5306-60F9-E449-86A6-9742B164CFC2}"/>
              </a:ext>
            </a:extLst>
          </p:cNvPr>
          <p:cNvPicPr>
            <a:picLocks noChangeAspect="1"/>
          </p:cNvPicPr>
          <p:nvPr/>
        </p:nvPicPr>
        <p:blipFill>
          <a:blip r:embed="rId2"/>
          <a:stretch>
            <a:fillRect/>
          </a:stretch>
        </p:blipFill>
        <p:spPr>
          <a:xfrm>
            <a:off x="137060" y="152251"/>
            <a:ext cx="1405990" cy="880149"/>
          </a:xfrm>
          <a:prstGeom prst="rect">
            <a:avLst/>
          </a:prstGeom>
        </p:spPr>
      </p:pic>
      <p:sp>
        <p:nvSpPr>
          <p:cNvPr id="7" name="TextBox 6">
            <a:extLst>
              <a:ext uri="{FF2B5EF4-FFF2-40B4-BE49-F238E27FC236}">
                <a16:creationId xmlns:a16="http://schemas.microsoft.com/office/drawing/2014/main" id="{5F98BA03-79C5-224B-ADB1-6BDF3E012EAE}"/>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3" name="Date Placeholder 12">
            <a:extLst>
              <a:ext uri="{FF2B5EF4-FFF2-40B4-BE49-F238E27FC236}">
                <a16:creationId xmlns:a16="http://schemas.microsoft.com/office/drawing/2014/main" id="{98DF5CCC-A1F9-2C42-902E-99BA32C58897}"/>
              </a:ext>
            </a:extLst>
          </p:cNvPr>
          <p:cNvSpPr>
            <a:spLocks noGrp="1"/>
          </p:cNvSpPr>
          <p:nvPr>
            <p:ph type="dt" sz="half" idx="10"/>
          </p:nvPr>
        </p:nvSpPr>
        <p:spPr/>
        <p:txBody>
          <a:bodyPr/>
          <a:lstStyle/>
          <a:p>
            <a:fld id="{03D43E2F-B38E-9041-915C-591EFCF27A89}" type="datetime1">
              <a:rPr lang="en-US" smtClean="0"/>
              <a:t>3/14/21</a:t>
            </a:fld>
            <a:endParaRPr lang="en-US"/>
          </a:p>
        </p:txBody>
      </p:sp>
      <p:sp>
        <p:nvSpPr>
          <p:cNvPr id="14" name="Footer Placeholder 13">
            <a:extLst>
              <a:ext uri="{FF2B5EF4-FFF2-40B4-BE49-F238E27FC236}">
                <a16:creationId xmlns:a16="http://schemas.microsoft.com/office/drawing/2014/main" id="{9BE68BD7-9D26-E249-95EC-C0EAF1705A56}"/>
              </a:ext>
            </a:extLst>
          </p:cNvPr>
          <p:cNvSpPr>
            <a:spLocks noGrp="1"/>
          </p:cNvSpPr>
          <p:nvPr>
            <p:ph type="ftr" sz="quarter" idx="11"/>
          </p:nvPr>
        </p:nvSpPr>
        <p:spPr>
          <a:xfrm>
            <a:off x="3893343" y="6356350"/>
            <a:ext cx="4405313"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154351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2166937" y="315327"/>
            <a:ext cx="7858126" cy="553998"/>
          </a:xfrm>
          <a:prstGeom prst="rect">
            <a:avLst/>
          </a:prstGeom>
          <a:noFill/>
        </p:spPr>
        <p:txBody>
          <a:bodyPr wrap="square" rtlCol="0">
            <a:spAutoFit/>
          </a:bodyPr>
          <a:lstStyle/>
          <a:p>
            <a:r>
              <a:rPr lang="en-US" sz="3000" b="1" spc="100" dirty="0">
                <a:latin typeface="Palatino Linotype" panose="02040502050505030304" pitchFamily="18" charset="0"/>
              </a:rPr>
              <a:t>GRAPH 1  - TOP CRYPTOCURRENCIES</a:t>
            </a:r>
          </a:p>
        </p:txBody>
      </p:sp>
      <p:pic>
        <p:nvPicPr>
          <p:cNvPr id="4" name="Picture 3" descr="Chart, pie chart&#10;&#10;Description automatically generated">
            <a:extLst>
              <a:ext uri="{FF2B5EF4-FFF2-40B4-BE49-F238E27FC236}">
                <a16:creationId xmlns:a16="http://schemas.microsoft.com/office/drawing/2014/main" id="{46ECF56C-2914-FC4F-83F7-BF98C9D5C2F2}"/>
              </a:ext>
            </a:extLst>
          </p:cNvPr>
          <p:cNvPicPr/>
          <p:nvPr/>
        </p:nvPicPr>
        <p:blipFill>
          <a:blip r:embed="rId2">
            <a:extLst>
              <a:ext uri="{28A0092B-C50C-407E-A947-70E740481C1C}">
                <a14:useLocalDpi xmlns:a14="http://schemas.microsoft.com/office/drawing/2010/main" val="0"/>
              </a:ext>
            </a:extLst>
          </a:blip>
          <a:stretch>
            <a:fillRect/>
          </a:stretch>
        </p:blipFill>
        <p:spPr>
          <a:xfrm>
            <a:off x="1900029" y="1271932"/>
            <a:ext cx="7522265" cy="4314135"/>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24195F9A-AA6D-5943-AE4A-F80D4D58F5AB}"/>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D8FBB20F-8480-764C-AA3B-47EB53644FD4}"/>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3A1FAFF6-3053-D446-B9F1-7D875C7BC883}"/>
              </a:ext>
            </a:extLst>
          </p:cNvPr>
          <p:cNvSpPr>
            <a:spLocks noGrp="1"/>
          </p:cNvSpPr>
          <p:nvPr>
            <p:ph type="dt" sz="half" idx="10"/>
          </p:nvPr>
        </p:nvSpPr>
        <p:spPr/>
        <p:txBody>
          <a:bodyPr/>
          <a:lstStyle/>
          <a:p>
            <a:fld id="{3C28FD38-2F80-9947-A154-E6F130F0BA81}" type="datetime1">
              <a:rPr lang="en-US" smtClean="0"/>
              <a:t>3/14/21</a:t>
            </a:fld>
            <a:endParaRPr lang="en-US"/>
          </a:p>
        </p:txBody>
      </p:sp>
      <p:sp>
        <p:nvSpPr>
          <p:cNvPr id="13" name="Footer Placeholder 12">
            <a:extLst>
              <a:ext uri="{FF2B5EF4-FFF2-40B4-BE49-F238E27FC236}">
                <a16:creationId xmlns:a16="http://schemas.microsoft.com/office/drawing/2014/main" id="{01670156-5598-1946-843C-8F5BD3A40CDE}"/>
              </a:ext>
            </a:extLst>
          </p:cNvPr>
          <p:cNvSpPr>
            <a:spLocks noGrp="1"/>
          </p:cNvSpPr>
          <p:nvPr>
            <p:ph type="ftr" sz="quarter" idx="11"/>
          </p:nvPr>
        </p:nvSpPr>
        <p:spPr>
          <a:xfrm>
            <a:off x="3907631" y="6356350"/>
            <a:ext cx="4376738" cy="365125"/>
          </a:xfrm>
        </p:spPr>
        <p:txBody>
          <a:bodyPr/>
          <a:lstStyle/>
          <a:p>
            <a:r>
              <a:rPr lang="en-US"/>
              <a:t>Created by Charlie Burds, Emmanuel Martinez &amp; George Quintanilla</a:t>
            </a:r>
          </a:p>
        </p:txBody>
      </p:sp>
    </p:spTree>
    <p:extLst>
      <p:ext uri="{BB962C8B-B14F-4D97-AF65-F5344CB8AC3E}">
        <p14:creationId xmlns:p14="http://schemas.microsoft.com/office/powerpoint/2010/main" val="18876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C22E3E03-DD93-DB4D-8103-E83C76185B11}"/>
              </a:ext>
            </a:extLst>
          </p:cNvPr>
          <p:cNvPicPr/>
          <p:nvPr/>
        </p:nvPicPr>
        <p:blipFill rotWithShape="1">
          <a:blip r:embed="rId2">
            <a:extLst>
              <a:ext uri="{28A0092B-C50C-407E-A947-70E740481C1C}">
                <a14:useLocalDpi xmlns:a14="http://schemas.microsoft.com/office/drawing/2010/main" val="0"/>
              </a:ext>
            </a:extLst>
          </a:blip>
          <a:srcRect t="14332"/>
          <a:stretch/>
        </p:blipFill>
        <p:spPr>
          <a:xfrm>
            <a:off x="1445418" y="1517689"/>
            <a:ext cx="9301163" cy="4240173"/>
          </a:xfrm>
          <a:prstGeom prst="rect">
            <a:avLst/>
          </a:prstGeom>
        </p:spPr>
      </p:pic>
      <p:sp>
        <p:nvSpPr>
          <p:cNvPr id="4" name="TextBox 3">
            <a:extLst>
              <a:ext uri="{FF2B5EF4-FFF2-40B4-BE49-F238E27FC236}">
                <a16:creationId xmlns:a16="http://schemas.microsoft.com/office/drawing/2014/main" id="{A41B7BF6-8447-1E46-AF30-32C1CAE14ABB}"/>
              </a:ext>
            </a:extLst>
          </p:cNvPr>
          <p:cNvSpPr txBox="1"/>
          <p:nvPr/>
        </p:nvSpPr>
        <p:spPr>
          <a:xfrm>
            <a:off x="2166937" y="315327"/>
            <a:ext cx="7858126" cy="553998"/>
          </a:xfrm>
          <a:prstGeom prst="rect">
            <a:avLst/>
          </a:prstGeom>
          <a:noFill/>
        </p:spPr>
        <p:txBody>
          <a:bodyPr wrap="square" rtlCol="0">
            <a:spAutoFit/>
          </a:bodyPr>
          <a:lstStyle/>
          <a:p>
            <a:r>
              <a:rPr lang="en-US" sz="3000" b="1" spc="100" dirty="0">
                <a:latin typeface="Palatino Linotype" panose="02040502050505030304" pitchFamily="18" charset="0"/>
              </a:rPr>
              <a:t>GRAPH 2  - TOP CRYPTOCURRENCIES</a:t>
            </a:r>
          </a:p>
        </p:txBody>
      </p:sp>
      <p:pic>
        <p:nvPicPr>
          <p:cNvPr id="5" name="Picture 4" descr="A picture containing light&#10;&#10;Description automatically generated">
            <a:extLst>
              <a:ext uri="{FF2B5EF4-FFF2-40B4-BE49-F238E27FC236}">
                <a16:creationId xmlns:a16="http://schemas.microsoft.com/office/drawing/2014/main" id="{90150BDF-5819-6F4F-96FC-9C3D0B3EF832}"/>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5A4D48AA-6FBD-0447-8D36-31B0419C1E2B}"/>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32253F93-9A5A-944D-AEF6-532B93FB8E24}"/>
              </a:ext>
            </a:extLst>
          </p:cNvPr>
          <p:cNvSpPr>
            <a:spLocks noGrp="1"/>
          </p:cNvSpPr>
          <p:nvPr>
            <p:ph type="dt" sz="half" idx="10"/>
          </p:nvPr>
        </p:nvSpPr>
        <p:spPr/>
        <p:txBody>
          <a:bodyPr/>
          <a:lstStyle/>
          <a:p>
            <a:fld id="{BCEEBD13-CF21-3648-93D0-E6BC5A9DD4F1}" type="datetime1">
              <a:rPr lang="en-US" smtClean="0"/>
              <a:t>3/14/21</a:t>
            </a:fld>
            <a:endParaRPr lang="en-US"/>
          </a:p>
        </p:txBody>
      </p:sp>
      <p:sp>
        <p:nvSpPr>
          <p:cNvPr id="13" name="Footer Placeholder 12">
            <a:extLst>
              <a:ext uri="{FF2B5EF4-FFF2-40B4-BE49-F238E27FC236}">
                <a16:creationId xmlns:a16="http://schemas.microsoft.com/office/drawing/2014/main" id="{E0B2BB9A-B867-2D47-9DD0-888B8AF11930}"/>
              </a:ext>
            </a:extLst>
          </p:cNvPr>
          <p:cNvSpPr>
            <a:spLocks noGrp="1"/>
          </p:cNvSpPr>
          <p:nvPr>
            <p:ph type="ftr" sz="quarter" idx="11"/>
          </p:nvPr>
        </p:nvSpPr>
        <p:spPr>
          <a:xfrm>
            <a:off x="3907631" y="6360110"/>
            <a:ext cx="4376738" cy="365125"/>
          </a:xfrm>
        </p:spPr>
        <p:txBody>
          <a:bodyPr/>
          <a:lstStyle/>
          <a:p>
            <a:r>
              <a:rPr lang="en-US" dirty="0"/>
              <a:t>Created by Charlie </a:t>
            </a:r>
            <a:r>
              <a:rPr lang="en-US" dirty="0" err="1"/>
              <a:t>Burds</a:t>
            </a:r>
            <a:r>
              <a:rPr lang="en-US" dirty="0"/>
              <a:t>, Emmanuel Martinez &amp; George Quintanilla</a:t>
            </a:r>
          </a:p>
        </p:txBody>
      </p:sp>
    </p:spTree>
    <p:extLst>
      <p:ext uri="{BB962C8B-B14F-4D97-AF65-F5344CB8AC3E}">
        <p14:creationId xmlns:p14="http://schemas.microsoft.com/office/powerpoint/2010/main" val="1169214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548</Words>
  <Application>Microsoft Macintosh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Quintanilla</dc:creator>
  <cp:lastModifiedBy>George Quintanilla</cp:lastModifiedBy>
  <cp:revision>26</cp:revision>
  <dcterms:created xsi:type="dcterms:W3CDTF">2021-03-13T23:59:25Z</dcterms:created>
  <dcterms:modified xsi:type="dcterms:W3CDTF">2021-03-14T15:55:42Z</dcterms:modified>
</cp:coreProperties>
</file>