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57" r:id="rId2"/>
    <p:sldId id="261" r:id="rId3"/>
    <p:sldId id="260" r:id="rId4"/>
    <p:sldId id="268" r:id="rId5"/>
    <p:sldId id="262" r:id="rId6"/>
    <p:sldId id="272" r:id="rId7"/>
    <p:sldId id="265" r:id="rId8"/>
    <p:sldId id="266" r:id="rId9"/>
    <p:sldId id="267" r:id="rId10"/>
    <p:sldId id="269" r:id="rId11"/>
    <p:sldId id="270" r:id="rId12"/>
    <p:sldId id="271" r:id="rId13"/>
    <p:sldId id="25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Quintanilla" initials="GQ" lastIdx="2" clrIdx="0">
    <p:extLst>
      <p:ext uri="{19B8F6BF-5375-455C-9EA6-DF929625EA0E}">
        <p15:presenceInfo xmlns:p15="http://schemas.microsoft.com/office/powerpoint/2012/main" userId="dfe95c0f890adf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9" autoAdjust="0"/>
    <p:restoredTop sz="94692"/>
  </p:normalViewPr>
  <p:slideViewPr>
    <p:cSldViewPr snapToGrid="0" snapToObjects="1" showGuides="1">
      <p:cViewPr varScale="1">
        <p:scale>
          <a:sx n="68" d="100"/>
          <a:sy n="68" d="100"/>
        </p:scale>
        <p:origin x="83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Users\Goki\Desktop\Classwork_Data%20Analytics\Udemy\Evaluation-bitcoi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757575"/>
                </a:solidFill>
                <a:latin typeface="+mn-lt"/>
              </a:defRPr>
            </a:pPr>
            <a:r>
              <a:rPr lang="en-US" b="0">
                <a:solidFill>
                  <a:srgbClr val="757575"/>
                </a:solidFill>
                <a:latin typeface="+mn-lt"/>
              </a:rPr>
              <a:t>Bitcoin 30 days Forecast Evaluation </a:t>
            </a:r>
          </a:p>
        </c:rich>
      </c:tx>
      <c:overlay val="0"/>
    </c:title>
    <c:autoTitleDeleted val="0"/>
    <c:plotArea>
      <c:layout/>
      <c:lineChart>
        <c:grouping val="standard"/>
        <c:varyColors val="1"/>
        <c:ser>
          <c:idx val="0"/>
          <c:order val="0"/>
          <c:tx>
            <c:strRef>
              <c:f>'actual data'!$B$1</c:f>
              <c:strCache>
                <c:ptCount val="1"/>
                <c:pt idx="0">
                  <c:v>Close</c:v>
                </c:pt>
              </c:strCache>
            </c:strRef>
          </c:tx>
          <c:spPr>
            <a:ln cmpd="sng">
              <a:solidFill>
                <a:srgbClr val="4285F4"/>
              </a:solidFill>
            </a:ln>
          </c:spPr>
          <c:marker>
            <c:symbol val="none"/>
          </c:marker>
          <c:cat>
            <c:numRef>
              <c:f>'actual data'!$A$2:$A$31</c:f>
              <c:numCache>
                <c:formatCode>m/d/yyyy</c:formatCode>
                <c:ptCount val="30"/>
                <c:pt idx="0">
                  <c:v>44105.998611111099</c:v>
                </c:pt>
                <c:pt idx="1">
                  <c:v>44106.998611111099</c:v>
                </c:pt>
                <c:pt idx="2">
                  <c:v>44107.998611111099</c:v>
                </c:pt>
                <c:pt idx="3">
                  <c:v>44108.998611111099</c:v>
                </c:pt>
                <c:pt idx="4">
                  <c:v>44109.998611111099</c:v>
                </c:pt>
                <c:pt idx="5">
                  <c:v>44110.998611111099</c:v>
                </c:pt>
                <c:pt idx="6">
                  <c:v>44111.998611111099</c:v>
                </c:pt>
                <c:pt idx="7">
                  <c:v>44112.998611111099</c:v>
                </c:pt>
                <c:pt idx="8">
                  <c:v>44113.998611111099</c:v>
                </c:pt>
                <c:pt idx="9">
                  <c:v>44114.998611111099</c:v>
                </c:pt>
                <c:pt idx="10">
                  <c:v>44115.998611111099</c:v>
                </c:pt>
                <c:pt idx="11">
                  <c:v>44116.998611111099</c:v>
                </c:pt>
                <c:pt idx="12">
                  <c:v>44117.998611111099</c:v>
                </c:pt>
                <c:pt idx="13">
                  <c:v>44118.998611111099</c:v>
                </c:pt>
                <c:pt idx="14">
                  <c:v>44119.998611111099</c:v>
                </c:pt>
                <c:pt idx="15">
                  <c:v>44120.998611111099</c:v>
                </c:pt>
                <c:pt idx="16">
                  <c:v>44121.998611111099</c:v>
                </c:pt>
                <c:pt idx="17">
                  <c:v>44122.998611111099</c:v>
                </c:pt>
                <c:pt idx="18">
                  <c:v>44123.998611111099</c:v>
                </c:pt>
                <c:pt idx="19">
                  <c:v>44124.998611111099</c:v>
                </c:pt>
                <c:pt idx="20">
                  <c:v>44125.998611111099</c:v>
                </c:pt>
                <c:pt idx="21">
                  <c:v>44126.998611111099</c:v>
                </c:pt>
                <c:pt idx="22">
                  <c:v>44127.998611111099</c:v>
                </c:pt>
                <c:pt idx="23">
                  <c:v>44128.998611111099</c:v>
                </c:pt>
                <c:pt idx="24">
                  <c:v>44129.998611111099</c:v>
                </c:pt>
                <c:pt idx="25">
                  <c:v>44130.998611111099</c:v>
                </c:pt>
                <c:pt idx="26">
                  <c:v>44131.998611111099</c:v>
                </c:pt>
                <c:pt idx="27">
                  <c:v>44132.998611111099</c:v>
                </c:pt>
                <c:pt idx="28">
                  <c:v>44133.998611111099</c:v>
                </c:pt>
                <c:pt idx="29">
                  <c:v>44134.998611111099</c:v>
                </c:pt>
              </c:numCache>
            </c:numRef>
          </c:cat>
          <c:val>
            <c:numRef>
              <c:f>'actual data'!$B$2:$B$31</c:f>
              <c:numCache>
                <c:formatCode>General</c:formatCode>
                <c:ptCount val="30"/>
                <c:pt idx="0">
                  <c:v>10612.4</c:v>
                </c:pt>
                <c:pt idx="1">
                  <c:v>10573.1</c:v>
                </c:pt>
                <c:pt idx="2">
                  <c:v>10551.6</c:v>
                </c:pt>
                <c:pt idx="3">
                  <c:v>10671.1</c:v>
                </c:pt>
                <c:pt idx="4">
                  <c:v>10795</c:v>
                </c:pt>
                <c:pt idx="5">
                  <c:v>10606.1</c:v>
                </c:pt>
                <c:pt idx="6">
                  <c:v>10670.4</c:v>
                </c:pt>
                <c:pt idx="7">
                  <c:v>10906.3</c:v>
                </c:pt>
                <c:pt idx="8">
                  <c:v>11067</c:v>
                </c:pt>
                <c:pt idx="9">
                  <c:v>11302.9</c:v>
                </c:pt>
                <c:pt idx="10">
                  <c:v>11381.7</c:v>
                </c:pt>
                <c:pt idx="11">
                  <c:v>11535.4</c:v>
                </c:pt>
                <c:pt idx="12">
                  <c:v>11429.9</c:v>
                </c:pt>
                <c:pt idx="13">
                  <c:v>11427.7</c:v>
                </c:pt>
                <c:pt idx="14">
                  <c:v>11500.1</c:v>
                </c:pt>
                <c:pt idx="15">
                  <c:v>11328.9</c:v>
                </c:pt>
                <c:pt idx="16">
                  <c:v>11367.8</c:v>
                </c:pt>
                <c:pt idx="17">
                  <c:v>11514.2</c:v>
                </c:pt>
                <c:pt idx="18">
                  <c:v>11760.4</c:v>
                </c:pt>
                <c:pt idx="19">
                  <c:v>11923.8</c:v>
                </c:pt>
                <c:pt idx="20">
                  <c:v>12844.4</c:v>
                </c:pt>
                <c:pt idx="21">
                  <c:v>12986.8</c:v>
                </c:pt>
                <c:pt idx="22">
                  <c:v>12937</c:v>
                </c:pt>
                <c:pt idx="23">
                  <c:v>13128.3</c:v>
                </c:pt>
                <c:pt idx="24">
                  <c:v>13041.6</c:v>
                </c:pt>
                <c:pt idx="25">
                  <c:v>13085.1</c:v>
                </c:pt>
                <c:pt idx="26">
                  <c:v>13793.7</c:v>
                </c:pt>
                <c:pt idx="27">
                  <c:v>13285.8</c:v>
                </c:pt>
                <c:pt idx="28">
                  <c:v>13456.5</c:v>
                </c:pt>
                <c:pt idx="29">
                  <c:v>13571.2</c:v>
                </c:pt>
              </c:numCache>
            </c:numRef>
          </c:val>
          <c:smooth val="0"/>
          <c:extLst>
            <c:ext xmlns:c16="http://schemas.microsoft.com/office/drawing/2014/chart" uri="{C3380CC4-5D6E-409C-BE32-E72D297353CC}">
              <c16:uniqueId val="{00000000-E85E-504D-8C09-2E80BB17E51B}"/>
            </c:ext>
          </c:extLst>
        </c:ser>
        <c:ser>
          <c:idx val="1"/>
          <c:order val="1"/>
          <c:tx>
            <c:strRef>
              <c:f>'actual data'!$C$1</c:f>
              <c:strCache>
                <c:ptCount val="1"/>
                <c:pt idx="0">
                  <c:v>YHat_Lower</c:v>
                </c:pt>
              </c:strCache>
            </c:strRef>
          </c:tx>
          <c:spPr>
            <a:ln cmpd="sng">
              <a:solidFill>
                <a:srgbClr val="EA4335"/>
              </a:solidFill>
            </a:ln>
          </c:spPr>
          <c:marker>
            <c:symbol val="none"/>
          </c:marker>
          <c:cat>
            <c:numRef>
              <c:f>'actual data'!$A$2:$A$31</c:f>
              <c:numCache>
                <c:formatCode>m/d/yyyy</c:formatCode>
                <c:ptCount val="30"/>
                <c:pt idx="0">
                  <c:v>44105.998611111099</c:v>
                </c:pt>
                <c:pt idx="1">
                  <c:v>44106.998611111099</c:v>
                </c:pt>
                <c:pt idx="2">
                  <c:v>44107.998611111099</c:v>
                </c:pt>
                <c:pt idx="3">
                  <c:v>44108.998611111099</c:v>
                </c:pt>
                <c:pt idx="4">
                  <c:v>44109.998611111099</c:v>
                </c:pt>
                <c:pt idx="5">
                  <c:v>44110.998611111099</c:v>
                </c:pt>
                <c:pt idx="6">
                  <c:v>44111.998611111099</c:v>
                </c:pt>
                <c:pt idx="7">
                  <c:v>44112.998611111099</c:v>
                </c:pt>
                <c:pt idx="8">
                  <c:v>44113.998611111099</c:v>
                </c:pt>
                <c:pt idx="9">
                  <c:v>44114.998611111099</c:v>
                </c:pt>
                <c:pt idx="10">
                  <c:v>44115.998611111099</c:v>
                </c:pt>
                <c:pt idx="11">
                  <c:v>44116.998611111099</c:v>
                </c:pt>
                <c:pt idx="12">
                  <c:v>44117.998611111099</c:v>
                </c:pt>
                <c:pt idx="13">
                  <c:v>44118.998611111099</c:v>
                </c:pt>
                <c:pt idx="14">
                  <c:v>44119.998611111099</c:v>
                </c:pt>
                <c:pt idx="15">
                  <c:v>44120.998611111099</c:v>
                </c:pt>
                <c:pt idx="16">
                  <c:v>44121.998611111099</c:v>
                </c:pt>
                <c:pt idx="17">
                  <c:v>44122.998611111099</c:v>
                </c:pt>
                <c:pt idx="18">
                  <c:v>44123.998611111099</c:v>
                </c:pt>
                <c:pt idx="19">
                  <c:v>44124.998611111099</c:v>
                </c:pt>
                <c:pt idx="20">
                  <c:v>44125.998611111099</c:v>
                </c:pt>
                <c:pt idx="21">
                  <c:v>44126.998611111099</c:v>
                </c:pt>
                <c:pt idx="22">
                  <c:v>44127.998611111099</c:v>
                </c:pt>
                <c:pt idx="23">
                  <c:v>44128.998611111099</c:v>
                </c:pt>
                <c:pt idx="24">
                  <c:v>44129.998611111099</c:v>
                </c:pt>
                <c:pt idx="25">
                  <c:v>44130.998611111099</c:v>
                </c:pt>
                <c:pt idx="26">
                  <c:v>44131.998611111099</c:v>
                </c:pt>
                <c:pt idx="27">
                  <c:v>44132.998611111099</c:v>
                </c:pt>
                <c:pt idx="28">
                  <c:v>44133.998611111099</c:v>
                </c:pt>
                <c:pt idx="29">
                  <c:v>44134.998611111099</c:v>
                </c:pt>
              </c:numCache>
            </c:numRef>
          </c:cat>
          <c:val>
            <c:numRef>
              <c:f>'actual data'!$C$2:$C$31</c:f>
              <c:numCache>
                <c:formatCode>General</c:formatCode>
                <c:ptCount val="30"/>
                <c:pt idx="0">
                  <c:v>8069.8920589737099</c:v>
                </c:pt>
                <c:pt idx="1">
                  <c:v>7889.2539852863702</c:v>
                </c:pt>
                <c:pt idx="2">
                  <c:v>7879.8561894676704</c:v>
                </c:pt>
                <c:pt idx="3">
                  <c:v>7849.3561719424297</c:v>
                </c:pt>
                <c:pt idx="4">
                  <c:v>7864.4738013657197</c:v>
                </c:pt>
                <c:pt idx="5">
                  <c:v>7813.7409147747403</c:v>
                </c:pt>
                <c:pt idx="6">
                  <c:v>7867.8835735877301</c:v>
                </c:pt>
                <c:pt idx="7">
                  <c:v>7800.8902005700402</c:v>
                </c:pt>
                <c:pt idx="8">
                  <c:v>7799.12070256268</c:v>
                </c:pt>
                <c:pt idx="9">
                  <c:v>7829.6245582764604</c:v>
                </c:pt>
                <c:pt idx="10">
                  <c:v>7762.90631623835</c:v>
                </c:pt>
                <c:pt idx="11">
                  <c:v>7821.8231840655499</c:v>
                </c:pt>
                <c:pt idx="12">
                  <c:v>7857.8712382660597</c:v>
                </c:pt>
                <c:pt idx="13">
                  <c:v>7834.60360038004</c:v>
                </c:pt>
                <c:pt idx="14">
                  <c:v>7774.4158187993298</c:v>
                </c:pt>
                <c:pt idx="15">
                  <c:v>7790.0801826059696</c:v>
                </c:pt>
                <c:pt idx="16">
                  <c:v>7925.9760242172697</c:v>
                </c:pt>
                <c:pt idx="17">
                  <c:v>7898.9539401913598</c:v>
                </c:pt>
                <c:pt idx="18">
                  <c:v>8064.86208782004</c:v>
                </c:pt>
                <c:pt idx="19">
                  <c:v>8046.7118372295699</c:v>
                </c:pt>
                <c:pt idx="20">
                  <c:v>8013.2294783053403</c:v>
                </c:pt>
                <c:pt idx="21">
                  <c:v>7951.5025223985403</c:v>
                </c:pt>
                <c:pt idx="22">
                  <c:v>8182.1611286031803</c:v>
                </c:pt>
                <c:pt idx="23">
                  <c:v>8086.9545967658596</c:v>
                </c:pt>
                <c:pt idx="24">
                  <c:v>8206.5916982546496</c:v>
                </c:pt>
                <c:pt idx="25">
                  <c:v>8164.9686038767504</c:v>
                </c:pt>
                <c:pt idx="26">
                  <c:v>8222.6754374108605</c:v>
                </c:pt>
                <c:pt idx="27">
                  <c:v>8216.8098192499492</c:v>
                </c:pt>
                <c:pt idx="28">
                  <c:v>8239.5765368546399</c:v>
                </c:pt>
                <c:pt idx="29">
                  <c:v>8226.4887411057698</c:v>
                </c:pt>
              </c:numCache>
            </c:numRef>
          </c:val>
          <c:smooth val="0"/>
          <c:extLst>
            <c:ext xmlns:c16="http://schemas.microsoft.com/office/drawing/2014/chart" uri="{C3380CC4-5D6E-409C-BE32-E72D297353CC}">
              <c16:uniqueId val="{00000001-E85E-504D-8C09-2E80BB17E51B}"/>
            </c:ext>
          </c:extLst>
        </c:ser>
        <c:ser>
          <c:idx val="2"/>
          <c:order val="2"/>
          <c:tx>
            <c:strRef>
              <c:f>'actual data'!$D$1</c:f>
              <c:strCache>
                <c:ptCount val="1"/>
                <c:pt idx="0">
                  <c:v>YHat_Upper</c:v>
                </c:pt>
              </c:strCache>
            </c:strRef>
          </c:tx>
          <c:spPr>
            <a:ln cmpd="sng">
              <a:solidFill>
                <a:srgbClr val="FBBC04"/>
              </a:solidFill>
            </a:ln>
          </c:spPr>
          <c:marker>
            <c:symbol val="none"/>
          </c:marker>
          <c:cat>
            <c:numRef>
              <c:f>'actual data'!$A$2:$A$31</c:f>
              <c:numCache>
                <c:formatCode>m/d/yyyy</c:formatCode>
                <c:ptCount val="30"/>
                <c:pt idx="0">
                  <c:v>44105.998611111099</c:v>
                </c:pt>
                <c:pt idx="1">
                  <c:v>44106.998611111099</c:v>
                </c:pt>
                <c:pt idx="2">
                  <c:v>44107.998611111099</c:v>
                </c:pt>
                <c:pt idx="3">
                  <c:v>44108.998611111099</c:v>
                </c:pt>
                <c:pt idx="4">
                  <c:v>44109.998611111099</c:v>
                </c:pt>
                <c:pt idx="5">
                  <c:v>44110.998611111099</c:v>
                </c:pt>
                <c:pt idx="6">
                  <c:v>44111.998611111099</c:v>
                </c:pt>
                <c:pt idx="7">
                  <c:v>44112.998611111099</c:v>
                </c:pt>
                <c:pt idx="8">
                  <c:v>44113.998611111099</c:v>
                </c:pt>
                <c:pt idx="9">
                  <c:v>44114.998611111099</c:v>
                </c:pt>
                <c:pt idx="10">
                  <c:v>44115.998611111099</c:v>
                </c:pt>
                <c:pt idx="11">
                  <c:v>44116.998611111099</c:v>
                </c:pt>
                <c:pt idx="12">
                  <c:v>44117.998611111099</c:v>
                </c:pt>
                <c:pt idx="13">
                  <c:v>44118.998611111099</c:v>
                </c:pt>
                <c:pt idx="14">
                  <c:v>44119.998611111099</c:v>
                </c:pt>
                <c:pt idx="15">
                  <c:v>44120.998611111099</c:v>
                </c:pt>
                <c:pt idx="16">
                  <c:v>44121.998611111099</c:v>
                </c:pt>
                <c:pt idx="17">
                  <c:v>44122.998611111099</c:v>
                </c:pt>
                <c:pt idx="18">
                  <c:v>44123.998611111099</c:v>
                </c:pt>
                <c:pt idx="19">
                  <c:v>44124.998611111099</c:v>
                </c:pt>
                <c:pt idx="20">
                  <c:v>44125.998611111099</c:v>
                </c:pt>
                <c:pt idx="21">
                  <c:v>44126.998611111099</c:v>
                </c:pt>
                <c:pt idx="22">
                  <c:v>44127.998611111099</c:v>
                </c:pt>
                <c:pt idx="23">
                  <c:v>44128.998611111099</c:v>
                </c:pt>
                <c:pt idx="24">
                  <c:v>44129.998611111099</c:v>
                </c:pt>
                <c:pt idx="25">
                  <c:v>44130.998611111099</c:v>
                </c:pt>
                <c:pt idx="26">
                  <c:v>44131.998611111099</c:v>
                </c:pt>
                <c:pt idx="27">
                  <c:v>44132.998611111099</c:v>
                </c:pt>
                <c:pt idx="28">
                  <c:v>44133.998611111099</c:v>
                </c:pt>
                <c:pt idx="29">
                  <c:v>44134.998611111099</c:v>
                </c:pt>
              </c:numCache>
            </c:numRef>
          </c:cat>
          <c:val>
            <c:numRef>
              <c:f>'actual data'!$D$2:$D$31</c:f>
              <c:numCache>
                <c:formatCode>General</c:formatCode>
                <c:ptCount val="30"/>
                <c:pt idx="0">
                  <c:v>10679.5333451878</c:v>
                </c:pt>
                <c:pt idx="1">
                  <c:v>10504.8730853383</c:v>
                </c:pt>
                <c:pt idx="2">
                  <c:v>10636.2540730737</c:v>
                </c:pt>
                <c:pt idx="3">
                  <c:v>10522.068287850399</c:v>
                </c:pt>
                <c:pt idx="4">
                  <c:v>10549.6588615854</c:v>
                </c:pt>
                <c:pt idx="5">
                  <c:v>10528.4309840602</c:v>
                </c:pt>
                <c:pt idx="6">
                  <c:v>10656.3453788641</c:v>
                </c:pt>
                <c:pt idx="7">
                  <c:v>10521.685199437699</c:v>
                </c:pt>
                <c:pt idx="8">
                  <c:v>10389.375143789601</c:v>
                </c:pt>
                <c:pt idx="9">
                  <c:v>10534.780650626701</c:v>
                </c:pt>
                <c:pt idx="10">
                  <c:v>10412.2419660716</c:v>
                </c:pt>
                <c:pt idx="11">
                  <c:v>10529.788202841501</c:v>
                </c:pt>
                <c:pt idx="12">
                  <c:v>10420.0157489099</c:v>
                </c:pt>
                <c:pt idx="13">
                  <c:v>10433.821715829499</c:v>
                </c:pt>
                <c:pt idx="14">
                  <c:v>10454.187805072999</c:v>
                </c:pt>
                <c:pt idx="15">
                  <c:v>10508.194494228301</c:v>
                </c:pt>
                <c:pt idx="16">
                  <c:v>10623.7985061613</c:v>
                </c:pt>
                <c:pt idx="17">
                  <c:v>10506.8425433061</c:v>
                </c:pt>
                <c:pt idx="18">
                  <c:v>10631.336684575401</c:v>
                </c:pt>
                <c:pt idx="19">
                  <c:v>10572.726121125001</c:v>
                </c:pt>
                <c:pt idx="20">
                  <c:v>10665.5308077136</c:v>
                </c:pt>
                <c:pt idx="21">
                  <c:v>10564.434078484001</c:v>
                </c:pt>
                <c:pt idx="22">
                  <c:v>10703.599446737901</c:v>
                </c:pt>
                <c:pt idx="23">
                  <c:v>10777.146242909699</c:v>
                </c:pt>
                <c:pt idx="24">
                  <c:v>10813.422577293801</c:v>
                </c:pt>
                <c:pt idx="25">
                  <c:v>10846.5257307301</c:v>
                </c:pt>
                <c:pt idx="26">
                  <c:v>10887.4569279112</c:v>
                </c:pt>
                <c:pt idx="27">
                  <c:v>10925.7315164147</c:v>
                </c:pt>
                <c:pt idx="28">
                  <c:v>10862.9053006247</c:v>
                </c:pt>
                <c:pt idx="29">
                  <c:v>10849.513900001801</c:v>
                </c:pt>
              </c:numCache>
            </c:numRef>
          </c:val>
          <c:smooth val="0"/>
          <c:extLst>
            <c:ext xmlns:c16="http://schemas.microsoft.com/office/drawing/2014/chart" uri="{C3380CC4-5D6E-409C-BE32-E72D297353CC}">
              <c16:uniqueId val="{00000002-E85E-504D-8C09-2E80BB17E51B}"/>
            </c:ext>
          </c:extLst>
        </c:ser>
        <c:ser>
          <c:idx val="3"/>
          <c:order val="3"/>
          <c:tx>
            <c:strRef>
              <c:f>'actual data'!$E$1</c:f>
              <c:strCache>
                <c:ptCount val="1"/>
                <c:pt idx="0">
                  <c:v>YHat-predicted Close Price</c:v>
                </c:pt>
              </c:strCache>
            </c:strRef>
          </c:tx>
          <c:spPr>
            <a:ln cmpd="sng">
              <a:solidFill>
                <a:srgbClr val="34A853"/>
              </a:solidFill>
            </a:ln>
          </c:spPr>
          <c:marker>
            <c:symbol val="none"/>
          </c:marker>
          <c:cat>
            <c:numRef>
              <c:f>'actual data'!$A$2:$A$31</c:f>
              <c:numCache>
                <c:formatCode>m/d/yyyy</c:formatCode>
                <c:ptCount val="30"/>
                <c:pt idx="0">
                  <c:v>44105.998611111099</c:v>
                </c:pt>
                <c:pt idx="1">
                  <c:v>44106.998611111099</c:v>
                </c:pt>
                <c:pt idx="2">
                  <c:v>44107.998611111099</c:v>
                </c:pt>
                <c:pt idx="3">
                  <c:v>44108.998611111099</c:v>
                </c:pt>
                <c:pt idx="4">
                  <c:v>44109.998611111099</c:v>
                </c:pt>
                <c:pt idx="5">
                  <c:v>44110.998611111099</c:v>
                </c:pt>
                <c:pt idx="6">
                  <c:v>44111.998611111099</c:v>
                </c:pt>
                <c:pt idx="7">
                  <c:v>44112.998611111099</c:v>
                </c:pt>
                <c:pt idx="8">
                  <c:v>44113.998611111099</c:v>
                </c:pt>
                <c:pt idx="9">
                  <c:v>44114.998611111099</c:v>
                </c:pt>
                <c:pt idx="10">
                  <c:v>44115.998611111099</c:v>
                </c:pt>
                <c:pt idx="11">
                  <c:v>44116.998611111099</c:v>
                </c:pt>
                <c:pt idx="12">
                  <c:v>44117.998611111099</c:v>
                </c:pt>
                <c:pt idx="13">
                  <c:v>44118.998611111099</c:v>
                </c:pt>
                <c:pt idx="14">
                  <c:v>44119.998611111099</c:v>
                </c:pt>
                <c:pt idx="15">
                  <c:v>44120.998611111099</c:v>
                </c:pt>
                <c:pt idx="16">
                  <c:v>44121.998611111099</c:v>
                </c:pt>
                <c:pt idx="17">
                  <c:v>44122.998611111099</c:v>
                </c:pt>
                <c:pt idx="18">
                  <c:v>44123.998611111099</c:v>
                </c:pt>
                <c:pt idx="19">
                  <c:v>44124.998611111099</c:v>
                </c:pt>
                <c:pt idx="20">
                  <c:v>44125.998611111099</c:v>
                </c:pt>
                <c:pt idx="21">
                  <c:v>44126.998611111099</c:v>
                </c:pt>
                <c:pt idx="22">
                  <c:v>44127.998611111099</c:v>
                </c:pt>
                <c:pt idx="23">
                  <c:v>44128.998611111099</c:v>
                </c:pt>
                <c:pt idx="24">
                  <c:v>44129.998611111099</c:v>
                </c:pt>
                <c:pt idx="25">
                  <c:v>44130.998611111099</c:v>
                </c:pt>
                <c:pt idx="26">
                  <c:v>44131.998611111099</c:v>
                </c:pt>
                <c:pt idx="27">
                  <c:v>44132.998611111099</c:v>
                </c:pt>
                <c:pt idx="28">
                  <c:v>44133.998611111099</c:v>
                </c:pt>
                <c:pt idx="29">
                  <c:v>44134.998611111099</c:v>
                </c:pt>
              </c:numCache>
            </c:numRef>
          </c:cat>
          <c:val>
            <c:numRef>
              <c:f>'actual data'!$E$2:$E$31</c:f>
              <c:numCache>
                <c:formatCode>General</c:formatCode>
                <c:ptCount val="30"/>
                <c:pt idx="0">
                  <c:v>9300.9387433947995</c:v>
                </c:pt>
                <c:pt idx="1">
                  <c:v>9282.0649067401391</c:v>
                </c:pt>
                <c:pt idx="2">
                  <c:v>9264.7775998920206</c:v>
                </c:pt>
                <c:pt idx="3">
                  <c:v>9220.7579084031004</c:v>
                </c:pt>
                <c:pt idx="4">
                  <c:v>9217.9357384680097</c:v>
                </c:pt>
                <c:pt idx="5">
                  <c:v>9183.88082651677</c:v>
                </c:pt>
                <c:pt idx="6">
                  <c:v>9170.0159330540191</c:v>
                </c:pt>
                <c:pt idx="7">
                  <c:v>9139.0684886940708</c:v>
                </c:pt>
                <c:pt idx="8">
                  <c:v>9141.9190968696803</c:v>
                </c:pt>
                <c:pt idx="9">
                  <c:v>9149.0957848457001</c:v>
                </c:pt>
                <c:pt idx="10">
                  <c:v>9131.93594332045</c:v>
                </c:pt>
                <c:pt idx="11">
                  <c:v>9157.9466056004894</c:v>
                </c:pt>
                <c:pt idx="12">
                  <c:v>9154.2031348476903</c:v>
                </c:pt>
                <c:pt idx="13">
                  <c:v>9171.5723059267893</c:v>
                </c:pt>
                <c:pt idx="14">
                  <c:v>9172.17585062531</c:v>
                </c:pt>
                <c:pt idx="15">
                  <c:v>9206.2526107108497</c:v>
                </c:pt>
                <c:pt idx="16">
                  <c:v>9243.6678752840198</c:v>
                </c:pt>
                <c:pt idx="17">
                  <c:v>9255.0914797505393</c:v>
                </c:pt>
                <c:pt idx="18">
                  <c:v>9307.3749154998895</c:v>
                </c:pt>
                <c:pt idx="19">
                  <c:v>9326.9670881013808</c:v>
                </c:pt>
                <c:pt idx="20">
                  <c:v>9364.1542622366906</c:v>
                </c:pt>
                <c:pt idx="21">
                  <c:v>9380.5398080970408</c:v>
                </c:pt>
                <c:pt idx="22">
                  <c:v>9425.9214462390901</c:v>
                </c:pt>
                <c:pt idx="23">
                  <c:v>9469.8141388351996</c:v>
                </c:pt>
                <c:pt idx="24">
                  <c:v>9482.6398071599997</c:v>
                </c:pt>
                <c:pt idx="25">
                  <c:v>9531.1137694536592</c:v>
                </c:pt>
                <c:pt idx="26">
                  <c:v>9541.6672350914396</c:v>
                </c:pt>
                <c:pt idx="27">
                  <c:v>9564.6911537372598</c:v>
                </c:pt>
                <c:pt idx="28">
                  <c:v>9562.0168647562896</c:v>
                </c:pt>
                <c:pt idx="29">
                  <c:v>9583.7911504644198</c:v>
                </c:pt>
              </c:numCache>
            </c:numRef>
          </c:val>
          <c:smooth val="0"/>
          <c:extLst>
            <c:ext xmlns:c16="http://schemas.microsoft.com/office/drawing/2014/chart" uri="{C3380CC4-5D6E-409C-BE32-E72D297353CC}">
              <c16:uniqueId val="{00000003-E85E-504D-8C09-2E80BB17E51B}"/>
            </c:ext>
          </c:extLst>
        </c:ser>
        <c:dLbls>
          <c:showLegendKey val="0"/>
          <c:showVal val="0"/>
          <c:showCatName val="0"/>
          <c:showSerName val="0"/>
          <c:showPercent val="0"/>
          <c:showBubbleSize val="0"/>
        </c:dLbls>
        <c:smooth val="0"/>
        <c:axId val="115730463"/>
        <c:axId val="400507946"/>
      </c:lineChart>
      <c:dateAx>
        <c:axId val="115730463"/>
        <c:scaling>
          <c:orientation val="minMax"/>
        </c:scaling>
        <c:delete val="0"/>
        <c:axPos val="b"/>
        <c:title>
          <c:tx>
            <c:rich>
              <a:bodyPr/>
              <a:lstStyle/>
              <a:p>
                <a:pPr lvl="0">
                  <a:defRPr b="0">
                    <a:solidFill>
                      <a:srgbClr val="000000"/>
                    </a:solidFill>
                    <a:latin typeface="+mn-lt"/>
                  </a:defRPr>
                </a:pPr>
                <a:r>
                  <a:rPr lang="en-US" b="0">
                    <a:solidFill>
                      <a:srgbClr val="000000"/>
                    </a:solidFill>
                    <a:latin typeface="+mn-lt"/>
                  </a:rPr>
                  <a:t>Date</a:t>
                </a:r>
              </a:p>
            </c:rich>
          </c:tx>
          <c:overlay val="0"/>
        </c:title>
        <c:numFmt formatCode="m/d/yyyy" sourceLinked="1"/>
        <c:majorTickMark val="none"/>
        <c:minorTickMark val="none"/>
        <c:tickLblPos val="nextTo"/>
        <c:txPr>
          <a:bodyPr/>
          <a:lstStyle/>
          <a:p>
            <a:pPr lvl="0">
              <a:defRPr b="0">
                <a:solidFill>
                  <a:srgbClr val="000000"/>
                </a:solidFill>
                <a:latin typeface="+mn-lt"/>
              </a:defRPr>
            </a:pPr>
            <a:endParaRPr lang="en-US"/>
          </a:p>
        </c:txPr>
        <c:crossAx val="400507946"/>
        <c:crosses val="autoZero"/>
        <c:auto val="1"/>
        <c:lblOffset val="100"/>
        <c:baseTimeUnit val="days"/>
      </c:dateAx>
      <c:valAx>
        <c:axId val="400507946"/>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endParaRPr lang="en-US"/>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115730463"/>
        <c:crosses val="autoZero"/>
        <c:crossBetween val="between"/>
      </c:valAx>
    </c:plotArea>
    <c:legend>
      <c:legendPos val="r"/>
      <c:overlay val="0"/>
      <c:txPr>
        <a:bodyPr/>
        <a:lstStyle/>
        <a:p>
          <a:pPr lvl="0">
            <a:defRPr b="0">
              <a:solidFill>
                <a:srgbClr val="1A1A1A"/>
              </a:solidFill>
              <a:latin typeface="+mn-lt"/>
            </a:defRPr>
          </a:pPr>
          <a:endParaRPr lang="en-US"/>
        </a:p>
      </c:txPr>
    </c:legend>
    <c:plotVisOnly val="1"/>
    <c:dispBlanksAs val="zero"/>
    <c:showDLblsOverMax val="1"/>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C578D34-1B17-C644-89A5-73AFA78D2FE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EE80BD8-3E68-A248-ACB9-E58249EBF2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255EBE-897F-C146-8C90-5ED1C053B0BF}" type="datetime1">
              <a:rPr lang="en-US" smtClean="0"/>
              <a:t>3/20/2021</a:t>
            </a:fld>
            <a:endParaRPr lang="en-US"/>
          </a:p>
        </p:txBody>
      </p:sp>
      <p:sp>
        <p:nvSpPr>
          <p:cNvPr id="4" name="Footer Placeholder 3">
            <a:extLst>
              <a:ext uri="{FF2B5EF4-FFF2-40B4-BE49-F238E27FC236}">
                <a16:creationId xmlns:a16="http://schemas.microsoft.com/office/drawing/2014/main" id="{C4AC73C9-7CE2-704C-84F5-6DAFE27D94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F0047E1-7770-2E44-86EE-52EEEB959F5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97CD0B-A83E-4342-8F8E-A5A766A73707}" type="slidenum">
              <a:rPr lang="en-US" smtClean="0"/>
              <a:t>‹#›</a:t>
            </a:fld>
            <a:endParaRPr lang="en-US"/>
          </a:p>
        </p:txBody>
      </p:sp>
    </p:spTree>
    <p:extLst>
      <p:ext uri="{BB962C8B-B14F-4D97-AF65-F5344CB8AC3E}">
        <p14:creationId xmlns:p14="http://schemas.microsoft.com/office/powerpoint/2010/main" val="258538950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8193E4-F2A6-9843-B60D-65C823436CB4}" type="datetime1">
              <a:rPr lang="en-US" smtClean="0"/>
              <a:t>3/20/2021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2D2BF-8FD6-7543-97C0-A657551382FA}" type="slidenum">
              <a:rPr lang="en-US" smtClean="0"/>
              <a:t>‹#›</a:t>
            </a:fld>
            <a:endParaRPr lang="en-US"/>
          </a:p>
        </p:txBody>
      </p:sp>
    </p:spTree>
    <p:extLst>
      <p:ext uri="{BB962C8B-B14F-4D97-AF65-F5344CB8AC3E}">
        <p14:creationId xmlns:p14="http://schemas.microsoft.com/office/powerpoint/2010/main" val="36691955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C62C9-4D58-4144-9BA9-F214A0AD31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5B39DF-1556-0A47-B3BC-E028DD8A13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4EFCD9-77F7-BE4D-A2D4-3BEF661F6B11}"/>
              </a:ext>
            </a:extLst>
          </p:cNvPr>
          <p:cNvSpPr>
            <a:spLocks noGrp="1"/>
          </p:cNvSpPr>
          <p:nvPr>
            <p:ph type="dt" sz="half" idx="10"/>
          </p:nvPr>
        </p:nvSpPr>
        <p:spPr/>
        <p:txBody>
          <a:bodyPr/>
          <a:lstStyle/>
          <a:p>
            <a:fld id="{1110A39B-1C5E-9B48-B073-0841C04F396F}" type="datetime1">
              <a:rPr lang="en-US" smtClean="0"/>
              <a:t>3/20/2021</a:t>
            </a:fld>
            <a:endParaRPr lang="en-US"/>
          </a:p>
        </p:txBody>
      </p:sp>
      <p:sp>
        <p:nvSpPr>
          <p:cNvPr id="5" name="Footer Placeholder 4">
            <a:extLst>
              <a:ext uri="{FF2B5EF4-FFF2-40B4-BE49-F238E27FC236}">
                <a16:creationId xmlns:a16="http://schemas.microsoft.com/office/drawing/2014/main" id="{E6F510EE-4349-244A-B3C9-150617547650}"/>
              </a:ext>
            </a:extLst>
          </p:cNvPr>
          <p:cNvSpPr>
            <a:spLocks noGrp="1"/>
          </p:cNvSpPr>
          <p:nvPr>
            <p:ph type="ftr" sz="quarter" idx="11"/>
          </p:nvPr>
        </p:nvSpPr>
        <p:spPr/>
        <p:txBody>
          <a:bodyPr/>
          <a:lstStyle/>
          <a:p>
            <a:r>
              <a:rPr lang="en-US"/>
              <a:t>Created by Charlie Burds, Emmanuel Martinez &amp; George Quintanilla</a:t>
            </a:r>
          </a:p>
        </p:txBody>
      </p:sp>
      <p:sp>
        <p:nvSpPr>
          <p:cNvPr id="6" name="Slide Number Placeholder 5">
            <a:extLst>
              <a:ext uri="{FF2B5EF4-FFF2-40B4-BE49-F238E27FC236}">
                <a16:creationId xmlns:a16="http://schemas.microsoft.com/office/drawing/2014/main" id="{997BF15B-B8CB-FB45-9C9A-418FF3651E27}"/>
              </a:ext>
            </a:extLst>
          </p:cNvPr>
          <p:cNvSpPr>
            <a:spLocks noGrp="1"/>
          </p:cNvSpPr>
          <p:nvPr>
            <p:ph type="sldNum" sz="quarter" idx="12"/>
          </p:nvPr>
        </p:nvSpPr>
        <p:spPr/>
        <p:txBody>
          <a:bodyPr/>
          <a:lstStyle/>
          <a:p>
            <a:fld id="{1A85FA95-FC72-BC4C-84BE-762789FC940C}" type="slidenum">
              <a:rPr lang="en-US" smtClean="0"/>
              <a:t>‹#›</a:t>
            </a:fld>
            <a:endParaRPr lang="en-US"/>
          </a:p>
        </p:txBody>
      </p:sp>
    </p:spTree>
    <p:extLst>
      <p:ext uri="{BB962C8B-B14F-4D97-AF65-F5344CB8AC3E}">
        <p14:creationId xmlns:p14="http://schemas.microsoft.com/office/powerpoint/2010/main" val="405020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8581E-3F15-EE48-A8B6-41C23C3B56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90F06D-FF79-A648-8A6B-88B6E4E2BC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54B48-1703-6C47-B230-93C0A2A559FA}"/>
              </a:ext>
            </a:extLst>
          </p:cNvPr>
          <p:cNvSpPr>
            <a:spLocks noGrp="1"/>
          </p:cNvSpPr>
          <p:nvPr>
            <p:ph type="dt" sz="half" idx="10"/>
          </p:nvPr>
        </p:nvSpPr>
        <p:spPr/>
        <p:txBody>
          <a:bodyPr/>
          <a:lstStyle/>
          <a:p>
            <a:fld id="{F80D493A-80C4-1249-B65A-07E1BC0F79B6}" type="datetime1">
              <a:rPr lang="en-US" smtClean="0"/>
              <a:t>3/20/2021</a:t>
            </a:fld>
            <a:endParaRPr lang="en-US"/>
          </a:p>
        </p:txBody>
      </p:sp>
      <p:sp>
        <p:nvSpPr>
          <p:cNvPr id="5" name="Footer Placeholder 4">
            <a:extLst>
              <a:ext uri="{FF2B5EF4-FFF2-40B4-BE49-F238E27FC236}">
                <a16:creationId xmlns:a16="http://schemas.microsoft.com/office/drawing/2014/main" id="{D6270ABC-0DF3-7C46-BB6A-758802092A09}"/>
              </a:ext>
            </a:extLst>
          </p:cNvPr>
          <p:cNvSpPr>
            <a:spLocks noGrp="1"/>
          </p:cNvSpPr>
          <p:nvPr>
            <p:ph type="ftr" sz="quarter" idx="11"/>
          </p:nvPr>
        </p:nvSpPr>
        <p:spPr/>
        <p:txBody>
          <a:bodyPr/>
          <a:lstStyle/>
          <a:p>
            <a:r>
              <a:rPr lang="en-US"/>
              <a:t>Created by Charlie Burds, Emmanuel Martinez &amp; George Quintanilla</a:t>
            </a:r>
          </a:p>
        </p:txBody>
      </p:sp>
      <p:sp>
        <p:nvSpPr>
          <p:cNvPr id="6" name="Slide Number Placeholder 5">
            <a:extLst>
              <a:ext uri="{FF2B5EF4-FFF2-40B4-BE49-F238E27FC236}">
                <a16:creationId xmlns:a16="http://schemas.microsoft.com/office/drawing/2014/main" id="{9137C877-0856-8C48-B52F-C495AA69B721}"/>
              </a:ext>
            </a:extLst>
          </p:cNvPr>
          <p:cNvSpPr>
            <a:spLocks noGrp="1"/>
          </p:cNvSpPr>
          <p:nvPr>
            <p:ph type="sldNum" sz="quarter" idx="12"/>
          </p:nvPr>
        </p:nvSpPr>
        <p:spPr/>
        <p:txBody>
          <a:bodyPr/>
          <a:lstStyle/>
          <a:p>
            <a:fld id="{1A85FA95-FC72-BC4C-84BE-762789FC940C}" type="slidenum">
              <a:rPr lang="en-US" smtClean="0"/>
              <a:t>‹#›</a:t>
            </a:fld>
            <a:endParaRPr lang="en-US"/>
          </a:p>
        </p:txBody>
      </p:sp>
    </p:spTree>
    <p:extLst>
      <p:ext uri="{BB962C8B-B14F-4D97-AF65-F5344CB8AC3E}">
        <p14:creationId xmlns:p14="http://schemas.microsoft.com/office/powerpoint/2010/main" val="2358199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0D4CA0-E32C-F54C-A8F6-61467F64B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2E9348-F52C-B748-B748-9F2C89434E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4BB40C-C736-474C-BC48-B7FCE1E6981D}"/>
              </a:ext>
            </a:extLst>
          </p:cNvPr>
          <p:cNvSpPr>
            <a:spLocks noGrp="1"/>
          </p:cNvSpPr>
          <p:nvPr>
            <p:ph type="dt" sz="half" idx="10"/>
          </p:nvPr>
        </p:nvSpPr>
        <p:spPr/>
        <p:txBody>
          <a:bodyPr/>
          <a:lstStyle/>
          <a:p>
            <a:fld id="{ACEFEF37-B7A9-C247-846F-344A4C91A98C}" type="datetime1">
              <a:rPr lang="en-US" smtClean="0"/>
              <a:t>3/20/2021</a:t>
            </a:fld>
            <a:endParaRPr lang="en-US"/>
          </a:p>
        </p:txBody>
      </p:sp>
      <p:sp>
        <p:nvSpPr>
          <p:cNvPr id="5" name="Footer Placeholder 4">
            <a:extLst>
              <a:ext uri="{FF2B5EF4-FFF2-40B4-BE49-F238E27FC236}">
                <a16:creationId xmlns:a16="http://schemas.microsoft.com/office/drawing/2014/main" id="{82E0090B-5ABD-3446-9AC2-61C40037E7C0}"/>
              </a:ext>
            </a:extLst>
          </p:cNvPr>
          <p:cNvSpPr>
            <a:spLocks noGrp="1"/>
          </p:cNvSpPr>
          <p:nvPr>
            <p:ph type="ftr" sz="quarter" idx="11"/>
          </p:nvPr>
        </p:nvSpPr>
        <p:spPr/>
        <p:txBody>
          <a:bodyPr/>
          <a:lstStyle/>
          <a:p>
            <a:r>
              <a:rPr lang="en-US"/>
              <a:t>Created by Charlie Burds, Emmanuel Martinez &amp; George Quintanilla</a:t>
            </a:r>
          </a:p>
        </p:txBody>
      </p:sp>
      <p:sp>
        <p:nvSpPr>
          <p:cNvPr id="6" name="Slide Number Placeholder 5">
            <a:extLst>
              <a:ext uri="{FF2B5EF4-FFF2-40B4-BE49-F238E27FC236}">
                <a16:creationId xmlns:a16="http://schemas.microsoft.com/office/drawing/2014/main" id="{430BE075-7731-2F4A-8AA7-205C32C0B0AD}"/>
              </a:ext>
            </a:extLst>
          </p:cNvPr>
          <p:cNvSpPr>
            <a:spLocks noGrp="1"/>
          </p:cNvSpPr>
          <p:nvPr>
            <p:ph type="sldNum" sz="quarter" idx="12"/>
          </p:nvPr>
        </p:nvSpPr>
        <p:spPr/>
        <p:txBody>
          <a:bodyPr/>
          <a:lstStyle/>
          <a:p>
            <a:fld id="{1A85FA95-FC72-BC4C-84BE-762789FC940C}" type="slidenum">
              <a:rPr lang="en-US" smtClean="0"/>
              <a:t>‹#›</a:t>
            </a:fld>
            <a:endParaRPr lang="en-US"/>
          </a:p>
        </p:txBody>
      </p:sp>
    </p:spTree>
    <p:extLst>
      <p:ext uri="{BB962C8B-B14F-4D97-AF65-F5344CB8AC3E}">
        <p14:creationId xmlns:p14="http://schemas.microsoft.com/office/powerpoint/2010/main" val="2509760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78F52-6652-4643-9CDC-62EF86520F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BDF216-C28B-4341-AB76-CE09321093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7A8953-688E-B147-89AB-BBA6924A54F3}"/>
              </a:ext>
            </a:extLst>
          </p:cNvPr>
          <p:cNvSpPr>
            <a:spLocks noGrp="1"/>
          </p:cNvSpPr>
          <p:nvPr>
            <p:ph type="dt" sz="half" idx="10"/>
          </p:nvPr>
        </p:nvSpPr>
        <p:spPr/>
        <p:txBody>
          <a:bodyPr/>
          <a:lstStyle/>
          <a:p>
            <a:fld id="{F4F646C7-1E85-BF4E-B6E9-6E53D5A0D0BA}" type="datetime1">
              <a:rPr lang="en-US" smtClean="0"/>
              <a:t>3/20/2021</a:t>
            </a:fld>
            <a:endParaRPr lang="en-US"/>
          </a:p>
        </p:txBody>
      </p:sp>
      <p:sp>
        <p:nvSpPr>
          <p:cNvPr id="5" name="Footer Placeholder 4">
            <a:extLst>
              <a:ext uri="{FF2B5EF4-FFF2-40B4-BE49-F238E27FC236}">
                <a16:creationId xmlns:a16="http://schemas.microsoft.com/office/drawing/2014/main" id="{1F5FDD34-A404-E14B-AF1A-A7B26C7174FC}"/>
              </a:ext>
            </a:extLst>
          </p:cNvPr>
          <p:cNvSpPr>
            <a:spLocks noGrp="1"/>
          </p:cNvSpPr>
          <p:nvPr>
            <p:ph type="ftr" sz="quarter" idx="11"/>
          </p:nvPr>
        </p:nvSpPr>
        <p:spPr/>
        <p:txBody>
          <a:bodyPr/>
          <a:lstStyle/>
          <a:p>
            <a:r>
              <a:rPr lang="en-US"/>
              <a:t>Created by Charlie Burds, Emmanuel Martinez &amp; George Quintanilla</a:t>
            </a:r>
          </a:p>
        </p:txBody>
      </p:sp>
      <p:sp>
        <p:nvSpPr>
          <p:cNvPr id="6" name="Slide Number Placeholder 5">
            <a:extLst>
              <a:ext uri="{FF2B5EF4-FFF2-40B4-BE49-F238E27FC236}">
                <a16:creationId xmlns:a16="http://schemas.microsoft.com/office/drawing/2014/main" id="{D730E65E-04B5-844C-B282-F7B4AC48153D}"/>
              </a:ext>
            </a:extLst>
          </p:cNvPr>
          <p:cNvSpPr>
            <a:spLocks noGrp="1"/>
          </p:cNvSpPr>
          <p:nvPr>
            <p:ph type="sldNum" sz="quarter" idx="12"/>
          </p:nvPr>
        </p:nvSpPr>
        <p:spPr/>
        <p:txBody>
          <a:bodyPr/>
          <a:lstStyle/>
          <a:p>
            <a:fld id="{1A85FA95-FC72-BC4C-84BE-762789FC940C}" type="slidenum">
              <a:rPr lang="en-US" smtClean="0"/>
              <a:t>‹#›</a:t>
            </a:fld>
            <a:endParaRPr lang="en-US"/>
          </a:p>
        </p:txBody>
      </p:sp>
    </p:spTree>
    <p:extLst>
      <p:ext uri="{BB962C8B-B14F-4D97-AF65-F5344CB8AC3E}">
        <p14:creationId xmlns:p14="http://schemas.microsoft.com/office/powerpoint/2010/main" val="362480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D360-F74A-054E-AA3D-163D164173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019002-114D-FA4E-BC0A-1EF086113C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87AFAA-4D5A-3A40-91FF-CE9CCB2D8E1F}"/>
              </a:ext>
            </a:extLst>
          </p:cNvPr>
          <p:cNvSpPr>
            <a:spLocks noGrp="1"/>
          </p:cNvSpPr>
          <p:nvPr>
            <p:ph type="dt" sz="half" idx="10"/>
          </p:nvPr>
        </p:nvSpPr>
        <p:spPr/>
        <p:txBody>
          <a:bodyPr/>
          <a:lstStyle/>
          <a:p>
            <a:fld id="{056BBB1C-EE07-A241-8368-E29E733AD285}" type="datetime1">
              <a:rPr lang="en-US" smtClean="0"/>
              <a:t>3/20/2021</a:t>
            </a:fld>
            <a:endParaRPr lang="en-US"/>
          </a:p>
        </p:txBody>
      </p:sp>
      <p:sp>
        <p:nvSpPr>
          <p:cNvPr id="5" name="Footer Placeholder 4">
            <a:extLst>
              <a:ext uri="{FF2B5EF4-FFF2-40B4-BE49-F238E27FC236}">
                <a16:creationId xmlns:a16="http://schemas.microsoft.com/office/drawing/2014/main" id="{42CDC5A5-D0C2-F047-9E24-F51C4608BA91}"/>
              </a:ext>
            </a:extLst>
          </p:cNvPr>
          <p:cNvSpPr>
            <a:spLocks noGrp="1"/>
          </p:cNvSpPr>
          <p:nvPr>
            <p:ph type="ftr" sz="quarter" idx="11"/>
          </p:nvPr>
        </p:nvSpPr>
        <p:spPr/>
        <p:txBody>
          <a:bodyPr/>
          <a:lstStyle/>
          <a:p>
            <a:r>
              <a:rPr lang="en-US"/>
              <a:t>Created by Charlie Burds, Emmanuel Martinez &amp; George Quintanilla</a:t>
            </a:r>
          </a:p>
        </p:txBody>
      </p:sp>
      <p:sp>
        <p:nvSpPr>
          <p:cNvPr id="6" name="Slide Number Placeholder 5">
            <a:extLst>
              <a:ext uri="{FF2B5EF4-FFF2-40B4-BE49-F238E27FC236}">
                <a16:creationId xmlns:a16="http://schemas.microsoft.com/office/drawing/2014/main" id="{9B0EC1FF-B105-DF48-A0FA-AFEF95E2F46E}"/>
              </a:ext>
            </a:extLst>
          </p:cNvPr>
          <p:cNvSpPr>
            <a:spLocks noGrp="1"/>
          </p:cNvSpPr>
          <p:nvPr>
            <p:ph type="sldNum" sz="quarter" idx="12"/>
          </p:nvPr>
        </p:nvSpPr>
        <p:spPr/>
        <p:txBody>
          <a:bodyPr/>
          <a:lstStyle/>
          <a:p>
            <a:fld id="{1A85FA95-FC72-BC4C-84BE-762789FC940C}" type="slidenum">
              <a:rPr lang="en-US" smtClean="0"/>
              <a:t>‹#›</a:t>
            </a:fld>
            <a:endParaRPr lang="en-US"/>
          </a:p>
        </p:txBody>
      </p:sp>
    </p:spTree>
    <p:extLst>
      <p:ext uri="{BB962C8B-B14F-4D97-AF65-F5344CB8AC3E}">
        <p14:creationId xmlns:p14="http://schemas.microsoft.com/office/powerpoint/2010/main" val="3806672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562FA-E026-2A4C-83EB-DC36BAE8C8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65B98C-8BF3-1F4A-B2C3-6F0B9C983A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73D088-E613-2340-A9D2-261052911A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814FDE-2885-AB49-B990-3834661777C6}"/>
              </a:ext>
            </a:extLst>
          </p:cNvPr>
          <p:cNvSpPr>
            <a:spLocks noGrp="1"/>
          </p:cNvSpPr>
          <p:nvPr>
            <p:ph type="dt" sz="half" idx="10"/>
          </p:nvPr>
        </p:nvSpPr>
        <p:spPr/>
        <p:txBody>
          <a:bodyPr/>
          <a:lstStyle/>
          <a:p>
            <a:fld id="{4B7FA805-F30A-DE40-BE37-9E6E20F44C53}" type="datetime1">
              <a:rPr lang="en-US" smtClean="0"/>
              <a:t>3/20/2021</a:t>
            </a:fld>
            <a:endParaRPr lang="en-US"/>
          </a:p>
        </p:txBody>
      </p:sp>
      <p:sp>
        <p:nvSpPr>
          <p:cNvPr id="6" name="Footer Placeholder 5">
            <a:extLst>
              <a:ext uri="{FF2B5EF4-FFF2-40B4-BE49-F238E27FC236}">
                <a16:creationId xmlns:a16="http://schemas.microsoft.com/office/drawing/2014/main" id="{BD492198-A895-E445-8B10-517BAFDD379B}"/>
              </a:ext>
            </a:extLst>
          </p:cNvPr>
          <p:cNvSpPr>
            <a:spLocks noGrp="1"/>
          </p:cNvSpPr>
          <p:nvPr>
            <p:ph type="ftr" sz="quarter" idx="11"/>
          </p:nvPr>
        </p:nvSpPr>
        <p:spPr/>
        <p:txBody>
          <a:bodyPr/>
          <a:lstStyle/>
          <a:p>
            <a:r>
              <a:rPr lang="en-US"/>
              <a:t>Created by Charlie Burds, Emmanuel Martinez &amp; George Quintanilla</a:t>
            </a:r>
          </a:p>
        </p:txBody>
      </p:sp>
      <p:sp>
        <p:nvSpPr>
          <p:cNvPr id="7" name="Slide Number Placeholder 6">
            <a:extLst>
              <a:ext uri="{FF2B5EF4-FFF2-40B4-BE49-F238E27FC236}">
                <a16:creationId xmlns:a16="http://schemas.microsoft.com/office/drawing/2014/main" id="{AA280C25-FB34-944C-B4DF-5095B24D6160}"/>
              </a:ext>
            </a:extLst>
          </p:cNvPr>
          <p:cNvSpPr>
            <a:spLocks noGrp="1"/>
          </p:cNvSpPr>
          <p:nvPr>
            <p:ph type="sldNum" sz="quarter" idx="12"/>
          </p:nvPr>
        </p:nvSpPr>
        <p:spPr/>
        <p:txBody>
          <a:bodyPr/>
          <a:lstStyle/>
          <a:p>
            <a:fld id="{1A85FA95-FC72-BC4C-84BE-762789FC940C}" type="slidenum">
              <a:rPr lang="en-US" smtClean="0"/>
              <a:t>‹#›</a:t>
            </a:fld>
            <a:endParaRPr lang="en-US"/>
          </a:p>
        </p:txBody>
      </p:sp>
    </p:spTree>
    <p:extLst>
      <p:ext uri="{BB962C8B-B14F-4D97-AF65-F5344CB8AC3E}">
        <p14:creationId xmlns:p14="http://schemas.microsoft.com/office/powerpoint/2010/main" val="1423295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A498-948B-7349-9942-9DA6945DEA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0F34A5-929A-3B42-AC62-BCFEB103AF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A88324-6E25-1249-878E-EF0B17F94D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656CE1-0F2C-2945-9DAC-7191450582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92353C-525F-8E44-9109-B101058F1D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09692C-38C7-DD47-9968-6FC8D5F77079}"/>
              </a:ext>
            </a:extLst>
          </p:cNvPr>
          <p:cNvSpPr>
            <a:spLocks noGrp="1"/>
          </p:cNvSpPr>
          <p:nvPr>
            <p:ph type="dt" sz="half" idx="10"/>
          </p:nvPr>
        </p:nvSpPr>
        <p:spPr/>
        <p:txBody>
          <a:bodyPr/>
          <a:lstStyle/>
          <a:p>
            <a:fld id="{D93D3150-9FEC-624D-9B0B-699E27DAD976}" type="datetime1">
              <a:rPr lang="en-US" smtClean="0"/>
              <a:t>3/20/2021</a:t>
            </a:fld>
            <a:endParaRPr lang="en-US"/>
          </a:p>
        </p:txBody>
      </p:sp>
      <p:sp>
        <p:nvSpPr>
          <p:cNvPr id="8" name="Footer Placeholder 7">
            <a:extLst>
              <a:ext uri="{FF2B5EF4-FFF2-40B4-BE49-F238E27FC236}">
                <a16:creationId xmlns:a16="http://schemas.microsoft.com/office/drawing/2014/main" id="{62E78A16-D10D-0D4A-A662-083D27F36FEB}"/>
              </a:ext>
            </a:extLst>
          </p:cNvPr>
          <p:cNvSpPr>
            <a:spLocks noGrp="1"/>
          </p:cNvSpPr>
          <p:nvPr>
            <p:ph type="ftr" sz="quarter" idx="11"/>
          </p:nvPr>
        </p:nvSpPr>
        <p:spPr/>
        <p:txBody>
          <a:bodyPr/>
          <a:lstStyle/>
          <a:p>
            <a:r>
              <a:rPr lang="en-US"/>
              <a:t>Created by Charlie Burds, Emmanuel Martinez &amp; George Quintanilla</a:t>
            </a:r>
          </a:p>
        </p:txBody>
      </p:sp>
      <p:sp>
        <p:nvSpPr>
          <p:cNvPr id="9" name="Slide Number Placeholder 8">
            <a:extLst>
              <a:ext uri="{FF2B5EF4-FFF2-40B4-BE49-F238E27FC236}">
                <a16:creationId xmlns:a16="http://schemas.microsoft.com/office/drawing/2014/main" id="{AB78B218-BF59-C843-BE22-00519B3600AE}"/>
              </a:ext>
            </a:extLst>
          </p:cNvPr>
          <p:cNvSpPr>
            <a:spLocks noGrp="1"/>
          </p:cNvSpPr>
          <p:nvPr>
            <p:ph type="sldNum" sz="quarter" idx="12"/>
          </p:nvPr>
        </p:nvSpPr>
        <p:spPr/>
        <p:txBody>
          <a:bodyPr/>
          <a:lstStyle/>
          <a:p>
            <a:fld id="{1A85FA95-FC72-BC4C-84BE-762789FC940C}" type="slidenum">
              <a:rPr lang="en-US" smtClean="0"/>
              <a:t>‹#›</a:t>
            </a:fld>
            <a:endParaRPr lang="en-US"/>
          </a:p>
        </p:txBody>
      </p:sp>
    </p:spTree>
    <p:extLst>
      <p:ext uri="{BB962C8B-B14F-4D97-AF65-F5344CB8AC3E}">
        <p14:creationId xmlns:p14="http://schemas.microsoft.com/office/powerpoint/2010/main" val="306818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9D1AE-FF64-DB41-95C7-C8DA3594FF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80F410-1B47-3F48-A40A-864EA0E09CB1}"/>
              </a:ext>
            </a:extLst>
          </p:cNvPr>
          <p:cNvSpPr>
            <a:spLocks noGrp="1"/>
          </p:cNvSpPr>
          <p:nvPr>
            <p:ph type="dt" sz="half" idx="10"/>
          </p:nvPr>
        </p:nvSpPr>
        <p:spPr/>
        <p:txBody>
          <a:bodyPr/>
          <a:lstStyle/>
          <a:p>
            <a:fld id="{F4101C3D-C5D8-3442-9340-57031F903B17}" type="datetime1">
              <a:rPr lang="en-US" smtClean="0"/>
              <a:t>3/20/2021</a:t>
            </a:fld>
            <a:endParaRPr lang="en-US"/>
          </a:p>
        </p:txBody>
      </p:sp>
      <p:sp>
        <p:nvSpPr>
          <p:cNvPr id="4" name="Footer Placeholder 3">
            <a:extLst>
              <a:ext uri="{FF2B5EF4-FFF2-40B4-BE49-F238E27FC236}">
                <a16:creationId xmlns:a16="http://schemas.microsoft.com/office/drawing/2014/main" id="{B26ED689-53DB-5F4D-B012-FB69C22DBD31}"/>
              </a:ext>
            </a:extLst>
          </p:cNvPr>
          <p:cNvSpPr>
            <a:spLocks noGrp="1"/>
          </p:cNvSpPr>
          <p:nvPr>
            <p:ph type="ftr" sz="quarter" idx="11"/>
          </p:nvPr>
        </p:nvSpPr>
        <p:spPr/>
        <p:txBody>
          <a:bodyPr/>
          <a:lstStyle/>
          <a:p>
            <a:r>
              <a:rPr lang="en-US"/>
              <a:t>Created by Charlie Burds, Emmanuel Martinez &amp; George Quintanilla</a:t>
            </a:r>
          </a:p>
        </p:txBody>
      </p:sp>
      <p:sp>
        <p:nvSpPr>
          <p:cNvPr id="5" name="Slide Number Placeholder 4">
            <a:extLst>
              <a:ext uri="{FF2B5EF4-FFF2-40B4-BE49-F238E27FC236}">
                <a16:creationId xmlns:a16="http://schemas.microsoft.com/office/drawing/2014/main" id="{A9CE065E-E24B-464E-BF2A-9E5A88144BD4}"/>
              </a:ext>
            </a:extLst>
          </p:cNvPr>
          <p:cNvSpPr>
            <a:spLocks noGrp="1"/>
          </p:cNvSpPr>
          <p:nvPr>
            <p:ph type="sldNum" sz="quarter" idx="12"/>
          </p:nvPr>
        </p:nvSpPr>
        <p:spPr/>
        <p:txBody>
          <a:bodyPr/>
          <a:lstStyle/>
          <a:p>
            <a:fld id="{1A85FA95-FC72-BC4C-84BE-762789FC940C}" type="slidenum">
              <a:rPr lang="en-US" smtClean="0"/>
              <a:t>‹#›</a:t>
            </a:fld>
            <a:endParaRPr lang="en-US"/>
          </a:p>
        </p:txBody>
      </p:sp>
    </p:spTree>
    <p:extLst>
      <p:ext uri="{BB962C8B-B14F-4D97-AF65-F5344CB8AC3E}">
        <p14:creationId xmlns:p14="http://schemas.microsoft.com/office/powerpoint/2010/main" val="172215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326A22-C974-0140-B27B-7E0EC6391EF3}"/>
              </a:ext>
            </a:extLst>
          </p:cNvPr>
          <p:cNvSpPr>
            <a:spLocks noGrp="1"/>
          </p:cNvSpPr>
          <p:nvPr>
            <p:ph type="dt" sz="half" idx="10"/>
          </p:nvPr>
        </p:nvSpPr>
        <p:spPr/>
        <p:txBody>
          <a:bodyPr/>
          <a:lstStyle/>
          <a:p>
            <a:fld id="{4F3B2620-498F-0D4A-B87F-6A876788E8D2}" type="datetime1">
              <a:rPr lang="en-US" smtClean="0"/>
              <a:t>3/20/2021</a:t>
            </a:fld>
            <a:endParaRPr lang="en-US"/>
          </a:p>
        </p:txBody>
      </p:sp>
      <p:sp>
        <p:nvSpPr>
          <p:cNvPr id="3" name="Footer Placeholder 2">
            <a:extLst>
              <a:ext uri="{FF2B5EF4-FFF2-40B4-BE49-F238E27FC236}">
                <a16:creationId xmlns:a16="http://schemas.microsoft.com/office/drawing/2014/main" id="{0BB499D5-A326-224E-B8FB-5034C4742317}"/>
              </a:ext>
            </a:extLst>
          </p:cNvPr>
          <p:cNvSpPr>
            <a:spLocks noGrp="1"/>
          </p:cNvSpPr>
          <p:nvPr>
            <p:ph type="ftr" sz="quarter" idx="11"/>
          </p:nvPr>
        </p:nvSpPr>
        <p:spPr/>
        <p:txBody>
          <a:bodyPr/>
          <a:lstStyle/>
          <a:p>
            <a:r>
              <a:rPr lang="en-US"/>
              <a:t>Created by Charlie Burds, Emmanuel Martinez &amp; George Quintanilla</a:t>
            </a:r>
          </a:p>
        </p:txBody>
      </p:sp>
      <p:sp>
        <p:nvSpPr>
          <p:cNvPr id="4" name="Slide Number Placeholder 3">
            <a:extLst>
              <a:ext uri="{FF2B5EF4-FFF2-40B4-BE49-F238E27FC236}">
                <a16:creationId xmlns:a16="http://schemas.microsoft.com/office/drawing/2014/main" id="{C30386BF-FC4C-AE43-83C0-F1D2D3323407}"/>
              </a:ext>
            </a:extLst>
          </p:cNvPr>
          <p:cNvSpPr>
            <a:spLocks noGrp="1"/>
          </p:cNvSpPr>
          <p:nvPr>
            <p:ph type="sldNum" sz="quarter" idx="12"/>
          </p:nvPr>
        </p:nvSpPr>
        <p:spPr/>
        <p:txBody>
          <a:bodyPr/>
          <a:lstStyle/>
          <a:p>
            <a:fld id="{1A85FA95-FC72-BC4C-84BE-762789FC940C}" type="slidenum">
              <a:rPr lang="en-US" smtClean="0"/>
              <a:t>‹#›</a:t>
            </a:fld>
            <a:endParaRPr lang="en-US"/>
          </a:p>
        </p:txBody>
      </p:sp>
    </p:spTree>
    <p:extLst>
      <p:ext uri="{BB962C8B-B14F-4D97-AF65-F5344CB8AC3E}">
        <p14:creationId xmlns:p14="http://schemas.microsoft.com/office/powerpoint/2010/main" val="990902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61063-0EE4-0E47-A0D3-06EEA4600D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81CCE1-D1C4-D147-A2E6-75B593982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A773C7-33E2-B04A-BCAA-B2FA56595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03807E-18BE-9D4F-8FD3-AD7582BDD4C8}"/>
              </a:ext>
            </a:extLst>
          </p:cNvPr>
          <p:cNvSpPr>
            <a:spLocks noGrp="1"/>
          </p:cNvSpPr>
          <p:nvPr>
            <p:ph type="dt" sz="half" idx="10"/>
          </p:nvPr>
        </p:nvSpPr>
        <p:spPr/>
        <p:txBody>
          <a:bodyPr/>
          <a:lstStyle/>
          <a:p>
            <a:fld id="{37A6CF3D-70B1-334C-A8E5-B67E9977C09A}" type="datetime1">
              <a:rPr lang="en-US" smtClean="0"/>
              <a:t>3/20/2021</a:t>
            </a:fld>
            <a:endParaRPr lang="en-US"/>
          </a:p>
        </p:txBody>
      </p:sp>
      <p:sp>
        <p:nvSpPr>
          <p:cNvPr id="6" name="Footer Placeholder 5">
            <a:extLst>
              <a:ext uri="{FF2B5EF4-FFF2-40B4-BE49-F238E27FC236}">
                <a16:creationId xmlns:a16="http://schemas.microsoft.com/office/drawing/2014/main" id="{8DA3E476-EA71-F24E-B8C3-5EDA6997B7F8}"/>
              </a:ext>
            </a:extLst>
          </p:cNvPr>
          <p:cNvSpPr>
            <a:spLocks noGrp="1"/>
          </p:cNvSpPr>
          <p:nvPr>
            <p:ph type="ftr" sz="quarter" idx="11"/>
          </p:nvPr>
        </p:nvSpPr>
        <p:spPr/>
        <p:txBody>
          <a:bodyPr/>
          <a:lstStyle/>
          <a:p>
            <a:r>
              <a:rPr lang="en-US"/>
              <a:t>Created by Charlie Burds, Emmanuel Martinez &amp; George Quintanilla</a:t>
            </a:r>
          </a:p>
        </p:txBody>
      </p:sp>
      <p:sp>
        <p:nvSpPr>
          <p:cNvPr id="7" name="Slide Number Placeholder 6">
            <a:extLst>
              <a:ext uri="{FF2B5EF4-FFF2-40B4-BE49-F238E27FC236}">
                <a16:creationId xmlns:a16="http://schemas.microsoft.com/office/drawing/2014/main" id="{6A68E676-0D4D-334C-92F0-AF9AEA5C8734}"/>
              </a:ext>
            </a:extLst>
          </p:cNvPr>
          <p:cNvSpPr>
            <a:spLocks noGrp="1"/>
          </p:cNvSpPr>
          <p:nvPr>
            <p:ph type="sldNum" sz="quarter" idx="12"/>
          </p:nvPr>
        </p:nvSpPr>
        <p:spPr/>
        <p:txBody>
          <a:bodyPr/>
          <a:lstStyle/>
          <a:p>
            <a:fld id="{1A85FA95-FC72-BC4C-84BE-762789FC940C}" type="slidenum">
              <a:rPr lang="en-US" smtClean="0"/>
              <a:t>‹#›</a:t>
            </a:fld>
            <a:endParaRPr lang="en-US"/>
          </a:p>
        </p:txBody>
      </p:sp>
    </p:spTree>
    <p:extLst>
      <p:ext uri="{BB962C8B-B14F-4D97-AF65-F5344CB8AC3E}">
        <p14:creationId xmlns:p14="http://schemas.microsoft.com/office/powerpoint/2010/main" val="7107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E20BF-805B-5E41-B19C-644965569C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B0D2F8-D79C-7C42-928E-BEF21BE63A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4F9C88-EFA1-E345-B00B-C85A602FC6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29774F-2B0C-224C-9588-1089E1742223}"/>
              </a:ext>
            </a:extLst>
          </p:cNvPr>
          <p:cNvSpPr>
            <a:spLocks noGrp="1"/>
          </p:cNvSpPr>
          <p:nvPr>
            <p:ph type="dt" sz="half" idx="10"/>
          </p:nvPr>
        </p:nvSpPr>
        <p:spPr/>
        <p:txBody>
          <a:bodyPr/>
          <a:lstStyle/>
          <a:p>
            <a:fld id="{C660DAC1-A084-814A-89E7-600111F867A9}" type="datetime1">
              <a:rPr lang="en-US" smtClean="0"/>
              <a:t>3/20/2021</a:t>
            </a:fld>
            <a:endParaRPr lang="en-US"/>
          </a:p>
        </p:txBody>
      </p:sp>
      <p:sp>
        <p:nvSpPr>
          <p:cNvPr id="6" name="Footer Placeholder 5">
            <a:extLst>
              <a:ext uri="{FF2B5EF4-FFF2-40B4-BE49-F238E27FC236}">
                <a16:creationId xmlns:a16="http://schemas.microsoft.com/office/drawing/2014/main" id="{E9578030-5307-6742-A8F5-95A3F29328FF}"/>
              </a:ext>
            </a:extLst>
          </p:cNvPr>
          <p:cNvSpPr>
            <a:spLocks noGrp="1"/>
          </p:cNvSpPr>
          <p:nvPr>
            <p:ph type="ftr" sz="quarter" idx="11"/>
          </p:nvPr>
        </p:nvSpPr>
        <p:spPr/>
        <p:txBody>
          <a:bodyPr/>
          <a:lstStyle/>
          <a:p>
            <a:r>
              <a:rPr lang="en-US"/>
              <a:t>Created by Charlie Burds, Emmanuel Martinez &amp; George Quintanilla</a:t>
            </a:r>
          </a:p>
        </p:txBody>
      </p:sp>
      <p:sp>
        <p:nvSpPr>
          <p:cNvPr id="7" name="Slide Number Placeholder 6">
            <a:extLst>
              <a:ext uri="{FF2B5EF4-FFF2-40B4-BE49-F238E27FC236}">
                <a16:creationId xmlns:a16="http://schemas.microsoft.com/office/drawing/2014/main" id="{302C3308-1D1B-F14B-B089-7B0F1D2623BB}"/>
              </a:ext>
            </a:extLst>
          </p:cNvPr>
          <p:cNvSpPr>
            <a:spLocks noGrp="1"/>
          </p:cNvSpPr>
          <p:nvPr>
            <p:ph type="sldNum" sz="quarter" idx="12"/>
          </p:nvPr>
        </p:nvSpPr>
        <p:spPr/>
        <p:txBody>
          <a:bodyPr/>
          <a:lstStyle/>
          <a:p>
            <a:fld id="{1A85FA95-FC72-BC4C-84BE-762789FC940C}" type="slidenum">
              <a:rPr lang="en-US" smtClean="0"/>
              <a:t>‹#›</a:t>
            </a:fld>
            <a:endParaRPr lang="en-US"/>
          </a:p>
        </p:txBody>
      </p:sp>
    </p:spTree>
    <p:extLst>
      <p:ext uri="{BB962C8B-B14F-4D97-AF65-F5344CB8AC3E}">
        <p14:creationId xmlns:p14="http://schemas.microsoft.com/office/powerpoint/2010/main" val="5977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DBAAC6-A7B4-8842-93F6-D0728A3FF7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083338-C94C-E745-AAA0-4AD9EE83C1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F2C4A-9E84-D84E-82F7-48E5613BD8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0C5442-1782-8347-A075-64615B106623}" type="datetime1">
              <a:rPr lang="en-US" smtClean="0"/>
              <a:t>3/20/2021</a:t>
            </a:fld>
            <a:endParaRPr lang="en-US"/>
          </a:p>
        </p:txBody>
      </p:sp>
      <p:sp>
        <p:nvSpPr>
          <p:cNvPr id="5" name="Footer Placeholder 4">
            <a:extLst>
              <a:ext uri="{FF2B5EF4-FFF2-40B4-BE49-F238E27FC236}">
                <a16:creationId xmlns:a16="http://schemas.microsoft.com/office/drawing/2014/main" id="{D07FDF97-4528-1A4D-A385-220D1D51EB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Created by Charlie Burds, Emmanuel Martinez &amp; George Quintanilla</a:t>
            </a:r>
          </a:p>
        </p:txBody>
      </p:sp>
      <p:sp>
        <p:nvSpPr>
          <p:cNvPr id="6" name="Slide Number Placeholder 5">
            <a:extLst>
              <a:ext uri="{FF2B5EF4-FFF2-40B4-BE49-F238E27FC236}">
                <a16:creationId xmlns:a16="http://schemas.microsoft.com/office/drawing/2014/main" id="{61C3C3BE-900C-8249-A1EC-7D11B53586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85FA95-FC72-BC4C-84BE-762789FC940C}" type="slidenum">
              <a:rPr lang="en-US" smtClean="0"/>
              <a:t>‹#›</a:t>
            </a:fld>
            <a:endParaRPr lang="en-US"/>
          </a:p>
        </p:txBody>
      </p:sp>
    </p:spTree>
    <p:extLst>
      <p:ext uri="{BB962C8B-B14F-4D97-AF65-F5344CB8AC3E}">
        <p14:creationId xmlns:p14="http://schemas.microsoft.com/office/powerpoint/2010/main" val="4218456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picture containing light&#10;&#10;Description automatically generated">
            <a:extLst>
              <a:ext uri="{FF2B5EF4-FFF2-40B4-BE49-F238E27FC236}">
                <a16:creationId xmlns:a16="http://schemas.microsoft.com/office/drawing/2014/main" id="{D70AE523-7445-E948-8C37-A281C1D2CB11}"/>
              </a:ext>
            </a:extLst>
          </p:cNvPr>
          <p:cNvPicPr>
            <a:picLocks noChangeAspect="1"/>
          </p:cNvPicPr>
          <p:nvPr/>
        </p:nvPicPr>
        <p:blipFill rotWithShape="1">
          <a:blip r:embed="rId2">
            <a:alphaModFix amt="50000"/>
          </a:blip>
          <a:srcRect b="10000"/>
          <a:stretch/>
        </p:blipFill>
        <p:spPr>
          <a:xfrm>
            <a:off x="20" y="1"/>
            <a:ext cx="12191980" cy="6857999"/>
          </a:xfrm>
          <a:prstGeom prst="rect">
            <a:avLst/>
          </a:prstGeom>
        </p:spPr>
      </p:pic>
      <p:sp>
        <p:nvSpPr>
          <p:cNvPr id="2" name="TextBox 1">
            <a:extLst>
              <a:ext uri="{FF2B5EF4-FFF2-40B4-BE49-F238E27FC236}">
                <a16:creationId xmlns:a16="http://schemas.microsoft.com/office/drawing/2014/main" id="{06BFF155-E968-8F46-BFA7-CE503761E078}"/>
              </a:ext>
            </a:extLst>
          </p:cNvPr>
          <p:cNvSpPr txBox="1"/>
          <p:nvPr/>
        </p:nvSpPr>
        <p:spPr>
          <a:xfrm>
            <a:off x="838200" y="1122362"/>
            <a:ext cx="10515600" cy="29005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b="1" dirty="0">
                <a:solidFill>
                  <a:srgbClr val="FFFFFF"/>
                </a:solidFill>
                <a:latin typeface="Palatino Linotype" panose="02040502050505030304" pitchFamily="18" charset="0"/>
                <a:ea typeface="+mj-ea"/>
                <a:cs typeface="+mj-cs"/>
              </a:rPr>
              <a:t>Cryptocurrency Crystal Ball</a:t>
            </a:r>
          </a:p>
          <a:p>
            <a:pPr algn="ctr">
              <a:lnSpc>
                <a:spcPct val="90000"/>
              </a:lnSpc>
              <a:spcBef>
                <a:spcPct val="0"/>
              </a:spcBef>
              <a:spcAft>
                <a:spcPts val="600"/>
              </a:spcAft>
            </a:pPr>
            <a:r>
              <a:rPr lang="en-US" sz="4400" dirty="0">
                <a:solidFill>
                  <a:srgbClr val="FFFFFF"/>
                </a:solidFill>
                <a:latin typeface="+mj-lt"/>
                <a:ea typeface="+mj-ea"/>
                <a:cs typeface="+mj-cs"/>
              </a:rPr>
              <a:t>	</a:t>
            </a:r>
            <a:r>
              <a:rPr lang="en-US" sz="3000" dirty="0">
                <a:solidFill>
                  <a:srgbClr val="FFFFFF"/>
                </a:solidFill>
                <a:latin typeface="Palatino Linotype" panose="02040502050505030304" pitchFamily="18" charset="0"/>
                <a:ea typeface="+mj-ea"/>
                <a:cs typeface="+mj-cs"/>
              </a:rPr>
              <a:t>30 days Forecast</a:t>
            </a:r>
          </a:p>
        </p:txBody>
      </p:sp>
      <p:sp>
        <p:nvSpPr>
          <p:cNvPr id="8" name="Rectangle 7">
            <a:extLst>
              <a:ext uri="{FF2B5EF4-FFF2-40B4-BE49-F238E27FC236}">
                <a16:creationId xmlns:a16="http://schemas.microsoft.com/office/drawing/2014/main" id="{40D00758-ED8E-4E48-9BE7-14539436B786}"/>
              </a:ext>
            </a:extLst>
          </p:cNvPr>
          <p:cNvSpPr/>
          <p:nvPr/>
        </p:nvSpPr>
        <p:spPr>
          <a:xfrm>
            <a:off x="3907971" y="5735638"/>
            <a:ext cx="4528458" cy="4909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ooter Placeholder 8">
            <a:extLst>
              <a:ext uri="{FF2B5EF4-FFF2-40B4-BE49-F238E27FC236}">
                <a16:creationId xmlns:a16="http://schemas.microsoft.com/office/drawing/2014/main" id="{E2229167-2975-304C-832F-9A3163D0ED42}"/>
              </a:ext>
            </a:extLst>
          </p:cNvPr>
          <p:cNvSpPr>
            <a:spLocks noGrp="1"/>
          </p:cNvSpPr>
          <p:nvPr>
            <p:ph type="ftr" sz="quarter" idx="11"/>
          </p:nvPr>
        </p:nvSpPr>
        <p:spPr>
          <a:xfrm>
            <a:off x="3897085" y="6359751"/>
            <a:ext cx="4397829" cy="365125"/>
          </a:xfrm>
        </p:spPr>
        <p:txBody>
          <a:bodyPr/>
          <a:lstStyle/>
          <a:p>
            <a:r>
              <a:rPr lang="en-US"/>
              <a:t>Created by Charlie Burds, Emmanuel Martinez &amp; George Quintanilla</a:t>
            </a:r>
            <a:endParaRPr lang="en-US" dirty="0"/>
          </a:p>
        </p:txBody>
      </p:sp>
      <p:sp>
        <p:nvSpPr>
          <p:cNvPr id="14" name="Date Placeholder 13">
            <a:extLst>
              <a:ext uri="{FF2B5EF4-FFF2-40B4-BE49-F238E27FC236}">
                <a16:creationId xmlns:a16="http://schemas.microsoft.com/office/drawing/2014/main" id="{A04E7264-1A5B-C144-AE72-CDF569E4EED7}"/>
              </a:ext>
            </a:extLst>
          </p:cNvPr>
          <p:cNvSpPr>
            <a:spLocks noGrp="1"/>
          </p:cNvSpPr>
          <p:nvPr>
            <p:ph type="dt" sz="half" idx="10"/>
          </p:nvPr>
        </p:nvSpPr>
        <p:spPr/>
        <p:txBody>
          <a:bodyPr/>
          <a:lstStyle/>
          <a:p>
            <a:fld id="{98602E4D-43F8-EC44-A4A1-E5A1C0A37BF6}" type="datetime1">
              <a:rPr lang="en-US" smtClean="0"/>
              <a:t>3/20/2021</a:t>
            </a:fld>
            <a:endParaRPr lang="en-US"/>
          </a:p>
        </p:txBody>
      </p:sp>
    </p:spTree>
    <p:extLst>
      <p:ext uri="{BB962C8B-B14F-4D97-AF65-F5344CB8AC3E}">
        <p14:creationId xmlns:p14="http://schemas.microsoft.com/office/powerpoint/2010/main" val="1524755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C739EB-1B4F-5944-846B-815FDBCC5961}"/>
              </a:ext>
            </a:extLst>
          </p:cNvPr>
          <p:cNvSpPr txBox="1"/>
          <p:nvPr/>
        </p:nvSpPr>
        <p:spPr>
          <a:xfrm>
            <a:off x="3924172" y="301038"/>
            <a:ext cx="4362577" cy="938719"/>
          </a:xfrm>
          <a:prstGeom prst="rect">
            <a:avLst/>
          </a:prstGeom>
          <a:noFill/>
        </p:spPr>
        <p:txBody>
          <a:bodyPr wrap="square" rtlCol="0">
            <a:spAutoFit/>
          </a:bodyPr>
          <a:lstStyle/>
          <a:p>
            <a:pPr algn="ctr"/>
            <a:r>
              <a:rPr lang="en-US" sz="3000" b="1" spc="100" dirty="0">
                <a:latin typeface="Palatino Linotype" panose="02040502050505030304" pitchFamily="18" charset="0"/>
              </a:rPr>
              <a:t>GRAPH 4 – BITCOIN </a:t>
            </a:r>
            <a:r>
              <a:rPr lang="en-US" sz="2500" spc="100" dirty="0">
                <a:latin typeface="Palatino Linotype" panose="02040502050505030304" pitchFamily="18" charset="0"/>
              </a:rPr>
              <a:t>30 days prediction</a:t>
            </a:r>
          </a:p>
        </p:txBody>
      </p:sp>
      <p:pic>
        <p:nvPicPr>
          <p:cNvPr id="4" name="Picture 3" descr="Timeline&#10;&#10;Description automatically generated with medium confidence">
            <a:extLst>
              <a:ext uri="{FF2B5EF4-FFF2-40B4-BE49-F238E27FC236}">
                <a16:creationId xmlns:a16="http://schemas.microsoft.com/office/drawing/2014/main" id="{4CD22976-7EED-AE42-B067-73A05BFD4C26}"/>
              </a:ext>
            </a:extLst>
          </p:cNvPr>
          <p:cNvPicPr/>
          <p:nvPr/>
        </p:nvPicPr>
        <p:blipFill>
          <a:blip r:embed="rId2">
            <a:extLst>
              <a:ext uri="{28A0092B-C50C-407E-A947-70E740481C1C}">
                <a14:useLocalDpi xmlns:a14="http://schemas.microsoft.com/office/drawing/2010/main" val="0"/>
              </a:ext>
            </a:extLst>
          </a:blip>
          <a:stretch>
            <a:fillRect/>
          </a:stretch>
        </p:blipFill>
        <p:spPr>
          <a:xfrm>
            <a:off x="1457573" y="1602580"/>
            <a:ext cx="9272339" cy="4412457"/>
          </a:xfrm>
          <a:prstGeom prst="rect">
            <a:avLst/>
          </a:prstGeom>
        </p:spPr>
      </p:pic>
      <p:pic>
        <p:nvPicPr>
          <p:cNvPr id="5" name="Picture 4" descr="A picture containing light&#10;&#10;Description automatically generated">
            <a:extLst>
              <a:ext uri="{FF2B5EF4-FFF2-40B4-BE49-F238E27FC236}">
                <a16:creationId xmlns:a16="http://schemas.microsoft.com/office/drawing/2014/main" id="{5E28F523-542B-014A-BD19-18EF78902912}"/>
              </a:ext>
            </a:extLst>
          </p:cNvPr>
          <p:cNvPicPr>
            <a:picLocks noChangeAspect="1"/>
          </p:cNvPicPr>
          <p:nvPr/>
        </p:nvPicPr>
        <p:blipFill>
          <a:blip r:embed="rId3"/>
          <a:stretch>
            <a:fillRect/>
          </a:stretch>
        </p:blipFill>
        <p:spPr>
          <a:xfrm>
            <a:off x="137060" y="152251"/>
            <a:ext cx="1405990" cy="880149"/>
          </a:xfrm>
          <a:prstGeom prst="rect">
            <a:avLst/>
          </a:prstGeom>
        </p:spPr>
      </p:pic>
      <p:sp>
        <p:nvSpPr>
          <p:cNvPr id="6" name="TextBox 5">
            <a:extLst>
              <a:ext uri="{FF2B5EF4-FFF2-40B4-BE49-F238E27FC236}">
                <a16:creationId xmlns:a16="http://schemas.microsoft.com/office/drawing/2014/main" id="{CD9450FA-3F4B-4143-AA66-E3EB62FCE067}"/>
              </a:ext>
            </a:extLst>
          </p:cNvPr>
          <p:cNvSpPr txBox="1"/>
          <p:nvPr/>
        </p:nvSpPr>
        <p:spPr>
          <a:xfrm>
            <a:off x="10134600" y="25819"/>
            <a:ext cx="2057400" cy="707886"/>
          </a:xfrm>
          <a:prstGeom prst="rect">
            <a:avLst/>
          </a:prstGeom>
          <a:noFill/>
        </p:spPr>
        <p:txBody>
          <a:bodyPr wrap="square" rtlCol="0">
            <a:spAutoFit/>
          </a:bodyPr>
          <a:lstStyle/>
          <a:p>
            <a:r>
              <a:rPr lang="en-US" sz="4000" b="1" dirty="0">
                <a:solidFill>
                  <a:srgbClr val="FF0000"/>
                </a:solidFill>
                <a:latin typeface="Palatino Linotype" panose="02040502050505030304" pitchFamily="18" charset="0"/>
              </a:rPr>
              <a:t>DRAFT</a:t>
            </a:r>
          </a:p>
        </p:txBody>
      </p:sp>
      <p:sp>
        <p:nvSpPr>
          <p:cNvPr id="12" name="Date Placeholder 11">
            <a:extLst>
              <a:ext uri="{FF2B5EF4-FFF2-40B4-BE49-F238E27FC236}">
                <a16:creationId xmlns:a16="http://schemas.microsoft.com/office/drawing/2014/main" id="{4B653407-DD63-7B4F-B103-2F47CD5FA036}"/>
              </a:ext>
            </a:extLst>
          </p:cNvPr>
          <p:cNvSpPr>
            <a:spLocks noGrp="1"/>
          </p:cNvSpPr>
          <p:nvPr>
            <p:ph type="dt" sz="half" idx="10"/>
          </p:nvPr>
        </p:nvSpPr>
        <p:spPr/>
        <p:txBody>
          <a:bodyPr/>
          <a:lstStyle/>
          <a:p>
            <a:fld id="{FDD3159E-FC40-DD46-B38C-B3EBD528F00C}" type="datetime1">
              <a:rPr lang="en-US" smtClean="0"/>
              <a:t>3/20/2021</a:t>
            </a:fld>
            <a:endParaRPr lang="en-US"/>
          </a:p>
        </p:txBody>
      </p:sp>
    </p:spTree>
    <p:extLst>
      <p:ext uri="{BB962C8B-B14F-4D97-AF65-F5344CB8AC3E}">
        <p14:creationId xmlns:p14="http://schemas.microsoft.com/office/powerpoint/2010/main" val="384182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C739EB-1B4F-5944-846B-815FDBCC5961}"/>
              </a:ext>
            </a:extLst>
          </p:cNvPr>
          <p:cNvSpPr txBox="1"/>
          <p:nvPr/>
        </p:nvSpPr>
        <p:spPr>
          <a:xfrm>
            <a:off x="3924173" y="301038"/>
            <a:ext cx="4343652" cy="938719"/>
          </a:xfrm>
          <a:prstGeom prst="rect">
            <a:avLst/>
          </a:prstGeom>
          <a:noFill/>
        </p:spPr>
        <p:txBody>
          <a:bodyPr wrap="square" rtlCol="0">
            <a:spAutoFit/>
          </a:bodyPr>
          <a:lstStyle/>
          <a:p>
            <a:pPr algn="ctr"/>
            <a:r>
              <a:rPr lang="en-US" sz="3000" b="1" spc="100" dirty="0">
                <a:latin typeface="Palatino Linotype" panose="02040502050505030304" pitchFamily="18" charset="0"/>
              </a:rPr>
              <a:t>GRAPH 5 – BITCOIN</a:t>
            </a:r>
          </a:p>
          <a:p>
            <a:pPr algn="ctr"/>
            <a:r>
              <a:rPr lang="en-US" sz="2500" spc="100" dirty="0">
                <a:latin typeface="Palatino Linotype" panose="02040502050505030304" pitchFamily="18" charset="0"/>
              </a:rPr>
              <a:t>30 days prediction</a:t>
            </a:r>
            <a:endParaRPr lang="en-US" sz="2500" b="1" spc="100" dirty="0">
              <a:latin typeface="Palatino Linotype" panose="02040502050505030304" pitchFamily="18" charset="0"/>
            </a:endParaRPr>
          </a:p>
        </p:txBody>
      </p:sp>
      <p:pic>
        <p:nvPicPr>
          <p:cNvPr id="4" name="Picture 3" descr="Chart, scatter chart&#10;&#10;Description automatically generated">
            <a:extLst>
              <a:ext uri="{FF2B5EF4-FFF2-40B4-BE49-F238E27FC236}">
                <a16:creationId xmlns:a16="http://schemas.microsoft.com/office/drawing/2014/main" id="{394A6D19-667A-534F-8882-BFD89CCD2367}"/>
              </a:ext>
            </a:extLst>
          </p:cNvPr>
          <p:cNvPicPr/>
          <p:nvPr/>
        </p:nvPicPr>
        <p:blipFill rotWithShape="1">
          <a:blip r:embed="rId2">
            <a:extLst>
              <a:ext uri="{28A0092B-C50C-407E-A947-70E740481C1C}">
                <a14:useLocalDpi xmlns:a14="http://schemas.microsoft.com/office/drawing/2010/main" val="0"/>
              </a:ext>
            </a:extLst>
          </a:blip>
          <a:srcRect t="10095"/>
          <a:stretch/>
        </p:blipFill>
        <p:spPr>
          <a:xfrm>
            <a:off x="2036760" y="1603414"/>
            <a:ext cx="8321677" cy="4340185"/>
          </a:xfrm>
          <a:prstGeom prst="rect">
            <a:avLst/>
          </a:prstGeom>
        </p:spPr>
      </p:pic>
      <p:pic>
        <p:nvPicPr>
          <p:cNvPr id="5" name="Picture 4" descr="A picture containing light&#10;&#10;Description automatically generated">
            <a:extLst>
              <a:ext uri="{FF2B5EF4-FFF2-40B4-BE49-F238E27FC236}">
                <a16:creationId xmlns:a16="http://schemas.microsoft.com/office/drawing/2014/main" id="{0C859CAC-096E-D447-9350-A356E701566A}"/>
              </a:ext>
            </a:extLst>
          </p:cNvPr>
          <p:cNvPicPr>
            <a:picLocks noChangeAspect="1"/>
          </p:cNvPicPr>
          <p:nvPr/>
        </p:nvPicPr>
        <p:blipFill>
          <a:blip r:embed="rId3"/>
          <a:stretch>
            <a:fillRect/>
          </a:stretch>
        </p:blipFill>
        <p:spPr>
          <a:xfrm>
            <a:off x="137060" y="152251"/>
            <a:ext cx="1405990" cy="880149"/>
          </a:xfrm>
          <a:prstGeom prst="rect">
            <a:avLst/>
          </a:prstGeom>
        </p:spPr>
      </p:pic>
      <p:sp>
        <p:nvSpPr>
          <p:cNvPr id="6" name="TextBox 5">
            <a:extLst>
              <a:ext uri="{FF2B5EF4-FFF2-40B4-BE49-F238E27FC236}">
                <a16:creationId xmlns:a16="http://schemas.microsoft.com/office/drawing/2014/main" id="{C2DA44A6-7341-CF4A-8BE0-9500A80AA572}"/>
              </a:ext>
            </a:extLst>
          </p:cNvPr>
          <p:cNvSpPr txBox="1"/>
          <p:nvPr/>
        </p:nvSpPr>
        <p:spPr>
          <a:xfrm>
            <a:off x="10134600" y="25819"/>
            <a:ext cx="2057400" cy="707886"/>
          </a:xfrm>
          <a:prstGeom prst="rect">
            <a:avLst/>
          </a:prstGeom>
          <a:noFill/>
        </p:spPr>
        <p:txBody>
          <a:bodyPr wrap="square" rtlCol="0">
            <a:spAutoFit/>
          </a:bodyPr>
          <a:lstStyle/>
          <a:p>
            <a:r>
              <a:rPr lang="en-US" sz="4000" b="1" dirty="0">
                <a:solidFill>
                  <a:srgbClr val="FF0000"/>
                </a:solidFill>
                <a:latin typeface="Palatino Linotype" panose="02040502050505030304" pitchFamily="18" charset="0"/>
              </a:rPr>
              <a:t>DRAFT</a:t>
            </a:r>
          </a:p>
        </p:txBody>
      </p:sp>
      <p:sp>
        <p:nvSpPr>
          <p:cNvPr id="12" name="Date Placeholder 11">
            <a:extLst>
              <a:ext uri="{FF2B5EF4-FFF2-40B4-BE49-F238E27FC236}">
                <a16:creationId xmlns:a16="http://schemas.microsoft.com/office/drawing/2014/main" id="{267CB0F7-1F9C-2D49-8114-05E375F01E57}"/>
              </a:ext>
            </a:extLst>
          </p:cNvPr>
          <p:cNvSpPr>
            <a:spLocks noGrp="1"/>
          </p:cNvSpPr>
          <p:nvPr>
            <p:ph type="dt" sz="half" idx="10"/>
          </p:nvPr>
        </p:nvSpPr>
        <p:spPr/>
        <p:txBody>
          <a:bodyPr/>
          <a:lstStyle/>
          <a:p>
            <a:fld id="{0DEA8BE8-16C1-9742-81B6-F13C9137AAD6}" type="datetime1">
              <a:rPr lang="en-US" smtClean="0"/>
              <a:t>3/20/2021</a:t>
            </a:fld>
            <a:endParaRPr lang="en-US"/>
          </a:p>
        </p:txBody>
      </p:sp>
      <p:sp>
        <p:nvSpPr>
          <p:cNvPr id="8" name="Footer Placeholder 19">
            <a:extLst>
              <a:ext uri="{FF2B5EF4-FFF2-40B4-BE49-F238E27FC236}">
                <a16:creationId xmlns:a16="http://schemas.microsoft.com/office/drawing/2014/main" id="{C1CBD231-7998-4499-BADD-43CD911474F7}"/>
              </a:ext>
            </a:extLst>
          </p:cNvPr>
          <p:cNvSpPr>
            <a:spLocks noGrp="1"/>
          </p:cNvSpPr>
          <p:nvPr>
            <p:ph type="ftr" sz="quarter" idx="11"/>
          </p:nvPr>
        </p:nvSpPr>
        <p:spPr>
          <a:xfrm>
            <a:off x="3814761" y="6371349"/>
            <a:ext cx="4572002" cy="365125"/>
          </a:xfrm>
        </p:spPr>
        <p:txBody>
          <a:bodyPr/>
          <a:lstStyle/>
          <a:p>
            <a:r>
              <a:rPr lang="en-US" dirty="0"/>
              <a:t>Created by Charlie Burd, Emmanuel Martinez &amp; George Quintanilla</a:t>
            </a:r>
          </a:p>
        </p:txBody>
      </p:sp>
    </p:spTree>
    <p:extLst>
      <p:ext uri="{BB962C8B-B14F-4D97-AF65-F5344CB8AC3E}">
        <p14:creationId xmlns:p14="http://schemas.microsoft.com/office/powerpoint/2010/main" val="3372028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C739EB-1B4F-5944-846B-815FDBCC5961}"/>
              </a:ext>
            </a:extLst>
          </p:cNvPr>
          <p:cNvSpPr txBox="1"/>
          <p:nvPr/>
        </p:nvSpPr>
        <p:spPr>
          <a:xfrm>
            <a:off x="331727" y="2501543"/>
            <a:ext cx="4343652" cy="784830"/>
          </a:xfrm>
          <a:prstGeom prst="rect">
            <a:avLst/>
          </a:prstGeom>
          <a:noFill/>
        </p:spPr>
        <p:txBody>
          <a:bodyPr wrap="square" rtlCol="0">
            <a:spAutoFit/>
          </a:bodyPr>
          <a:lstStyle/>
          <a:p>
            <a:pPr algn="ctr"/>
            <a:r>
              <a:rPr lang="en-US" sz="2500" b="1" spc="100" dirty="0">
                <a:latin typeface="Palatino Linotype" panose="02040502050505030304" pitchFamily="18" charset="0"/>
              </a:rPr>
              <a:t>GRAPH 5 – BITCOIN</a:t>
            </a:r>
          </a:p>
          <a:p>
            <a:pPr algn="ctr"/>
            <a:r>
              <a:rPr lang="en-US" sz="2000" spc="100" dirty="0">
                <a:latin typeface="Palatino Linotype" panose="02040502050505030304" pitchFamily="18" charset="0"/>
              </a:rPr>
              <a:t>30 days prediction</a:t>
            </a:r>
            <a:r>
              <a:rPr lang="en-US" sz="2000" b="1" spc="100" dirty="0">
                <a:latin typeface="Palatino Linotype" panose="02040502050505030304" pitchFamily="18" charset="0"/>
              </a:rPr>
              <a:t> </a:t>
            </a:r>
          </a:p>
        </p:txBody>
      </p:sp>
      <p:pic>
        <p:nvPicPr>
          <p:cNvPr id="5" name="Picture 4" descr="Chart, line chart&#10;&#10;Description automatically generated">
            <a:extLst>
              <a:ext uri="{FF2B5EF4-FFF2-40B4-BE49-F238E27FC236}">
                <a16:creationId xmlns:a16="http://schemas.microsoft.com/office/drawing/2014/main" id="{BEE92D75-58B7-9248-8F37-D51B9159ADB4}"/>
              </a:ext>
            </a:extLst>
          </p:cNvPr>
          <p:cNvPicPr/>
          <p:nvPr/>
        </p:nvPicPr>
        <p:blipFill rotWithShape="1">
          <a:blip r:embed="rId2">
            <a:extLst>
              <a:ext uri="{28A0092B-C50C-407E-A947-70E740481C1C}">
                <a14:useLocalDpi xmlns:a14="http://schemas.microsoft.com/office/drawing/2010/main" val="0"/>
              </a:ext>
            </a:extLst>
          </a:blip>
          <a:srcRect t="5414" b="3501"/>
          <a:stretch/>
        </p:blipFill>
        <p:spPr>
          <a:xfrm>
            <a:off x="4675379" y="243386"/>
            <a:ext cx="6897495" cy="6085975"/>
          </a:xfrm>
          <a:prstGeom prst="rect">
            <a:avLst/>
          </a:prstGeom>
        </p:spPr>
      </p:pic>
      <p:pic>
        <p:nvPicPr>
          <p:cNvPr id="6" name="Picture 5" descr="A picture containing light&#10;&#10;Description automatically generated">
            <a:extLst>
              <a:ext uri="{FF2B5EF4-FFF2-40B4-BE49-F238E27FC236}">
                <a16:creationId xmlns:a16="http://schemas.microsoft.com/office/drawing/2014/main" id="{3132B39E-C8DD-D846-8387-99715FB7A9F9}"/>
              </a:ext>
            </a:extLst>
          </p:cNvPr>
          <p:cNvPicPr>
            <a:picLocks noChangeAspect="1"/>
          </p:cNvPicPr>
          <p:nvPr/>
        </p:nvPicPr>
        <p:blipFill>
          <a:blip r:embed="rId3"/>
          <a:stretch>
            <a:fillRect/>
          </a:stretch>
        </p:blipFill>
        <p:spPr>
          <a:xfrm>
            <a:off x="137060" y="152251"/>
            <a:ext cx="1405990" cy="880149"/>
          </a:xfrm>
          <a:prstGeom prst="rect">
            <a:avLst/>
          </a:prstGeom>
        </p:spPr>
      </p:pic>
      <p:sp>
        <p:nvSpPr>
          <p:cNvPr id="7" name="TextBox 6">
            <a:extLst>
              <a:ext uri="{FF2B5EF4-FFF2-40B4-BE49-F238E27FC236}">
                <a16:creationId xmlns:a16="http://schemas.microsoft.com/office/drawing/2014/main" id="{0153B6FC-DA0B-0642-A1F3-EF5385EE26DA}"/>
              </a:ext>
            </a:extLst>
          </p:cNvPr>
          <p:cNvSpPr txBox="1"/>
          <p:nvPr/>
        </p:nvSpPr>
        <p:spPr>
          <a:xfrm>
            <a:off x="137060" y="5190587"/>
            <a:ext cx="2057400" cy="707886"/>
          </a:xfrm>
          <a:prstGeom prst="rect">
            <a:avLst/>
          </a:prstGeom>
          <a:noFill/>
        </p:spPr>
        <p:txBody>
          <a:bodyPr wrap="square" rtlCol="0">
            <a:spAutoFit/>
          </a:bodyPr>
          <a:lstStyle/>
          <a:p>
            <a:r>
              <a:rPr lang="en-US" sz="4000" b="1" dirty="0">
                <a:solidFill>
                  <a:srgbClr val="FF0000"/>
                </a:solidFill>
                <a:latin typeface="Palatino Linotype" panose="02040502050505030304" pitchFamily="18" charset="0"/>
              </a:rPr>
              <a:t>DRAFT</a:t>
            </a:r>
          </a:p>
        </p:txBody>
      </p:sp>
      <p:sp>
        <p:nvSpPr>
          <p:cNvPr id="12" name="Date Placeholder 11">
            <a:extLst>
              <a:ext uri="{FF2B5EF4-FFF2-40B4-BE49-F238E27FC236}">
                <a16:creationId xmlns:a16="http://schemas.microsoft.com/office/drawing/2014/main" id="{D856F069-7CDE-FE4F-A08D-07989B64B0DD}"/>
              </a:ext>
            </a:extLst>
          </p:cNvPr>
          <p:cNvSpPr>
            <a:spLocks noGrp="1"/>
          </p:cNvSpPr>
          <p:nvPr>
            <p:ph type="dt" sz="half" idx="10"/>
          </p:nvPr>
        </p:nvSpPr>
        <p:spPr/>
        <p:txBody>
          <a:bodyPr/>
          <a:lstStyle/>
          <a:p>
            <a:fld id="{4ED4BDC8-9864-6B46-A7F6-2A3B33AE23EB}" type="datetime1">
              <a:rPr lang="en-US" smtClean="0"/>
              <a:t>3/20/2021</a:t>
            </a:fld>
            <a:endParaRPr lang="en-US"/>
          </a:p>
        </p:txBody>
      </p:sp>
      <p:sp>
        <p:nvSpPr>
          <p:cNvPr id="8" name="Footer Placeholder 19">
            <a:extLst>
              <a:ext uri="{FF2B5EF4-FFF2-40B4-BE49-F238E27FC236}">
                <a16:creationId xmlns:a16="http://schemas.microsoft.com/office/drawing/2014/main" id="{077A8D6C-FF6F-4993-8AB2-256DA21080D4}"/>
              </a:ext>
            </a:extLst>
          </p:cNvPr>
          <p:cNvSpPr>
            <a:spLocks noGrp="1"/>
          </p:cNvSpPr>
          <p:nvPr>
            <p:ph type="ftr" sz="quarter" idx="11"/>
          </p:nvPr>
        </p:nvSpPr>
        <p:spPr>
          <a:xfrm>
            <a:off x="3814761" y="6371349"/>
            <a:ext cx="4572002" cy="365125"/>
          </a:xfrm>
        </p:spPr>
        <p:txBody>
          <a:bodyPr/>
          <a:lstStyle/>
          <a:p>
            <a:r>
              <a:rPr lang="en-US" dirty="0"/>
              <a:t>Created by Charlie Burd, Emmanuel Martinez &amp; George Quintanilla</a:t>
            </a:r>
          </a:p>
        </p:txBody>
      </p:sp>
    </p:spTree>
    <p:extLst>
      <p:ext uri="{BB962C8B-B14F-4D97-AF65-F5344CB8AC3E}">
        <p14:creationId xmlns:p14="http://schemas.microsoft.com/office/powerpoint/2010/main" val="3378027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title="Chart">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3336120119"/>
              </p:ext>
            </p:extLst>
          </p:nvPr>
        </p:nvGraphicFramePr>
        <p:xfrm>
          <a:off x="1669174" y="1185370"/>
          <a:ext cx="8853652" cy="448726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98BC282D-9324-E64D-8D98-DF7D30615EE2}"/>
              </a:ext>
            </a:extLst>
          </p:cNvPr>
          <p:cNvSpPr txBox="1"/>
          <p:nvPr/>
        </p:nvSpPr>
        <p:spPr>
          <a:xfrm>
            <a:off x="3874168" y="301039"/>
            <a:ext cx="4443664" cy="553998"/>
          </a:xfrm>
          <a:prstGeom prst="rect">
            <a:avLst/>
          </a:prstGeom>
          <a:noFill/>
        </p:spPr>
        <p:txBody>
          <a:bodyPr wrap="square" rtlCol="0">
            <a:spAutoFit/>
          </a:bodyPr>
          <a:lstStyle/>
          <a:p>
            <a:pPr algn="ctr"/>
            <a:r>
              <a:rPr lang="en-US" sz="3000" b="1" spc="100" dirty="0">
                <a:latin typeface="Palatino Linotype" panose="02040502050505030304" pitchFamily="18" charset="0"/>
              </a:rPr>
              <a:t>GRAPH 6 – BITCOIN</a:t>
            </a:r>
          </a:p>
        </p:txBody>
      </p:sp>
      <p:pic>
        <p:nvPicPr>
          <p:cNvPr id="5" name="Picture 4" descr="A picture containing light&#10;&#10;Description automatically generated">
            <a:extLst>
              <a:ext uri="{FF2B5EF4-FFF2-40B4-BE49-F238E27FC236}">
                <a16:creationId xmlns:a16="http://schemas.microsoft.com/office/drawing/2014/main" id="{E2D45AC4-4FCD-8F40-8FDB-3C4FEC1B14EC}"/>
              </a:ext>
            </a:extLst>
          </p:cNvPr>
          <p:cNvPicPr>
            <a:picLocks noChangeAspect="1"/>
          </p:cNvPicPr>
          <p:nvPr/>
        </p:nvPicPr>
        <p:blipFill>
          <a:blip r:embed="rId3"/>
          <a:stretch>
            <a:fillRect/>
          </a:stretch>
        </p:blipFill>
        <p:spPr>
          <a:xfrm>
            <a:off x="137060" y="152251"/>
            <a:ext cx="1405990" cy="880149"/>
          </a:xfrm>
          <a:prstGeom prst="rect">
            <a:avLst/>
          </a:prstGeom>
        </p:spPr>
      </p:pic>
      <p:sp>
        <p:nvSpPr>
          <p:cNvPr id="6" name="TextBox 5">
            <a:extLst>
              <a:ext uri="{FF2B5EF4-FFF2-40B4-BE49-F238E27FC236}">
                <a16:creationId xmlns:a16="http://schemas.microsoft.com/office/drawing/2014/main" id="{381F92DF-3C40-8442-BCE3-61300DF08F08}"/>
              </a:ext>
            </a:extLst>
          </p:cNvPr>
          <p:cNvSpPr txBox="1"/>
          <p:nvPr/>
        </p:nvSpPr>
        <p:spPr>
          <a:xfrm>
            <a:off x="10134600" y="25819"/>
            <a:ext cx="2057400" cy="707886"/>
          </a:xfrm>
          <a:prstGeom prst="rect">
            <a:avLst/>
          </a:prstGeom>
          <a:noFill/>
        </p:spPr>
        <p:txBody>
          <a:bodyPr wrap="square" rtlCol="0">
            <a:spAutoFit/>
          </a:bodyPr>
          <a:lstStyle/>
          <a:p>
            <a:r>
              <a:rPr lang="en-US" sz="4000" b="1" dirty="0">
                <a:solidFill>
                  <a:srgbClr val="FF0000"/>
                </a:solidFill>
                <a:latin typeface="Palatino Linotype" panose="02040502050505030304" pitchFamily="18" charset="0"/>
              </a:rPr>
              <a:t>DRAFT</a:t>
            </a:r>
          </a:p>
        </p:txBody>
      </p:sp>
      <p:sp>
        <p:nvSpPr>
          <p:cNvPr id="10" name="Date Placeholder 9">
            <a:extLst>
              <a:ext uri="{FF2B5EF4-FFF2-40B4-BE49-F238E27FC236}">
                <a16:creationId xmlns:a16="http://schemas.microsoft.com/office/drawing/2014/main" id="{7515DDFC-A5A4-EB40-AA5F-85579E7DCF31}"/>
              </a:ext>
            </a:extLst>
          </p:cNvPr>
          <p:cNvSpPr>
            <a:spLocks noGrp="1"/>
          </p:cNvSpPr>
          <p:nvPr>
            <p:ph type="dt" sz="half" idx="10"/>
          </p:nvPr>
        </p:nvSpPr>
        <p:spPr/>
        <p:txBody>
          <a:bodyPr/>
          <a:lstStyle/>
          <a:p>
            <a:fld id="{C2F0FB84-8160-204A-AFDC-D0A633C6DDEA}" type="datetime1">
              <a:rPr lang="en-US" smtClean="0"/>
              <a:t>3/20/2021</a:t>
            </a:fld>
            <a:endParaRPr lang="en-US"/>
          </a:p>
        </p:txBody>
      </p:sp>
      <p:sp>
        <p:nvSpPr>
          <p:cNvPr id="8" name="Footer Placeholder 19">
            <a:extLst>
              <a:ext uri="{FF2B5EF4-FFF2-40B4-BE49-F238E27FC236}">
                <a16:creationId xmlns:a16="http://schemas.microsoft.com/office/drawing/2014/main" id="{34AC125B-10AE-49F5-B994-9F310E1DBB11}"/>
              </a:ext>
            </a:extLst>
          </p:cNvPr>
          <p:cNvSpPr>
            <a:spLocks noGrp="1"/>
          </p:cNvSpPr>
          <p:nvPr>
            <p:ph type="ftr" sz="quarter" idx="11"/>
          </p:nvPr>
        </p:nvSpPr>
        <p:spPr>
          <a:xfrm>
            <a:off x="3814761" y="6371349"/>
            <a:ext cx="4572002" cy="365125"/>
          </a:xfrm>
        </p:spPr>
        <p:txBody>
          <a:bodyPr/>
          <a:lstStyle/>
          <a:p>
            <a:r>
              <a:rPr lang="en-US" dirty="0"/>
              <a:t>Created by Charlie Burd, Emmanuel Martinez &amp; George Quintanilla</a:t>
            </a:r>
          </a:p>
        </p:txBody>
      </p:sp>
    </p:spTree>
    <p:extLst>
      <p:ext uri="{BB962C8B-B14F-4D97-AF65-F5344CB8AC3E}">
        <p14:creationId xmlns:p14="http://schemas.microsoft.com/office/powerpoint/2010/main" val="4087490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FBEA4C-9E62-A04A-B401-B6B463D6878C}"/>
              </a:ext>
            </a:extLst>
          </p:cNvPr>
          <p:cNvSpPr txBox="1"/>
          <p:nvPr/>
        </p:nvSpPr>
        <p:spPr>
          <a:xfrm>
            <a:off x="520505" y="1272296"/>
            <a:ext cx="11326395" cy="4801314"/>
          </a:xfrm>
          <a:prstGeom prst="rect">
            <a:avLst/>
          </a:prstGeom>
          <a:noFill/>
        </p:spPr>
        <p:txBody>
          <a:bodyPr wrap="square" rtlCol="0">
            <a:spAutoFit/>
          </a:bodyPr>
          <a:lstStyle/>
          <a:p>
            <a:r>
              <a:rPr lang="en-US" b="1" dirty="0">
                <a:latin typeface="Palatino Linotype" panose="02040502050505030304" pitchFamily="18" charset="0"/>
              </a:rPr>
              <a:t>Background</a:t>
            </a:r>
          </a:p>
          <a:p>
            <a:r>
              <a:rPr lang="en-US" dirty="0">
                <a:latin typeface="Palatino Linotype" panose="02040502050505030304" pitchFamily="18" charset="0"/>
              </a:rPr>
              <a:t>Cryptocurrencies are digital assets used for transactions and for investment purposes around the world. The largest currency, Bitcoin, has a market cap of $1.1 trillion USD.</a:t>
            </a:r>
          </a:p>
          <a:p>
            <a:endParaRPr lang="en-US" dirty="0">
              <a:latin typeface="Palatino Linotype" panose="02040502050505030304" pitchFamily="18" charset="0"/>
            </a:endParaRPr>
          </a:p>
          <a:p>
            <a:r>
              <a:rPr lang="en-US" dirty="0">
                <a:latin typeface="Palatino Linotype" panose="02040502050505030304" pitchFamily="18" charset="0"/>
              </a:rPr>
              <a:t>Trading Bitcoin provides an opportunity for profit, just like trading stocks. Machine learning models can help predict the price of Bitcoin, to a degree of accuracy, and are being incorporated into trading strategies.</a:t>
            </a:r>
          </a:p>
          <a:p>
            <a:endParaRPr lang="en-US" dirty="0">
              <a:latin typeface="Palatino Linotype" panose="02040502050505030304" pitchFamily="18" charset="0"/>
            </a:endParaRPr>
          </a:p>
          <a:p>
            <a:endParaRPr lang="en-US" dirty="0">
              <a:latin typeface="Palatino Linotype" panose="02040502050505030304" pitchFamily="18" charset="0"/>
            </a:endParaRPr>
          </a:p>
          <a:p>
            <a:r>
              <a:rPr lang="en-US" b="1" dirty="0">
                <a:latin typeface="Palatino Linotype" panose="02040502050505030304" pitchFamily="18" charset="0"/>
              </a:rPr>
              <a:t>Purpose</a:t>
            </a:r>
          </a:p>
          <a:p>
            <a:r>
              <a:rPr lang="en-US" dirty="0">
                <a:latin typeface="Palatino Linotype" panose="02040502050505030304" pitchFamily="18" charset="0"/>
              </a:rPr>
              <a:t>The purpose of this study is to find out with what accuracy the price of the top 10 most common cryptocurrencies can be predicted using machine learning methods.</a:t>
            </a:r>
          </a:p>
          <a:p>
            <a:endParaRPr lang="en-US" dirty="0">
              <a:latin typeface="Palatino Linotype" panose="02040502050505030304" pitchFamily="18" charset="0"/>
            </a:endParaRPr>
          </a:p>
          <a:p>
            <a:endParaRPr lang="en-US" b="1" dirty="0">
              <a:latin typeface="Palatino Linotype" panose="02040502050505030304" pitchFamily="18" charset="0"/>
            </a:endParaRPr>
          </a:p>
          <a:p>
            <a:r>
              <a:rPr lang="en-US" b="1" dirty="0">
                <a:latin typeface="Palatino Linotype" panose="02040502050505030304" pitchFamily="18" charset="0"/>
              </a:rPr>
              <a:t>Goal</a:t>
            </a:r>
          </a:p>
          <a:p>
            <a:r>
              <a:rPr lang="en-US" dirty="0">
                <a:latin typeface="Palatino Linotype" panose="02040502050505030304" pitchFamily="18" charset="0"/>
              </a:rPr>
              <a:t>The goal of this project is to implement a machine learning model that can predict the top 10 most common cryptocurrencies price 30 days into the future. The model will indicate if these coins should be bought or sold depending on the current price.</a:t>
            </a:r>
          </a:p>
        </p:txBody>
      </p:sp>
      <p:sp>
        <p:nvSpPr>
          <p:cNvPr id="5" name="TextBox 4">
            <a:extLst>
              <a:ext uri="{FF2B5EF4-FFF2-40B4-BE49-F238E27FC236}">
                <a16:creationId xmlns:a16="http://schemas.microsoft.com/office/drawing/2014/main" id="{43BF02D2-E6D9-D24A-B1DD-767CC83773D1}"/>
              </a:ext>
            </a:extLst>
          </p:cNvPr>
          <p:cNvSpPr txBox="1"/>
          <p:nvPr/>
        </p:nvSpPr>
        <p:spPr>
          <a:xfrm>
            <a:off x="4283492" y="304088"/>
            <a:ext cx="3625015" cy="553998"/>
          </a:xfrm>
          <a:prstGeom prst="rect">
            <a:avLst/>
          </a:prstGeom>
          <a:noFill/>
        </p:spPr>
        <p:txBody>
          <a:bodyPr wrap="square" rtlCol="0">
            <a:spAutoFit/>
          </a:bodyPr>
          <a:lstStyle/>
          <a:p>
            <a:r>
              <a:rPr lang="en-US" sz="3000" b="1" spc="100" dirty="0">
                <a:latin typeface="Palatino Linotype" panose="02040502050505030304" pitchFamily="18" charset="0"/>
              </a:rPr>
              <a:t>INTRODUCTION</a:t>
            </a:r>
          </a:p>
        </p:txBody>
      </p:sp>
      <p:pic>
        <p:nvPicPr>
          <p:cNvPr id="11" name="Picture 10" descr="A picture containing light&#10;&#10;Description automatically generated">
            <a:extLst>
              <a:ext uri="{FF2B5EF4-FFF2-40B4-BE49-F238E27FC236}">
                <a16:creationId xmlns:a16="http://schemas.microsoft.com/office/drawing/2014/main" id="{F5347C9F-FBE9-3C4F-AB50-13CE18951405}"/>
              </a:ext>
            </a:extLst>
          </p:cNvPr>
          <p:cNvPicPr>
            <a:picLocks noChangeAspect="1"/>
          </p:cNvPicPr>
          <p:nvPr/>
        </p:nvPicPr>
        <p:blipFill>
          <a:blip r:embed="rId2"/>
          <a:stretch>
            <a:fillRect/>
          </a:stretch>
        </p:blipFill>
        <p:spPr>
          <a:xfrm>
            <a:off x="137060" y="152251"/>
            <a:ext cx="1405990" cy="880149"/>
          </a:xfrm>
          <a:prstGeom prst="rect">
            <a:avLst/>
          </a:prstGeom>
        </p:spPr>
      </p:pic>
      <p:sp>
        <p:nvSpPr>
          <p:cNvPr id="19" name="Date Placeholder 18">
            <a:extLst>
              <a:ext uri="{FF2B5EF4-FFF2-40B4-BE49-F238E27FC236}">
                <a16:creationId xmlns:a16="http://schemas.microsoft.com/office/drawing/2014/main" id="{2D1577BA-A0C4-8043-9886-A1601A0AF284}"/>
              </a:ext>
            </a:extLst>
          </p:cNvPr>
          <p:cNvSpPr>
            <a:spLocks noGrp="1"/>
          </p:cNvSpPr>
          <p:nvPr>
            <p:ph type="dt" sz="half" idx="10"/>
          </p:nvPr>
        </p:nvSpPr>
        <p:spPr/>
        <p:txBody>
          <a:bodyPr/>
          <a:lstStyle/>
          <a:p>
            <a:fld id="{43748623-0923-7B4D-99A7-03E026968D9F}" type="datetime1">
              <a:rPr lang="en-US" smtClean="0"/>
              <a:t>3/20/2021</a:t>
            </a:fld>
            <a:endParaRPr lang="en-US" dirty="0"/>
          </a:p>
        </p:txBody>
      </p:sp>
      <p:sp>
        <p:nvSpPr>
          <p:cNvPr id="20" name="Footer Placeholder 19">
            <a:extLst>
              <a:ext uri="{FF2B5EF4-FFF2-40B4-BE49-F238E27FC236}">
                <a16:creationId xmlns:a16="http://schemas.microsoft.com/office/drawing/2014/main" id="{5B67B992-FD78-2840-A4B3-AA1A6FF1FABD}"/>
              </a:ext>
            </a:extLst>
          </p:cNvPr>
          <p:cNvSpPr>
            <a:spLocks noGrp="1"/>
          </p:cNvSpPr>
          <p:nvPr>
            <p:ph type="ftr" sz="quarter" idx="11"/>
          </p:nvPr>
        </p:nvSpPr>
        <p:spPr>
          <a:xfrm>
            <a:off x="3814761" y="6371349"/>
            <a:ext cx="4572002" cy="365125"/>
          </a:xfrm>
        </p:spPr>
        <p:txBody>
          <a:bodyPr/>
          <a:lstStyle/>
          <a:p>
            <a:r>
              <a:rPr lang="en-US" dirty="0"/>
              <a:t>Created by Charlie Burd, Emmanuel Martinez &amp; George Quintanilla</a:t>
            </a:r>
          </a:p>
        </p:txBody>
      </p:sp>
    </p:spTree>
    <p:extLst>
      <p:ext uri="{BB962C8B-B14F-4D97-AF65-F5344CB8AC3E}">
        <p14:creationId xmlns:p14="http://schemas.microsoft.com/office/powerpoint/2010/main" val="203569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C739EB-1B4F-5944-846B-815FDBCC5961}"/>
              </a:ext>
            </a:extLst>
          </p:cNvPr>
          <p:cNvSpPr txBox="1"/>
          <p:nvPr/>
        </p:nvSpPr>
        <p:spPr>
          <a:xfrm>
            <a:off x="3890210" y="343901"/>
            <a:ext cx="4411579" cy="553998"/>
          </a:xfrm>
          <a:prstGeom prst="rect">
            <a:avLst/>
          </a:prstGeom>
          <a:noFill/>
        </p:spPr>
        <p:txBody>
          <a:bodyPr wrap="square" rtlCol="0">
            <a:spAutoFit/>
          </a:bodyPr>
          <a:lstStyle/>
          <a:p>
            <a:r>
              <a:rPr lang="en-US" sz="3000" b="1" spc="100" dirty="0">
                <a:latin typeface="Palatino Linotype" panose="02040502050505030304" pitchFamily="18" charset="0"/>
              </a:rPr>
              <a:t>DATA COLLECTION</a:t>
            </a:r>
          </a:p>
        </p:txBody>
      </p:sp>
      <p:pic>
        <p:nvPicPr>
          <p:cNvPr id="4" name="Picture 3" descr="A picture containing light&#10;&#10;Description automatically generated">
            <a:extLst>
              <a:ext uri="{FF2B5EF4-FFF2-40B4-BE49-F238E27FC236}">
                <a16:creationId xmlns:a16="http://schemas.microsoft.com/office/drawing/2014/main" id="{8BDBF257-F10D-BA47-8C62-684667BF2103}"/>
              </a:ext>
            </a:extLst>
          </p:cNvPr>
          <p:cNvPicPr>
            <a:picLocks noChangeAspect="1"/>
          </p:cNvPicPr>
          <p:nvPr/>
        </p:nvPicPr>
        <p:blipFill>
          <a:blip r:embed="rId2"/>
          <a:stretch>
            <a:fillRect/>
          </a:stretch>
        </p:blipFill>
        <p:spPr>
          <a:xfrm>
            <a:off x="137060" y="152251"/>
            <a:ext cx="1405990" cy="880149"/>
          </a:xfrm>
          <a:prstGeom prst="rect">
            <a:avLst/>
          </a:prstGeom>
        </p:spPr>
      </p:pic>
      <p:sp>
        <p:nvSpPr>
          <p:cNvPr id="11" name="Date Placeholder 10">
            <a:extLst>
              <a:ext uri="{FF2B5EF4-FFF2-40B4-BE49-F238E27FC236}">
                <a16:creationId xmlns:a16="http://schemas.microsoft.com/office/drawing/2014/main" id="{702C1B19-E014-0A49-A392-74DBBF1A0240}"/>
              </a:ext>
            </a:extLst>
          </p:cNvPr>
          <p:cNvSpPr>
            <a:spLocks noGrp="1"/>
          </p:cNvSpPr>
          <p:nvPr>
            <p:ph type="dt" sz="half" idx="10"/>
          </p:nvPr>
        </p:nvSpPr>
        <p:spPr/>
        <p:txBody>
          <a:bodyPr/>
          <a:lstStyle/>
          <a:p>
            <a:fld id="{D47AD8F0-01B6-ED4B-83BF-6A0D9D2140BB}" type="datetime1">
              <a:rPr lang="en-US" smtClean="0"/>
              <a:t>3/20/2021</a:t>
            </a:fld>
            <a:endParaRPr lang="en-US"/>
          </a:p>
        </p:txBody>
      </p:sp>
      <p:sp>
        <p:nvSpPr>
          <p:cNvPr id="7" name="Footer Placeholder 19">
            <a:extLst>
              <a:ext uri="{FF2B5EF4-FFF2-40B4-BE49-F238E27FC236}">
                <a16:creationId xmlns:a16="http://schemas.microsoft.com/office/drawing/2014/main" id="{FE450B3C-1AE9-4B83-9EE6-389F58F189A8}"/>
              </a:ext>
            </a:extLst>
          </p:cNvPr>
          <p:cNvSpPr>
            <a:spLocks noGrp="1"/>
          </p:cNvSpPr>
          <p:nvPr>
            <p:ph type="ftr" sz="quarter" idx="11"/>
          </p:nvPr>
        </p:nvSpPr>
        <p:spPr>
          <a:xfrm>
            <a:off x="3814761" y="6371349"/>
            <a:ext cx="4572002" cy="365125"/>
          </a:xfrm>
        </p:spPr>
        <p:txBody>
          <a:bodyPr/>
          <a:lstStyle/>
          <a:p>
            <a:r>
              <a:rPr lang="en-US" dirty="0"/>
              <a:t>Created by Charlie Burd, Emmanuel Martinez &amp; George Quintanilla</a:t>
            </a:r>
          </a:p>
        </p:txBody>
      </p:sp>
      <p:sp>
        <p:nvSpPr>
          <p:cNvPr id="8" name="TextBox 7">
            <a:extLst>
              <a:ext uri="{FF2B5EF4-FFF2-40B4-BE49-F238E27FC236}">
                <a16:creationId xmlns:a16="http://schemas.microsoft.com/office/drawing/2014/main" id="{155342D2-0674-47F0-9993-7E6021E1EF83}"/>
              </a:ext>
            </a:extLst>
          </p:cNvPr>
          <p:cNvSpPr txBox="1"/>
          <p:nvPr/>
        </p:nvSpPr>
        <p:spPr>
          <a:xfrm>
            <a:off x="1477430" y="1604324"/>
            <a:ext cx="3724880" cy="3416320"/>
          </a:xfrm>
          <a:prstGeom prst="rect">
            <a:avLst/>
          </a:prstGeom>
          <a:noFill/>
        </p:spPr>
        <p:txBody>
          <a:bodyPr wrap="square" rtlCol="0">
            <a:spAutoFit/>
          </a:bodyPr>
          <a:lstStyle/>
          <a:p>
            <a:r>
              <a:rPr lang="en-US" b="1" dirty="0">
                <a:latin typeface="Palatino Linotype" panose="02040502050505030304" pitchFamily="18" charset="0"/>
              </a:rPr>
              <a:t>Machine Learning Data</a:t>
            </a:r>
          </a:p>
          <a:p>
            <a:endParaRPr lang="en-US" dirty="0">
              <a:latin typeface="Palatino Linotype" panose="02040502050505030304" pitchFamily="18" charset="0"/>
            </a:endParaRPr>
          </a:p>
          <a:p>
            <a:r>
              <a:rPr lang="en-US" dirty="0">
                <a:latin typeface="Palatino Linotype" panose="02040502050505030304" pitchFamily="18" charset="0"/>
              </a:rPr>
              <a:t>Data Source – Kaggle</a:t>
            </a:r>
          </a:p>
          <a:p>
            <a:endParaRPr lang="en-US" dirty="0">
              <a:latin typeface="Palatino Linotype" panose="02040502050505030304" pitchFamily="18" charset="0"/>
            </a:endParaRPr>
          </a:p>
          <a:p>
            <a:r>
              <a:rPr lang="en-US" dirty="0">
                <a:latin typeface="Palatino Linotype" panose="02040502050505030304" pitchFamily="18" charset="0"/>
              </a:rPr>
              <a:t>ETL – Data was stored and called from AWS S3 bucket. Transformed by dropping N/A’s. We then pinpointed a single price point, in our case the “weighted price”</a:t>
            </a:r>
          </a:p>
          <a:p>
            <a:endParaRPr lang="en-US" dirty="0">
              <a:latin typeface="Palatino Linotype" panose="02040502050505030304" pitchFamily="18" charset="0"/>
            </a:endParaRPr>
          </a:p>
          <a:p>
            <a:r>
              <a:rPr lang="en-US" dirty="0">
                <a:latin typeface="Palatino Linotype" panose="02040502050505030304" pitchFamily="18" charset="0"/>
              </a:rPr>
              <a:t>Cleaned Data – minute over minute Bitcoin pricing for 2020</a:t>
            </a:r>
          </a:p>
        </p:txBody>
      </p:sp>
      <p:sp>
        <p:nvSpPr>
          <p:cNvPr id="9" name="TextBox 8">
            <a:extLst>
              <a:ext uri="{FF2B5EF4-FFF2-40B4-BE49-F238E27FC236}">
                <a16:creationId xmlns:a16="http://schemas.microsoft.com/office/drawing/2014/main" id="{9C70108A-BBC8-4079-B0B4-E7B8F37BFBE5}"/>
              </a:ext>
            </a:extLst>
          </p:cNvPr>
          <p:cNvSpPr txBox="1"/>
          <p:nvPr/>
        </p:nvSpPr>
        <p:spPr>
          <a:xfrm>
            <a:off x="6634578" y="1604324"/>
            <a:ext cx="4079992" cy="2862322"/>
          </a:xfrm>
          <a:prstGeom prst="rect">
            <a:avLst/>
          </a:prstGeom>
          <a:noFill/>
        </p:spPr>
        <p:txBody>
          <a:bodyPr wrap="square" rtlCol="0">
            <a:spAutoFit/>
          </a:bodyPr>
          <a:lstStyle/>
          <a:p>
            <a:r>
              <a:rPr lang="en-US" b="1" dirty="0">
                <a:latin typeface="Palatino Linotype" panose="02040502050505030304" pitchFamily="18" charset="0"/>
              </a:rPr>
              <a:t>Crypto Currency Analysis Data</a:t>
            </a:r>
          </a:p>
          <a:p>
            <a:endParaRPr lang="en-US" dirty="0">
              <a:latin typeface="Palatino Linotype" panose="02040502050505030304" pitchFamily="18" charset="0"/>
            </a:endParaRPr>
          </a:p>
          <a:p>
            <a:r>
              <a:rPr lang="en-US" dirty="0">
                <a:latin typeface="Palatino Linotype" panose="02040502050505030304" pitchFamily="18" charset="0"/>
              </a:rPr>
              <a:t>Data Source – Facebook Prophet</a:t>
            </a:r>
          </a:p>
          <a:p>
            <a:endParaRPr lang="en-US" dirty="0">
              <a:latin typeface="Palatino Linotype" panose="02040502050505030304" pitchFamily="18" charset="0"/>
            </a:endParaRPr>
          </a:p>
          <a:p>
            <a:r>
              <a:rPr lang="en-US" dirty="0">
                <a:latin typeface="Palatino Linotype" panose="02040502050505030304" pitchFamily="18" charset="0"/>
              </a:rPr>
              <a:t>ETL – Data was stored and called from AWS S3 bucket. It provided the 50 most poplar currencies .</a:t>
            </a:r>
          </a:p>
          <a:p>
            <a:endParaRPr lang="en-US" dirty="0">
              <a:latin typeface="Palatino Linotype" panose="02040502050505030304" pitchFamily="18" charset="0"/>
            </a:endParaRPr>
          </a:p>
          <a:p>
            <a:r>
              <a:rPr lang="en-US" dirty="0">
                <a:latin typeface="Palatino Linotype" panose="02040502050505030304" pitchFamily="18" charset="0"/>
              </a:rPr>
              <a:t>Cleaned Data – day over day pricing for the Top 10 currencies for 2011-2020</a:t>
            </a:r>
          </a:p>
        </p:txBody>
      </p:sp>
      <p:cxnSp>
        <p:nvCxnSpPr>
          <p:cNvPr id="10" name="Straight Connector 9">
            <a:extLst>
              <a:ext uri="{FF2B5EF4-FFF2-40B4-BE49-F238E27FC236}">
                <a16:creationId xmlns:a16="http://schemas.microsoft.com/office/drawing/2014/main" id="{34EB8982-2CBB-4E2E-8D2C-049B464A4822}"/>
              </a:ext>
            </a:extLst>
          </p:cNvPr>
          <p:cNvCxnSpPr>
            <a:cxnSpLocks/>
          </p:cNvCxnSpPr>
          <p:nvPr/>
        </p:nvCxnSpPr>
        <p:spPr>
          <a:xfrm flipV="1">
            <a:off x="5788241" y="1287263"/>
            <a:ext cx="0" cy="3950563"/>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5939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C739EB-1B4F-5944-846B-815FDBCC5961}"/>
              </a:ext>
            </a:extLst>
          </p:cNvPr>
          <p:cNvSpPr txBox="1"/>
          <p:nvPr/>
        </p:nvSpPr>
        <p:spPr>
          <a:xfrm>
            <a:off x="3890210" y="343901"/>
            <a:ext cx="5268078" cy="553998"/>
          </a:xfrm>
          <a:prstGeom prst="rect">
            <a:avLst/>
          </a:prstGeom>
          <a:noFill/>
        </p:spPr>
        <p:txBody>
          <a:bodyPr wrap="square" rtlCol="0">
            <a:spAutoFit/>
          </a:bodyPr>
          <a:lstStyle/>
          <a:p>
            <a:r>
              <a:rPr lang="en-US" sz="3000" b="1" spc="100" dirty="0">
                <a:latin typeface="Palatino Linotype" panose="02040502050505030304" pitchFamily="18" charset="0"/>
              </a:rPr>
              <a:t>PREDICTION ANALYSIS</a:t>
            </a:r>
          </a:p>
        </p:txBody>
      </p:sp>
      <p:sp>
        <p:nvSpPr>
          <p:cNvPr id="3" name="TextBox 2">
            <a:extLst>
              <a:ext uri="{FF2B5EF4-FFF2-40B4-BE49-F238E27FC236}">
                <a16:creationId xmlns:a16="http://schemas.microsoft.com/office/drawing/2014/main" id="{A87E7A3B-D16B-5C44-874F-8D0830BB6D51}"/>
              </a:ext>
            </a:extLst>
          </p:cNvPr>
          <p:cNvSpPr txBox="1"/>
          <p:nvPr/>
        </p:nvSpPr>
        <p:spPr>
          <a:xfrm>
            <a:off x="1051301" y="1417499"/>
            <a:ext cx="10089397" cy="3416320"/>
          </a:xfrm>
          <a:prstGeom prst="rect">
            <a:avLst/>
          </a:prstGeom>
          <a:noFill/>
        </p:spPr>
        <p:txBody>
          <a:bodyPr wrap="square" rtlCol="0">
            <a:spAutoFit/>
          </a:bodyPr>
          <a:lstStyle/>
          <a:p>
            <a:r>
              <a:rPr lang="en-US" dirty="0">
                <a:latin typeface="Palatino Linotype" panose="02040502050505030304" pitchFamily="18" charset="0"/>
              </a:rPr>
              <a:t>Develop a cryptocurrency search system with comparative technical analysis of 30 days forecast for a day-trader to utilize.</a:t>
            </a:r>
          </a:p>
          <a:p>
            <a:endParaRPr lang="en-US" dirty="0">
              <a:latin typeface="Palatino Linotype" panose="02040502050505030304" pitchFamily="18" charset="0"/>
            </a:endParaRPr>
          </a:p>
          <a:p>
            <a:endParaRPr lang="en-US" dirty="0">
              <a:latin typeface="Palatino Linotype" panose="02040502050505030304" pitchFamily="18" charset="0"/>
            </a:endParaRPr>
          </a:p>
          <a:p>
            <a:r>
              <a:rPr lang="en-US" dirty="0">
                <a:latin typeface="Palatino Linotype" panose="02040502050505030304" pitchFamily="18" charset="0"/>
              </a:rPr>
              <a:t>Define Threshold:</a:t>
            </a:r>
          </a:p>
          <a:p>
            <a:pPr marL="1890713" indent="-127000">
              <a:buFont typeface="Arial" panose="020B0604020202020204" pitchFamily="34" charset="0"/>
              <a:buChar char="•"/>
            </a:pPr>
            <a:r>
              <a:rPr lang="en-US" dirty="0">
                <a:latin typeface="Palatino Linotype" panose="02040502050505030304" pitchFamily="18" charset="0"/>
              </a:rPr>
              <a:t>Resistance level – daily highest price</a:t>
            </a:r>
          </a:p>
          <a:p>
            <a:pPr marL="1890713" indent="-127000">
              <a:buFont typeface="Arial" panose="020B0604020202020204" pitchFamily="34" charset="0"/>
              <a:buChar char="•"/>
            </a:pPr>
            <a:r>
              <a:rPr lang="en-US" dirty="0">
                <a:latin typeface="Palatino Linotype" panose="02040502050505030304" pitchFamily="18" charset="0"/>
              </a:rPr>
              <a:t>Support level – daily lowest price </a:t>
            </a:r>
          </a:p>
          <a:p>
            <a:endParaRPr lang="en-US" dirty="0">
              <a:latin typeface="Palatino Linotype" panose="02040502050505030304" pitchFamily="18" charset="0"/>
            </a:endParaRPr>
          </a:p>
          <a:p>
            <a:endParaRPr lang="en-US" dirty="0">
              <a:latin typeface="Palatino Linotype" panose="02040502050505030304" pitchFamily="18" charset="0"/>
            </a:endParaRPr>
          </a:p>
          <a:p>
            <a:r>
              <a:rPr lang="en-US" dirty="0">
                <a:latin typeface="Palatino Linotype" panose="02040502050505030304" pitchFamily="18" charset="0"/>
              </a:rPr>
              <a:t>If Predicted Bitcoin Price is above threshold   </a:t>
            </a:r>
            <a:r>
              <a:rPr lang="en-US" dirty="0">
                <a:latin typeface="Palatino Linotype" panose="02040502050505030304" pitchFamily="18" charset="0"/>
                <a:sym typeface="Wingdings" pitchFamily="2" charset="2"/>
              </a:rPr>
              <a:t>   ’Buy’</a:t>
            </a:r>
          </a:p>
          <a:p>
            <a:endParaRPr lang="en-US" dirty="0">
              <a:latin typeface="Palatino Linotype" panose="02040502050505030304" pitchFamily="18" charset="0"/>
              <a:sym typeface="Wingdings" pitchFamily="2" charset="2"/>
            </a:endParaRPr>
          </a:p>
          <a:p>
            <a:r>
              <a:rPr lang="en-US" dirty="0">
                <a:latin typeface="Palatino Linotype" panose="02040502050505030304" pitchFamily="18" charset="0"/>
                <a:sym typeface="Wingdings" pitchFamily="2" charset="2"/>
              </a:rPr>
              <a:t>If Predicted Bitcoin Price is below threshold       ‘Sell’</a:t>
            </a:r>
            <a:endParaRPr lang="en-US" dirty="0">
              <a:latin typeface="Palatino Linotype" panose="02040502050505030304" pitchFamily="18" charset="0"/>
            </a:endParaRPr>
          </a:p>
        </p:txBody>
      </p:sp>
      <p:pic>
        <p:nvPicPr>
          <p:cNvPr id="5" name="Picture 4" descr="A picture containing light&#10;&#10;Description automatically generated">
            <a:extLst>
              <a:ext uri="{FF2B5EF4-FFF2-40B4-BE49-F238E27FC236}">
                <a16:creationId xmlns:a16="http://schemas.microsoft.com/office/drawing/2014/main" id="{539E50D5-E33B-044F-B078-291CE14EFB99}"/>
              </a:ext>
            </a:extLst>
          </p:cNvPr>
          <p:cNvPicPr>
            <a:picLocks noChangeAspect="1"/>
          </p:cNvPicPr>
          <p:nvPr/>
        </p:nvPicPr>
        <p:blipFill>
          <a:blip r:embed="rId2"/>
          <a:stretch>
            <a:fillRect/>
          </a:stretch>
        </p:blipFill>
        <p:spPr>
          <a:xfrm>
            <a:off x="137060" y="152251"/>
            <a:ext cx="1405990" cy="880149"/>
          </a:xfrm>
          <a:prstGeom prst="rect">
            <a:avLst/>
          </a:prstGeom>
        </p:spPr>
      </p:pic>
      <p:sp>
        <p:nvSpPr>
          <p:cNvPr id="12" name="Date Placeholder 11">
            <a:extLst>
              <a:ext uri="{FF2B5EF4-FFF2-40B4-BE49-F238E27FC236}">
                <a16:creationId xmlns:a16="http://schemas.microsoft.com/office/drawing/2014/main" id="{42C52D79-F558-6A4F-9ACB-175C35C99D03}"/>
              </a:ext>
            </a:extLst>
          </p:cNvPr>
          <p:cNvSpPr>
            <a:spLocks noGrp="1"/>
          </p:cNvSpPr>
          <p:nvPr>
            <p:ph type="dt" sz="half" idx="10"/>
          </p:nvPr>
        </p:nvSpPr>
        <p:spPr/>
        <p:txBody>
          <a:bodyPr/>
          <a:lstStyle/>
          <a:p>
            <a:fld id="{1B98D859-9C29-5342-A74E-48DF0D3CC475}" type="datetime1">
              <a:rPr lang="en-US" smtClean="0"/>
              <a:t>3/20/2021</a:t>
            </a:fld>
            <a:endParaRPr lang="en-US"/>
          </a:p>
        </p:txBody>
      </p:sp>
      <p:sp>
        <p:nvSpPr>
          <p:cNvPr id="8" name="Footer Placeholder 19">
            <a:extLst>
              <a:ext uri="{FF2B5EF4-FFF2-40B4-BE49-F238E27FC236}">
                <a16:creationId xmlns:a16="http://schemas.microsoft.com/office/drawing/2014/main" id="{1B8D80A8-30C3-4D5B-8903-31817DFF65C3}"/>
              </a:ext>
            </a:extLst>
          </p:cNvPr>
          <p:cNvSpPr>
            <a:spLocks noGrp="1"/>
          </p:cNvSpPr>
          <p:nvPr>
            <p:ph type="ftr" sz="quarter" idx="11"/>
          </p:nvPr>
        </p:nvSpPr>
        <p:spPr>
          <a:xfrm>
            <a:off x="3814761" y="6371349"/>
            <a:ext cx="4572002" cy="365125"/>
          </a:xfrm>
        </p:spPr>
        <p:txBody>
          <a:bodyPr/>
          <a:lstStyle/>
          <a:p>
            <a:r>
              <a:rPr lang="en-US" dirty="0"/>
              <a:t>Created by Charlie Burd, Emmanuel Martinez &amp; George Quintanilla</a:t>
            </a:r>
          </a:p>
        </p:txBody>
      </p:sp>
    </p:spTree>
    <p:extLst>
      <p:ext uri="{BB962C8B-B14F-4D97-AF65-F5344CB8AC3E}">
        <p14:creationId xmlns:p14="http://schemas.microsoft.com/office/powerpoint/2010/main" val="3984402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C739EB-1B4F-5944-846B-815FDBCC5961}"/>
              </a:ext>
            </a:extLst>
          </p:cNvPr>
          <p:cNvSpPr txBox="1"/>
          <p:nvPr/>
        </p:nvSpPr>
        <p:spPr>
          <a:xfrm>
            <a:off x="2773654" y="301038"/>
            <a:ext cx="6644691" cy="553998"/>
          </a:xfrm>
          <a:prstGeom prst="rect">
            <a:avLst/>
          </a:prstGeom>
          <a:noFill/>
        </p:spPr>
        <p:txBody>
          <a:bodyPr wrap="square" rtlCol="0">
            <a:spAutoFit/>
          </a:bodyPr>
          <a:lstStyle/>
          <a:p>
            <a:r>
              <a:rPr lang="en-US" sz="3000" b="1" spc="100" dirty="0">
                <a:latin typeface="Palatino Linotype" panose="02040502050505030304" pitchFamily="18" charset="0"/>
              </a:rPr>
              <a:t>MACHINE LEARNING MODEL</a:t>
            </a:r>
          </a:p>
        </p:txBody>
      </p:sp>
      <p:sp>
        <p:nvSpPr>
          <p:cNvPr id="3" name="TextBox 2">
            <a:extLst>
              <a:ext uri="{FF2B5EF4-FFF2-40B4-BE49-F238E27FC236}">
                <a16:creationId xmlns:a16="http://schemas.microsoft.com/office/drawing/2014/main" id="{98F5293C-DEA2-DE43-AA60-2B1C9DB163F5}"/>
              </a:ext>
            </a:extLst>
          </p:cNvPr>
          <p:cNvSpPr txBox="1"/>
          <p:nvPr/>
        </p:nvSpPr>
        <p:spPr>
          <a:xfrm>
            <a:off x="874294" y="1900989"/>
            <a:ext cx="10838094" cy="3554819"/>
          </a:xfrm>
          <a:prstGeom prst="rect">
            <a:avLst/>
          </a:prstGeom>
          <a:noFill/>
        </p:spPr>
        <p:txBody>
          <a:bodyPr wrap="square" rtlCol="0">
            <a:spAutoFit/>
          </a:bodyPr>
          <a:lstStyle/>
          <a:p>
            <a:r>
              <a:rPr lang="en-US" sz="2500" b="1" spc="100" dirty="0">
                <a:latin typeface="Palatino Linotype" panose="02040502050505030304" pitchFamily="18" charset="0"/>
              </a:rPr>
              <a:t>Support Vector Machine (‘SVM’):</a:t>
            </a:r>
          </a:p>
          <a:p>
            <a:pPr marL="800100" lvl="1" indent="-342900">
              <a:buFont typeface="Arial" panose="020B0604020202020204" pitchFamily="34" charset="0"/>
              <a:buChar char="•"/>
            </a:pPr>
            <a:r>
              <a:rPr lang="en-US" sz="2500" spc="100" dirty="0">
                <a:latin typeface="Palatino Linotype" panose="02040502050505030304" pitchFamily="18" charset="0"/>
              </a:rPr>
              <a:t>SVM are a set of supervised learning methods used for </a:t>
            </a:r>
            <a:r>
              <a:rPr lang="en-US" sz="2500" spc="100" dirty="0" err="1">
                <a:latin typeface="Palatino Linotype" panose="02040502050505030304" pitchFamily="18" charset="0"/>
              </a:rPr>
              <a:t>classificationa</a:t>
            </a:r>
            <a:r>
              <a:rPr lang="en-US" sz="2500" spc="100" dirty="0">
                <a:latin typeface="Palatino Linotype" panose="02040502050505030304" pitchFamily="18" charset="0"/>
              </a:rPr>
              <a:t>, regression and outliers detection.</a:t>
            </a:r>
          </a:p>
          <a:p>
            <a:pPr marL="800100" lvl="1" indent="-342900">
              <a:buFont typeface="Arial" panose="020B0604020202020204" pitchFamily="34" charset="0"/>
              <a:buChar char="•"/>
            </a:pPr>
            <a:r>
              <a:rPr lang="en-US" sz="2500" spc="100" dirty="0">
                <a:latin typeface="Palatino Linotype" panose="02040502050505030304" pitchFamily="18" charset="0"/>
              </a:rPr>
              <a:t>Advantages are effective in high dimensional spaces and uses a subset of training points in the decision function</a:t>
            </a:r>
          </a:p>
          <a:p>
            <a:pPr marL="800100" lvl="1" indent="-342900">
              <a:buFont typeface="Arial" panose="020B0604020202020204" pitchFamily="34" charset="0"/>
              <a:buChar char="•"/>
            </a:pPr>
            <a:r>
              <a:rPr lang="en-US" sz="2500" spc="100" dirty="0">
                <a:latin typeface="Palatino Linotype" panose="02040502050505030304" pitchFamily="18" charset="0"/>
              </a:rPr>
              <a:t>Disadvantages are if there are more features than samples the model can overfit and it does not directly provide probability estimates</a:t>
            </a:r>
          </a:p>
          <a:p>
            <a:endParaRPr lang="en-US" sz="2500" spc="100" dirty="0">
              <a:latin typeface="Palatino Linotype" panose="02040502050505030304" pitchFamily="18" charset="0"/>
            </a:endParaRPr>
          </a:p>
        </p:txBody>
      </p:sp>
      <p:pic>
        <p:nvPicPr>
          <p:cNvPr id="5" name="Picture 4" descr="A picture containing light&#10;&#10;Description automatically generated">
            <a:extLst>
              <a:ext uri="{FF2B5EF4-FFF2-40B4-BE49-F238E27FC236}">
                <a16:creationId xmlns:a16="http://schemas.microsoft.com/office/drawing/2014/main" id="{133777FA-AEC3-0A41-A840-4F239D36B841}"/>
              </a:ext>
            </a:extLst>
          </p:cNvPr>
          <p:cNvPicPr>
            <a:picLocks noChangeAspect="1"/>
          </p:cNvPicPr>
          <p:nvPr/>
        </p:nvPicPr>
        <p:blipFill>
          <a:blip r:embed="rId2"/>
          <a:stretch>
            <a:fillRect/>
          </a:stretch>
        </p:blipFill>
        <p:spPr>
          <a:xfrm>
            <a:off x="137060" y="152251"/>
            <a:ext cx="1405990" cy="880149"/>
          </a:xfrm>
          <a:prstGeom prst="rect">
            <a:avLst/>
          </a:prstGeom>
        </p:spPr>
      </p:pic>
      <p:sp>
        <p:nvSpPr>
          <p:cNvPr id="12" name="Date Placeholder 11">
            <a:extLst>
              <a:ext uri="{FF2B5EF4-FFF2-40B4-BE49-F238E27FC236}">
                <a16:creationId xmlns:a16="http://schemas.microsoft.com/office/drawing/2014/main" id="{5A980E63-1E2F-874D-8F75-6BF6A233CC76}"/>
              </a:ext>
            </a:extLst>
          </p:cNvPr>
          <p:cNvSpPr>
            <a:spLocks noGrp="1"/>
          </p:cNvSpPr>
          <p:nvPr>
            <p:ph type="dt" sz="half" idx="10"/>
          </p:nvPr>
        </p:nvSpPr>
        <p:spPr/>
        <p:txBody>
          <a:bodyPr/>
          <a:lstStyle/>
          <a:p>
            <a:fld id="{52EDAD9E-72A7-5A48-88D6-985ED6AE7F1A}" type="datetime1">
              <a:rPr lang="en-US" smtClean="0"/>
              <a:t>3/20/2021</a:t>
            </a:fld>
            <a:endParaRPr lang="en-US"/>
          </a:p>
        </p:txBody>
      </p:sp>
      <p:sp>
        <p:nvSpPr>
          <p:cNvPr id="8" name="Footer Placeholder 19">
            <a:extLst>
              <a:ext uri="{FF2B5EF4-FFF2-40B4-BE49-F238E27FC236}">
                <a16:creationId xmlns:a16="http://schemas.microsoft.com/office/drawing/2014/main" id="{30AE8D5D-21FE-4C53-AFCA-FC7124760A03}"/>
              </a:ext>
            </a:extLst>
          </p:cNvPr>
          <p:cNvSpPr>
            <a:spLocks noGrp="1"/>
          </p:cNvSpPr>
          <p:nvPr>
            <p:ph type="ftr" sz="quarter" idx="11"/>
          </p:nvPr>
        </p:nvSpPr>
        <p:spPr>
          <a:xfrm>
            <a:off x="3814761" y="6371349"/>
            <a:ext cx="4572002" cy="365125"/>
          </a:xfrm>
        </p:spPr>
        <p:txBody>
          <a:bodyPr/>
          <a:lstStyle/>
          <a:p>
            <a:r>
              <a:rPr lang="en-US" dirty="0"/>
              <a:t>Created by Charlie Burd, Emmanuel Martinez &amp; George Quintanilla</a:t>
            </a:r>
          </a:p>
        </p:txBody>
      </p:sp>
    </p:spTree>
    <p:extLst>
      <p:ext uri="{BB962C8B-B14F-4D97-AF65-F5344CB8AC3E}">
        <p14:creationId xmlns:p14="http://schemas.microsoft.com/office/powerpoint/2010/main" val="3432191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C739EB-1B4F-5944-846B-815FDBCC5961}"/>
              </a:ext>
            </a:extLst>
          </p:cNvPr>
          <p:cNvSpPr txBox="1"/>
          <p:nvPr/>
        </p:nvSpPr>
        <p:spPr>
          <a:xfrm>
            <a:off x="4452436" y="315327"/>
            <a:ext cx="3287128" cy="553998"/>
          </a:xfrm>
          <a:prstGeom prst="rect">
            <a:avLst/>
          </a:prstGeom>
          <a:noFill/>
        </p:spPr>
        <p:txBody>
          <a:bodyPr wrap="square" rtlCol="0">
            <a:spAutoFit/>
          </a:bodyPr>
          <a:lstStyle/>
          <a:p>
            <a:r>
              <a:rPr lang="en-US" sz="3000" b="1" spc="100" dirty="0">
                <a:latin typeface="Palatino Linotype" panose="02040502050505030304" pitchFamily="18" charset="0"/>
              </a:rPr>
              <a:t>ANALYSIS</a:t>
            </a:r>
          </a:p>
        </p:txBody>
      </p:sp>
      <p:sp>
        <p:nvSpPr>
          <p:cNvPr id="4" name="TextBox 3">
            <a:extLst>
              <a:ext uri="{FF2B5EF4-FFF2-40B4-BE49-F238E27FC236}">
                <a16:creationId xmlns:a16="http://schemas.microsoft.com/office/drawing/2014/main" id="{755E4244-63FE-E54C-8B2A-5CBD45DC5FE1}"/>
              </a:ext>
            </a:extLst>
          </p:cNvPr>
          <p:cNvSpPr txBox="1"/>
          <p:nvPr/>
        </p:nvSpPr>
        <p:spPr>
          <a:xfrm>
            <a:off x="676953" y="1929564"/>
            <a:ext cx="10838094" cy="3939540"/>
          </a:xfrm>
          <a:prstGeom prst="rect">
            <a:avLst/>
          </a:prstGeom>
          <a:noFill/>
        </p:spPr>
        <p:txBody>
          <a:bodyPr wrap="square" rtlCol="0">
            <a:spAutoFit/>
          </a:bodyPr>
          <a:lstStyle/>
          <a:p>
            <a:r>
              <a:rPr lang="en-US" sz="2500" b="1" spc="100" dirty="0">
                <a:latin typeface="Palatino Linotype" panose="02040502050505030304" pitchFamily="18" charset="0"/>
              </a:rPr>
              <a:t>The below graphs are an analysis of our targeted cryptocurrencies. In this phase of the project, we used a source that provided market data on the top 50 most traded currencies, we then cleaned it and filtered to look at the top 10</a:t>
            </a:r>
          </a:p>
          <a:p>
            <a:endParaRPr lang="en-US" sz="2500" b="1" spc="100" dirty="0">
              <a:latin typeface="Palatino Linotype" panose="02040502050505030304" pitchFamily="18" charset="0"/>
            </a:endParaRPr>
          </a:p>
          <a:p>
            <a:r>
              <a:rPr lang="en-US" sz="2500" b="1" spc="100" dirty="0">
                <a:latin typeface="Palatino Linotype" panose="02040502050505030304" pitchFamily="18" charset="0"/>
              </a:rPr>
              <a:t>Using FB Prophet and </a:t>
            </a:r>
            <a:r>
              <a:rPr lang="en-US" sz="2500" b="1" spc="100" dirty="0" err="1">
                <a:latin typeface="Palatino Linotype" panose="02040502050505030304" pitchFamily="18" charset="0"/>
              </a:rPr>
              <a:t>Colab</a:t>
            </a:r>
            <a:r>
              <a:rPr lang="en-US" sz="2500" b="1" spc="100" dirty="0">
                <a:latin typeface="Palatino Linotype" panose="02040502050505030304" pitchFamily="18" charset="0"/>
              </a:rPr>
              <a:t> we were able to create visualizations that give the viewer the best summary of those 10 currencies. These visualizations will be displayed on our dashboard and are interactive</a:t>
            </a:r>
            <a:endParaRPr lang="en-US" sz="2500" spc="100" dirty="0">
              <a:latin typeface="Palatino Linotype" panose="02040502050505030304" pitchFamily="18" charset="0"/>
            </a:endParaRPr>
          </a:p>
          <a:p>
            <a:endParaRPr lang="en-US" sz="2500" spc="100" dirty="0">
              <a:latin typeface="Palatino Linotype" panose="02040502050505030304" pitchFamily="18" charset="0"/>
            </a:endParaRPr>
          </a:p>
        </p:txBody>
      </p:sp>
      <p:pic>
        <p:nvPicPr>
          <p:cNvPr id="6" name="Picture 5" descr="A picture containing light&#10;&#10;Description automatically generated">
            <a:extLst>
              <a:ext uri="{FF2B5EF4-FFF2-40B4-BE49-F238E27FC236}">
                <a16:creationId xmlns:a16="http://schemas.microsoft.com/office/drawing/2014/main" id="{717B5306-60F9-E449-86A6-9742B164CFC2}"/>
              </a:ext>
            </a:extLst>
          </p:cNvPr>
          <p:cNvPicPr>
            <a:picLocks noChangeAspect="1"/>
          </p:cNvPicPr>
          <p:nvPr/>
        </p:nvPicPr>
        <p:blipFill>
          <a:blip r:embed="rId2"/>
          <a:stretch>
            <a:fillRect/>
          </a:stretch>
        </p:blipFill>
        <p:spPr>
          <a:xfrm>
            <a:off x="137060" y="152251"/>
            <a:ext cx="1405990" cy="880149"/>
          </a:xfrm>
          <a:prstGeom prst="rect">
            <a:avLst/>
          </a:prstGeom>
        </p:spPr>
      </p:pic>
      <p:sp>
        <p:nvSpPr>
          <p:cNvPr id="13" name="Date Placeholder 12">
            <a:extLst>
              <a:ext uri="{FF2B5EF4-FFF2-40B4-BE49-F238E27FC236}">
                <a16:creationId xmlns:a16="http://schemas.microsoft.com/office/drawing/2014/main" id="{98DF5CCC-A1F9-2C42-902E-99BA32C58897}"/>
              </a:ext>
            </a:extLst>
          </p:cNvPr>
          <p:cNvSpPr>
            <a:spLocks noGrp="1"/>
          </p:cNvSpPr>
          <p:nvPr>
            <p:ph type="dt" sz="half" idx="10"/>
          </p:nvPr>
        </p:nvSpPr>
        <p:spPr/>
        <p:txBody>
          <a:bodyPr/>
          <a:lstStyle/>
          <a:p>
            <a:fld id="{03D43E2F-B38E-9041-915C-591EFCF27A89}" type="datetime1">
              <a:rPr lang="en-US" smtClean="0"/>
              <a:t>3/20/2021</a:t>
            </a:fld>
            <a:endParaRPr lang="en-US"/>
          </a:p>
        </p:txBody>
      </p:sp>
    </p:spTree>
    <p:extLst>
      <p:ext uri="{BB962C8B-B14F-4D97-AF65-F5344CB8AC3E}">
        <p14:creationId xmlns:p14="http://schemas.microsoft.com/office/powerpoint/2010/main" val="2582370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C739EB-1B4F-5944-846B-815FDBCC5961}"/>
              </a:ext>
            </a:extLst>
          </p:cNvPr>
          <p:cNvSpPr txBox="1"/>
          <p:nvPr/>
        </p:nvSpPr>
        <p:spPr>
          <a:xfrm>
            <a:off x="2166937" y="315327"/>
            <a:ext cx="7858126" cy="553998"/>
          </a:xfrm>
          <a:prstGeom prst="rect">
            <a:avLst/>
          </a:prstGeom>
          <a:noFill/>
        </p:spPr>
        <p:txBody>
          <a:bodyPr wrap="square" rtlCol="0">
            <a:spAutoFit/>
          </a:bodyPr>
          <a:lstStyle/>
          <a:p>
            <a:r>
              <a:rPr lang="en-US" sz="3000" b="1" spc="100" dirty="0">
                <a:latin typeface="Palatino Linotype" panose="02040502050505030304" pitchFamily="18" charset="0"/>
              </a:rPr>
              <a:t>GRAPH 1  - TOP CRYPTOCURRENCIES</a:t>
            </a:r>
          </a:p>
        </p:txBody>
      </p:sp>
      <p:pic>
        <p:nvPicPr>
          <p:cNvPr id="4" name="Picture 3" descr="Chart, pie chart&#10;&#10;Description automatically generated">
            <a:extLst>
              <a:ext uri="{FF2B5EF4-FFF2-40B4-BE49-F238E27FC236}">
                <a16:creationId xmlns:a16="http://schemas.microsoft.com/office/drawing/2014/main" id="{46ECF56C-2914-FC4F-83F7-BF98C9D5C2F2}"/>
              </a:ext>
            </a:extLst>
          </p:cNvPr>
          <p:cNvPicPr/>
          <p:nvPr/>
        </p:nvPicPr>
        <p:blipFill>
          <a:blip r:embed="rId2">
            <a:extLst>
              <a:ext uri="{28A0092B-C50C-407E-A947-70E740481C1C}">
                <a14:useLocalDpi xmlns:a14="http://schemas.microsoft.com/office/drawing/2010/main" val="0"/>
              </a:ext>
            </a:extLst>
          </a:blip>
          <a:stretch>
            <a:fillRect/>
          </a:stretch>
        </p:blipFill>
        <p:spPr>
          <a:xfrm>
            <a:off x="1900029" y="1271932"/>
            <a:ext cx="7522265" cy="4314135"/>
          </a:xfrm>
          <a:prstGeom prst="rect">
            <a:avLst/>
          </a:prstGeom>
        </p:spPr>
      </p:pic>
      <p:pic>
        <p:nvPicPr>
          <p:cNvPr id="5" name="Picture 4" descr="A picture containing light&#10;&#10;Description automatically generated">
            <a:extLst>
              <a:ext uri="{FF2B5EF4-FFF2-40B4-BE49-F238E27FC236}">
                <a16:creationId xmlns:a16="http://schemas.microsoft.com/office/drawing/2014/main" id="{24195F9A-AA6D-5943-AE4A-F80D4D58F5AB}"/>
              </a:ext>
            </a:extLst>
          </p:cNvPr>
          <p:cNvPicPr>
            <a:picLocks noChangeAspect="1"/>
          </p:cNvPicPr>
          <p:nvPr/>
        </p:nvPicPr>
        <p:blipFill>
          <a:blip r:embed="rId3"/>
          <a:stretch>
            <a:fillRect/>
          </a:stretch>
        </p:blipFill>
        <p:spPr>
          <a:xfrm>
            <a:off x="137060" y="152251"/>
            <a:ext cx="1405990" cy="880149"/>
          </a:xfrm>
          <a:prstGeom prst="rect">
            <a:avLst/>
          </a:prstGeom>
        </p:spPr>
      </p:pic>
      <p:sp>
        <p:nvSpPr>
          <p:cNvPr id="12" name="Date Placeholder 11">
            <a:extLst>
              <a:ext uri="{FF2B5EF4-FFF2-40B4-BE49-F238E27FC236}">
                <a16:creationId xmlns:a16="http://schemas.microsoft.com/office/drawing/2014/main" id="{3A1FAFF6-3053-D446-B9F1-7D875C7BC883}"/>
              </a:ext>
            </a:extLst>
          </p:cNvPr>
          <p:cNvSpPr>
            <a:spLocks noGrp="1"/>
          </p:cNvSpPr>
          <p:nvPr>
            <p:ph type="dt" sz="half" idx="10"/>
          </p:nvPr>
        </p:nvSpPr>
        <p:spPr/>
        <p:txBody>
          <a:bodyPr/>
          <a:lstStyle/>
          <a:p>
            <a:fld id="{3C28FD38-2F80-9947-A154-E6F130F0BA81}" type="datetime1">
              <a:rPr lang="en-US" smtClean="0"/>
              <a:t>3/20/2021</a:t>
            </a:fld>
            <a:endParaRPr lang="en-US"/>
          </a:p>
        </p:txBody>
      </p:sp>
      <p:sp>
        <p:nvSpPr>
          <p:cNvPr id="13" name="Footer Placeholder 12">
            <a:extLst>
              <a:ext uri="{FF2B5EF4-FFF2-40B4-BE49-F238E27FC236}">
                <a16:creationId xmlns:a16="http://schemas.microsoft.com/office/drawing/2014/main" id="{01670156-5598-1946-843C-8F5BD3A40CDE}"/>
              </a:ext>
            </a:extLst>
          </p:cNvPr>
          <p:cNvSpPr>
            <a:spLocks noGrp="1"/>
          </p:cNvSpPr>
          <p:nvPr>
            <p:ph type="ftr" sz="quarter" idx="11"/>
          </p:nvPr>
        </p:nvSpPr>
        <p:spPr>
          <a:xfrm>
            <a:off x="3907631" y="6356350"/>
            <a:ext cx="4376738" cy="365125"/>
          </a:xfrm>
        </p:spPr>
        <p:txBody>
          <a:bodyPr/>
          <a:lstStyle/>
          <a:p>
            <a:r>
              <a:rPr lang="en-US" dirty="0"/>
              <a:t>Created by Charlie Burd, Emmanuel Martinez &amp; George Quintanilla</a:t>
            </a:r>
          </a:p>
        </p:txBody>
      </p:sp>
    </p:spTree>
    <p:extLst>
      <p:ext uri="{BB962C8B-B14F-4D97-AF65-F5344CB8AC3E}">
        <p14:creationId xmlns:p14="http://schemas.microsoft.com/office/powerpoint/2010/main" val="188763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ox and whisker chart&#10;&#10;Description automatically generated">
            <a:extLst>
              <a:ext uri="{FF2B5EF4-FFF2-40B4-BE49-F238E27FC236}">
                <a16:creationId xmlns:a16="http://schemas.microsoft.com/office/drawing/2014/main" id="{C22E3E03-DD93-DB4D-8103-E83C76185B11}"/>
              </a:ext>
            </a:extLst>
          </p:cNvPr>
          <p:cNvPicPr/>
          <p:nvPr/>
        </p:nvPicPr>
        <p:blipFill rotWithShape="1">
          <a:blip r:embed="rId2">
            <a:extLst>
              <a:ext uri="{28A0092B-C50C-407E-A947-70E740481C1C}">
                <a14:useLocalDpi xmlns:a14="http://schemas.microsoft.com/office/drawing/2010/main" val="0"/>
              </a:ext>
            </a:extLst>
          </a:blip>
          <a:srcRect t="14332"/>
          <a:stretch/>
        </p:blipFill>
        <p:spPr>
          <a:xfrm>
            <a:off x="1445418" y="1517689"/>
            <a:ext cx="9301163" cy="4240173"/>
          </a:xfrm>
          <a:prstGeom prst="rect">
            <a:avLst/>
          </a:prstGeom>
        </p:spPr>
      </p:pic>
      <p:sp>
        <p:nvSpPr>
          <p:cNvPr id="4" name="TextBox 3">
            <a:extLst>
              <a:ext uri="{FF2B5EF4-FFF2-40B4-BE49-F238E27FC236}">
                <a16:creationId xmlns:a16="http://schemas.microsoft.com/office/drawing/2014/main" id="{A41B7BF6-8447-1E46-AF30-32C1CAE14ABB}"/>
              </a:ext>
            </a:extLst>
          </p:cNvPr>
          <p:cNvSpPr txBox="1"/>
          <p:nvPr/>
        </p:nvSpPr>
        <p:spPr>
          <a:xfrm>
            <a:off x="2166937" y="315327"/>
            <a:ext cx="7858126" cy="553998"/>
          </a:xfrm>
          <a:prstGeom prst="rect">
            <a:avLst/>
          </a:prstGeom>
          <a:noFill/>
        </p:spPr>
        <p:txBody>
          <a:bodyPr wrap="square" rtlCol="0">
            <a:spAutoFit/>
          </a:bodyPr>
          <a:lstStyle/>
          <a:p>
            <a:r>
              <a:rPr lang="en-US" sz="3000" b="1" spc="100" dirty="0">
                <a:latin typeface="Palatino Linotype" panose="02040502050505030304" pitchFamily="18" charset="0"/>
              </a:rPr>
              <a:t>GRAPH 2  - TOP CRYPTOCURRENCIES</a:t>
            </a:r>
          </a:p>
        </p:txBody>
      </p:sp>
      <p:pic>
        <p:nvPicPr>
          <p:cNvPr id="5" name="Picture 4" descr="A picture containing light&#10;&#10;Description automatically generated">
            <a:extLst>
              <a:ext uri="{FF2B5EF4-FFF2-40B4-BE49-F238E27FC236}">
                <a16:creationId xmlns:a16="http://schemas.microsoft.com/office/drawing/2014/main" id="{90150BDF-5819-6F4F-96FC-9C3D0B3EF832}"/>
              </a:ext>
            </a:extLst>
          </p:cNvPr>
          <p:cNvPicPr>
            <a:picLocks noChangeAspect="1"/>
          </p:cNvPicPr>
          <p:nvPr/>
        </p:nvPicPr>
        <p:blipFill>
          <a:blip r:embed="rId3"/>
          <a:stretch>
            <a:fillRect/>
          </a:stretch>
        </p:blipFill>
        <p:spPr>
          <a:xfrm>
            <a:off x="137060" y="152251"/>
            <a:ext cx="1405990" cy="880149"/>
          </a:xfrm>
          <a:prstGeom prst="rect">
            <a:avLst/>
          </a:prstGeom>
        </p:spPr>
      </p:pic>
      <p:sp>
        <p:nvSpPr>
          <p:cNvPr id="6" name="TextBox 5">
            <a:extLst>
              <a:ext uri="{FF2B5EF4-FFF2-40B4-BE49-F238E27FC236}">
                <a16:creationId xmlns:a16="http://schemas.microsoft.com/office/drawing/2014/main" id="{5A4D48AA-6FBD-0447-8D36-31B0419C1E2B}"/>
              </a:ext>
            </a:extLst>
          </p:cNvPr>
          <p:cNvSpPr txBox="1"/>
          <p:nvPr/>
        </p:nvSpPr>
        <p:spPr>
          <a:xfrm>
            <a:off x="10134600" y="25819"/>
            <a:ext cx="2057400" cy="707886"/>
          </a:xfrm>
          <a:prstGeom prst="rect">
            <a:avLst/>
          </a:prstGeom>
          <a:noFill/>
        </p:spPr>
        <p:txBody>
          <a:bodyPr wrap="square" rtlCol="0">
            <a:spAutoFit/>
          </a:bodyPr>
          <a:lstStyle/>
          <a:p>
            <a:r>
              <a:rPr lang="en-US" sz="4000" b="1" dirty="0">
                <a:solidFill>
                  <a:srgbClr val="FF0000"/>
                </a:solidFill>
                <a:latin typeface="Palatino Linotype" panose="02040502050505030304" pitchFamily="18" charset="0"/>
              </a:rPr>
              <a:t>DRAFT</a:t>
            </a:r>
          </a:p>
        </p:txBody>
      </p:sp>
      <p:sp>
        <p:nvSpPr>
          <p:cNvPr id="12" name="Date Placeholder 11">
            <a:extLst>
              <a:ext uri="{FF2B5EF4-FFF2-40B4-BE49-F238E27FC236}">
                <a16:creationId xmlns:a16="http://schemas.microsoft.com/office/drawing/2014/main" id="{32253F93-9A5A-944D-AEF6-532B93FB8E24}"/>
              </a:ext>
            </a:extLst>
          </p:cNvPr>
          <p:cNvSpPr>
            <a:spLocks noGrp="1"/>
          </p:cNvSpPr>
          <p:nvPr>
            <p:ph type="dt" sz="half" idx="10"/>
          </p:nvPr>
        </p:nvSpPr>
        <p:spPr/>
        <p:txBody>
          <a:bodyPr/>
          <a:lstStyle/>
          <a:p>
            <a:fld id="{BCEEBD13-CF21-3648-93D0-E6BC5A9DD4F1}" type="datetime1">
              <a:rPr lang="en-US" smtClean="0"/>
              <a:t>3/20/2021</a:t>
            </a:fld>
            <a:endParaRPr lang="en-US"/>
          </a:p>
        </p:txBody>
      </p:sp>
      <p:sp>
        <p:nvSpPr>
          <p:cNvPr id="8" name="Footer Placeholder 19">
            <a:extLst>
              <a:ext uri="{FF2B5EF4-FFF2-40B4-BE49-F238E27FC236}">
                <a16:creationId xmlns:a16="http://schemas.microsoft.com/office/drawing/2014/main" id="{2F87601A-6BD7-4202-BDB1-8B25DA76C4D8}"/>
              </a:ext>
            </a:extLst>
          </p:cNvPr>
          <p:cNvSpPr>
            <a:spLocks noGrp="1"/>
          </p:cNvSpPr>
          <p:nvPr>
            <p:ph type="ftr" sz="quarter" idx="11"/>
          </p:nvPr>
        </p:nvSpPr>
        <p:spPr>
          <a:xfrm>
            <a:off x="3814761" y="6371349"/>
            <a:ext cx="4572002" cy="365125"/>
          </a:xfrm>
        </p:spPr>
        <p:txBody>
          <a:bodyPr/>
          <a:lstStyle/>
          <a:p>
            <a:r>
              <a:rPr lang="en-US" dirty="0"/>
              <a:t>Created by Charlie Burd, Emmanuel Martinez &amp; George Quintanilla</a:t>
            </a:r>
          </a:p>
        </p:txBody>
      </p:sp>
    </p:spTree>
    <p:extLst>
      <p:ext uri="{BB962C8B-B14F-4D97-AF65-F5344CB8AC3E}">
        <p14:creationId xmlns:p14="http://schemas.microsoft.com/office/powerpoint/2010/main" val="1169214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C739EB-1B4F-5944-846B-815FDBCC5961}"/>
              </a:ext>
            </a:extLst>
          </p:cNvPr>
          <p:cNvSpPr txBox="1"/>
          <p:nvPr/>
        </p:nvSpPr>
        <p:spPr>
          <a:xfrm>
            <a:off x="3924173" y="301038"/>
            <a:ext cx="4343652" cy="553998"/>
          </a:xfrm>
          <a:prstGeom prst="rect">
            <a:avLst/>
          </a:prstGeom>
          <a:noFill/>
        </p:spPr>
        <p:txBody>
          <a:bodyPr wrap="square" rtlCol="0">
            <a:spAutoFit/>
          </a:bodyPr>
          <a:lstStyle/>
          <a:p>
            <a:r>
              <a:rPr lang="en-US" sz="3000" b="1" spc="100" dirty="0">
                <a:latin typeface="Palatino Linotype" panose="02040502050505030304" pitchFamily="18" charset="0"/>
              </a:rPr>
              <a:t>GRAPH 3 - BITCOIN</a:t>
            </a:r>
          </a:p>
        </p:txBody>
      </p:sp>
      <p:pic>
        <p:nvPicPr>
          <p:cNvPr id="3" name="Picture 2" descr="Graphical user interface, application, Teams&#10;&#10;Description automatically generated">
            <a:extLst>
              <a:ext uri="{FF2B5EF4-FFF2-40B4-BE49-F238E27FC236}">
                <a16:creationId xmlns:a16="http://schemas.microsoft.com/office/drawing/2014/main" id="{0FD887CB-90F1-4849-9860-18E425A34930}"/>
              </a:ext>
            </a:extLst>
          </p:cNvPr>
          <p:cNvPicPr/>
          <p:nvPr/>
        </p:nvPicPr>
        <p:blipFill rotWithShape="1">
          <a:blip r:embed="rId2">
            <a:extLst>
              <a:ext uri="{28A0092B-C50C-407E-A947-70E740481C1C}">
                <a14:useLocalDpi xmlns:a14="http://schemas.microsoft.com/office/drawing/2010/main" val="0"/>
              </a:ext>
            </a:extLst>
          </a:blip>
          <a:srcRect t="12293" b="-7069"/>
          <a:stretch/>
        </p:blipFill>
        <p:spPr>
          <a:xfrm>
            <a:off x="1489470" y="1714500"/>
            <a:ext cx="9213058" cy="4286250"/>
          </a:xfrm>
          <a:prstGeom prst="rect">
            <a:avLst/>
          </a:prstGeom>
        </p:spPr>
      </p:pic>
      <p:pic>
        <p:nvPicPr>
          <p:cNvPr id="4" name="Picture 3" descr="A picture containing light&#10;&#10;Description automatically generated">
            <a:extLst>
              <a:ext uri="{FF2B5EF4-FFF2-40B4-BE49-F238E27FC236}">
                <a16:creationId xmlns:a16="http://schemas.microsoft.com/office/drawing/2014/main" id="{8F07CB58-78FA-344D-AA6A-FC699F257426}"/>
              </a:ext>
            </a:extLst>
          </p:cNvPr>
          <p:cNvPicPr>
            <a:picLocks noChangeAspect="1"/>
          </p:cNvPicPr>
          <p:nvPr/>
        </p:nvPicPr>
        <p:blipFill>
          <a:blip r:embed="rId3"/>
          <a:stretch>
            <a:fillRect/>
          </a:stretch>
        </p:blipFill>
        <p:spPr>
          <a:xfrm>
            <a:off x="137060" y="152251"/>
            <a:ext cx="1405990" cy="880149"/>
          </a:xfrm>
          <a:prstGeom prst="rect">
            <a:avLst/>
          </a:prstGeom>
        </p:spPr>
      </p:pic>
      <p:sp>
        <p:nvSpPr>
          <p:cNvPr id="5" name="TextBox 4">
            <a:extLst>
              <a:ext uri="{FF2B5EF4-FFF2-40B4-BE49-F238E27FC236}">
                <a16:creationId xmlns:a16="http://schemas.microsoft.com/office/drawing/2014/main" id="{6C490DC0-3DBF-F544-9CA4-6DBB2A7917BF}"/>
              </a:ext>
            </a:extLst>
          </p:cNvPr>
          <p:cNvSpPr txBox="1"/>
          <p:nvPr/>
        </p:nvSpPr>
        <p:spPr>
          <a:xfrm>
            <a:off x="10134600" y="25819"/>
            <a:ext cx="2057400" cy="707886"/>
          </a:xfrm>
          <a:prstGeom prst="rect">
            <a:avLst/>
          </a:prstGeom>
          <a:noFill/>
        </p:spPr>
        <p:txBody>
          <a:bodyPr wrap="square" rtlCol="0">
            <a:spAutoFit/>
          </a:bodyPr>
          <a:lstStyle/>
          <a:p>
            <a:r>
              <a:rPr lang="en-US" sz="4000" b="1" dirty="0">
                <a:solidFill>
                  <a:srgbClr val="FF0000"/>
                </a:solidFill>
                <a:latin typeface="Palatino Linotype" panose="02040502050505030304" pitchFamily="18" charset="0"/>
              </a:rPr>
              <a:t>DRAFT</a:t>
            </a:r>
          </a:p>
        </p:txBody>
      </p:sp>
      <p:sp>
        <p:nvSpPr>
          <p:cNvPr id="11" name="Date Placeholder 10">
            <a:extLst>
              <a:ext uri="{FF2B5EF4-FFF2-40B4-BE49-F238E27FC236}">
                <a16:creationId xmlns:a16="http://schemas.microsoft.com/office/drawing/2014/main" id="{478A1C2C-56E1-0C47-910A-272C415DE0F4}"/>
              </a:ext>
            </a:extLst>
          </p:cNvPr>
          <p:cNvSpPr>
            <a:spLocks noGrp="1"/>
          </p:cNvSpPr>
          <p:nvPr>
            <p:ph type="dt" sz="half" idx="10"/>
          </p:nvPr>
        </p:nvSpPr>
        <p:spPr/>
        <p:txBody>
          <a:bodyPr/>
          <a:lstStyle/>
          <a:p>
            <a:fld id="{094CF6F7-DB0E-A649-8BD7-D90A11B80036}" type="datetime1">
              <a:rPr lang="en-US" smtClean="0"/>
              <a:t>3/20/2021</a:t>
            </a:fld>
            <a:endParaRPr lang="en-US"/>
          </a:p>
        </p:txBody>
      </p:sp>
      <p:sp>
        <p:nvSpPr>
          <p:cNvPr id="8" name="Footer Placeholder 19">
            <a:extLst>
              <a:ext uri="{FF2B5EF4-FFF2-40B4-BE49-F238E27FC236}">
                <a16:creationId xmlns:a16="http://schemas.microsoft.com/office/drawing/2014/main" id="{0F1EE606-EE4A-455C-BA9F-B3DDE4275B45}"/>
              </a:ext>
            </a:extLst>
          </p:cNvPr>
          <p:cNvSpPr>
            <a:spLocks noGrp="1"/>
          </p:cNvSpPr>
          <p:nvPr>
            <p:ph type="ftr" sz="quarter" idx="11"/>
          </p:nvPr>
        </p:nvSpPr>
        <p:spPr>
          <a:xfrm>
            <a:off x="3814761" y="6371349"/>
            <a:ext cx="4572002" cy="365125"/>
          </a:xfrm>
        </p:spPr>
        <p:txBody>
          <a:bodyPr/>
          <a:lstStyle/>
          <a:p>
            <a:r>
              <a:rPr lang="en-US" dirty="0"/>
              <a:t>Created by Charlie Burd, Emmanuel Martinez &amp; George Quintanilla</a:t>
            </a:r>
          </a:p>
        </p:txBody>
      </p:sp>
    </p:spTree>
    <p:extLst>
      <p:ext uri="{BB962C8B-B14F-4D97-AF65-F5344CB8AC3E}">
        <p14:creationId xmlns:p14="http://schemas.microsoft.com/office/powerpoint/2010/main" val="1144114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3061</TotalTime>
  <Words>629</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Palatino Linotype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Quintanilla</dc:creator>
  <cp:lastModifiedBy>Charlie Burd</cp:lastModifiedBy>
  <cp:revision>44</cp:revision>
  <dcterms:created xsi:type="dcterms:W3CDTF">2021-03-13T23:59:25Z</dcterms:created>
  <dcterms:modified xsi:type="dcterms:W3CDTF">2021-03-22T02:46:02Z</dcterms:modified>
</cp:coreProperties>
</file>