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7" y="3399769"/>
            <a:ext cx="7980565" cy="7758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chemeClr val="tx2"/>
                </a:solidFill>
              </a:rPr>
              <a:t>Analysis of Factors Affecting Road Accidents in the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0" y="4171528"/>
            <a:ext cx="6872818" cy="4504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 dirty="0">
                <a:solidFill>
                  <a:schemeClr val="tx2"/>
                </a:solidFill>
              </a:rPr>
              <a:t>An In-depth Exploration of Accident Data</a:t>
            </a:r>
          </a:p>
          <a:p>
            <a:pPr>
              <a:lnSpc>
                <a:spcPct val="90000"/>
              </a:lnSpc>
            </a:pPr>
            <a:r>
              <a:rPr lang="en-US" sz="700" dirty="0">
                <a:solidFill>
                  <a:schemeClr val="tx2"/>
                </a:solidFill>
              </a:rPr>
              <a:t>Presented by: Charles Paulinus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BCB213-3217-B534-3399-30B4C020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35" y="320231"/>
            <a:ext cx="5730439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/>
              <a:t>Timezone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aph of a graph showing the percentage of accident cases">
            <a:extLst>
              <a:ext uri="{FF2B5EF4-FFF2-40B4-BE49-F238E27FC236}">
                <a16:creationId xmlns:a16="http://schemas.microsoft.com/office/drawing/2014/main" id="{B6C4B21B-09FE-28F2-7A55-CB8F1E350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2" b="4"/>
          <a:stretch/>
        </p:blipFill>
        <p:spPr>
          <a:xfrm>
            <a:off x="681228" y="2478024"/>
            <a:ext cx="4932000" cy="3694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Eastern </a:t>
            </a:r>
            <a:r>
              <a:rPr lang="en-US" sz="1600" dirty="0" err="1"/>
              <a:t>timezone</a:t>
            </a:r>
            <a:r>
              <a:rPr lang="en-US" sz="1600" dirty="0"/>
              <a:t> has the highest percentage of accident cases, </a:t>
            </a:r>
            <a:r>
              <a:rPr lang="en-US" sz="1800" dirty="0"/>
              <a:t>while</a:t>
            </a:r>
            <a:r>
              <a:rPr lang="en-US" sz="1600" dirty="0"/>
              <a:t> the Mountain </a:t>
            </a:r>
            <a:r>
              <a:rPr lang="en-US" sz="1600" dirty="0" err="1"/>
              <a:t>timezone</a:t>
            </a:r>
            <a:r>
              <a:rPr lang="en-US" sz="1600" dirty="0"/>
              <a:t> has the least.</a:t>
            </a:r>
          </a:p>
          <a:p>
            <a:pPr marL="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op view of cubes connected with black lines">
            <a:extLst>
              <a:ext uri="{FF2B5EF4-FFF2-40B4-BE49-F238E27FC236}">
                <a16:creationId xmlns:a16="http://schemas.microsoft.com/office/drawing/2014/main" id="{473BCED3-5538-DF17-799D-1B4BD264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90" r="20068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Feature Selection and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Process Overview: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Selection of relevant features for the model.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Removal of highly correlated features.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Model: Random Forest Regression used to predict the length of the road affected by accidents.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Feature Engineering: Inclusion of engineered features like median temperature in Celsius, UTC offset,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Model Performance:</a:t>
            </a:r>
          </a:p>
          <a:p>
            <a:r>
              <a:rPr dirty="0"/>
              <a:t>- Mean Absolute Error (MAE)</a:t>
            </a:r>
          </a:p>
          <a:p>
            <a:r>
              <a:rPr dirty="0"/>
              <a:t>- Mean Squared Error (MSE)</a:t>
            </a:r>
          </a:p>
          <a:p>
            <a:r>
              <a:rPr dirty="0"/>
              <a:t>- Root Mean Squared Error (RMSE)</a:t>
            </a:r>
          </a:p>
          <a:p>
            <a:r>
              <a:rPr dirty="0"/>
              <a:t>- R-squared (R2)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nowy trees along road against blue sky">
            <a:extLst>
              <a:ext uri="{FF2B5EF4-FFF2-40B4-BE49-F238E27FC236}">
                <a16:creationId xmlns:a16="http://schemas.microsoft.com/office/drawing/2014/main" id="{34BFF4F3-166A-4C27-3F0F-248C1C98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70" r="19281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Key Factors Affecting Road Length Impacted by Accidents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852834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Air Pressure in inches</a:t>
            </a:r>
          </a:p>
          <a:p>
            <a:r>
              <a:rPr lang="en-US" sz="1700" dirty="0"/>
              <a:t>Visibility in miles</a:t>
            </a:r>
          </a:p>
          <a:p>
            <a:r>
              <a:rPr lang="en-US" sz="1700" dirty="0"/>
              <a:t>Starting location of accident</a:t>
            </a:r>
          </a:p>
          <a:p>
            <a:r>
              <a:rPr lang="en-US" sz="1700" dirty="0"/>
              <a:t>Average temperature per location</a:t>
            </a:r>
          </a:p>
          <a:p>
            <a:r>
              <a:rPr lang="en-US" sz="1700" dirty="0"/>
              <a:t>The presence of snow</a:t>
            </a:r>
          </a:p>
          <a:p>
            <a:r>
              <a:rPr lang="en-US" sz="1700" dirty="0"/>
              <a:t>Wind blowing in the NW direction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improving road conditions in high-risk areas.</a:t>
            </a:r>
          </a:p>
          <a:p>
            <a:r>
              <a:rPr lang="en-US" dirty="0"/>
              <a:t>Implement better traffic management during peak hours.</a:t>
            </a:r>
          </a:p>
          <a:p>
            <a:r>
              <a:rPr lang="en-US" dirty="0"/>
              <a:t>Conduct further investigations into weather condition labeling.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80A5BFB8-94AD-693A-E926-E43CC340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209" r="1505" b="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GB" sz="350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427321"/>
            <a:ext cx="3494817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Questions and further discussions.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0" y="1128094"/>
            <a:ext cx="2575635" cy="1415270"/>
          </a:xfrm>
        </p:spPr>
        <p:txBody>
          <a:bodyPr anchor="t">
            <a:normAutofit/>
          </a:bodyPr>
          <a:lstStyle/>
          <a:p>
            <a:r>
              <a:rPr lang="en-GB" sz="2800">
                <a:latin typeface="Corbel" panose="020B0503020204020204" pitchFamily="34" charset="0"/>
              </a:rPr>
              <a:t>Introduction</a:t>
            </a:r>
          </a:p>
        </p:txBody>
      </p:sp>
      <p:pic>
        <p:nvPicPr>
          <p:cNvPr id="5" name="Picture 4" descr="Green and yellow layers">
            <a:extLst>
              <a:ext uri="{FF2B5EF4-FFF2-40B4-BE49-F238E27FC236}">
                <a16:creationId xmlns:a16="http://schemas.microsoft.com/office/drawing/2014/main" id="{56D6812F-3FA6-929B-7480-BA71F19B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40" r="15093"/>
          <a:stretch/>
        </p:blipFill>
        <p:spPr>
          <a:xfrm>
            <a:off x="-7414" y="10"/>
            <a:ext cx="567945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0" y="2543364"/>
            <a:ext cx="2575635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rbel" panose="020B0503020204020204" pitchFamily="34" charset="0"/>
              </a:rPr>
              <a:t>This analysis explores the factors affecting road accidents in the US. The objective is to understand the key elements influencing accidents and the length of road impacted. Data Source: US Accidents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GB" sz="2800"/>
              <a:t>Data Preparation and Preprocessing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D825228-49A8-C493-808A-B6C94A1F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83" b="19707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en-US" sz="1600"/>
              <a:t>- Handling missing values.</a:t>
            </a:r>
          </a:p>
          <a:p>
            <a:r>
              <a:rPr lang="en-US" sz="1600"/>
              <a:t>- Dropping irrelevant or duplicate records.</a:t>
            </a:r>
          </a:p>
          <a:p>
            <a:r>
              <a:rPr lang="en-US" sz="1600"/>
              <a:t>- Converting data types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Exploratory Data Analysis (EDA)</a:t>
            </a:r>
            <a:endParaRPr lang="en-GB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25228-49A8-C493-808A-B6C94A1F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4" b="7694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Cities with most accidents: 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Angeles (2.39%)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Miami</a:t>
            </a:r>
            <a:r>
              <a:rPr lang="en-US" sz="1600" dirty="0"/>
              <a:t> (2.13%)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0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Exploratory Data Analysis (EDA)</a:t>
            </a:r>
            <a:endParaRPr lang="en-GB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25228-49A8-C493-808A-B6C94A1F2C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0" b="8820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Cities with </a:t>
            </a:r>
            <a:r>
              <a:rPr lang="en-US" sz="1600" dirty="0"/>
              <a:t>Least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Accidents: 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1600" dirty="0"/>
              <a:t>Rhode Island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(0.02%)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Kentucky</a:t>
            </a:r>
            <a:r>
              <a:rPr lang="en-US" sz="1600" dirty="0"/>
              <a:t> (0.03%)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42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43486"/>
            <a:ext cx="3200400" cy="1437406"/>
          </a:xfrm>
        </p:spPr>
        <p:txBody>
          <a:bodyPr anchor="t">
            <a:normAutofit/>
          </a:bodyPr>
          <a:lstStyle/>
          <a:p>
            <a:r>
              <a:rPr lang="en-GB" sz="2800"/>
              <a:t>Spatial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209" y="838200"/>
            <a:ext cx="4125936" cy="1866358"/>
          </a:xfrm>
        </p:spPr>
        <p:txBody>
          <a:bodyPr>
            <a:normAutofit/>
          </a:bodyPr>
          <a:lstStyle/>
          <a:p>
            <a:r>
              <a:rPr lang="en-US" sz="1700" dirty="0"/>
              <a:t>Key Insight: The eastern part of the US is more prone to severe road accidents compared to the western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24FE3-CE0D-02FE-644C-100B14924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6" t="589" r="-196" b="10000"/>
          <a:stretch/>
        </p:blipFill>
        <p:spPr>
          <a:xfrm>
            <a:off x="443446" y="1914634"/>
            <a:ext cx="8293148" cy="4943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969" y="806364"/>
            <a:ext cx="2515977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969" y="3703250"/>
            <a:ext cx="1826631" cy="112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Insight: Accidents show a bimodal distribution, peaking during morning and evening rush hours.</a:t>
            </a:r>
          </a:p>
        </p:txBody>
      </p:sp>
      <p:pic>
        <p:nvPicPr>
          <p:cNvPr id="5" name="Picture 4" descr="A graph of a accident&#10;&#10;Description automatically generated with medium confidence">
            <a:extLst>
              <a:ext uri="{FF2B5EF4-FFF2-40B4-BE49-F238E27FC236}">
                <a16:creationId xmlns:a16="http://schemas.microsoft.com/office/drawing/2014/main" id="{0FE263D1-2A7C-3F1B-913E-71E45B2A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17" y="2009869"/>
            <a:ext cx="5175680" cy="2820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anchor="ctr">
            <a:normAutofit/>
          </a:bodyPr>
          <a:lstStyle/>
          <a:p>
            <a:r>
              <a:rPr lang="en-GB" sz="3500" dirty="0"/>
              <a:t>Accidents by Road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2" y="1148439"/>
            <a:ext cx="3060271" cy="37698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presence of crossings, junction, and traffic signals are highly associated with road accidents.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207B4-BF22-8F1C-8402-E3AEDDC4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1" r="1391"/>
          <a:stretch/>
        </p:blipFill>
        <p:spPr>
          <a:xfrm>
            <a:off x="4773387" y="737488"/>
            <a:ext cx="3597873" cy="5383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white screen&#10;&#10;Description automatically generated">
            <a:extLst>
              <a:ext uri="{FF2B5EF4-FFF2-40B4-BE49-F238E27FC236}">
                <a16:creationId xmlns:a16="http://schemas.microsoft.com/office/drawing/2014/main" id="{3D4CACAE-AD4B-1FC9-5C9C-C2240CAE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668"/>
          <a:stretch/>
        </p:blipFill>
        <p:spPr>
          <a:xfrm>
            <a:off x="20" y="10"/>
            <a:ext cx="9171076" cy="466692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2987478"/>
            <a:ext cx="9171095" cy="1828800"/>
            <a:chOff x="-305" y="2987478"/>
            <a:chExt cx="12188952" cy="1828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51037"/>
            <a:ext cx="3766336" cy="1509931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Accidents by Weather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685" y="4551037"/>
            <a:ext cx="3694808" cy="1509935"/>
          </a:xfrm>
        </p:spPr>
        <p:txBody>
          <a:bodyPr anchor="ctr">
            <a:normAutofit lnSpcReduction="10000"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Most accidents occur in fair weather conditions, suggesting either that most driving occurs during fair weather </a:t>
            </a:r>
            <a:r>
              <a:rPr lang="en-US" sz="1600">
                <a:solidFill>
                  <a:schemeClr val="tx2"/>
                </a:solidFill>
              </a:rPr>
              <a:t>conditions or potential </a:t>
            </a:r>
            <a:r>
              <a:rPr lang="en-US" sz="1600" dirty="0">
                <a:solidFill>
                  <a:schemeClr val="tx2"/>
                </a:solidFill>
              </a:rPr>
              <a:t>mislabeling or further investigation needed.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393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Office Theme</vt:lpstr>
      <vt:lpstr>Analysis of Factors Affecting Road Accidents in the US</vt:lpstr>
      <vt:lpstr>Introduction</vt:lpstr>
      <vt:lpstr>Data Preparation and Preprocessing</vt:lpstr>
      <vt:lpstr>Exploratory Data Analysis (EDA)</vt:lpstr>
      <vt:lpstr>Exploratory Data Analysis (EDA)</vt:lpstr>
      <vt:lpstr>Spatial Analysis</vt:lpstr>
      <vt:lpstr>Temporal Analysis</vt:lpstr>
      <vt:lpstr>Accidents by Road Condition</vt:lpstr>
      <vt:lpstr>Accidents by Weather Condition</vt:lpstr>
      <vt:lpstr>Timezone Analysis</vt:lpstr>
      <vt:lpstr>Feature Selection and Model Building</vt:lpstr>
      <vt:lpstr>Model Evaluation</vt:lpstr>
      <vt:lpstr>Key Factors Affecting Road Length Impacted by Accidents</vt:lpstr>
      <vt:lpstr>Conclusion and Recommendations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Charles</dc:creator>
  <cp:keywords/>
  <dc:description>generated using python-pptx</dc:description>
  <cp:lastModifiedBy>Charles Paulinus</cp:lastModifiedBy>
  <cp:revision>5</cp:revision>
  <dcterms:created xsi:type="dcterms:W3CDTF">2013-01-27T09:14:16Z</dcterms:created>
  <dcterms:modified xsi:type="dcterms:W3CDTF">2024-09-06T09:53:01Z</dcterms:modified>
  <cp:category/>
</cp:coreProperties>
</file>