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3"/>
  </p:notesMasterIdLst>
  <p:handoutMasterIdLst>
    <p:handoutMasterId r:id="rId24"/>
  </p:handoutMasterIdLst>
  <p:sldIdLst>
    <p:sldId id="1719" r:id="rId5"/>
    <p:sldId id="1720" r:id="rId6"/>
    <p:sldId id="602" r:id="rId7"/>
    <p:sldId id="270" r:id="rId8"/>
    <p:sldId id="1808" r:id="rId9"/>
    <p:sldId id="1809" r:id="rId10"/>
    <p:sldId id="1810" r:id="rId11"/>
    <p:sldId id="1813" r:id="rId12"/>
    <p:sldId id="1811" r:id="rId13"/>
    <p:sldId id="1814" r:id="rId14"/>
    <p:sldId id="1815" r:id="rId15"/>
    <p:sldId id="1805" r:id="rId16"/>
    <p:sldId id="1816" r:id="rId17"/>
    <p:sldId id="1670" r:id="rId18"/>
    <p:sldId id="1817" r:id="rId19"/>
    <p:sldId id="1818" r:id="rId20"/>
    <p:sldId id="1806" r:id="rId21"/>
    <p:sldId id="1532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Business Application Summit Template" id="{A073DAE3-B461-442F-A3D3-6642BD875E45}">
          <p14:sldIdLst>
            <p14:sldId id="1719"/>
            <p14:sldId id="1720"/>
            <p14:sldId id="602"/>
            <p14:sldId id="270"/>
            <p14:sldId id="1808"/>
            <p14:sldId id="1809"/>
            <p14:sldId id="1810"/>
            <p14:sldId id="1813"/>
            <p14:sldId id="1811"/>
            <p14:sldId id="1814"/>
            <p14:sldId id="1815"/>
            <p14:sldId id="1805"/>
            <p14:sldId id="1816"/>
            <p14:sldId id="1670"/>
            <p14:sldId id="1817"/>
            <p14:sldId id="1818"/>
            <p14:sldId id="1806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5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188F"/>
    <a:srgbClr val="737373"/>
    <a:srgbClr val="00B6C3"/>
    <a:srgbClr val="0D0D0D"/>
    <a:srgbClr val="D2D2D2"/>
    <a:srgbClr val="E6E6E6"/>
    <a:srgbClr val="525252"/>
    <a:srgbClr val="00B294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6338A-C25D-4A09-852E-49F031998628}" v="9" dt="2018-06-26T16:16:45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2073" autoAdjust="0"/>
  </p:normalViewPr>
  <p:slideViewPr>
    <p:cSldViewPr snapToGrid="0">
      <p:cViewPr varScale="1">
        <p:scale>
          <a:sx n="87" d="100"/>
          <a:sy n="87" d="100"/>
        </p:scale>
        <p:origin x="82" y="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7/23/2018 4:21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7/23/2018 4:20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58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7/23/2018 4:20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58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7/23/2018 4:20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13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7/23/2018 4:20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6312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7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6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0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9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7/23/2018 4:20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2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A598A-021F-4DC3-870F-A92052CD1778}"/>
              </a:ext>
            </a:extLst>
          </p:cNvPr>
          <p:cNvSpPr txBox="1"/>
          <p:nvPr userDrawn="1"/>
        </p:nvSpPr>
        <p:spPr>
          <a:xfrm>
            <a:off x="591567" y="2435664"/>
            <a:ext cx="41741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dirty="0">
                <a:latin typeface="+mj-lt"/>
              </a:rPr>
              <a:t>Microsoft Business Application Summit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9D0DB-93AA-4AB3-9E83-3FF45384D804}"/>
              </a:ext>
            </a:extLst>
          </p:cNvPr>
          <p:cNvSpPr txBox="1"/>
          <p:nvPr userDrawn="1"/>
        </p:nvSpPr>
        <p:spPr>
          <a:xfrm>
            <a:off x="591567" y="3971925"/>
            <a:ext cx="29231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July 22–24, 2018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520" userDrawn="1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4694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87020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038476" y="5381396"/>
            <a:ext cx="6115050" cy="6155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rgbClr val="0066B3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895057" y="5152564"/>
            <a:ext cx="6401889" cy="974824"/>
            <a:chOff x="2891959" y="5152564"/>
            <a:chExt cx="6401889" cy="974824"/>
          </a:xfrm>
        </p:grpSpPr>
        <p:grpSp>
          <p:nvGrpSpPr>
            <p:cNvPr id="6" name="Group 5"/>
            <p:cNvGrpSpPr/>
            <p:nvPr/>
          </p:nvGrpSpPr>
          <p:grpSpPr>
            <a:xfrm>
              <a:off x="2891959" y="5152564"/>
              <a:ext cx="457200" cy="457200"/>
              <a:chOff x="6324600" y="4114799"/>
              <a:chExt cx="685800" cy="6858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rgbClr val="0066B3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rgbClr val="0066B3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rot="10800000">
              <a:off x="8836648" y="5670188"/>
              <a:ext cx="457200" cy="457200"/>
              <a:chOff x="6324600" y="4114799"/>
              <a:chExt cx="685800" cy="685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rgbClr val="0066B3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rgbClr val="0066B3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05976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6736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124657"/>
            <a:ext cx="990600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5" r:id="rId10"/>
    <p:sldLayoutId id="2147484646" r:id="rId11"/>
    <p:sldLayoutId id="2147484647" r:id="rId12"/>
    <p:sldLayoutId id="2147484676" r:id="rId13"/>
    <p:sldLayoutId id="2147484256" r:id="rId14"/>
    <p:sldLayoutId id="2147484585" r:id="rId15"/>
    <p:sldLayoutId id="2147484299" r:id="rId16"/>
    <p:sldLayoutId id="2147484263" r:id="rId17"/>
    <p:sldLayoutId id="2147484677" r:id="rId18"/>
    <p:sldLayoutId id="2147484678" r:id="rId19"/>
    <p:sldLayoutId id="2147484679" r:id="rId2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bba/AzureFunction-SwaggerDefini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jlattimer/AzureFunction-SwaggerDefin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well documented definition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70667"/>
            <a:ext cx="11018520" cy="800219"/>
          </a:xfrm>
        </p:spPr>
        <p:txBody>
          <a:bodyPr/>
          <a:lstStyle/>
          <a:p>
            <a:r>
              <a:rPr lang="en-US" dirty="0"/>
              <a:t>Point the External Definition </a:t>
            </a:r>
            <a:r>
              <a:rPr lang="en-US" dirty="0" err="1"/>
              <a:t>Url</a:t>
            </a:r>
            <a:r>
              <a:rPr lang="en-US" dirty="0"/>
              <a:t> to the Swagger Function</a:t>
            </a:r>
          </a:p>
          <a:p>
            <a:pPr lvl="1"/>
            <a:r>
              <a:rPr lang="en-US" dirty="0"/>
              <a:t>Save to file (</a:t>
            </a:r>
            <a:r>
              <a:rPr lang="en-US" dirty="0" err="1"/>
              <a:t>ApiDef.json</a:t>
            </a:r>
            <a:r>
              <a:rPr lang="en-US" dirty="0"/>
              <a:t>) and use to import into new custom connector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01635D-D2E9-4222-8C27-7CBED972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76" y="2819170"/>
            <a:ext cx="5121084" cy="2568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A0BF7-E9CF-40F4-A00A-28155CA97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" y="2819170"/>
            <a:ext cx="557832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Connector from </a:t>
            </a:r>
            <a:r>
              <a:rPr lang="en-US" dirty="0" err="1"/>
              <a:t>OpenAPI</a:t>
            </a:r>
            <a:r>
              <a:rPr lang="en-US" dirty="0"/>
              <a:t> file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ApiDef.json</a:t>
            </a:r>
            <a:r>
              <a:rPr lang="en-US" dirty="0"/>
              <a:t> exported from Azure Function</a:t>
            </a:r>
          </a:p>
          <a:p>
            <a:r>
              <a:rPr lang="en-US" dirty="0"/>
              <a:t>All data pre-populated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6FE1D-C64A-4272-8A55-9CFBF11E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50732"/>
            <a:ext cx="8375895" cy="4247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5E20A-6631-45A0-A336-5AEC53B0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13" y="4474552"/>
            <a:ext cx="3543607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9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438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871783"/>
            <a:ext cx="4634345" cy="1661993"/>
          </a:xfrm>
        </p:spPr>
        <p:txBody>
          <a:bodyPr/>
          <a:lstStyle/>
          <a:p>
            <a:r>
              <a:rPr lang="en-US" dirty="0"/>
              <a:t>The Road Warrior: A PowerApps App For Your Field Staff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634345" cy="923330"/>
          </a:xfrm>
        </p:spPr>
        <p:txBody>
          <a:bodyPr/>
          <a:lstStyle/>
          <a:p>
            <a:r>
              <a:rPr lang="en-US" dirty="0"/>
              <a:t>Venkat Rao – Capability Manager, Business Applications</a:t>
            </a:r>
          </a:p>
          <a:p>
            <a:r>
              <a:rPr lang="en-US" dirty="0"/>
              <a:t>PowerObjects / HCL</a:t>
            </a:r>
          </a:p>
        </p:txBody>
      </p:sp>
    </p:spTree>
    <p:extLst>
      <p:ext uri="{BB962C8B-B14F-4D97-AF65-F5344CB8AC3E}">
        <p14:creationId xmlns:p14="http://schemas.microsoft.com/office/powerpoint/2010/main" val="23004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 For Field Employee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522582"/>
            <a:ext cx="11018520" cy="1982081"/>
          </a:xfrm>
        </p:spPr>
        <p:txBody>
          <a:bodyPr/>
          <a:lstStyle/>
          <a:p>
            <a:r>
              <a:rPr lang="en-US" dirty="0"/>
              <a:t>Too many swipes &amp; clicks</a:t>
            </a:r>
          </a:p>
          <a:p>
            <a:r>
              <a:rPr lang="en-US" dirty="0"/>
              <a:t>Finding information is not easy</a:t>
            </a:r>
          </a:p>
          <a:p>
            <a:r>
              <a:rPr lang="en-US" dirty="0"/>
              <a:t>App slows me down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The Road Warrior!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522581"/>
            <a:ext cx="3978003" cy="2788161"/>
          </a:xfrm>
        </p:spPr>
        <p:txBody>
          <a:bodyPr/>
          <a:lstStyle/>
          <a:p>
            <a:r>
              <a:rPr lang="en-US" dirty="0"/>
              <a:t>Home screen shows accounts</a:t>
            </a:r>
          </a:p>
          <a:p>
            <a:r>
              <a:rPr lang="en-US" dirty="0"/>
              <a:t>Single click to get directions, call, text, take photos, add note, create follow up appointment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E8EC4-DB3F-4FF3-A501-B9390A9B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89" y="1319058"/>
            <a:ext cx="2478393" cy="4332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6F9C3-13E8-4A5C-B877-1A6BDEE61A0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4121" y="1747799"/>
            <a:ext cx="2478024" cy="433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336BB-B498-4639-A751-3C61677E9AC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64774" y="2066544"/>
            <a:ext cx="2569464" cy="433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9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App Formulas</a:t>
            </a:r>
          </a:p>
        </p:txBody>
      </p:sp>
    </p:spTree>
    <p:extLst>
      <p:ext uri="{BB962C8B-B14F-4D97-AF65-F5344CB8AC3E}">
        <p14:creationId xmlns:p14="http://schemas.microsoft.com/office/powerpoint/2010/main" val="34083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2413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6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871783"/>
            <a:ext cx="4634345" cy="1661993"/>
          </a:xfrm>
        </p:spPr>
        <p:txBody>
          <a:bodyPr/>
          <a:lstStyle/>
          <a:p>
            <a:r>
              <a:rPr lang="en-US" dirty="0"/>
              <a:t>Creating User Friendly Custom Connectors from Azure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67054" y="3962399"/>
            <a:ext cx="5257800" cy="2154436"/>
          </a:xfrm>
        </p:spPr>
        <p:txBody>
          <a:bodyPr/>
          <a:lstStyle/>
          <a:p>
            <a:r>
              <a:rPr lang="en-US" dirty="0"/>
              <a:t>Jason Lattimer </a:t>
            </a:r>
          </a:p>
          <a:p>
            <a:r>
              <a:rPr lang="en-US" dirty="0"/>
              <a:t>Development Manager &amp; Business </a:t>
            </a:r>
            <a:r>
              <a:rPr lang="en-US"/>
              <a:t>Apps MVP</a:t>
            </a:r>
          </a:p>
          <a:p>
            <a:endParaRPr lang="en-US" dirty="0"/>
          </a:p>
          <a:p>
            <a:r>
              <a:rPr lang="en-US" dirty="0"/>
              <a:t>Venkat Rao</a:t>
            </a:r>
          </a:p>
          <a:p>
            <a:r>
              <a:rPr lang="en-US" dirty="0"/>
              <a:t>Business Apps Capability Manager</a:t>
            </a:r>
          </a:p>
          <a:p>
            <a:endParaRPr lang="en-US" dirty="0"/>
          </a:p>
          <a:p>
            <a:r>
              <a:rPr lang="en-US" dirty="0"/>
              <a:t>PowerObjects / HCL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8476" y="5257801"/>
            <a:ext cx="6115050" cy="738664"/>
          </a:xfrm>
        </p:spPr>
        <p:txBody>
          <a:bodyPr/>
          <a:lstStyle/>
          <a:p>
            <a:r>
              <a:rPr lang="en-US" sz="1600" dirty="0"/>
              <a:t>PowerObjects is </a:t>
            </a:r>
            <a:r>
              <a:rPr lang="en-US" sz="1600" dirty="0">
                <a:solidFill>
                  <a:schemeClr val="tx1"/>
                </a:solidFill>
              </a:rPr>
              <a:t>100% focused on </a:t>
            </a:r>
            <a:r>
              <a:rPr lang="en-US" sz="1600" dirty="0">
                <a:solidFill>
                  <a:schemeClr val="accent3"/>
                </a:solidFill>
              </a:rPr>
              <a:t>Microsoft Dynamics 365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tx1"/>
                </a:solidFill>
              </a:rPr>
              <a:t>Driving success for your</a:t>
            </a:r>
            <a:r>
              <a:rPr lang="en-US" sz="1600" dirty="0"/>
              <a:t> end-to-end journey </a:t>
            </a:r>
            <a:r>
              <a:rPr lang="en-US" sz="1600" dirty="0">
                <a:solidFill>
                  <a:schemeClr val="tx1"/>
                </a:solidFill>
              </a:rPr>
              <a:t>with our four pillars of </a:t>
            </a:r>
            <a:r>
              <a:rPr lang="en-US" sz="1600" dirty="0"/>
              <a:t>service, support, education and add-ons.</a:t>
            </a:r>
          </a:p>
        </p:txBody>
      </p:sp>
    </p:spTree>
    <p:extLst>
      <p:ext uri="{BB962C8B-B14F-4D97-AF65-F5344CB8AC3E}">
        <p14:creationId xmlns:p14="http://schemas.microsoft.com/office/powerpoint/2010/main" val="315803670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0941"/>
            <a:ext cx="3632200" cy="923330"/>
          </a:xfrm>
        </p:spPr>
        <p:txBody>
          <a:bodyPr/>
          <a:lstStyle/>
          <a:p>
            <a:r>
              <a:rPr lang="en-US" dirty="0"/>
              <a:t>PowerObjects’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Four Pillars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18" y="2338795"/>
            <a:ext cx="9025764" cy="2180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03B7A-BBE5-413B-AA4C-84F5B9D3F324}"/>
              </a:ext>
            </a:extLst>
          </p:cNvPr>
          <p:cNvSpPr txBox="1"/>
          <p:nvPr/>
        </p:nvSpPr>
        <p:spPr>
          <a:xfrm>
            <a:off x="8145183" y="1129810"/>
            <a:ext cx="4267200" cy="43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this box before presenting</a:t>
            </a:r>
          </a:p>
          <a:p>
            <a:endParaRPr lang="en-US" sz="11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Connectors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163943"/>
          </a:xfrm>
        </p:spPr>
        <p:txBody>
          <a:bodyPr/>
          <a:lstStyle/>
          <a:p>
            <a:r>
              <a:rPr lang="en-US" dirty="0"/>
              <a:t>What is a custom connector?</a:t>
            </a:r>
          </a:p>
          <a:p>
            <a:pPr lvl="1"/>
            <a:r>
              <a:rPr lang="en-US" dirty="0"/>
              <a:t>Wrapper around an existing API </a:t>
            </a:r>
          </a:p>
          <a:p>
            <a:pPr lvl="1"/>
            <a:r>
              <a:rPr lang="en-US" dirty="0"/>
              <a:t>Work like the OOB connectors</a:t>
            </a:r>
          </a:p>
          <a:p>
            <a:pPr lvl="1"/>
            <a:r>
              <a:rPr lang="en-US" dirty="0"/>
              <a:t>Use with PowerApps, Flow, or Logic Apps</a:t>
            </a:r>
          </a:p>
          <a:p>
            <a:pPr lvl="1"/>
            <a:endParaRPr lang="en-US" dirty="0"/>
          </a:p>
          <a:p>
            <a:r>
              <a:rPr lang="en-US" dirty="0"/>
              <a:t>Why use a custom connector?</a:t>
            </a:r>
          </a:p>
          <a:p>
            <a:pPr lvl="1"/>
            <a:r>
              <a:rPr lang="en-US" dirty="0"/>
              <a:t>Connect to unique data sources / web services</a:t>
            </a:r>
          </a:p>
          <a:p>
            <a:pPr lvl="1"/>
            <a:r>
              <a:rPr lang="en-US" dirty="0"/>
              <a:t>Provide functionality that doesn’t exist natively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20A41-5E82-4E9F-87A7-4528F390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91" y="191977"/>
            <a:ext cx="4953429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1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connectors user friendly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754874"/>
          </a:xfrm>
        </p:spPr>
        <p:txBody>
          <a:bodyPr/>
          <a:lstStyle/>
          <a:p>
            <a:r>
              <a:rPr lang="en-US" dirty="0"/>
              <a:t>Meaningful names and descriptions</a:t>
            </a:r>
          </a:p>
          <a:p>
            <a:r>
              <a:rPr lang="en-US" dirty="0"/>
              <a:t>Accurate data types</a:t>
            </a:r>
          </a:p>
          <a:p>
            <a:r>
              <a:rPr lang="en-US" dirty="0"/>
              <a:t>Default values</a:t>
            </a:r>
          </a:p>
          <a:p>
            <a:r>
              <a:rPr lang="en-US" dirty="0"/>
              <a:t>Dynamic values (picklists)</a:t>
            </a:r>
          </a:p>
          <a:p>
            <a:pPr lvl="1"/>
            <a:r>
              <a:rPr lang="en-US" dirty="0"/>
              <a:t>Static values</a:t>
            </a:r>
          </a:p>
          <a:p>
            <a:pPr lvl="1"/>
            <a:r>
              <a:rPr lang="en-US" dirty="0"/>
              <a:t>Results from other connectors</a:t>
            </a:r>
          </a:p>
          <a:p>
            <a:r>
              <a:rPr lang="en-US" dirty="0"/>
              <a:t>Visibility (not hiding items under menus)</a:t>
            </a:r>
          </a:p>
          <a:p>
            <a:r>
              <a:rPr lang="en-US" dirty="0"/>
              <a:t>Responses / statuses</a:t>
            </a:r>
          </a:p>
        </p:txBody>
      </p:sp>
    </p:spTree>
    <p:extLst>
      <p:ext uri="{BB962C8B-B14F-4D97-AF65-F5344CB8AC3E}">
        <p14:creationId xmlns:p14="http://schemas.microsoft.com/office/powerpoint/2010/main" val="426522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Azure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Serverless – pay for what you use as you scale up</a:t>
            </a:r>
          </a:p>
          <a:p>
            <a:r>
              <a:rPr lang="en-US" dirty="0"/>
              <a:t>Code and test from online editor or Visual Studio</a:t>
            </a:r>
          </a:p>
          <a:p>
            <a:r>
              <a:rPr lang="en-US" dirty="0"/>
              <a:t>Can be written in multiple development languages</a:t>
            </a:r>
          </a:p>
          <a:p>
            <a:r>
              <a:rPr lang="en-US" dirty="0"/>
              <a:t>Ideal for smaller / shorter-running processes</a:t>
            </a:r>
          </a:p>
          <a:p>
            <a:r>
              <a:rPr lang="en-US" dirty="0"/>
              <a:t>Multiple security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FAAA9-2EA7-4391-8572-59AA7F2E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438" y="457201"/>
            <a:ext cx="1735271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41271"/>
          </a:xfrm>
        </p:spPr>
        <p:txBody>
          <a:bodyPr/>
          <a:lstStyle/>
          <a:p>
            <a:r>
              <a:rPr lang="en-US" dirty="0"/>
              <a:t>Structures 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, HTTP verb(s), security</a:t>
            </a:r>
          </a:p>
          <a:p>
            <a:pPr lvl="1"/>
            <a:r>
              <a:rPr lang="en-US" dirty="0"/>
              <a:t>Input parameters</a:t>
            </a:r>
          </a:p>
          <a:p>
            <a:pPr lvl="1"/>
            <a:r>
              <a:rPr lang="en-US" dirty="0"/>
              <a:t>Response content </a:t>
            </a:r>
          </a:p>
          <a:p>
            <a:r>
              <a:rPr lang="en-US" dirty="0"/>
              <a:t>Generating from Azure</a:t>
            </a:r>
          </a:p>
          <a:p>
            <a:pPr lvl="1"/>
            <a:r>
              <a:rPr lang="en-US" dirty="0"/>
              <a:t>Only provides the base template</a:t>
            </a:r>
          </a:p>
          <a:p>
            <a:pPr lvl="1"/>
            <a:r>
              <a:rPr lang="en-US" dirty="0"/>
              <a:t>Can’t natively be generated from code </a:t>
            </a:r>
          </a:p>
          <a:p>
            <a:pPr lvl="1"/>
            <a:r>
              <a:rPr lang="en-US" dirty="0"/>
              <a:t>Requires manual editing </a:t>
            </a:r>
          </a:p>
          <a:p>
            <a:pPr lvl="2"/>
            <a:r>
              <a:rPr lang="en-US" dirty="0"/>
              <a:t>Can be saved but changes are easily lost</a:t>
            </a:r>
          </a:p>
          <a:p>
            <a:pPr lvl="2"/>
            <a:r>
              <a:rPr lang="en-US" dirty="0"/>
              <a:t>Syntax &amp; spacing is very picky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FE7B9-01A0-4BF5-B9CC-A6C7973D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56" y="1174784"/>
            <a:ext cx="3699083" cy="55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developers can do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9409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AzureFunction</a:t>
            </a:r>
            <a:r>
              <a:rPr lang="en-US" dirty="0"/>
              <a:t> Swagger Definition Generator</a:t>
            </a:r>
          </a:p>
          <a:p>
            <a:pPr lvl="1"/>
            <a:r>
              <a:rPr lang="en-US" dirty="0">
                <a:hlinkClick r:id="rId3"/>
              </a:rPr>
              <a:t>https://github.com/wobba/AzureFunction-SwaggerDefinition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https://github.com/jlattimer/AzureFunction-SwaggerDefinition</a:t>
            </a:r>
            <a:endParaRPr lang="en-US" dirty="0"/>
          </a:p>
          <a:p>
            <a:pPr lvl="1"/>
            <a:r>
              <a:rPr lang="en-US" dirty="0"/>
              <a:t>Creates a new Azure Function that outputs the API definition based on code annotations</a:t>
            </a:r>
          </a:p>
          <a:p>
            <a:pPr lvl="1"/>
            <a:r>
              <a:rPr lang="en-US" dirty="0"/>
              <a:t>Aligns closely to schema exposed in OOB connectors</a:t>
            </a:r>
          </a:p>
          <a:p>
            <a:r>
              <a:rPr lang="en-US" dirty="0"/>
              <a:t>Use objects for parameters and responses</a:t>
            </a:r>
          </a:p>
          <a:p>
            <a:r>
              <a:rPr lang="en-US" dirty="0"/>
              <a:t>Annotate at method and parameter levels</a:t>
            </a:r>
          </a:p>
          <a:p>
            <a:r>
              <a:rPr lang="en-US" dirty="0"/>
              <a:t>Omit things that aren’t needed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F0C5E-CA08-4716-9EDC-AA7916F88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20" y="5051943"/>
            <a:ext cx="7483488" cy="1348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61474B-8059-4282-A3AE-078734362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404" y="5036701"/>
            <a:ext cx="3703641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C556475800E041849D4BBBB66FB3F4" ma:contentTypeVersion="6" ma:contentTypeDescription="Create a new document." ma:contentTypeScope="" ma:versionID="24d7f871d317b3ca938df36cdcc78b2c">
  <xsd:schema xmlns:xsd="http://www.w3.org/2001/XMLSchema" xmlns:xs="http://www.w3.org/2001/XMLSchema" xmlns:p="http://schemas.microsoft.com/office/2006/metadata/properties" xmlns:ns2="76470703-109e-404a-91e0-9dc60dd63c24" xmlns:ns3="b13370f0-5e21-40ab-8d58-4661034e03dc" targetNamespace="http://schemas.microsoft.com/office/2006/metadata/properties" ma:root="true" ma:fieldsID="92cdeabbebaf108a3055427e24c30aff" ns2:_="" ns3:_="">
    <xsd:import namespace="76470703-109e-404a-91e0-9dc60dd63c24"/>
    <xsd:import namespace="b13370f0-5e21-40ab-8d58-4661034e0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70703-109e-404a-91e0-9dc60dd63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70f0-5e21-40ab-8d58-4661034e0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b13370f0-5e21-40ab-8d58-4661034e03dc"/>
    <ds:schemaRef ds:uri="76470703-109e-404a-91e0-9dc60dd63c2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822409-1AA5-417D-88CB-E3EA14F55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70703-109e-404a-91e0-9dc60dd63c24"/>
    <ds:schemaRef ds:uri="b13370f0-5e21-40ab-8d58-4661034e03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Business_Application_Summit_16x9_Template_v03</Template>
  <TotalTime>182</TotalTime>
  <Words>881</Words>
  <Application>Microsoft Office PowerPoint</Application>
  <PresentationFormat>Widescreen</PresentationFormat>
  <Paragraphs>122</Paragraphs>
  <Slides>18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Roboto Condensed</vt:lpstr>
      <vt:lpstr>Segoe UI</vt:lpstr>
      <vt:lpstr>Segoe UI Light</vt:lpstr>
      <vt:lpstr>Segoe UI Semibold</vt:lpstr>
      <vt:lpstr>Segoe UI Semilight</vt:lpstr>
      <vt:lpstr>Wingdings</vt:lpstr>
      <vt:lpstr>5_50191_Microsoft_Business_Application_Summit</vt:lpstr>
      <vt:lpstr>PowerPoint Presentation</vt:lpstr>
      <vt:lpstr>Creating User Friendly Custom Connectors from Azure Functions</vt:lpstr>
      <vt:lpstr>PowerPoint Presentation</vt:lpstr>
      <vt:lpstr>PowerObjects’  Four Pillars</vt:lpstr>
      <vt:lpstr>Custom Connectors</vt:lpstr>
      <vt:lpstr>Making connectors user friendly</vt:lpstr>
      <vt:lpstr>Using Azure Functions</vt:lpstr>
      <vt:lpstr>API definitions</vt:lpstr>
      <vt:lpstr>What developers can do</vt:lpstr>
      <vt:lpstr>Generating a well documented definition</vt:lpstr>
      <vt:lpstr>Custom Connector from OpenAPI file</vt:lpstr>
      <vt:lpstr>Demo</vt:lpstr>
      <vt:lpstr>The Road Warrior: A PowerApps App For Your Field Staff</vt:lpstr>
      <vt:lpstr>Pain Points For Field Employee</vt:lpstr>
      <vt:lpstr>Enter: The Road Warrior!</vt:lpstr>
      <vt:lpstr>Demo &amp; App Formulas</vt:lpstr>
      <vt:lpstr>Video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Business Application Summit</dc:subject>
  <dc:creator>Andrew Buswell</dc:creator>
  <cp:keywords/>
  <dc:description/>
  <cp:lastModifiedBy>Jason W Lattimer</cp:lastModifiedBy>
  <cp:revision>40</cp:revision>
  <dcterms:created xsi:type="dcterms:W3CDTF">2018-06-07T21:14:57Z</dcterms:created>
  <dcterms:modified xsi:type="dcterms:W3CDTF">2018-07-23T23:34:41Z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0x01010044C556475800E041849D4BBBB66FB3F4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