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8" r:id="rId4"/>
    <p:sldId id="274" r:id="rId5"/>
    <p:sldId id="260" r:id="rId6"/>
    <p:sldId id="276" r:id="rId7"/>
    <p:sldId id="285" r:id="rId8"/>
    <p:sldId id="289" r:id="rId9"/>
    <p:sldId id="278" r:id="rId10"/>
    <p:sldId id="280" r:id="rId11"/>
    <p:sldId id="273" r:id="rId12"/>
    <p:sldId id="286" r:id="rId13"/>
    <p:sldId id="287" r:id="rId14"/>
    <p:sldId id="282" r:id="rId15"/>
    <p:sldId id="272" r:id="rId16"/>
    <p:sldId id="294" r:id="rId17"/>
    <p:sldId id="290" r:id="rId18"/>
    <p:sldId id="275" r:id="rId19"/>
    <p:sldId id="281" r:id="rId20"/>
    <p:sldId id="284" r:id="rId21"/>
    <p:sldId id="283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5C46-3899-4E9A-B428-FC2E87B7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B2AA-6DF9-4616-A533-25D24A026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4CEB-E629-4A6C-8C5A-93B0460F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117D-B410-47F2-AC44-00B84662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191-19A9-44EC-AE03-69971EF5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E23A-DE00-4071-AAEF-C24EE4A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9E70C-18BC-4674-B4B7-50D7FDC66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6AC4-F00C-477E-B5DF-7CEE6A32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A50A-4E89-47E3-B251-8DD2F36D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0FE1-51AF-4311-A958-4C3D8B4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153BE-F76A-48D3-B1C7-48F0B1352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5D8B0-D244-4F7D-941E-AC7AF9EBF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C723-C761-4451-872D-A7029ACB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77C8-ECD9-4058-9EF3-DC6BD11A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72F9-A41C-4844-B1C5-ACE1B12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3FD-9082-47AD-A085-F00280CA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4CE5-28E8-40F5-854D-407C0DD6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F9EE-D211-470B-97E4-9D768BB6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CBEF-2960-4DBB-92B7-3CD03995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FC28-1F31-4E6D-B034-25E24918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A997-93DD-4B0D-AE4B-531C1C43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FF1E8-33C9-47BC-B300-A44189BC0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6788-FF5E-47D3-8634-39650C70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BFF-FC2D-401D-94D0-6FAE55D7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40C0-1D74-45C1-8355-3E86E95C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72D5-25DE-4978-85E0-9558DBD9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ED59-DE4F-4115-AD1A-47E81FBF2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3F13-A8AC-4AEF-9F3D-9112995E9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6AF51-A1D0-46F3-B8C7-C4331AFD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4E57F-2701-4408-B22D-6A106B30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7DCB1-90C2-4286-9FD8-138E3736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377A-05B5-47D8-A7A9-87B7CCFB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EF28-C83D-45E4-9B00-A553DF88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C295C-E747-4441-8380-68831BB2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387B2-5DD8-4445-A616-DDA7853C7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1B864-23AD-4B1F-AA3D-E8A62CF5C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797D1-659D-405D-A3F9-463CEF9A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97DE7-A17E-4D2E-A37E-2BF0D31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0CB13-6B8E-4156-A824-B711F1B1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3BB2-A038-4C4A-A1D6-24143E20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E26A6-A0E1-48E1-A888-7594CF86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05B8-5825-4B09-9E46-2E7CEDD7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85DEC-C254-444E-83EC-8EDD72A2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EBC19-DA95-4AD6-B6E9-58B2D1FF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42E9B-D112-40C8-AF47-0A2A5893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9A9EE-01FA-4ECA-8D8F-BBA94DDE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6634-B36E-4E56-A0D7-E4313B96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2F2B-40DC-486B-A4BB-1233CB8A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70DDA-9AC5-44EF-99F3-C0A152B6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77FF5-088F-43F0-B457-12E6D05B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A2AE2-32F3-4B92-BC59-E76050AA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5B0C-7496-485B-BB36-CDA86520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F42A-E1E7-408B-9FA2-6E0C3C74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6FB3-D869-420A-A11D-6C4CC357C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0506-7247-421B-9AE2-A7AE469E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17B7-0D3E-41C2-A073-32EB64CB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56298-654F-4ECC-9465-3B0F55DF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6165-B971-40B2-A3DD-3CE44850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489A3-0639-4E3B-9589-9C2A49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37BBD-9747-4556-AE81-0C0A6795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37C9-1068-40A2-B84E-5D550BE92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5E36-1A73-4D15-9E82-E76F432F41E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23C7-4817-4F8F-8CCE-49E4AA670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3E02-0924-4E2E-A713-79EEF7408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35C8-65DA-4ABD-926A-EC7F7D1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article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attimer" TargetMode="External"/><Relationship Id="rId2" Type="http://schemas.openxmlformats.org/officeDocument/2006/relationships/hyperlink" Target="https://jlattimer.blogspo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ticle.io/" TargetMode="External"/><Relationship Id="rId2" Type="http://schemas.openxmlformats.org/officeDocument/2006/relationships/hyperlink" Target="https://github.com/jlattimer/RollYourOwnConnectedFieldServi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internet-of-things/connected-field-service" TargetMode="External"/><Relationship Id="rId4" Type="http://schemas.openxmlformats.org/officeDocument/2006/relationships/hyperlink" Target="https://ncd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7C46-A8B2-4C51-A565-F3A712853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 Your Own Connected Field Service With Particle IoT</a:t>
            </a:r>
          </a:p>
        </p:txBody>
      </p:sp>
    </p:spTree>
    <p:extLst>
      <p:ext uri="{BB962C8B-B14F-4D97-AF65-F5344CB8AC3E}">
        <p14:creationId xmlns:p14="http://schemas.microsoft.com/office/powerpoint/2010/main" val="384637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97F5-6937-4711-A106-415DA751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05F40-34F5-4E7E-8D0A-8BE97883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80609"/>
            <a:ext cx="7344816" cy="6314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9C681-65B4-4BE9-A642-193EC6DC8479}"/>
              </a:ext>
            </a:extLst>
          </p:cNvPr>
          <p:cNvSpPr txBox="1"/>
          <p:nvPr/>
        </p:nvSpPr>
        <p:spPr>
          <a:xfrm>
            <a:off x="842836" y="1828801"/>
            <a:ext cx="6549308" cy="298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99" dirty="0"/>
              <a:t>IoT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99" dirty="0"/>
              <a:t>Routes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99" dirty="0"/>
              <a:t>Logic Apps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399" dirty="0"/>
              <a:t>Parse messages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399" dirty="0"/>
              <a:t>Connect to D365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79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5670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F6B6-BC14-4AB0-9C36-82368548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27864B-5F2B-44D2-9596-EEEEDEE3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340768"/>
            <a:ext cx="7665136" cy="53278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FF28AA-A6AB-4D5A-B604-3B71CAEE0E3A}"/>
              </a:ext>
            </a:extLst>
          </p:cNvPr>
          <p:cNvSpPr txBox="1"/>
          <p:nvPr/>
        </p:nvSpPr>
        <p:spPr>
          <a:xfrm>
            <a:off x="842836" y="1828801"/>
            <a:ext cx="3596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Endpoint for connecting devices to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Supports millions of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Bi-direction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Individual device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Free – 8k messages/day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Route messages directly to Service Bus Queues</a:t>
            </a:r>
          </a:p>
        </p:txBody>
      </p:sp>
    </p:spTree>
    <p:extLst>
      <p:ext uri="{BB962C8B-B14F-4D97-AF65-F5344CB8AC3E}">
        <p14:creationId xmlns:p14="http://schemas.microsoft.com/office/powerpoint/2010/main" val="18331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3E36-DF24-49F4-885E-82B93EB8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-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4100-8A2A-443B-9834-2DE01E3B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communication</a:t>
            </a:r>
          </a:p>
          <a:p>
            <a:r>
              <a:rPr lang="en-US" dirty="0"/>
              <a:t>Stores sent messages</a:t>
            </a:r>
          </a:p>
          <a:p>
            <a:r>
              <a:rPr lang="en-US" dirty="0"/>
              <a:t>Basic tier</a:t>
            </a:r>
          </a:p>
          <a:p>
            <a:pPr lvl="1"/>
            <a:r>
              <a:rPr lang="en-US" dirty="0"/>
              <a:t>$.05 USD / 1 million / month</a:t>
            </a:r>
          </a:p>
          <a:p>
            <a:pPr lvl="1"/>
            <a:r>
              <a:rPr lang="en-US" dirty="0"/>
              <a:t>Queues only</a:t>
            </a:r>
          </a:p>
        </p:txBody>
      </p:sp>
      <p:pic>
        <p:nvPicPr>
          <p:cNvPr id="1026" name="Picture 2" descr="QueueConcepts">
            <a:extLst>
              <a:ext uri="{FF2B5EF4-FFF2-40B4-BE49-F238E27FC236}">
                <a16:creationId xmlns:a16="http://schemas.microsoft.com/office/drawing/2014/main" id="{63FB24D6-FC21-428C-8DEF-6477B447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1" y="1690690"/>
            <a:ext cx="5715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DE4-7A10-4F12-905E-C06F879A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2F6B-5D37-4C0E-9AC3-D1C3722C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70" y="1825625"/>
            <a:ext cx="10512862" cy="4351338"/>
          </a:xfrm>
        </p:spPr>
        <p:txBody>
          <a:bodyPr/>
          <a:lstStyle/>
          <a:p>
            <a:r>
              <a:rPr lang="en-US" dirty="0"/>
              <a:t>Cloud workflows</a:t>
            </a:r>
          </a:p>
          <a:p>
            <a:r>
              <a:rPr lang="en-US" dirty="0"/>
              <a:t>100’s of connectors </a:t>
            </a:r>
          </a:p>
          <a:p>
            <a:pPr lvl="1"/>
            <a:r>
              <a:rPr lang="en-US" dirty="0"/>
              <a:t>Triggers &amp; actions</a:t>
            </a:r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$0.000025 per execution</a:t>
            </a:r>
          </a:p>
          <a:p>
            <a:r>
              <a:rPr lang="en-US" dirty="0"/>
              <a:t>Standard connector</a:t>
            </a:r>
          </a:p>
          <a:p>
            <a:pPr lvl="1"/>
            <a:r>
              <a:rPr lang="en-US" dirty="0"/>
              <a:t>$0.000125 per execution</a:t>
            </a:r>
          </a:p>
          <a:p>
            <a:endParaRPr lang="en-US" dirty="0"/>
          </a:p>
        </p:txBody>
      </p:sp>
      <p:pic>
        <p:nvPicPr>
          <p:cNvPr id="2050" name="Picture 2" descr="Visual designer">
            <a:extLst>
              <a:ext uri="{FF2B5EF4-FFF2-40B4-BE49-F238E27FC236}">
                <a16:creationId xmlns:a16="http://schemas.microsoft.com/office/drawing/2014/main" id="{13CB4BA6-AB59-4C65-B207-5B1ABAD8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43038"/>
            <a:ext cx="5810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F40C-9FBE-4A6F-9B7D-F8CE73E5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All-In-One IoT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68C0-22C4-4785-9D41-FFCC7749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70" y="1825625"/>
            <a:ext cx="1051286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Devices</a:t>
            </a:r>
          </a:p>
          <a:p>
            <a:pPr lvl="1"/>
            <a:r>
              <a:rPr lang="en-US" dirty="0"/>
              <a:t>Cellular</a:t>
            </a:r>
          </a:p>
          <a:p>
            <a:pPr lvl="1"/>
            <a:r>
              <a:rPr lang="en-US" dirty="0"/>
              <a:t>Wi-fi</a:t>
            </a:r>
          </a:p>
          <a:p>
            <a:pPr lvl="1"/>
            <a:r>
              <a:rPr lang="en-US" dirty="0"/>
              <a:t>Mesh</a:t>
            </a:r>
          </a:p>
          <a:p>
            <a:r>
              <a:rPr lang="en-US" dirty="0"/>
              <a:t>Device cloud</a:t>
            </a:r>
          </a:p>
          <a:p>
            <a:r>
              <a:rPr lang="en-US" dirty="0"/>
              <a:t>Device OS</a:t>
            </a:r>
          </a:p>
          <a:p>
            <a:r>
              <a:rPr lang="en-US" dirty="0"/>
              <a:t>Developer tools</a:t>
            </a:r>
          </a:p>
          <a:p>
            <a:r>
              <a:rPr lang="en-US" dirty="0"/>
              <a:t>Cellular IoT SIM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https://www.particle.io</a:t>
            </a:r>
            <a:endParaRPr lang="en-US" dirty="0"/>
          </a:p>
          <a:p>
            <a:endParaRPr lang="en-US" dirty="0"/>
          </a:p>
        </p:txBody>
      </p:sp>
      <p:pic>
        <p:nvPicPr>
          <p:cNvPr id="3078" name="Picture 6" descr="R0mjztxotjmp9vbv2ypl">
            <a:extLst>
              <a:ext uri="{FF2B5EF4-FFF2-40B4-BE49-F238E27FC236}">
                <a16:creationId xmlns:a16="http://schemas.microsoft.com/office/drawing/2014/main" id="{DA3104E4-040B-4B1C-9260-8E20BA2D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94361"/>
            <a:ext cx="2808312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BCF4-2252-4786-9BCD-9F631610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8006BD-9C22-4F31-9721-8DCDF40E7D5C}"/>
              </a:ext>
            </a:extLst>
          </p:cNvPr>
          <p:cNvGrpSpPr/>
          <p:nvPr/>
        </p:nvGrpSpPr>
        <p:grpSpPr>
          <a:xfrm>
            <a:off x="1055444" y="1712797"/>
            <a:ext cx="8159132" cy="1490643"/>
            <a:chOff x="3429000" y="2947415"/>
            <a:chExt cx="10884555" cy="1987524"/>
          </a:xfrm>
        </p:grpSpPr>
        <p:sp>
          <p:nvSpPr>
            <p:cNvPr id="10" name="Freeform 29">
              <a:extLst>
                <a:ext uri="{FF2B5EF4-FFF2-40B4-BE49-F238E27FC236}">
                  <a16:creationId xmlns:a16="http://schemas.microsoft.com/office/drawing/2014/main" id="{710AE527-EC03-4320-8023-332EC9601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DB90BA-8A8C-46C4-8FA4-2DCA98B71149}"/>
                </a:ext>
              </a:extLst>
            </p:cNvPr>
            <p:cNvGrpSpPr/>
            <p:nvPr/>
          </p:nvGrpSpPr>
          <p:grpSpPr>
            <a:xfrm>
              <a:off x="5124450" y="2947415"/>
              <a:ext cx="9189105" cy="1987524"/>
              <a:chOff x="5124450" y="2947415"/>
              <a:chExt cx="9189105" cy="198752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976B49-E11C-4018-9C0A-E1C1C71F47BC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gradFill>
                      <a:gsLst>
                        <a:gs pos="0">
                          <a:schemeClr val="tx1"/>
                        </a:gs>
                        <a:gs pos="45000">
                          <a:schemeClr val="tx1"/>
                        </a:gs>
                      </a:gsLst>
                      <a:lin ang="5400000" scaled="0"/>
                    </a:gradFill>
                  </a:rPr>
                  <a:t>Particle Electron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825931-D68F-411E-A2E8-BCBAF8018DC3}"/>
                  </a:ext>
                </a:extLst>
              </p:cNvPr>
              <p:cNvSpPr txBox="1"/>
              <p:nvPr/>
            </p:nvSpPr>
            <p:spPr>
              <a:xfrm>
                <a:off x="5124450" y="3580722"/>
                <a:ext cx="858440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2G/3G cellular – global SIM &amp; data plan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Battery or 3.3v wired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Over the air flashing or USB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DC7953-0AA3-43BA-A229-B01BD99A2AB1}"/>
              </a:ext>
            </a:extLst>
          </p:cNvPr>
          <p:cNvGrpSpPr/>
          <p:nvPr/>
        </p:nvGrpSpPr>
        <p:grpSpPr>
          <a:xfrm>
            <a:off x="1055445" y="3429001"/>
            <a:ext cx="8159133" cy="1798419"/>
            <a:chOff x="3428998" y="2947415"/>
            <a:chExt cx="12382502" cy="2397892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7847E53F-D9AE-4F09-B66A-804471539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8998" y="3046511"/>
              <a:ext cx="1304453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770EA5-2D4C-4A78-8132-7326D1692CCE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2397892"/>
              <a:chOff x="5124450" y="2947415"/>
              <a:chExt cx="10687050" cy="239789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858B2E-2B7C-432E-A87D-78FBDB3A9700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1068704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gradFill>
                      <a:gsLst>
                        <a:gs pos="0">
                          <a:schemeClr val="tx1"/>
                        </a:gs>
                        <a:gs pos="45000">
                          <a:schemeClr val="tx1"/>
                        </a:gs>
                      </a:gsLst>
                      <a:lin ang="5400000" scaled="0"/>
                    </a:gradFill>
                  </a:rPr>
                  <a:t>Silicon Labs Si7020-A20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B00606-96CC-4769-9F4B-390D433C1B87}"/>
                  </a:ext>
                </a:extLst>
              </p:cNvPr>
              <p:cNvSpPr txBox="1"/>
              <p:nvPr/>
            </p:nvSpPr>
            <p:spPr>
              <a:xfrm>
                <a:off x="5124450" y="3580722"/>
                <a:ext cx="10687050" cy="176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Humidity &amp; temperature sensor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Humidity accuracy +/- 4%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Temperature accuracy +/- 4° C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 chip heater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D05893-A351-47D4-A7BE-DE748183DCB6}"/>
              </a:ext>
            </a:extLst>
          </p:cNvPr>
          <p:cNvGrpSpPr/>
          <p:nvPr/>
        </p:nvGrpSpPr>
        <p:grpSpPr>
          <a:xfrm>
            <a:off x="1051160" y="5371540"/>
            <a:ext cx="8159717" cy="1182866"/>
            <a:chOff x="3429000" y="2947415"/>
            <a:chExt cx="12376888" cy="1577154"/>
          </a:xfrm>
        </p:grpSpPr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5DFFE0BD-10C3-48AE-AACC-646976B2CC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303768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37A4EE-EBB8-4C34-A254-C1DED6AFAB08}"/>
                </a:ext>
              </a:extLst>
            </p:cNvPr>
            <p:cNvGrpSpPr/>
            <p:nvPr/>
          </p:nvGrpSpPr>
          <p:grpSpPr>
            <a:xfrm>
              <a:off x="5124448" y="2947415"/>
              <a:ext cx="10681440" cy="1577154"/>
              <a:chOff x="5124448" y="2947415"/>
              <a:chExt cx="10681440" cy="15771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2D04B-148D-4504-A240-3D25757A5A7B}"/>
                  </a:ext>
                </a:extLst>
              </p:cNvPr>
              <p:cNvSpPr txBox="1"/>
              <p:nvPr/>
            </p:nvSpPr>
            <p:spPr>
              <a:xfrm>
                <a:off x="5124448" y="2947415"/>
                <a:ext cx="1068143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gradFill>
                      <a:gsLst>
                        <a:gs pos="0">
                          <a:schemeClr val="tx1"/>
                        </a:gs>
                        <a:gs pos="45000">
                          <a:schemeClr val="tx1"/>
                        </a:gs>
                      </a:gsLst>
                      <a:lin ang="5400000" scaled="0"/>
                    </a:gradFill>
                  </a:rPr>
                  <a:t>Particle Electron I2C Shield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58C184-5E5E-4679-A25B-CF4207D03805}"/>
                  </a:ext>
                </a:extLst>
              </p:cNvPr>
              <p:cNvSpPr txBox="1"/>
              <p:nvPr/>
            </p:nvSpPr>
            <p:spPr>
              <a:xfrm>
                <a:off x="5124451" y="3580721"/>
                <a:ext cx="10681437" cy="94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 board power booster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Connection for sensor</a:t>
                </a:r>
              </a:p>
            </p:txBody>
          </p:sp>
        </p:grpSp>
      </p:grpSp>
      <p:pic>
        <p:nvPicPr>
          <p:cNvPr id="1026" name="Picture 2" descr="SI7020-A20">
            <a:extLst>
              <a:ext uri="{FF2B5EF4-FFF2-40B4-BE49-F238E27FC236}">
                <a16:creationId xmlns:a16="http://schemas.microsoft.com/office/drawing/2014/main" id="{E50606CF-1D3B-432F-8100-E6EE991C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485" y="3329470"/>
            <a:ext cx="2197566" cy="14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2C Shield for Particle Electron with Outward Facing +5V I2C Port">
            <a:extLst>
              <a:ext uri="{FF2B5EF4-FFF2-40B4-BE49-F238E27FC236}">
                <a16:creationId xmlns:a16="http://schemas.microsoft.com/office/drawing/2014/main" id="{C00403C4-3878-4537-81FE-88BB4E339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5160623"/>
            <a:ext cx="2312232" cy="15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502C8A-8801-4EB5-BB20-C5117DB24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84" y="1602517"/>
            <a:ext cx="2257007" cy="15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173C-01BA-4A80-990E-A8EBCE71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D982CC-1281-481D-81FE-B6B91CC45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8" y="1602468"/>
            <a:ext cx="6520543" cy="4890407"/>
          </a:xfrm>
        </p:spPr>
      </p:pic>
    </p:spTree>
    <p:extLst>
      <p:ext uri="{BB962C8B-B14F-4D97-AF65-F5344CB8AC3E}">
        <p14:creationId xmlns:p14="http://schemas.microsoft.com/office/powerpoint/2010/main" val="61904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F03A-916B-4828-B94C-058320E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Investment $100-120 USD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4FE3-AB2D-44B9-887D-3EDB6230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Electron – cellular</a:t>
            </a:r>
          </a:p>
          <a:p>
            <a:pPr lvl="1"/>
            <a:r>
              <a:rPr lang="en-US" dirty="0"/>
              <a:t>2G kit - $49</a:t>
            </a:r>
          </a:p>
          <a:p>
            <a:pPr lvl="1"/>
            <a:r>
              <a:rPr lang="en-US" dirty="0"/>
              <a:t>3G kit - $69</a:t>
            </a:r>
          </a:p>
          <a:p>
            <a:r>
              <a:rPr lang="en-US" dirty="0"/>
              <a:t>Particle Photon – wi-fi </a:t>
            </a:r>
          </a:p>
          <a:p>
            <a:pPr lvl="1"/>
            <a:r>
              <a:rPr lang="en-US" dirty="0"/>
              <a:t>Kit - $29</a:t>
            </a:r>
          </a:p>
          <a:p>
            <a:r>
              <a:rPr lang="en-US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</a:rPr>
              <a:t>Silicon Labs Si7020-A20 - $30</a:t>
            </a:r>
          </a:p>
          <a:p>
            <a:r>
              <a:rPr lang="en-US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</a:rPr>
              <a:t>Particle Electron I2C Shield - $10</a:t>
            </a:r>
          </a:p>
          <a:p>
            <a:r>
              <a:rPr lang="en-US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</a:rPr>
              <a:t>5v AC Adapter - $10</a:t>
            </a:r>
          </a:p>
          <a:p>
            <a:endParaRPr lang="en-US" dirty="0">
              <a:gradFill>
                <a:gsLst>
                  <a:gs pos="0">
                    <a:schemeClr val="tx1"/>
                  </a:gs>
                  <a:gs pos="45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>
              <a:gradFill>
                <a:gsLst>
                  <a:gs pos="0">
                    <a:schemeClr val="tx1"/>
                  </a:gs>
                  <a:gs pos="45000">
                    <a:schemeClr val="tx1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063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6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ACC7-B121-41F0-B1C1-4F6E2C10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Particle.io – Particle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6074-D1F0-4428-AF87-BEF0290B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to connecting devices to other services</a:t>
            </a:r>
          </a:p>
          <a:p>
            <a:r>
              <a:rPr lang="en-US" dirty="0"/>
              <a:t>Bi-directional communication</a:t>
            </a:r>
          </a:p>
          <a:p>
            <a:r>
              <a:rPr lang="en-US" dirty="0"/>
              <a:t>Real-time event streaming</a:t>
            </a:r>
          </a:p>
          <a:p>
            <a:r>
              <a:rPr lang="en-US" dirty="0"/>
              <a:t>Web based development environment</a:t>
            </a:r>
          </a:p>
          <a:p>
            <a:r>
              <a:rPr lang="en-US" dirty="0"/>
              <a:t>Send data in 1 line code</a:t>
            </a:r>
          </a:p>
        </p:txBody>
      </p:sp>
      <p:pic>
        <p:nvPicPr>
          <p:cNvPr id="4098" name="Picture 2" descr="Particle cloud logo">
            <a:extLst>
              <a:ext uri="{FF2B5EF4-FFF2-40B4-BE49-F238E27FC236}">
                <a16:creationId xmlns:a16="http://schemas.microsoft.com/office/drawing/2014/main" id="{85CB52EE-C5CB-44B9-8332-C42D19AC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348881"/>
            <a:ext cx="4202972" cy="31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DD07-DE93-4293-9656-EAF12ACC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A709-8C52-488E-8BA3-DE83522C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for firmware code</a:t>
            </a:r>
          </a:p>
          <a:p>
            <a:r>
              <a:rPr lang="en-US" dirty="0"/>
              <a:t>Utilize existing code libraries</a:t>
            </a:r>
          </a:p>
          <a:p>
            <a:r>
              <a:rPr lang="en-US" dirty="0"/>
              <a:t>Flash firmware over USB or cellular/wi-fi</a:t>
            </a:r>
          </a:p>
          <a:p>
            <a:r>
              <a:rPr lang="en-US" dirty="0"/>
              <a:t>Web or desktop (Electron) IDE &amp; CLI</a:t>
            </a:r>
          </a:p>
          <a:p>
            <a:r>
              <a:rPr lang="en-US" dirty="0"/>
              <a:t>API for cloud service for device interaction</a:t>
            </a:r>
          </a:p>
          <a:p>
            <a:r>
              <a:rPr lang="en-US" dirty="0"/>
              <a:t>Azure IoT Hub, Google Cloud &amp; Maps, &amp; web hook integrations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Jason Lattimer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70" y="1825625"/>
            <a:ext cx="6408558" cy="4351338"/>
          </a:xfrm>
        </p:spPr>
        <p:txBody>
          <a:bodyPr/>
          <a:lstStyle/>
          <a:p>
            <a:r>
              <a:rPr lang="en-US" dirty="0"/>
              <a:t>Development Manager - PowerObjects</a:t>
            </a:r>
          </a:p>
          <a:p>
            <a:r>
              <a:rPr lang="en-US" dirty="0"/>
              <a:t>Business Applications MVP</a:t>
            </a:r>
          </a:p>
          <a:p>
            <a:r>
              <a:rPr lang="en-US" dirty="0"/>
              <a:t>Maker of D365 Developer Tools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https://jlattimer.blogspot.com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https://github.com/jlattimer</a:t>
            </a:r>
            <a:endParaRPr lang="en-US" dirty="0"/>
          </a:p>
          <a:p>
            <a:r>
              <a:rPr lang="en-US" dirty="0"/>
              <a:t>Twitter: @JLattimer</a:t>
            </a:r>
          </a:p>
        </p:txBody>
      </p:sp>
    </p:spTree>
    <p:extLst>
      <p:ext uri="{BB962C8B-B14F-4D97-AF65-F5344CB8AC3E}">
        <p14:creationId xmlns:p14="http://schemas.microsoft.com/office/powerpoint/2010/main" val="17060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FCD3-B378-42E7-8300-1A6E805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Development –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A103-A37E-4BCF-BC2B-7EAD2335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device info</a:t>
            </a:r>
          </a:p>
          <a:p>
            <a:r>
              <a:rPr lang="en-US" dirty="0"/>
              <a:t>Ping devices</a:t>
            </a:r>
          </a:p>
          <a:p>
            <a:r>
              <a:rPr lang="en-US" dirty="0"/>
              <a:t>Execute device functions</a:t>
            </a:r>
          </a:p>
          <a:p>
            <a:r>
              <a:rPr lang="en-US" dirty="0"/>
              <a:t>Get variable values</a:t>
            </a:r>
          </a:p>
          <a:p>
            <a:r>
              <a:rPr lang="en-US" dirty="0"/>
              <a:t>Flash firmware</a:t>
            </a:r>
          </a:p>
          <a:p>
            <a:r>
              <a:rPr lang="en-US" dirty="0"/>
              <a:t>Get &amp; publish events</a:t>
            </a:r>
          </a:p>
          <a:p>
            <a:r>
              <a:rPr lang="en-US" dirty="0"/>
              <a:t>Quarantine devices</a:t>
            </a:r>
          </a:p>
          <a:p>
            <a:r>
              <a:rPr lang="en-US" dirty="0"/>
              <a:t>Free for wi-fi / included for cellular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FCD3-B378-42E7-8300-1A6E805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Development –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A103-A37E-4BCF-BC2B-7EAD2335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to cloud service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Messages</a:t>
            </a:r>
          </a:p>
          <a:p>
            <a:r>
              <a:rPr lang="en-US" dirty="0"/>
              <a:t>Subscribe to cloud service events (inter-device communication)</a:t>
            </a:r>
          </a:p>
          <a:p>
            <a:r>
              <a:rPr lang="en-US" dirty="0"/>
              <a:t>Cellular</a:t>
            </a:r>
          </a:p>
          <a:p>
            <a:r>
              <a:rPr lang="en-US" dirty="0"/>
              <a:t>Battery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Other device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D782-7EFD-4705-BF44-632F11E2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3927-2509-4960-8AFB-169D8307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cellular data plan $3 / month USD / 3 </a:t>
            </a:r>
            <a:r>
              <a:rPr lang="en-US" b="1" dirty="0"/>
              <a:t>MEGABYTES</a:t>
            </a:r>
          </a:p>
          <a:p>
            <a:pPr lvl="1"/>
            <a:r>
              <a:rPr lang="en-US" dirty="0"/>
              <a:t>$.40 MB after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Size of data packets</a:t>
            </a:r>
          </a:p>
          <a:p>
            <a:pPr lvl="1"/>
            <a:r>
              <a:rPr lang="en-US" dirty="0"/>
              <a:t>Combining data</a:t>
            </a:r>
          </a:p>
          <a:p>
            <a:pPr lvl="1"/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6725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46F3-66B0-470C-85EC-6431DC87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</a:t>
            </a:r>
          </a:p>
        </p:txBody>
      </p:sp>
      <p:pic>
        <p:nvPicPr>
          <p:cNvPr id="6148" name="Picture 4" descr="https://www.silicon.co.uk/wp-content/uploads/2012/03/Fotolia_13975309_Subscription_XL.jpg">
            <a:extLst>
              <a:ext uri="{FF2B5EF4-FFF2-40B4-BE49-F238E27FC236}">
                <a16:creationId xmlns:a16="http://schemas.microsoft.com/office/drawing/2014/main" id="{CED94686-48E0-484A-AB2C-4B6CF1B4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"/>
            <a:ext cx="7750596" cy="68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B8A3-8B35-4921-985F-036A067C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E772-DBB5-4B16-A1D7-8DFA397D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GitHub</a:t>
            </a:r>
            <a:endParaRPr lang="en-US" dirty="0"/>
          </a:p>
          <a:p>
            <a:pPr marL="457063" lvl="1" indent="0">
              <a:buNone/>
            </a:pPr>
            <a:r>
              <a:rPr lang="en-US" dirty="0">
                <a:hlinkClick r:id="rId2"/>
              </a:rPr>
              <a:t>https://github.com/jlattimer/RollYourOwnConnectedFieldService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Particle.io</a:t>
            </a:r>
          </a:p>
          <a:p>
            <a:pPr marL="457063" lvl="1" indent="0">
              <a:buNone/>
            </a:pPr>
            <a:r>
              <a:rPr lang="en-US" dirty="0">
                <a:solidFill>
                  <a:srgbClr val="00B0F0"/>
                </a:solidFill>
                <a:hlinkClick r:id="rId3"/>
              </a:rPr>
              <a:t>https://www.particle.io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NCD</a:t>
            </a:r>
          </a:p>
          <a:p>
            <a:pPr marL="457063" lvl="1" indent="0">
              <a:buNone/>
            </a:pPr>
            <a:r>
              <a:rPr lang="en-US" dirty="0">
                <a:hlinkClick r:id="rId4"/>
              </a:rPr>
              <a:t>https://ncd.io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Particle IoT GitHub</a:t>
            </a:r>
          </a:p>
          <a:p>
            <a:pPr marL="457063" lvl="1" indent="0">
              <a:buNone/>
            </a:pPr>
            <a:r>
              <a:rPr lang="en-US" dirty="0">
                <a:hlinkClick r:id="rId4"/>
              </a:rPr>
              <a:t>https://ncd.io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Microsoft Connected Field Service</a:t>
            </a:r>
          </a:p>
          <a:p>
            <a:pPr marL="457063" lvl="1" indent="0">
              <a:buNone/>
            </a:pPr>
            <a:r>
              <a:rPr lang="en-US" dirty="0">
                <a:hlinkClick r:id="rId5"/>
              </a:rPr>
              <a:t>https://www.microsoft.com/en-us/internet-of-things/connected-field-service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408-0F3D-4884-9B2F-5ABE60C8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Field Service?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F5E92B-AA89-4542-9C8B-C164B3CB0BC3}"/>
              </a:ext>
            </a:extLst>
          </p:cNvPr>
          <p:cNvSpPr/>
          <p:nvPr/>
        </p:nvSpPr>
        <p:spPr>
          <a:xfrm>
            <a:off x="1179589" y="1953555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Scheduling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F40B19-A7C6-4C17-9C4D-2DE761634B45}"/>
              </a:ext>
            </a:extLst>
          </p:cNvPr>
          <p:cNvSpPr/>
          <p:nvPr/>
        </p:nvSpPr>
        <p:spPr>
          <a:xfrm>
            <a:off x="8382608" y="4448584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Order Management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4F6D96-D989-4CF9-B618-B189F99276E6}"/>
              </a:ext>
            </a:extLst>
          </p:cNvPr>
          <p:cNvSpPr/>
          <p:nvPr/>
        </p:nvSpPr>
        <p:spPr>
          <a:xfrm>
            <a:off x="1271465" y="5986683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Vehicle Tracking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895180-55C1-4265-9777-C5083E450A76}"/>
              </a:ext>
            </a:extLst>
          </p:cNvPr>
          <p:cNvSpPr/>
          <p:nvPr/>
        </p:nvSpPr>
        <p:spPr>
          <a:xfrm>
            <a:off x="8760296" y="2356616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Job Tracking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BF8B94-C734-4702-A12B-29E76519C2D1}"/>
              </a:ext>
            </a:extLst>
          </p:cNvPr>
          <p:cNvSpPr/>
          <p:nvPr/>
        </p:nvSpPr>
        <p:spPr>
          <a:xfrm>
            <a:off x="7990722" y="5996370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Route Optimization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53699-EBBD-4525-BABF-B7452586EFEA}"/>
              </a:ext>
            </a:extLst>
          </p:cNvPr>
          <p:cNvSpPr/>
          <p:nvPr/>
        </p:nvSpPr>
        <p:spPr>
          <a:xfrm>
            <a:off x="792668" y="3481514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GPS Navigation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6607F1-C7E9-4C5C-8302-E3EBADF80510}"/>
              </a:ext>
            </a:extLst>
          </p:cNvPr>
          <p:cNvSpPr/>
          <p:nvPr/>
        </p:nvSpPr>
        <p:spPr>
          <a:xfrm>
            <a:off x="4201279" y="2314758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Time Tracking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443EF-487B-4FD2-BD19-25DD14B926E1}"/>
              </a:ext>
            </a:extLst>
          </p:cNvPr>
          <p:cNvSpPr/>
          <p:nvPr/>
        </p:nvSpPr>
        <p:spPr>
          <a:xfrm>
            <a:off x="3063713" y="5708338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Driver Logs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7EF1E8-3658-428E-8141-1547249726DF}"/>
              </a:ext>
            </a:extLst>
          </p:cNvPr>
          <p:cNvSpPr/>
          <p:nvPr/>
        </p:nvSpPr>
        <p:spPr>
          <a:xfrm>
            <a:off x="1757166" y="4938451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Knowledge Bases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0F4B94-0C55-4336-83BA-24CBF2DF0D5D}"/>
              </a:ext>
            </a:extLst>
          </p:cNvPr>
          <p:cNvSpPr/>
          <p:nvPr/>
        </p:nvSpPr>
        <p:spPr>
          <a:xfrm>
            <a:off x="5511054" y="1895793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 Management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B1A0CD-0E5A-423C-8944-3E0257174950}"/>
              </a:ext>
            </a:extLst>
          </p:cNvPr>
          <p:cNvSpPr/>
          <p:nvPr/>
        </p:nvSpPr>
        <p:spPr>
          <a:xfrm>
            <a:off x="6467059" y="5668764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Predictive Maintenance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E379B6-CC1F-4FE7-9C9A-DCF135C8E6B6}"/>
              </a:ext>
            </a:extLst>
          </p:cNvPr>
          <p:cNvSpPr/>
          <p:nvPr/>
        </p:nvSpPr>
        <p:spPr>
          <a:xfrm>
            <a:off x="6774479" y="2625713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Invoicing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60CE8E-358A-42A0-A54F-0042ADB00245}"/>
              </a:ext>
            </a:extLst>
          </p:cNvPr>
          <p:cNvSpPr/>
          <p:nvPr/>
        </p:nvSpPr>
        <p:spPr>
          <a:xfrm>
            <a:off x="8674798" y="3507077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4DD2D2-0170-48C1-B565-1AF99B910120}"/>
              </a:ext>
            </a:extLst>
          </p:cNvPr>
          <p:cNvSpPr/>
          <p:nvPr/>
        </p:nvSpPr>
        <p:spPr>
          <a:xfrm>
            <a:off x="7442840" y="1607761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Mobile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DC7488-DEF1-4141-8F95-C72677043A41}"/>
              </a:ext>
            </a:extLst>
          </p:cNvPr>
          <p:cNvSpPr/>
          <p:nvPr/>
        </p:nvSpPr>
        <p:spPr>
          <a:xfrm>
            <a:off x="8976320" y="5241294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Portals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66863F-E537-4C3D-B0D3-58009286078B}"/>
              </a:ext>
            </a:extLst>
          </p:cNvPr>
          <p:cNvSpPr/>
          <p:nvPr/>
        </p:nvSpPr>
        <p:spPr>
          <a:xfrm>
            <a:off x="286989" y="4529746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9F47F-81F2-4C8A-A66D-5B784B6DBE49}"/>
              </a:ext>
            </a:extLst>
          </p:cNvPr>
          <p:cNvSpPr/>
          <p:nvPr/>
        </p:nvSpPr>
        <p:spPr>
          <a:xfrm>
            <a:off x="2120990" y="2743973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E9D102-AF2E-4D8E-B9B8-38778B8B0639}"/>
              </a:ext>
            </a:extLst>
          </p:cNvPr>
          <p:cNvSpPr/>
          <p:nvPr/>
        </p:nvSpPr>
        <p:spPr>
          <a:xfrm>
            <a:off x="2953899" y="1733523"/>
            <a:ext cx="1368152" cy="576064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Collection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42418F-6B5F-498C-BAE3-B723888C68AC}"/>
              </a:ext>
            </a:extLst>
          </p:cNvPr>
          <p:cNvSpPr/>
          <p:nvPr/>
        </p:nvSpPr>
        <p:spPr>
          <a:xfrm>
            <a:off x="4807202" y="5529326"/>
            <a:ext cx="1368152" cy="5760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DBE00A2-5096-4071-8A91-BCF068F64865}"/>
              </a:ext>
            </a:extLst>
          </p:cNvPr>
          <p:cNvSpPr/>
          <p:nvPr/>
        </p:nvSpPr>
        <p:spPr>
          <a:xfrm>
            <a:off x="2855640" y="3309788"/>
            <a:ext cx="5271276" cy="1646809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Managing off-site workers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41948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F43-46E1-4CB8-AC4E-D481CD3B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Connected Field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A126-4949-40E7-8F76-8195FEE0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Builds on top of Field Service solution</a:t>
            </a:r>
          </a:p>
          <a:p>
            <a:pPr lvl="1"/>
            <a:r>
              <a:rPr lang="en-US" sz="2000" dirty="0"/>
              <a:t>Scheduling</a:t>
            </a:r>
          </a:p>
          <a:p>
            <a:pPr lvl="1"/>
            <a:r>
              <a:rPr lang="en-US" sz="2000" dirty="0"/>
              <a:t>Route optimization</a:t>
            </a:r>
          </a:p>
          <a:p>
            <a:pPr lvl="1"/>
            <a:r>
              <a:rPr lang="en-US" sz="2000" dirty="0"/>
              <a:t>Inventory management</a:t>
            </a:r>
          </a:p>
          <a:p>
            <a:pPr lvl="1"/>
            <a:r>
              <a:rPr lang="en-US" sz="2000" dirty="0"/>
              <a:t>Job tracking</a:t>
            </a:r>
          </a:p>
          <a:p>
            <a:pPr lvl="1"/>
            <a:r>
              <a:rPr lang="en-US" sz="2000" dirty="0"/>
              <a:t>Order management</a:t>
            </a:r>
          </a:p>
          <a:p>
            <a:pPr lvl="1"/>
            <a:r>
              <a:rPr lang="en-US" sz="2000" dirty="0"/>
              <a:t>Invoicing</a:t>
            </a:r>
          </a:p>
          <a:p>
            <a:pPr lvl="1"/>
            <a:r>
              <a:rPr lang="en-US" sz="2000" dirty="0"/>
              <a:t>Knowledge base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Requires Dynamics 365 &amp; Azure</a:t>
            </a:r>
          </a:p>
          <a:p>
            <a:pPr lvl="2"/>
            <a:r>
              <a:rPr lang="en-US" dirty="0"/>
              <a:t>Can be trials and/or different tenants</a:t>
            </a:r>
          </a:p>
          <a:p>
            <a:pPr lvl="2"/>
            <a:r>
              <a:rPr lang="en-US" dirty="0"/>
              <a:t>~Azure costs $200 month to keep running</a:t>
            </a:r>
          </a:p>
          <a:p>
            <a:pPr marL="0" indent="0">
              <a:buNone/>
            </a:pPr>
            <a:r>
              <a:rPr lang="en-US" sz="3000" dirty="0"/>
              <a:t>Available via App Source</a:t>
            </a:r>
          </a:p>
        </p:txBody>
      </p:sp>
      <p:pic>
        <p:nvPicPr>
          <p:cNvPr id="5122" name="Picture 2" descr="https://106c4.wpc.azureedge.net/80106C4/Gallery-Prod/cdn/2015-02-24/prod20161101-microsoft-windowsazure-gallery/mscrm.58666c7d-65ee-452d-8708-70b4d471d4c0.1.0.0/Icon/large.png">
            <a:extLst>
              <a:ext uri="{FF2B5EF4-FFF2-40B4-BE49-F238E27FC236}">
                <a16:creationId xmlns:a16="http://schemas.microsoft.com/office/drawing/2014/main" id="{39F75449-159E-4D0B-B59E-DF4A7C94B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367" y="36512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Field </a:t>
            </a:r>
            <a:br>
              <a:rPr lang="en-US" dirty="0"/>
            </a:br>
            <a:r>
              <a:rPr lang="en-US" dirty="0"/>
              <a:t>Service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50228-62D9-43D6-802C-06671AE8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9" y="132522"/>
            <a:ext cx="5904503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Field </a:t>
            </a:r>
            <a:br>
              <a:rPr lang="en-US" dirty="0"/>
            </a:br>
            <a:r>
              <a:rPr lang="en-US" dirty="0"/>
              <a:t>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Particle Cloud</a:t>
            </a:r>
          </a:p>
          <a:p>
            <a:r>
              <a:rPr lang="en-US" dirty="0"/>
              <a:t>IoT Hub</a:t>
            </a:r>
          </a:p>
          <a:p>
            <a:r>
              <a:rPr lang="en-US" dirty="0"/>
              <a:t>Stream Analytics</a:t>
            </a:r>
          </a:p>
          <a:p>
            <a:r>
              <a:rPr lang="en-US" dirty="0"/>
              <a:t>Azure SQL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Logic Apps</a:t>
            </a:r>
          </a:p>
          <a:p>
            <a:r>
              <a:rPr lang="en-US" dirty="0"/>
              <a:t>Service Bus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Dynamics 365</a:t>
            </a:r>
          </a:p>
        </p:txBody>
      </p:sp>
      <p:pic>
        <p:nvPicPr>
          <p:cNvPr id="2050" name="Picture 2" descr="Connected Field Service Component Architecture Diagram">
            <a:extLst>
              <a:ext uri="{FF2B5EF4-FFF2-40B4-BE49-F238E27FC236}">
                <a16:creationId xmlns:a16="http://schemas.microsoft.com/office/drawing/2014/main" id="{B0530ADF-8573-4435-B2A8-0D21B3D9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3" y="1825625"/>
            <a:ext cx="7612409" cy="318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327F-3170-4C40-A167-4CA6FB10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BA94-9B97-4473-8C99-13D79BC6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Analytics</a:t>
            </a:r>
          </a:p>
          <a:p>
            <a:pPr lvl="1"/>
            <a:r>
              <a:rPr lang="en-US" dirty="0"/>
              <a:t>Routes data to Azure SQL</a:t>
            </a:r>
          </a:p>
          <a:p>
            <a:pPr lvl="1"/>
            <a:r>
              <a:rPr lang="en-US" dirty="0"/>
              <a:t>Read static blob storage </a:t>
            </a:r>
          </a:p>
          <a:p>
            <a:pPr marL="457063" lvl="1" indent="0">
              <a:buNone/>
            </a:pPr>
            <a:r>
              <a:rPr lang="en-US" dirty="0"/>
              <a:t>   for threshold value</a:t>
            </a:r>
          </a:p>
          <a:p>
            <a:pPr lvl="1"/>
            <a:r>
              <a:rPr lang="en-US" dirty="0"/>
              <a:t>Sends to D365 when over</a:t>
            </a:r>
          </a:p>
          <a:p>
            <a:r>
              <a:rPr lang="en-US" dirty="0"/>
              <a:t>Logic &amp; Web Apps</a:t>
            </a:r>
          </a:p>
          <a:p>
            <a:pPr lvl="1"/>
            <a:r>
              <a:rPr lang="en-US" dirty="0"/>
              <a:t>Parse messages</a:t>
            </a:r>
          </a:p>
          <a:p>
            <a:pPr lvl="1"/>
            <a:r>
              <a:rPr lang="en-US" dirty="0"/>
              <a:t>Connect to D365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7696E-ABDA-4379-BAED-E8359EC3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52" y="182563"/>
            <a:ext cx="7079921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4B10-076B-47C5-88EC-9B6F4B93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Field Service – Short 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54FD-E0C6-4963-8582-8E761050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Meant to be a template (I assume)</a:t>
            </a:r>
          </a:p>
          <a:p>
            <a:r>
              <a:rPr lang="en-US" dirty="0"/>
              <a:t>Doesn’t actually connect to a device OOB</a:t>
            </a:r>
          </a:p>
          <a:p>
            <a:pPr lvl="1"/>
            <a:r>
              <a:rPr lang="en-US" dirty="0"/>
              <a:t>Does come with a nice thermostat simulator</a:t>
            </a:r>
          </a:p>
          <a:p>
            <a:r>
              <a:rPr lang="en-US" dirty="0"/>
              <a:t>Blob storage for blanket alert threshold value</a:t>
            </a:r>
          </a:p>
          <a:p>
            <a:r>
              <a:rPr lang="en-US" dirty="0"/>
              <a:t>Expensive to leave running</a:t>
            </a:r>
          </a:p>
          <a:p>
            <a:r>
              <a:rPr lang="en-US" dirty="0"/>
              <a:t>Install process needs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365127"/>
            <a:ext cx="4896390" cy="1325563"/>
          </a:xfrm>
        </p:spPr>
        <p:txBody>
          <a:bodyPr/>
          <a:lstStyle/>
          <a:p>
            <a:r>
              <a:rPr lang="en-US" dirty="0"/>
              <a:t>Connected Field </a:t>
            </a:r>
            <a:br>
              <a:rPr lang="en-US" dirty="0"/>
            </a:br>
            <a:r>
              <a:rPr lang="en-US" dirty="0"/>
              <a:t>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Particle Cloud</a:t>
            </a:r>
          </a:p>
          <a:p>
            <a:r>
              <a:rPr lang="en-US" dirty="0"/>
              <a:t>IoT Hub</a:t>
            </a:r>
          </a:p>
          <a:p>
            <a:r>
              <a:rPr lang="en-US" dirty="0"/>
              <a:t>Stream Analytics</a:t>
            </a:r>
          </a:p>
          <a:p>
            <a:r>
              <a:rPr lang="en-US" dirty="0"/>
              <a:t>Azure SQL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Logic Apps</a:t>
            </a:r>
          </a:p>
          <a:p>
            <a:r>
              <a:rPr lang="en-US" dirty="0"/>
              <a:t>Service Bus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Dynamics 365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EC63-39F0-4AAF-B2EF-3964B1FA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5" y="1628800"/>
            <a:ext cx="7611537" cy="3181794"/>
          </a:xfrm>
          <a:prstGeom prst="rect">
            <a:avLst/>
          </a:prstGeom>
        </p:spPr>
      </p:pic>
      <p:pic>
        <p:nvPicPr>
          <p:cNvPr id="6" name="Picture 2" descr="Connected Field Service Component Architecture Diagram">
            <a:extLst>
              <a:ext uri="{FF2B5EF4-FFF2-40B4-BE49-F238E27FC236}">
                <a16:creationId xmlns:a16="http://schemas.microsoft.com/office/drawing/2014/main" id="{88345419-ACD2-43B6-B5A7-1928C35C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65" y="1627632"/>
            <a:ext cx="7612409" cy="318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ADB9F3-A718-46FB-82C2-1131AEFE3910}"/>
              </a:ext>
            </a:extLst>
          </p:cNvPr>
          <p:cNvSpPr txBox="1">
            <a:spLocks/>
          </p:cNvSpPr>
          <p:nvPr/>
        </p:nvSpPr>
        <p:spPr>
          <a:xfrm>
            <a:off x="5663952" y="374200"/>
            <a:ext cx="32403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- Simplified</a:t>
            </a:r>
          </a:p>
        </p:txBody>
      </p:sp>
    </p:spTree>
    <p:extLst>
      <p:ext uri="{BB962C8B-B14F-4D97-AF65-F5344CB8AC3E}">
        <p14:creationId xmlns:p14="http://schemas.microsoft.com/office/powerpoint/2010/main" val="4264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684</Words>
  <Application>Microsoft Office PowerPoint</Application>
  <PresentationFormat>Widescreen</PresentationFormat>
  <Paragraphs>203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Semibold</vt:lpstr>
      <vt:lpstr>Office Theme</vt:lpstr>
      <vt:lpstr>Roll Your Own Connected Field Service With Particle IoT</vt:lpstr>
      <vt:lpstr>Jason Lattimer</vt:lpstr>
      <vt:lpstr>What Is Field Service?</vt:lpstr>
      <vt:lpstr>Dynamics 365 Connected Field Service</vt:lpstr>
      <vt:lpstr>Connected Field  Service Architecture</vt:lpstr>
      <vt:lpstr>Connected Field  Service Architecture</vt:lpstr>
      <vt:lpstr>Key Points</vt:lpstr>
      <vt:lpstr>Connected Field Service – Short Comings</vt:lpstr>
      <vt:lpstr>Connected Field  Service Architecture</vt:lpstr>
      <vt:lpstr>Key Points</vt:lpstr>
      <vt:lpstr>Azure IoT Hub</vt:lpstr>
      <vt:lpstr>Azure Service Bus - Queue</vt:lpstr>
      <vt:lpstr>Logic Apps</vt:lpstr>
      <vt:lpstr>                 All-In-One IoT Platform</vt:lpstr>
      <vt:lpstr>Hardware</vt:lpstr>
      <vt:lpstr>Hardware</vt:lpstr>
      <vt:lpstr>Hardware Investment $100-120 USD</vt:lpstr>
      <vt:lpstr>Particle.io – Particle Cloud</vt:lpstr>
      <vt:lpstr>Particle Development</vt:lpstr>
      <vt:lpstr>Particle Development – Cloud</vt:lpstr>
      <vt:lpstr>Particle Development – Firmware</vt:lpstr>
      <vt:lpstr>Size Matters</vt:lpstr>
      <vt:lpstr>Demo &amp; Code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 Lattimer</dc:creator>
  <cp:lastModifiedBy>Jason W Lattimer</cp:lastModifiedBy>
  <cp:revision>3</cp:revision>
  <dcterms:created xsi:type="dcterms:W3CDTF">2018-08-08T14:07:22Z</dcterms:created>
  <dcterms:modified xsi:type="dcterms:W3CDTF">2018-08-08T14:30:23Z</dcterms:modified>
</cp:coreProperties>
</file>