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3"/>
  </p:notesMasterIdLst>
  <p:handoutMasterIdLst>
    <p:handoutMasterId r:id="rId34"/>
  </p:handoutMasterIdLst>
  <p:sldIdLst>
    <p:sldId id="1384" r:id="rId5"/>
    <p:sldId id="1426" r:id="rId6"/>
    <p:sldId id="1402" r:id="rId7"/>
    <p:sldId id="1414" r:id="rId8"/>
    <p:sldId id="1405" r:id="rId9"/>
    <p:sldId id="1406" r:id="rId10"/>
    <p:sldId id="1410" r:id="rId11"/>
    <p:sldId id="1411" r:id="rId12"/>
    <p:sldId id="1407" r:id="rId13"/>
    <p:sldId id="1404" r:id="rId14"/>
    <p:sldId id="1423" r:id="rId15"/>
    <p:sldId id="1409" r:id="rId16"/>
    <p:sldId id="1424" r:id="rId17"/>
    <p:sldId id="1425" r:id="rId18"/>
    <p:sldId id="1417" r:id="rId19"/>
    <p:sldId id="1422" r:id="rId20"/>
    <p:sldId id="1416" r:id="rId21"/>
    <p:sldId id="1421" r:id="rId22"/>
    <p:sldId id="1418" r:id="rId23"/>
    <p:sldId id="1419" r:id="rId24"/>
    <p:sldId id="1427" r:id="rId25"/>
    <p:sldId id="1428" r:id="rId26"/>
    <p:sldId id="1429" r:id="rId27"/>
    <p:sldId id="1430" r:id="rId28"/>
    <p:sldId id="1431" r:id="rId29"/>
    <p:sldId id="1432" r:id="rId30"/>
    <p:sldId id="1433" r:id="rId31"/>
    <p:sldId id="1373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073DAE3-B461-442F-A3D3-6642BD875E45}">
          <p14:sldIdLst>
            <p14:sldId id="1384"/>
            <p14:sldId id="1426"/>
            <p14:sldId id="1402"/>
            <p14:sldId id="1414"/>
            <p14:sldId id="1405"/>
            <p14:sldId id="1406"/>
            <p14:sldId id="1410"/>
            <p14:sldId id="1411"/>
            <p14:sldId id="1407"/>
            <p14:sldId id="1404"/>
            <p14:sldId id="1423"/>
            <p14:sldId id="1409"/>
            <p14:sldId id="1424"/>
            <p14:sldId id="1425"/>
            <p14:sldId id="1417"/>
            <p14:sldId id="1422"/>
            <p14:sldId id="1416"/>
            <p14:sldId id="1421"/>
            <p14:sldId id="1418"/>
            <p14:sldId id="1419"/>
            <p14:sldId id="1427"/>
            <p14:sldId id="1428"/>
            <p14:sldId id="1429"/>
            <p14:sldId id="1430"/>
            <p14:sldId id="1431"/>
            <p14:sldId id="1432"/>
            <p14:sldId id="1433"/>
            <p14:sldId id="1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Auri Mathisen" initials="AM" lastIdx="1" clrIdx="7">
    <p:extLst>
      <p:ext uri="{19B8F6BF-5375-455C-9EA6-DF929625EA0E}">
        <p15:presenceInfo xmlns:p15="http://schemas.microsoft.com/office/powerpoint/2012/main" userId="S-1-5-21-383413107-1061881802-891584314-12534" providerId="AD"/>
      </p:ext>
    </p:extLst>
  </p:cmAuthor>
  <p:cmAuthor id="1" name="Mary Feil-Jacobs" initials="MFJ" lastIdx="43" clrIdx="1"/>
  <p:cmAuthor id="8" name="Judi Lee" initials="JL" lastIdx="3" clrIdx="8">
    <p:extLst>
      <p:ext uri="{19B8F6BF-5375-455C-9EA6-DF929625EA0E}">
        <p15:presenceInfo xmlns:p15="http://schemas.microsoft.com/office/powerpoint/2012/main" userId="S-1-5-21-383413107-1061881802-891584314-9954" providerId="AD"/>
      </p:ext>
    </p:extLst>
  </p:cmAuthor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9" name="David Griffith" initials="DG" lastIdx="3" clrIdx="9">
    <p:extLst>
      <p:ext uri="{19B8F6BF-5375-455C-9EA6-DF929625EA0E}">
        <p15:presenceInfo xmlns:p15="http://schemas.microsoft.com/office/powerpoint/2012/main" userId="S-1-5-21-383413107-1061881802-891584314-4667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6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  <p:cmAuthor id="5" name="Christen Anderson" initials="CA" lastIdx="25" clrIdx="5">
    <p:extLst>
      <p:ext uri="{19B8F6BF-5375-455C-9EA6-DF929625EA0E}">
        <p15:presenceInfo xmlns:p15="http://schemas.microsoft.com/office/powerpoint/2012/main" userId="Christen Anderson" providerId="None"/>
      </p:ext>
    </p:extLst>
  </p:cmAuthor>
  <p:cmAuthor id="6" name="Delaney Freer" initials="DF" lastIdx="16" clrIdx="6">
    <p:extLst>
      <p:ext uri="{19B8F6BF-5375-455C-9EA6-DF929625EA0E}">
        <p15:presenceInfo xmlns:p15="http://schemas.microsoft.com/office/powerpoint/2012/main" userId="4a46fd6c6e3be6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0"/>
    <a:srgbClr val="1E275C"/>
    <a:srgbClr val="E6E6E6"/>
    <a:srgbClr val="0095C8"/>
    <a:srgbClr val="E1B81C"/>
    <a:srgbClr val="E4002B"/>
    <a:srgbClr val="002060"/>
    <a:srgbClr val="84BD00"/>
    <a:srgbClr val="20BD00"/>
    <a:srgbClr val="279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800EB-D2A7-4E2F-BC05-114A957975D3}" v="411" dt="2019-03-25T12:37:04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62" autoAdjust="0"/>
  </p:normalViewPr>
  <p:slideViewPr>
    <p:cSldViewPr>
      <p:cViewPr varScale="1">
        <p:scale>
          <a:sx n="65" d="100"/>
          <a:sy n="65" d="100"/>
        </p:scale>
        <p:origin x="72" y="6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130" d="100"/>
          <a:sy n="130" d="100"/>
        </p:scale>
        <p:origin x="2064" y="-11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CRMUG Summit 2017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8CAF0-866C-41B3-A854-572A2A51FA6A}" type="datetime8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3/25/2019 8:54 AM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CRMUG Summit 2017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58EF5B-311B-4148-8831-2D28534D49CD}" type="datetime8">
              <a:rPr lang="en-US" smtClean="0"/>
              <a:t>3/25/2019 8:54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7C6B1E4-98EC-4312-8FF0-D36B8081355F}" type="datetime8">
              <a:rPr lang="en-US" smtClean="0"/>
              <a:t>3/25/2019 8:54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4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7C6B1E4-98EC-4312-8FF0-D36B8081355F}" type="datetime8">
              <a:rPr lang="en-US" smtClean="0"/>
              <a:t>3/25/2019 8:54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CRMUG Summit EMEA 2017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556E838-DEE2-42EF-A6FF-195B0612DDBE}" type="datetime8">
              <a:rPr lang="en-US" smtClean="0"/>
              <a:t>3/25/2019 8:54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8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CRMUG Summit EMEA 2017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556E838-DEE2-42EF-A6FF-195B0612DDBE}" type="datetime8">
              <a:rPr lang="en-US" smtClean="0"/>
              <a:t>3/25/2019 8:54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3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F755C18-E55A-414E-AC9F-199608F14225}" type="datetime8">
              <a:rPr lang="en-US" smtClean="0">
                <a:solidFill>
                  <a:prstClr val="black"/>
                </a:solidFill>
              </a:rPr>
              <a:t>3/25/2019 8:54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5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-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83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orient="horz" pos="10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8237" y="1938"/>
            <a:ext cx="6216650" cy="6992587"/>
          </a:xfrm>
          <a:blipFill>
            <a:blip r:embed="rId3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effectLst/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5029201" cy="738664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</p:spTree>
    <p:extLst>
      <p:ext uri="{BB962C8B-B14F-4D97-AF65-F5344CB8AC3E}">
        <p14:creationId xmlns:p14="http://schemas.microsoft.com/office/powerpoint/2010/main" val="4125682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Right Photo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8237" y="1938"/>
            <a:ext cx="6216650" cy="6992587"/>
          </a:xfrm>
          <a:blipFill>
            <a:blip r:embed="rId3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effectLst/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5029201" cy="738664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</p:spTree>
    <p:extLst>
      <p:ext uri="{BB962C8B-B14F-4D97-AF65-F5344CB8AC3E}">
        <p14:creationId xmlns:p14="http://schemas.microsoft.com/office/powerpoint/2010/main" val="224084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929" y="1668462"/>
            <a:ext cx="11432274" cy="9175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31837" y="2594345"/>
            <a:ext cx="11430000" cy="1995931"/>
          </a:xfrm>
        </p:spPr>
        <p:txBody>
          <a:bodyPr/>
          <a:lstStyle>
            <a:lvl1pPr marL="0" indent="0">
              <a:buNone/>
              <a:defRPr sz="33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_colo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3">
            <a:extLst>
              <a:ext uri="{FF2B5EF4-FFF2-40B4-BE49-F238E27FC236}">
                <a16:creationId xmlns:a16="http://schemas.microsoft.com/office/drawing/2014/main" id="{C07160F8-22D1-4D5D-834C-C9C3715927B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© 2019 Dynamic Communities.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8096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731927" y="1687566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000" spc="-51" baseline="0">
                <a:solidFill>
                  <a:srgbClr val="1E275C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730248" y="3503664"/>
            <a:ext cx="6635751" cy="118870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0984">
                      <a:schemeClr val="tx1"/>
                    </a:gs>
                    <a:gs pos="74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2DC5A-FA40-466F-9392-371D4E5740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731837" y="1668462"/>
            <a:ext cx="6634162" cy="960263"/>
          </a:xfrm>
        </p:spPr>
        <p:txBody>
          <a:bodyPr lIns="182880" tIns="146304" rIns="182880" bIns="146304"/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8667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9864" y="2582862"/>
            <a:ext cx="11424339" cy="2092881"/>
          </a:xfrm>
        </p:spPr>
        <p:txBody>
          <a:bodyPr wrap="square"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2-color Non-bullet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880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2-color Non-bullet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bg1"/>
                </a:solidFill>
              </a:defRPr>
            </a:lvl3pPr>
            <a:lvl4pPr marL="460375" indent="0">
              <a:buNone/>
              <a:defRPr>
                <a:solidFill>
                  <a:schemeClr val="bg1"/>
                </a:solidFill>
              </a:defRPr>
            </a:lvl4pPr>
            <a:lvl5pPr marL="685800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bg1"/>
                </a:solidFill>
              </a:defRPr>
            </a:lvl3pPr>
            <a:lvl4pPr marL="460375" indent="0">
              <a:buNone/>
              <a:defRPr>
                <a:solidFill>
                  <a:schemeClr val="bg1"/>
                </a:solidFill>
              </a:defRPr>
            </a:lvl4pPr>
            <a:lvl5pPr marL="685800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08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754062"/>
            <a:ext cx="11277600" cy="917575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1668462"/>
            <a:ext cx="3581400" cy="195745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400" spc="-1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22837" y="1668462"/>
            <a:ext cx="6858000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754062"/>
            <a:ext cx="6565073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99320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927" y="754062"/>
            <a:ext cx="11432276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31836" y="1671639"/>
            <a:ext cx="11430001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 hidden="1"/>
          <p:cNvGrpSpPr/>
          <p:nvPr userDrawn="1"/>
        </p:nvGrpSpPr>
        <p:grpSpPr>
          <a:xfrm>
            <a:off x="12619037" y="0"/>
            <a:ext cx="952400" cy="5766965"/>
            <a:chOff x="12618968" y="0"/>
            <a:chExt cx="952400" cy="5766965"/>
          </a:xfrm>
        </p:grpSpPr>
        <p:grpSp>
          <p:nvGrpSpPr>
            <p:cNvPr id="6" name="Group 5"/>
            <p:cNvGrpSpPr/>
            <p:nvPr userDrawn="1"/>
          </p:nvGrpSpPr>
          <p:grpSpPr>
            <a:xfrm rot="5400000">
              <a:off x="11582060" y="1045295"/>
              <a:ext cx="2703053" cy="629235"/>
              <a:chOff x="1586734" y="4543426"/>
              <a:chExt cx="2703053" cy="629235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G:0 B:77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R:5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G:124 B:193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Red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ea typeface="Segoe UI" pitchFamily="34" charset="0"/>
                    <a:cs typeface="Segoe UI" pitchFamily="34" charset="0"/>
                  </a:rPr>
                  <a:t>R:237</a:t>
                </a:r>
                <a:r>
                  <a:rPr lang="en-US" sz="500" baseline="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ea typeface="Segoe UI" pitchFamily="34" charset="0"/>
                    <a:cs typeface="Segoe UI" pitchFamily="34" charset="0"/>
                  </a:rPr>
                  <a:t> G:38 B:36</a:t>
                </a:r>
                <a:endParaRPr lang="en-US" sz="500" dirty="0">
                  <a:gradFill>
                    <a:gsLst>
                      <a:gs pos="28302">
                        <a:schemeClr val="bg1"/>
                      </a:gs>
                      <a:gs pos="67000">
                        <a:schemeClr val="bg1"/>
                      </a:gs>
                    </a:gsLst>
                    <a:lin ang="5400000" scaled="1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1586734" y="4882895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Gold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R:254</a:t>
                </a:r>
                <a:r>
                  <a:rPr lang="en-US" sz="500" baseline="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G:197 B:35</a:t>
                </a:r>
                <a:endParaRPr lang="en-US" sz="500" dirty="0">
                  <a:gradFill>
                    <a:gsLst>
                      <a:gs pos="4717">
                        <a:schemeClr val="tx1"/>
                      </a:gs>
                      <a:gs pos="36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9857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186 G:216 B:10</a:t>
                </a:r>
                <a:endParaRPr lang="en-US" sz="500" dirty="0">
                  <a:gradFill>
                    <a:gsLst>
                      <a:gs pos="7547">
                        <a:schemeClr val="tx1"/>
                      </a:gs>
                      <a:gs pos="28302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Teal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</a:t>
                </a:r>
                <a:r>
                  <a:rPr lang="en-US" sz="500" baseline="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G:130 B:114</a:t>
                </a:r>
                <a:endParaRPr lang="en-US" sz="500" dirty="0">
                  <a:gradFill>
                    <a:gsLst>
                      <a:gs pos="76415">
                        <a:schemeClr val="bg1"/>
                      </a:gs>
                      <a:gs pos="52000">
                        <a:schemeClr val="bg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dirty="0">
                    <a:gradFill>
                      <a:gsLst>
                        <a:gs pos="16981">
                          <a:schemeClr val="tx1"/>
                        </a:gs>
                        <a:gs pos="48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dirty="0">
                    <a:gradFill>
                      <a:gsLst>
                        <a:gs pos="16981">
                          <a:schemeClr val="tx1"/>
                        </a:gs>
                        <a:gs pos="48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004B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Teal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G:75 B:80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R:150</a:t>
                </a:r>
                <a:r>
                  <a:rPr lang="en-US" sz="500" baseline="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G:150 B:150</a:t>
                </a:r>
                <a:endParaRPr lang="en-US" sz="500" dirty="0">
                  <a:gradFill>
                    <a:gsLst>
                      <a:gs pos="2830">
                        <a:schemeClr val="bg2">
                          <a:lumMod val="10000"/>
                        </a:schemeClr>
                      </a:gs>
                      <a:gs pos="16981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1" r:id="rId2"/>
    <p:sldLayoutId id="2147484241" r:id="rId3"/>
    <p:sldLayoutId id="2147484297" r:id="rId4"/>
    <p:sldLayoutId id="2147484344" r:id="rId5"/>
    <p:sldLayoutId id="2147484345" r:id="rId6"/>
    <p:sldLayoutId id="2147484247" r:id="rId7"/>
    <p:sldLayoutId id="2147484249" r:id="rId8"/>
    <p:sldLayoutId id="2147484308" r:id="rId9"/>
    <p:sldLayoutId id="2147484264" r:id="rId10"/>
    <p:sldLayoutId id="2147484310" r:id="rId11"/>
    <p:sldLayoutId id="2147484343" r:id="rId12"/>
    <p:sldLayoutId id="2147484260" r:id="rId13"/>
    <p:sldLayoutId id="2147484299" r:id="rId14"/>
    <p:sldLayoutId id="2147484263" r:id="rId1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33" userDrawn="1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40" userDrawn="1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docs.microsoft.com/en-us/azure/bot-service/bot-builder-channeldata?view=azure-bot-service-4.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cdesignerbeta.azurewebsites.net/" TargetMode="External"/><Relationship Id="rId2" Type="http://schemas.openxmlformats.org/officeDocument/2006/relationships/hyperlink" Target="https://docs.microsoft.com/en-us/adaptive-cards/getting-started/bot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Objects/POUGSummitEMEAChat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sentialschools.org/join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xxxx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qnamaker.ai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hyperlink" Target="https://commons.wikimedia.org/wiki/File:Gnome-stock_person_bot2.svg" TargetMode="External"/><Relationship Id="rId7" Type="http://schemas.openxmlformats.org/officeDocument/2006/relationships/hyperlink" Target="http://harishanswers.blogspot.com/2010/03/make-folder-invisible-cool-computer.html" TargetMode="External"/><Relationship Id="rId12" Type="http://schemas.openxmlformats.org/officeDocument/2006/relationships/hyperlink" Target="http://www.teinteresasaber.com/2012/03/ligar-cortesmente-al-chatear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2.jpg"/><Relationship Id="rId5" Type="http://schemas.openxmlformats.org/officeDocument/2006/relationships/hyperlink" Target="https://en.wikipedia.org/wiki/Microsoft_Teams" TargetMode="External"/><Relationship Id="rId10" Type="http://schemas.openxmlformats.org/officeDocument/2006/relationships/hyperlink" Target="http://www.pngall.com/www-png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hyperlink" Target="https://commons.wikimedia.org/wiki/File:Microsoft_Excel_2013_logo_with_background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837" y="1668462"/>
            <a:ext cx="7954962" cy="2179058"/>
          </a:xfrm>
        </p:spPr>
        <p:txBody>
          <a:bodyPr/>
          <a:lstStyle/>
          <a:p>
            <a:r>
              <a:rPr lang="en-US" dirty="0"/>
              <a:t>Bots, Bots, and More Bots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6500AC-7A55-481F-98D1-4C7B2E0E1109}"/>
              </a:ext>
            </a:extLst>
          </p:cNvPr>
          <p:cNvSpPr txBox="1">
            <a:spLocks/>
          </p:cNvSpPr>
          <p:nvPr/>
        </p:nvSpPr>
        <p:spPr>
          <a:xfrm>
            <a:off x="731836" y="3847520"/>
            <a:ext cx="7954963" cy="167856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Lets build a chat bot today</a:t>
            </a:r>
          </a:p>
        </p:txBody>
      </p:sp>
    </p:spTree>
    <p:extLst>
      <p:ext uri="{BB962C8B-B14F-4D97-AF65-F5344CB8AC3E}">
        <p14:creationId xmlns:p14="http://schemas.microsoft.com/office/powerpoint/2010/main" val="39701685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CF78-E20D-430F-A7C5-B63CE21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058862"/>
            <a:ext cx="3886199" cy="6389441"/>
          </a:xfrm>
        </p:spPr>
        <p:txBody>
          <a:bodyPr/>
          <a:lstStyle/>
          <a:p>
            <a:r>
              <a:rPr lang="en-US" dirty="0"/>
              <a:t>Lets Deploy</a:t>
            </a:r>
            <a:br>
              <a:rPr lang="en-US" dirty="0"/>
            </a:br>
            <a:r>
              <a:rPr lang="en-US" dirty="0"/>
              <a:t>Chat Bot</a:t>
            </a:r>
            <a:br>
              <a:rPr lang="en-US" dirty="0"/>
            </a:br>
            <a:r>
              <a:rPr lang="en-US" dirty="0"/>
              <a:t>(live demo)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8809-756B-4871-83A5-1945DA61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037" y="373062"/>
            <a:ext cx="5791200" cy="60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2888F-4B03-4EBF-AE7B-0953FD66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7" y="296862"/>
            <a:ext cx="11432276" cy="917575"/>
          </a:xfrm>
        </p:spPr>
        <p:txBody>
          <a:bodyPr/>
          <a:lstStyle/>
          <a:p>
            <a:r>
              <a:rPr lang="en-US" dirty="0"/>
              <a:t>Chat Bot – components?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B98BF-9092-4EAE-9C7E-B2A547FB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1135062"/>
            <a:ext cx="9455636" cy="4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548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CF78-E20D-430F-A7C5-B63CE21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677862"/>
            <a:ext cx="3581400" cy="5960245"/>
          </a:xfrm>
        </p:spPr>
        <p:txBody>
          <a:bodyPr/>
          <a:lstStyle/>
          <a:p>
            <a:r>
              <a:rPr lang="en-US" dirty="0"/>
              <a:t>Lets</a:t>
            </a:r>
            <a:br>
              <a:rPr lang="en-US" dirty="0"/>
            </a:br>
            <a:r>
              <a:rPr lang="en-US" dirty="0"/>
              <a:t>Deploy</a:t>
            </a:r>
            <a:br>
              <a:rPr lang="en-US" dirty="0"/>
            </a:br>
            <a:r>
              <a:rPr lang="en-US" dirty="0"/>
              <a:t>QnA Maker</a:t>
            </a:r>
            <a:br>
              <a:rPr lang="en-US" dirty="0"/>
            </a:br>
            <a:r>
              <a:rPr lang="en-US" dirty="0"/>
              <a:t>(live demo)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5D463-8627-4DE9-BCC9-758C5B4C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37" y="2354262"/>
            <a:ext cx="8199438" cy="18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2888F-4B03-4EBF-AE7B-0953FD66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7" y="296862"/>
            <a:ext cx="11432276" cy="917575"/>
          </a:xfrm>
        </p:spPr>
        <p:txBody>
          <a:bodyPr/>
          <a:lstStyle/>
          <a:p>
            <a:r>
              <a:rPr lang="en-US" dirty="0"/>
              <a:t>QnA Maker – components?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355C2C-72C7-48DC-9C55-9B3BC10F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42" y="1414355"/>
            <a:ext cx="9512789" cy="4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473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C85B5F-ACD1-4531-95FD-7B173107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220662"/>
            <a:ext cx="11432276" cy="917575"/>
          </a:xfrm>
        </p:spPr>
        <p:txBody>
          <a:bodyPr/>
          <a:lstStyle/>
          <a:p>
            <a:r>
              <a:rPr lang="en-US" dirty="0"/>
              <a:t>Chatbot -&gt; QnA maker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CB1B3-6E50-4455-8D98-A9C43422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7" y="1827126"/>
            <a:ext cx="8814253" cy="3340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193F0-B51B-4358-8203-F6D1B66F9125}"/>
              </a:ext>
            </a:extLst>
          </p:cNvPr>
          <p:cNvSpPr txBox="1"/>
          <p:nvPr/>
        </p:nvSpPr>
        <p:spPr>
          <a:xfrm>
            <a:off x="808037" y="1138237"/>
            <a:ext cx="454528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In chat bot, properties, specify:</a:t>
            </a:r>
          </a:p>
        </p:txBody>
      </p:sp>
    </p:spTree>
    <p:extLst>
      <p:ext uri="{BB962C8B-B14F-4D97-AF65-F5344CB8AC3E}">
        <p14:creationId xmlns:p14="http://schemas.microsoft.com/office/powerpoint/2010/main" val="4296043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D6C4-D844-4C32-82CF-1EE15B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QnA Maker – Tip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B949-9B4B-4E05-BFC0-DDF11DCFB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437" y="1592262"/>
            <a:ext cx="10210800" cy="39580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Decide WHERE is the master – QnA maker OR outside QnA maker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You an mix types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URL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CSV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EXCEL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…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512A5-3208-44DC-886D-27229B1D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37" y="2811462"/>
            <a:ext cx="7781769" cy="36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613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D6C4-D844-4C32-82CF-1EE15B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QnA Maker – Tip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B949-9B4B-4E05-BFC0-DDF11DCFB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437" y="1592262"/>
            <a:ext cx="11506200" cy="38841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Built in editor is very useful – but careful with URL sources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Refreshing from URL WILL wipe all changes done via editor on that knowledge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BA062-2C89-462E-9531-1A6F6CBD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20" y="2185920"/>
            <a:ext cx="9877718" cy="2277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92CB1-BFFE-498B-93AD-1DF37F09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5513288"/>
            <a:ext cx="10370083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190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D6C4-D844-4C32-82CF-1EE15B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QnA Maker – Tip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B949-9B4B-4E05-BFC0-DDF11DCFB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437" y="1592262"/>
            <a:ext cx="10210800" cy="52506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Use active learning for internal bots – external 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Explicit learning – ask the user when very close multiple matches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EF4A6-3755-4A60-927A-FFD57D16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37" y="2092427"/>
            <a:ext cx="6699905" cy="1976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C04E2E-5C7C-4E9D-BD14-3870AA6E9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37" y="4490180"/>
            <a:ext cx="6222292" cy="23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065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D6C4-D844-4C32-82CF-1EE15B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QnA Maker – Tip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B949-9B4B-4E05-BFC0-DDF11DCFB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531" y="1820862"/>
            <a:ext cx="10210800" cy="30469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Implicit learning – behind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scenes based on previous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questions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You get to see the implicit learning and approve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docs.microsoft.com/en-us/azure/cognitive-services/qnamaker/media/improve-knowledge-base/accept-active-learning-suggestions.png#lightbox">
            <a:extLst>
              <a:ext uri="{FF2B5EF4-FFF2-40B4-BE49-F238E27FC236}">
                <a16:creationId xmlns:a16="http://schemas.microsoft.com/office/drawing/2014/main" id="{5ECF9C8F-CE44-487D-952B-35F13E8F9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7" y="5241925"/>
            <a:ext cx="1039354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D80585-029B-4C33-8743-B6C3191E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3573462"/>
            <a:ext cx="10165440" cy="14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104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D6C4-D844-4C32-82CF-1EE15B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QnA Maker – Tip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B949-9B4B-4E05-BFC0-DDF11DCFB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437" y="1592262"/>
            <a:ext cx="10210800" cy="61185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Scaling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QnA Maker – only has 2 tiers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Max 3 transactions/sec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If we need more need to ‘double up’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Two bots – each tied to its own QnA Maker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Load balance traffic in front of web app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Scale search service – faster / more indexes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Tip – free search service can NOT be scaled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3DF88-FCEB-4451-85ED-462BB1C0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37" y="773303"/>
            <a:ext cx="3733992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580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656" y="387647"/>
            <a:ext cx="11277600" cy="917575"/>
          </a:xfrm>
        </p:spPr>
        <p:txBody>
          <a:bodyPr/>
          <a:lstStyle/>
          <a:p>
            <a:r>
              <a:rPr lang="en-US" sz="5400" dirty="0"/>
              <a:t>Speakers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E8EBE2-0515-4E2E-BBF8-E5CAAC9A8031}"/>
              </a:ext>
            </a:extLst>
          </p:cNvPr>
          <p:cNvSpPr/>
          <p:nvPr/>
        </p:nvSpPr>
        <p:spPr bwMode="auto">
          <a:xfrm>
            <a:off x="3265487" y="1897062"/>
            <a:ext cx="1924050" cy="19586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3853850-D510-4EFF-89EC-CEF0F8656A8F}"/>
              </a:ext>
            </a:extLst>
          </p:cNvPr>
          <p:cNvSpPr txBox="1">
            <a:spLocks/>
          </p:cNvSpPr>
          <p:nvPr/>
        </p:nvSpPr>
        <p:spPr>
          <a:xfrm>
            <a:off x="6636544" y="3954462"/>
            <a:ext cx="3468686" cy="1071062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Jason Lattimer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Development Manager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PowerObjects, an HCL Company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AFEDD0-D166-40A8-97AB-1546D65C43E6}"/>
              </a:ext>
            </a:extLst>
          </p:cNvPr>
          <p:cNvSpPr/>
          <p:nvPr/>
        </p:nvSpPr>
        <p:spPr bwMode="auto">
          <a:xfrm>
            <a:off x="7285037" y="1897062"/>
            <a:ext cx="1924050" cy="19586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1942DDB-841E-4F57-9FD7-13A4829772C4}"/>
              </a:ext>
            </a:extLst>
          </p:cNvPr>
          <p:cNvSpPr txBox="1">
            <a:spLocks/>
          </p:cNvSpPr>
          <p:nvPr/>
        </p:nvSpPr>
        <p:spPr>
          <a:xfrm>
            <a:off x="2672557" y="3954462"/>
            <a:ext cx="3468686" cy="1071062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Alex Fagundes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Director / Chief Architect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PowerObjects, an HCL Company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578A0-5474-4B4F-9A5E-CD1BF9AC0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70"/>
          <a:stretch/>
        </p:blipFill>
        <p:spPr>
          <a:xfrm>
            <a:off x="3248429" y="1706760"/>
            <a:ext cx="2316942" cy="21983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45BA9-E3ED-4074-A283-757CCE730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949" y="1763304"/>
            <a:ext cx="2024225" cy="21983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5654844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D6C4-D844-4C32-82CF-1EE15B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QnA Maker – Tip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B949-9B4B-4E05-BFC0-DDF11DCFB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437" y="1592262"/>
            <a:ext cx="10210800" cy="26037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Backup!  Take backups before major changes / tweaks / etc.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Exports ALL sources – csv, excel, data from URL, etc. into single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2" name="Picture 4" descr="C:\Users\alex\AppData\Local\Temp\SNAGHTML150f613c.PNG">
            <a:extLst>
              <a:ext uri="{FF2B5EF4-FFF2-40B4-BE49-F238E27FC236}">
                <a16:creationId xmlns:a16="http://schemas.microsoft.com/office/drawing/2014/main" id="{597A08CF-CBD3-412A-835F-03404352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18" y="2970684"/>
            <a:ext cx="9905176" cy="296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005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E6E0-6AFA-4576-9268-228D8E62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1668462"/>
            <a:ext cx="3581400" cy="2843855"/>
          </a:xfrm>
        </p:spPr>
        <p:txBody>
          <a:bodyPr/>
          <a:lstStyle/>
          <a:p>
            <a:r>
              <a:rPr lang="en-US" dirty="0"/>
              <a:t>CRMUG</a:t>
            </a:r>
            <a:br>
              <a:rPr lang="en-US" dirty="0"/>
            </a:br>
            <a:r>
              <a:rPr lang="en-US" dirty="0"/>
              <a:t>FAQ Bot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C18BE-31C5-43BD-9119-59BB3BD2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546" y="1375646"/>
            <a:ext cx="6868218" cy="42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49EFFF-5A7B-42A5-BBA3-3A630D54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Base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E42AA-D28F-42B8-B578-088321B7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37" y="1820862"/>
            <a:ext cx="10000000" cy="27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CE91B-5E38-41D5-9C80-A929FEB20257}"/>
              </a:ext>
            </a:extLst>
          </p:cNvPr>
          <p:cNvSpPr txBox="1"/>
          <p:nvPr/>
        </p:nvSpPr>
        <p:spPr>
          <a:xfrm>
            <a:off x="1218237" y="4716462"/>
            <a:ext cx="5152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Need Visual Studio 2017 / 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A13AC-1461-4BEE-99A0-D3A250A5D7EB}"/>
              </a:ext>
            </a:extLst>
          </p:cNvPr>
          <p:cNvSpPr txBox="1"/>
          <p:nvPr/>
        </p:nvSpPr>
        <p:spPr>
          <a:xfrm>
            <a:off x="4177763" y="3268660"/>
            <a:ext cx="358140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Produces .NET code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D3AC8E7-BF24-4DE3-A250-427D0AFE3309}"/>
              </a:ext>
            </a:extLst>
          </p:cNvPr>
          <p:cNvSpPr/>
          <p:nvPr/>
        </p:nvSpPr>
        <p:spPr bwMode="auto">
          <a:xfrm>
            <a:off x="3690490" y="3380815"/>
            <a:ext cx="609600" cy="320457"/>
          </a:xfrm>
          <a:prstGeom prst="leftArrow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104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76AD6-B7F6-445D-9A06-AB2215721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64" y="2582862"/>
            <a:ext cx="11424339" cy="12926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1E60"/>
                </a:solidFill>
              </a:rPr>
              <a:t>Make sure you’re looking at SDK v4 documentation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F86D9-AC3D-4642-B518-FABBAEE2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Bots - Tip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E303A-6D4D-41B2-A653-86C6B94C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27" y="3875524"/>
            <a:ext cx="9047619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1632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76AD6-B7F6-445D-9A06-AB2215721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64" y="2582862"/>
            <a:ext cx="11424339" cy="30746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1E60"/>
                </a:solidFill>
              </a:rPr>
              <a:t>Not all channels support all features</a:t>
            </a:r>
          </a:p>
          <a:p>
            <a:pPr marL="0" indent="0">
              <a:buNone/>
            </a:pPr>
            <a:r>
              <a:rPr lang="en-US" dirty="0">
                <a:solidFill>
                  <a:srgbClr val="001E60"/>
                </a:solidFill>
              </a:rPr>
              <a:t>Some channels have specific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https://docs.microsoft.com/en-us/azure/bot-service/bot-builder-channeldata?view=azure-bot-service-4.0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F86D9-AC3D-4642-B518-FABBAEE2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Bots - Tip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38FD5-47AB-4A4F-8EDB-837E7739F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64" y="3878262"/>
            <a:ext cx="4933333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17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8A0E1-62B7-47FB-A795-4F9BE7FFD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64" y="2582862"/>
            <a:ext cx="11424339" cy="29731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1E60"/>
                </a:solidFill>
              </a:rPr>
              <a:t>Adaptive cards</a:t>
            </a:r>
          </a:p>
          <a:p>
            <a:pPr lvl="1"/>
            <a:r>
              <a:rPr lang="en-US" dirty="0"/>
              <a:t>Control layout</a:t>
            </a:r>
          </a:p>
          <a:p>
            <a:pPr lvl="1"/>
            <a:r>
              <a:rPr lang="en-US" dirty="0"/>
              <a:t>Different input types</a:t>
            </a:r>
          </a:p>
          <a:p>
            <a:pPr lvl="1"/>
            <a:r>
              <a:rPr lang="en-US" dirty="0"/>
              <a:t>Rich media experience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https://docs.microsoft.com/en-us/adaptive-cards/getting-started/bots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https://acdesignerbeta.azurewebsites.net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A7B884-9C84-4026-A892-45FD1748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Bots - Tip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EE909-737A-406A-9D31-298A894C1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37" y="2278214"/>
            <a:ext cx="4314286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09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C3A6A-5E8F-4146-A3D5-D4E28BF1B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64" y="2582862"/>
            <a:ext cx="5630773" cy="18835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1E60"/>
                </a:solidFill>
              </a:rPr>
              <a:t>Analytics</a:t>
            </a:r>
          </a:p>
          <a:p>
            <a:pPr lvl="1"/>
            <a:r>
              <a:rPr lang="en-US" dirty="0"/>
              <a:t>Basic analytics included</a:t>
            </a:r>
          </a:p>
          <a:p>
            <a:pPr lvl="1"/>
            <a:r>
              <a:rPr lang="en-US" dirty="0"/>
              <a:t>Use Application Insights to capture additional data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1B4C10-948A-4B9E-8C5B-662C9665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Bots - Tip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C5B58-CFBC-4C7E-B08B-51B4B9B6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65" y="2073452"/>
            <a:ext cx="5123809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510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72B5482-4306-4448-B240-69F15CD0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54062"/>
            <a:ext cx="11506200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QnA Chat Bot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D4BC5F-86A2-4516-B53F-6B14BB828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836" y="1679944"/>
            <a:ext cx="10618997" cy="2142125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Show me the code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hlinkClick r:id="rId2"/>
              </a:rPr>
              <a:t>https://github.com/PowerObjects/POUGSummitEMEAChat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6388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2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2" y="1592262"/>
            <a:ext cx="3476625" cy="711862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4800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46636" y="906462"/>
            <a:ext cx="7210427" cy="497005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Chat bots vs Voice IVR vs Web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</a:rPr>
              <a:t>Microsoft Chat Bot SDK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</a:rPr>
              <a:t>QnA Maker (this is cool)</a:t>
            </a:r>
          </a:p>
          <a:p>
            <a:endParaRPr lang="en-US" dirty="0">
              <a:solidFill>
                <a:schemeClr val="accent2"/>
              </a:solidFill>
              <a:latin typeface="+mn-lt"/>
            </a:endParaRPr>
          </a:p>
          <a:p>
            <a:r>
              <a:rPr lang="en-US" dirty="0">
                <a:solidFill>
                  <a:schemeClr val="accent2"/>
                </a:solidFill>
                <a:latin typeface="+mn-lt"/>
              </a:rPr>
              <a:t>Live demo</a:t>
            </a:r>
          </a:p>
          <a:p>
            <a:endParaRPr lang="en-US" dirty="0">
              <a:solidFill>
                <a:schemeClr val="accent2"/>
              </a:solidFill>
              <a:latin typeface="+mn-lt"/>
            </a:endParaRPr>
          </a:p>
          <a:p>
            <a:r>
              <a:rPr lang="en-US" dirty="0">
                <a:solidFill>
                  <a:schemeClr val="accent2"/>
                </a:solidFill>
                <a:latin typeface="+mn-lt"/>
              </a:rPr>
              <a:t>Deployment options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</a:rPr>
              <a:t>Logging</a:t>
            </a:r>
          </a:p>
          <a:p>
            <a:r>
              <a:rPr lang="en-US" dirty="0">
                <a:solidFill>
                  <a:schemeClr val="accent2"/>
                </a:solidFill>
                <a:latin typeface="+mn-lt"/>
              </a:rPr>
              <a:t>Automating last piece </a:t>
            </a:r>
          </a:p>
        </p:txBody>
      </p:sp>
    </p:spTree>
    <p:extLst>
      <p:ext uri="{BB962C8B-B14F-4D97-AF65-F5344CB8AC3E}">
        <p14:creationId xmlns:p14="http://schemas.microsoft.com/office/powerpoint/2010/main" val="99976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B5238-1E21-43FE-83C1-31D88F7CA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64" y="2582862"/>
            <a:ext cx="11424339" cy="2092881"/>
          </a:xfrm>
        </p:spPr>
        <p:txBody>
          <a:bodyPr/>
          <a:lstStyle/>
          <a:p>
            <a:r>
              <a:rPr lang="en-US" dirty="0">
                <a:solidFill>
                  <a:srgbClr val="001E60"/>
                </a:solidFill>
              </a:rPr>
              <a:t>How many have played with QnA Maker?</a:t>
            </a:r>
          </a:p>
          <a:p>
            <a:endParaRPr lang="en-US" dirty="0">
              <a:solidFill>
                <a:srgbClr val="001E60"/>
              </a:solidFill>
            </a:endParaRPr>
          </a:p>
          <a:p>
            <a:r>
              <a:rPr lang="en-US" dirty="0">
                <a:solidFill>
                  <a:srgbClr val="001E60"/>
                </a:solidFill>
              </a:rPr>
              <a:t>How many have played with chat bots?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CE19C-78DC-47FF-83A9-B3140FE4D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7437" y="294149"/>
            <a:ext cx="4572000" cy="225836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A665BCAF-7AE2-4320-9761-FA656B71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56" y="387647"/>
            <a:ext cx="11277600" cy="917575"/>
          </a:xfrm>
        </p:spPr>
        <p:txBody>
          <a:bodyPr/>
          <a:lstStyle/>
          <a:p>
            <a:r>
              <a:rPr lang="en-US" sz="5400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8265143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6">
            <a:extLst>
              <a:ext uri="{FF2B5EF4-FFF2-40B4-BE49-F238E27FC236}">
                <a16:creationId xmlns:a16="http://schemas.microsoft.com/office/drawing/2014/main" id="{60B40A96-B039-4D86-AADC-1AC031DC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IVR / Web KB / Chat Bot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0E65FD4-348E-4A58-96D0-7EC2B665C8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7" y="2094992"/>
            <a:ext cx="4631706" cy="5416868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IVR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Voice getting better but not there yet.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Consumers don’t like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60-80% rather bypass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Many are considered ‘failed’ implementations but still in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Expensive!!!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BEDE3C-A79B-4F7D-AC37-10C1BCA14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2625" y="2061416"/>
            <a:ext cx="5486399" cy="4487382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Web Search (KB)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Consumers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Most companies have many internal and external KBs.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Often not well indexed and needs precise spelling hit.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Poor deflection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578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6">
            <a:extLst>
              <a:ext uri="{FF2B5EF4-FFF2-40B4-BE49-F238E27FC236}">
                <a16:creationId xmlns:a16="http://schemas.microsoft.com/office/drawing/2014/main" id="{60B40A96-B039-4D86-AADC-1AC031DC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Bots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0E65FD4-348E-4A58-96D0-7EC2B665C8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9637" y="1933757"/>
            <a:ext cx="4631706" cy="3945696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MS  Chat Bot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Framework / SDK</a:t>
            </a:r>
            <a:endParaRPr lang="en-US" sz="1200" dirty="0">
              <a:solidFill>
                <a:schemeClr val="accent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Templates built with SDK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Very inexpensive to get going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Very quick for a V1 deployment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82C24ED-387E-4F26-B514-9A578C6CA080}"/>
              </a:ext>
            </a:extLst>
          </p:cNvPr>
          <p:cNvSpPr txBox="1">
            <a:spLocks/>
          </p:cNvSpPr>
          <p:nvPr/>
        </p:nvSpPr>
        <p:spPr>
          <a:xfrm>
            <a:off x="350837" y="1897062"/>
            <a:ext cx="4631706" cy="57369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sz="32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2317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4603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2"/>
                </a:solidFill>
              </a:rPr>
              <a:t>Chat Bot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Much easier to ‘translate’ question than voice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Faster than IVR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Consolidate and re-use existing info (no need to ‘move’ your data)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Unlike IVR, consumers and employees like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42675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CDA-8755-4672-BD72-ED8B39A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Chat Bot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CAA33-80FD-4B92-873E-0DC4A1F85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049462"/>
            <a:ext cx="4631706" cy="449969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MS Azure Chat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Web app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https://xxxx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Chat bot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Cognitive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3017B-D7BD-4C2B-ADC1-AB12EB2AD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32437" y="2049462"/>
            <a:ext cx="5486399" cy="122495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Channels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73DD9-27A6-400D-B5BD-2B742D80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17" y="2831970"/>
            <a:ext cx="7434740" cy="325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498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1361-60E4-422A-B841-CD4567B1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QnA Maker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36C1CF6-66B7-4C14-914C-FE406109E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671637"/>
            <a:ext cx="5181600" cy="361329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Search engine on steroids.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Point and click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Leverages Azure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Consumes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Consumes files (.xls, csv)</a:t>
            </a:r>
          </a:p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A8C62E-2BD8-4BA1-882A-E36609112CA8}"/>
              </a:ext>
            </a:extLst>
          </p:cNvPr>
          <p:cNvSpPr txBox="1">
            <a:spLocks/>
          </p:cNvSpPr>
          <p:nvPr/>
        </p:nvSpPr>
        <p:spPr>
          <a:xfrm>
            <a:off x="6065836" y="1671637"/>
            <a:ext cx="5943601" cy="405649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sz="32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2317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4603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QnA maker can be stand alone!</a:t>
            </a:r>
          </a:p>
          <a:p>
            <a:r>
              <a:rPr lang="en-US" dirty="0">
                <a:solidFill>
                  <a:schemeClr val="accent2"/>
                </a:solidFill>
                <a:hlinkClick r:id="rId2"/>
              </a:rPr>
              <a:t>https://www.qnamaker.ai/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Leverages LUIS (language understanding service)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05143-B591-4A77-9D4D-721E467A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128" y="4411662"/>
            <a:ext cx="647034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3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D6C4-D844-4C32-82CF-1EE15B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building today?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B949-9B4B-4E05-BFC0-DDF11DCFB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437" y="1592262"/>
            <a:ext cx="10210800" cy="50475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Informational Q&amp;A chat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Ask a question and it will answer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Leverage QnA Maker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Consume CRM UG FAQ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Consume a single .xls File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QnA maker Best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Channels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Web app / html page channel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SMS Channel</a:t>
            </a:r>
          </a:p>
          <a:p>
            <a:pPr marL="688975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Skype channel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490AD9-CC52-4DCB-B090-CCF36AE24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6549" y="3683128"/>
            <a:ext cx="847725" cy="847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2B19FF-CF8D-4654-AB35-ECD63FBAB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47037" y="5402263"/>
            <a:ext cx="666750" cy="666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EDDCD0-5162-4536-A961-28F056AAF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90037" y="5220936"/>
            <a:ext cx="865704" cy="810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8F05A-D717-4995-BCE8-17880B4B1E47}"/>
              </a:ext>
            </a:extLst>
          </p:cNvPr>
          <p:cNvSpPr txBox="1"/>
          <p:nvPr/>
        </p:nvSpPr>
        <p:spPr>
          <a:xfrm>
            <a:off x="8649961" y="3636529"/>
            <a:ext cx="1219200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MS Chat Bot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84B039-1BEF-423D-B987-14ABD39C0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395" y="2326099"/>
            <a:ext cx="990600" cy="990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72F62D-A8CC-421F-88FA-347668301B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942637" y="550243"/>
            <a:ext cx="942976" cy="9429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7BE890-F466-43B2-9818-F36B985CAF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370637" y="5326062"/>
            <a:ext cx="1036475" cy="9144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9F5900E-A1F9-481A-93DC-88292E29C3D1}"/>
              </a:ext>
            </a:extLst>
          </p:cNvPr>
          <p:cNvSpPr txBox="1"/>
          <p:nvPr/>
        </p:nvSpPr>
        <p:spPr>
          <a:xfrm>
            <a:off x="10838257" y="1233811"/>
            <a:ext cx="1257706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chemeClr val="accent1"/>
                </a:solidFill>
              </a:rPr>
              <a:t>CrmUG</a:t>
            </a:r>
            <a:r>
              <a:rPr lang="en-US" sz="2000" b="1" dirty="0">
                <a:solidFill>
                  <a:schemeClr val="accent1"/>
                </a:solidFill>
              </a:rPr>
              <a:t> FAQ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2CDDC0B-A9BB-471A-BAAF-BE79F1E036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380537" y="687799"/>
            <a:ext cx="800100" cy="8001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E86055-AD47-476A-8A75-CC399383D0E9}"/>
              </a:ext>
            </a:extLst>
          </p:cNvPr>
          <p:cNvCxnSpPr/>
          <p:nvPr/>
        </p:nvCxnSpPr>
        <p:spPr>
          <a:xfrm flipV="1">
            <a:off x="7024683" y="4530853"/>
            <a:ext cx="931866" cy="5666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A6943A-49C6-48E8-9DF9-B9F443FB9ABD}"/>
              </a:ext>
            </a:extLst>
          </p:cNvPr>
          <p:cNvCxnSpPr>
            <a:cxnSpLocks/>
          </p:cNvCxnSpPr>
          <p:nvPr/>
        </p:nvCxnSpPr>
        <p:spPr>
          <a:xfrm flipV="1">
            <a:off x="8247854" y="4683253"/>
            <a:ext cx="0" cy="5185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6B52FB-992A-4277-AF91-A3F3E07C33D2}"/>
              </a:ext>
            </a:extLst>
          </p:cNvPr>
          <p:cNvCxnSpPr>
            <a:cxnSpLocks/>
          </p:cNvCxnSpPr>
          <p:nvPr/>
        </p:nvCxnSpPr>
        <p:spPr>
          <a:xfrm flipH="1" flipV="1">
            <a:off x="8804274" y="4683253"/>
            <a:ext cx="576263" cy="5185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660443-37CE-4589-BE51-25DB8D9F9296}"/>
              </a:ext>
            </a:extLst>
          </p:cNvPr>
          <p:cNvCxnSpPr>
            <a:cxnSpLocks/>
          </p:cNvCxnSpPr>
          <p:nvPr/>
        </p:nvCxnSpPr>
        <p:spPr>
          <a:xfrm flipV="1">
            <a:off x="8754293" y="2857401"/>
            <a:ext cx="1010536" cy="7495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1D4227-9F8D-4A7F-99A1-873ACCDD0381}"/>
              </a:ext>
            </a:extLst>
          </p:cNvPr>
          <p:cNvCxnSpPr>
            <a:cxnSpLocks/>
          </p:cNvCxnSpPr>
          <p:nvPr/>
        </p:nvCxnSpPr>
        <p:spPr>
          <a:xfrm flipV="1">
            <a:off x="10683057" y="1856720"/>
            <a:ext cx="262380" cy="2732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59BAB4-C6AC-45B4-A63A-3218D92BDF1C}"/>
              </a:ext>
            </a:extLst>
          </p:cNvPr>
          <p:cNvCxnSpPr>
            <a:cxnSpLocks/>
          </p:cNvCxnSpPr>
          <p:nvPr/>
        </p:nvCxnSpPr>
        <p:spPr>
          <a:xfrm flipH="1" flipV="1">
            <a:off x="9854271" y="1796029"/>
            <a:ext cx="259719" cy="3193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70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theme/theme1.xml><?xml version="1.0" encoding="utf-8"?>
<a:theme xmlns:a="http://schemas.openxmlformats.org/drawingml/2006/main" name="4-05140_Cross UG Summit 2017 Template">
  <a:themeElements>
    <a:clrScheme name="Custom 3">
      <a:dk1>
        <a:srgbClr val="84BD00"/>
      </a:dk1>
      <a:lt1>
        <a:srgbClr val="FFFFFF"/>
      </a:lt1>
      <a:dk2>
        <a:srgbClr val="3F454F"/>
      </a:dk2>
      <a:lt2>
        <a:srgbClr val="EAEAEA"/>
      </a:lt2>
      <a:accent1>
        <a:srgbClr val="2B2663"/>
      </a:accent1>
      <a:accent2>
        <a:srgbClr val="001E60"/>
      </a:accent2>
      <a:accent3>
        <a:srgbClr val="E4002B"/>
      </a:accent3>
      <a:accent4>
        <a:srgbClr val="FFB81C"/>
      </a:accent4>
      <a:accent5>
        <a:srgbClr val="3D1B52"/>
      </a:accent5>
      <a:accent6>
        <a:srgbClr val="F2C818"/>
      </a:accent6>
      <a:hlink>
        <a:srgbClr val="655DC0"/>
      </a:hlink>
      <a:folHlink>
        <a:srgbClr val="0095C8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-Speaker-CrossUG-SummitPHX" id="{CEF4C1AA-C68D-4D1B-8805-37B771CF8222}" vid="{0AA270D2-7334-4F4C-AF12-CB499C01E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1" ma:contentTypeDescription="Create a new document." ma:contentTypeScope="" ma:versionID="da8180330c40cbc58930e83d03e95f68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2bbcfa11de9a9cfb97ea9d1aa4eaafb4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6339D1-5B5E-48D8-9F97-8F2BA5A02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PPT-Speaker-CrossUG-SummitPHX</Template>
  <TotalTime>6632</TotalTime>
  <Words>665</Words>
  <Application>Microsoft Office PowerPoint</Application>
  <PresentationFormat>Custom</PresentationFormat>
  <Paragraphs>160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</vt:lpstr>
      <vt:lpstr>segoe ui black</vt:lpstr>
      <vt:lpstr>Wingdings</vt:lpstr>
      <vt:lpstr>4-05140_Cross UG Summit 2017 Template</vt:lpstr>
      <vt:lpstr>Bots, Bots, and More Bots</vt:lpstr>
      <vt:lpstr>Speakers</vt:lpstr>
      <vt:lpstr>Agenda</vt:lpstr>
      <vt:lpstr>Survey</vt:lpstr>
      <vt:lpstr>IVR / Web KB / Chat Bot</vt:lpstr>
      <vt:lpstr>Chat Bots</vt:lpstr>
      <vt:lpstr>Microsoft Chat Bot Framework</vt:lpstr>
      <vt:lpstr>QnA Maker</vt:lpstr>
      <vt:lpstr>What are we building today?</vt:lpstr>
      <vt:lpstr>Lets Deploy Chat Bot (live demo) </vt:lpstr>
      <vt:lpstr>Chat Bot – components?</vt:lpstr>
      <vt:lpstr>Lets Deploy QnA Maker (live demo)</vt:lpstr>
      <vt:lpstr>QnA Maker – components?</vt:lpstr>
      <vt:lpstr>Chatbot -&gt; QnA maker</vt:lpstr>
      <vt:lpstr>QnA Maker – Tip 1</vt:lpstr>
      <vt:lpstr>QnA Maker – Tip 2</vt:lpstr>
      <vt:lpstr>QnA Maker – Tip 3</vt:lpstr>
      <vt:lpstr>QnA Maker – Tip 3</vt:lpstr>
      <vt:lpstr>QnA Maker – Tip 4</vt:lpstr>
      <vt:lpstr>QnA Maker – Tip 5</vt:lpstr>
      <vt:lpstr>CRMUG FAQ Bot Demo</vt:lpstr>
      <vt:lpstr>Extending The Base Solution</vt:lpstr>
      <vt:lpstr>Extending Bots - Tip 1</vt:lpstr>
      <vt:lpstr>Extending Bots - Tip 2</vt:lpstr>
      <vt:lpstr>Extending Bots - Tip 3</vt:lpstr>
      <vt:lpstr>Extending Bots - Tip 4</vt:lpstr>
      <vt:lpstr>QnA Chat Bot</vt:lpstr>
      <vt:lpstr>PowerPoint Presentation</vt:lpstr>
    </vt:vector>
  </TitlesOfParts>
  <Manager/>
  <Company>Dynamic Communities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subject>Cross UG Summit 2017</dc:subject>
  <dc:creator>Ty Hagerott</dc:creator>
  <cp:keywords>Dynamic Communities</cp:keywords>
  <dc:description>Template: Mitchell Derrey; Silver Fox Productions_x000d_
Formatting: _x000d_
Audience Type:</dc:description>
  <cp:lastModifiedBy>Jason Lattimer</cp:lastModifiedBy>
  <cp:revision>23</cp:revision>
  <dcterms:created xsi:type="dcterms:W3CDTF">2019-01-09T20:12:57Z</dcterms:created>
  <dcterms:modified xsi:type="dcterms:W3CDTF">2019-03-25T13:54:15Z</dcterms:modified>
  <cp:category>Dynamic Communities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