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3"/>
  </p:notesMasterIdLst>
  <p:handoutMasterIdLst>
    <p:handoutMasterId r:id="rId24"/>
  </p:handoutMasterIdLst>
  <p:sldIdLst>
    <p:sldId id="1384" r:id="rId5"/>
    <p:sldId id="1402" r:id="rId6"/>
    <p:sldId id="1403" r:id="rId7"/>
    <p:sldId id="1404" r:id="rId8"/>
    <p:sldId id="1405" r:id="rId9"/>
    <p:sldId id="1406" r:id="rId10"/>
    <p:sldId id="1363" r:id="rId11"/>
    <p:sldId id="1408" r:id="rId12"/>
    <p:sldId id="1409" r:id="rId13"/>
    <p:sldId id="1407" r:id="rId14"/>
    <p:sldId id="1411" r:id="rId15"/>
    <p:sldId id="1412" r:id="rId16"/>
    <p:sldId id="1413" r:id="rId17"/>
    <p:sldId id="1414" r:id="rId18"/>
    <p:sldId id="1415" r:id="rId19"/>
    <p:sldId id="1416" r:id="rId20"/>
    <p:sldId id="1417" r:id="rId21"/>
    <p:sldId id="1373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A073DAE3-B461-442F-A3D3-6642BD875E45}">
          <p14:sldIdLst>
            <p14:sldId id="1384"/>
            <p14:sldId id="1402"/>
            <p14:sldId id="1403"/>
            <p14:sldId id="1404"/>
            <p14:sldId id="1405"/>
            <p14:sldId id="1406"/>
            <p14:sldId id="1363"/>
            <p14:sldId id="1408"/>
            <p14:sldId id="1409"/>
            <p14:sldId id="1407"/>
            <p14:sldId id="1411"/>
            <p14:sldId id="1412"/>
            <p14:sldId id="1413"/>
            <p14:sldId id="1414"/>
            <p14:sldId id="1415"/>
            <p14:sldId id="1416"/>
            <p14:sldId id="1417"/>
            <p14:sldId id="1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Auri Mathisen" initials="AM" lastIdx="1" clrIdx="7">
    <p:extLst>
      <p:ext uri="{19B8F6BF-5375-455C-9EA6-DF929625EA0E}">
        <p15:presenceInfo xmlns:p15="http://schemas.microsoft.com/office/powerpoint/2012/main" userId="S-1-5-21-383413107-1061881802-891584314-12534" providerId="AD"/>
      </p:ext>
    </p:extLst>
  </p:cmAuthor>
  <p:cmAuthor id="1" name="Mary Feil-Jacobs" initials="MFJ" lastIdx="43" clrIdx="1"/>
  <p:cmAuthor id="8" name="Judi Lee" initials="JL" lastIdx="3" clrIdx="8">
    <p:extLst>
      <p:ext uri="{19B8F6BF-5375-455C-9EA6-DF929625EA0E}">
        <p15:presenceInfo xmlns:p15="http://schemas.microsoft.com/office/powerpoint/2012/main" userId="S-1-5-21-383413107-1061881802-891584314-9954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David Griffith" initials="DG" lastIdx="3" clrIdx="9">
    <p:extLst>
      <p:ext uri="{19B8F6BF-5375-455C-9EA6-DF929625EA0E}">
        <p15:presenceInfo xmlns:p15="http://schemas.microsoft.com/office/powerpoint/2012/main" userId="S-1-5-21-383413107-1061881802-891584314-4667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6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  <p:cmAuthor id="5" name="Christen Anderson" initials="CA" lastIdx="25" clrIdx="5">
    <p:extLst>
      <p:ext uri="{19B8F6BF-5375-455C-9EA6-DF929625EA0E}">
        <p15:presenceInfo xmlns:p15="http://schemas.microsoft.com/office/powerpoint/2012/main" userId="Christen Anderson" providerId="None"/>
      </p:ext>
    </p:extLst>
  </p:cmAuthor>
  <p:cmAuthor id="6" name="Delaney Freer" initials="DF" lastIdx="16" clrIdx="6">
    <p:extLst>
      <p:ext uri="{19B8F6BF-5375-455C-9EA6-DF929625EA0E}">
        <p15:presenceInfo xmlns:p15="http://schemas.microsoft.com/office/powerpoint/2012/main" userId="4a46fd6c6e3be6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75C"/>
    <a:srgbClr val="001E60"/>
    <a:srgbClr val="E6E6E6"/>
    <a:srgbClr val="0095C8"/>
    <a:srgbClr val="E1B81C"/>
    <a:srgbClr val="E4002B"/>
    <a:srgbClr val="002060"/>
    <a:srgbClr val="84BD00"/>
    <a:srgbClr val="20BD00"/>
    <a:srgbClr val="279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D49CA-54F7-4143-85F7-0B72380E9A2F}" v="16" dt="2019-01-17T17:16:31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>
      <p:cViewPr varScale="1">
        <p:scale>
          <a:sx n="84" d="100"/>
          <a:sy n="84" d="100"/>
        </p:scale>
        <p:origin x="54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30" d="100"/>
          <a:sy n="130" d="100"/>
        </p:scale>
        <p:origin x="2064" y="-11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8CAF0-866C-41B3-A854-572A2A51FA6A}" type="datetime8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3/10/2019 7:00 PM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CRMUG Summit 2017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58EF5B-311B-4148-8831-2D28534D49CD}" type="datetime8">
              <a:rPr lang="en-US" smtClean="0"/>
              <a:t>3/10/2019 7:00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2017 Dynamic Communities.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7C6B1E4-98EC-4312-8FF0-D36B8081355F}" type="datetime8">
              <a:rPr lang="en-US" smtClean="0"/>
              <a:t>3/10/2019 7:00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3/10/2019 7:00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A3604C-CECE-4D09-A711-D0791298311C}" type="datetime8">
              <a:rPr lang="en-US" smtClean="0"/>
              <a:t>3/10/2019 7:00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7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F755C18-E55A-414E-AC9F-199608F14225}" type="datetime8">
              <a:rPr lang="en-US" smtClean="0">
                <a:solidFill>
                  <a:prstClr val="black"/>
                </a:solidFill>
              </a:rPr>
              <a:t>3/10/2019 7:00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alk-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3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orient="horz" pos="10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22408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929" y="1668462"/>
            <a:ext cx="11432274" cy="9175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31837" y="2594345"/>
            <a:ext cx="11430000" cy="1995931"/>
          </a:xfrm>
        </p:spPr>
        <p:txBody>
          <a:bodyPr/>
          <a:lstStyle>
            <a:lvl1pPr marL="0" indent="0">
              <a:buNone/>
              <a:defRPr sz="33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_colo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3">
            <a:extLst>
              <a:ext uri="{FF2B5EF4-FFF2-40B4-BE49-F238E27FC236}">
                <a16:creationId xmlns:a16="http://schemas.microsoft.com/office/drawing/2014/main" id="{C07160F8-22D1-4D5D-834C-C9C3715927B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© 2019 Dynamic Communities.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0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731927" y="1687566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000" spc="-51" baseline="0">
                <a:solidFill>
                  <a:srgbClr val="1E275C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sz="quarter" idx="14" hasCustomPrompt="1"/>
          </p:nvPr>
        </p:nvSpPr>
        <p:spPr bwMode="black">
          <a:xfrm>
            <a:off x="730248" y="3503664"/>
            <a:ext cx="6635751" cy="118870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0984">
                      <a:schemeClr val="tx1"/>
                    </a:gs>
                    <a:gs pos="74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2DC5A-FA40-466F-9392-371D4E5740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731837" y="1668462"/>
            <a:ext cx="6634162" cy="960263"/>
          </a:xfrm>
        </p:spPr>
        <p:txBody>
          <a:bodyPr lIns="182880" tIns="146304" rIns="182880" bIns="146304"/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8667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9864" y="2582862"/>
            <a:ext cx="1142433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231775" indent="0">
              <a:buNone/>
              <a:tabLst/>
              <a:defRPr sz="2000">
                <a:solidFill>
                  <a:schemeClr val="tx1"/>
                </a:solidFill>
              </a:defRPr>
            </a:lvl3pPr>
            <a:lvl4pPr marL="460375" indent="0">
              <a:buNone/>
              <a:defRPr>
                <a:solidFill>
                  <a:schemeClr val="tx1"/>
                </a:solidFill>
              </a:defRPr>
            </a:lvl4pPr>
            <a:lvl5pPr marL="685800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11277600" cy="917575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1668462"/>
            <a:ext cx="3581400" cy="195745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400" spc="-1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22837" y="1668462"/>
            <a:ext cx="6858000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754062"/>
            <a:ext cx="6565073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99320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731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8237" y="1938"/>
            <a:ext cx="6216650" cy="6992587"/>
          </a:xfrm>
          <a:blipFill>
            <a:blip r:embed="rId3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effectLst/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1668462"/>
            <a:ext cx="5029201" cy="738664"/>
          </a:xfrm>
        </p:spPr>
        <p:txBody>
          <a:bodyPr wrap="square">
            <a:sp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</p:spTree>
    <p:extLst>
      <p:ext uri="{BB962C8B-B14F-4D97-AF65-F5344CB8AC3E}">
        <p14:creationId xmlns:p14="http://schemas.microsoft.com/office/powerpoint/2010/main" val="41256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927" y="754062"/>
            <a:ext cx="11432276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31836" y="1671639"/>
            <a:ext cx="11430001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 hidden="1"/>
          <p:cNvGrpSpPr/>
          <p:nvPr userDrawn="1"/>
        </p:nvGrpSpPr>
        <p:grpSpPr>
          <a:xfrm>
            <a:off x="12619037" y="0"/>
            <a:ext cx="952400" cy="5766965"/>
            <a:chOff x="12618968" y="0"/>
            <a:chExt cx="952400" cy="5766965"/>
          </a:xfrm>
        </p:grpSpPr>
        <p:grpSp>
          <p:nvGrpSpPr>
            <p:cNvPr id="6" name="Group 5"/>
            <p:cNvGrpSpPr/>
            <p:nvPr userDrawn="1"/>
          </p:nvGrpSpPr>
          <p:grpSpPr>
            <a:xfrm rot="5400000">
              <a:off x="11582060" y="1045295"/>
              <a:ext cx="2703053" cy="629235"/>
              <a:chOff x="1586734" y="4543426"/>
              <a:chExt cx="2703053" cy="629235"/>
            </a:xfrm>
          </p:grpSpPr>
          <p:sp>
            <p:nvSpPr>
              <p:cNvPr id="14" name="Rectangle 13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G:0 B:77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Rectangle 14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R:5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G:124 B:193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Rectangle 15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Red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R:237</a:t>
                </a:r>
                <a:r>
                  <a:rPr lang="en-US" sz="500" baseline="0" dirty="0">
                    <a:gradFill>
                      <a:gsLst>
                        <a:gs pos="28302">
                          <a:schemeClr val="bg1"/>
                        </a:gs>
                        <a:gs pos="67000">
                          <a:schemeClr val="bg1"/>
                        </a:gs>
                      </a:gsLst>
                      <a:lin ang="5400000" scaled="1"/>
                    </a:gradFill>
                    <a:ea typeface="Segoe UI" pitchFamily="34" charset="0"/>
                    <a:cs typeface="Segoe UI" pitchFamily="34" charset="0"/>
                  </a:rPr>
                  <a:t> G:38 B:36</a:t>
                </a:r>
                <a:endParaRPr lang="en-US" sz="500" dirty="0">
                  <a:gradFill>
                    <a:gsLst>
                      <a:gs pos="28302">
                        <a:schemeClr val="bg1"/>
                      </a:gs>
                      <a:gs pos="67000">
                        <a:schemeClr val="bg1"/>
                      </a:gs>
                    </a:gsLst>
                    <a:lin ang="5400000" scaled="1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Rectangle 16"/>
              <p:cNvSpPr/>
              <p:nvPr userDrawn="1"/>
            </p:nvSpPr>
            <p:spPr bwMode="auto">
              <a:xfrm>
                <a:off x="1586734" y="4882895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Gold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R:254</a:t>
                </a:r>
                <a:r>
                  <a:rPr lang="en-US" sz="500" baseline="0" dirty="0">
                    <a:gradFill>
                      <a:gsLst>
                        <a:gs pos="4717">
                          <a:schemeClr val="tx1"/>
                        </a:gs>
                        <a:gs pos="36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G:197 B:35</a:t>
                </a:r>
                <a:endParaRPr lang="en-US" sz="500" dirty="0">
                  <a:gradFill>
                    <a:gsLst>
                      <a:gs pos="4717">
                        <a:schemeClr val="tx1"/>
                      </a:gs>
                      <a:gs pos="36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auto">
              <a:xfrm>
                <a:off x="3419857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547">
                          <a:schemeClr val="tx1"/>
                        </a:gs>
                        <a:gs pos="28302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186 G:216 B:10</a:t>
                </a:r>
                <a:endParaRPr lang="en-US" sz="500" dirty="0">
                  <a:gradFill>
                    <a:gsLst>
                      <a:gs pos="7547">
                        <a:schemeClr val="tx1"/>
                      </a:gs>
                      <a:gs pos="28302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76415">
                          <a:schemeClr val="bg1"/>
                        </a:gs>
                        <a:gs pos="52000">
                          <a:schemeClr val="bg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G:130 B:114</a:t>
                </a:r>
                <a:endParaRPr lang="en-US" sz="500" dirty="0">
                  <a:gradFill>
                    <a:gsLst>
                      <a:gs pos="76415">
                        <a:schemeClr val="bg1"/>
                      </a:gs>
                      <a:gs pos="52000">
                        <a:schemeClr val="bg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11" name="Rectangle 10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dirty="0">
                    <a:gradFill>
                      <a:gsLst>
                        <a:gs pos="16981">
                          <a:schemeClr val="tx1"/>
                        </a:gs>
                        <a:gs pos="48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004B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Teal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R:0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G:75 B:80</a:t>
                </a:r>
              </a:p>
            </p:txBody>
          </p:sp>
          <p:sp>
            <p:nvSpPr>
              <p:cNvPr id="13" name="Rectangle 12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R:150</a:t>
                </a:r>
                <a:r>
                  <a:rPr lang="en-US" sz="500" baseline="0" dirty="0">
                    <a:gradFill>
                      <a:gsLst>
                        <a:gs pos="2830">
                          <a:schemeClr val="bg2">
                            <a:lumMod val="10000"/>
                          </a:schemeClr>
                        </a:gs>
                        <a:gs pos="16981">
                          <a:schemeClr val="bg2">
                            <a:lumMod val="10000"/>
                          </a:schemeClr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G:150 B:150</a:t>
                </a:r>
                <a:endParaRPr lang="en-US" sz="500" dirty="0">
                  <a:gradFill>
                    <a:gsLst>
                      <a:gs pos="2830">
                        <a:schemeClr val="bg2">
                          <a:lumMod val="10000"/>
                        </a:schemeClr>
                      </a:gs>
                      <a:gs pos="16981">
                        <a:schemeClr val="bg2">
                          <a:lumMod val="1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1" r:id="rId2"/>
    <p:sldLayoutId id="2147484241" r:id="rId3"/>
    <p:sldLayoutId id="2147484297" r:id="rId4"/>
    <p:sldLayoutId id="2147484247" r:id="rId5"/>
    <p:sldLayoutId id="2147484249" r:id="rId6"/>
    <p:sldLayoutId id="2147484308" r:id="rId7"/>
    <p:sldLayoutId id="2147484264" r:id="rId8"/>
    <p:sldLayoutId id="2147484310" r:id="rId9"/>
    <p:sldLayoutId id="2147484343" r:id="rId10"/>
    <p:sldLayoutId id="2147484260" r:id="rId11"/>
    <p:sldLayoutId id="2147484299" r:id="rId12"/>
    <p:sldLayoutId id="2147484263" r:id="rId1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33" userDrawn="1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40" userDrawn="1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attimer/AzureFunction-SwaggerDefinition" TargetMode="External"/><Relationship Id="rId2" Type="http://schemas.openxmlformats.org/officeDocument/2006/relationships/hyperlink" Target="https://github.com/wobba/AzureFunction-SwaggerDefinitio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lattimer/swashbuckle-flow-extension-core" TargetMode="External"/><Relationship Id="rId2" Type="http://schemas.openxmlformats.org/officeDocument/2006/relationships/hyperlink" Target="https://github.com/BenasJacikas/swashbuckle-flow-extension-cor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nnectors/custom-connectors/openapi-extensions" TargetMode="External"/><Relationship Id="rId2" Type="http://schemas.openxmlformats.org/officeDocument/2006/relationships/hyperlink" Target="https://docs.microsoft.com/en-us/connectors/custom-connectors/inde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lattimer/Presentation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lattimer" TargetMode="External"/><Relationship Id="rId4" Type="http://schemas.openxmlformats.org/officeDocument/2006/relationships/hyperlink" Target="https://jlattimer.blogspo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837" y="1668462"/>
            <a:ext cx="10363200" cy="4173450"/>
          </a:xfrm>
        </p:spPr>
        <p:txBody>
          <a:bodyPr/>
          <a:lstStyle/>
          <a:p>
            <a:r>
              <a:rPr lang="en-US" dirty="0"/>
              <a:t>Creating Custom Connectors for the Power Platform</a:t>
            </a:r>
          </a:p>
        </p:txBody>
      </p:sp>
    </p:spTree>
    <p:extLst>
      <p:ext uri="{BB962C8B-B14F-4D97-AF65-F5344CB8AC3E}">
        <p14:creationId xmlns:p14="http://schemas.microsoft.com/office/powerpoint/2010/main" val="39701685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1181862"/>
          </a:xfrm>
        </p:spPr>
        <p:txBody>
          <a:bodyPr/>
          <a:lstStyle/>
          <a:p>
            <a:pPr algn="ctr"/>
            <a:r>
              <a:rPr lang="en-US" dirty="0"/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32279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FE9A7-8BF2-4D51-8B35-8E57BAA1C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91056"/>
            <a:ext cx="11424339" cy="3647152"/>
          </a:xfrm>
        </p:spPr>
        <p:txBody>
          <a:bodyPr/>
          <a:lstStyle/>
          <a:p>
            <a:r>
              <a:rPr lang="en-US" sz="3000" dirty="0"/>
              <a:t>Accept &amp; return classes with descriptive property names</a:t>
            </a:r>
          </a:p>
          <a:p>
            <a:r>
              <a:rPr lang="en-US" sz="3000" dirty="0"/>
              <a:t>Straightforward (but not long) operation names</a:t>
            </a:r>
          </a:p>
          <a:p>
            <a:r>
              <a:rPr lang="en-US" sz="3000" dirty="0"/>
              <a:t>Visibility (operations &amp; parameters)</a:t>
            </a:r>
          </a:p>
          <a:p>
            <a:pPr lvl="1"/>
            <a:r>
              <a:rPr lang="en-US" sz="2000" dirty="0"/>
              <a:t>Important - always shown to the user first.</a:t>
            </a:r>
          </a:p>
          <a:p>
            <a:pPr lvl="1"/>
            <a:r>
              <a:rPr lang="en-US" sz="2000" dirty="0"/>
              <a:t>Advanced - hidden under an additional menu</a:t>
            </a:r>
          </a:p>
          <a:p>
            <a:pPr lvl="1"/>
            <a:r>
              <a:rPr lang="en-US" sz="2000" dirty="0"/>
              <a:t>Internal - hidden from the user</a:t>
            </a:r>
          </a:p>
          <a:p>
            <a:r>
              <a:rPr lang="en-US" sz="3000" dirty="0"/>
              <a:t>Requirement level &amp; correct data types prevent errors</a:t>
            </a:r>
          </a:p>
          <a:p>
            <a:r>
              <a:rPr lang="en-US" sz="3000" dirty="0"/>
              <a:t>Static &amp; dynamic lists – limit to predefined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542AD-77FF-4346-8D1B-2557F21C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Open API Definitions</a:t>
            </a:r>
          </a:p>
        </p:txBody>
      </p:sp>
    </p:spTree>
    <p:extLst>
      <p:ext uri="{BB962C8B-B14F-4D97-AF65-F5344CB8AC3E}">
        <p14:creationId xmlns:p14="http://schemas.microsoft.com/office/powerpoint/2010/main" val="32613468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F35BB-A2A6-467F-9BB4-847B632C1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91056"/>
            <a:ext cx="11424339" cy="3631763"/>
          </a:xfrm>
        </p:spPr>
        <p:txBody>
          <a:bodyPr/>
          <a:lstStyle/>
          <a:p>
            <a:r>
              <a:rPr lang="en-US" sz="3000" dirty="0"/>
              <a:t>Handle Microsoft specific extended Open API definitions</a:t>
            </a:r>
          </a:p>
          <a:p>
            <a:r>
              <a:rPr lang="en-US" sz="2000" dirty="0">
                <a:hlinkClick r:id="rId2"/>
              </a:rPr>
              <a:t>https://github.com/wobba/AzureFunction-SwaggerDefinition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https://github.com/jlattimer/AzureFunction-SwaggerDefinition</a:t>
            </a:r>
            <a:endParaRPr lang="en-US" sz="2000" dirty="0"/>
          </a:p>
          <a:p>
            <a:r>
              <a:rPr lang="en-US" sz="3000" dirty="0"/>
              <a:t>Decorate methods &amp; properties</a:t>
            </a:r>
          </a:p>
          <a:p>
            <a:r>
              <a:rPr lang="en-US" sz="3000" dirty="0"/>
              <a:t>Adds new “Swagger” function that returns the Open API definition</a:t>
            </a:r>
          </a:p>
          <a:p>
            <a:r>
              <a:rPr lang="en-US" sz="3000" dirty="0"/>
              <a:t>Azure Portal -&gt; Platform Features - &gt; API Definition is just a template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0AE3F-125A-4614-B5D7-2CBE7E30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38744393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C7E-6DF6-45D9-A5C3-DD59D19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65B9F01-D647-4DF8-B686-A09309A2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080" y="1671637"/>
            <a:ext cx="5292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853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FD1400-E5B1-4DEA-A8E3-84DFD21EB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2292935"/>
          </a:xfrm>
        </p:spPr>
        <p:txBody>
          <a:bodyPr/>
          <a:lstStyle/>
          <a:p>
            <a:r>
              <a:rPr lang="en-US" sz="3000" dirty="0"/>
              <a:t>Handle Microsoft specific extended Open API definitions</a:t>
            </a:r>
            <a:endParaRPr lang="en-US" sz="3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hlinkClick r:id="rId2"/>
              </a:rPr>
              <a:t>https://github.com/BenasJacikas/swashbuckle-flow-extension-core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https://github.com/jlattimer/swashbuckle-flow-extension-core</a:t>
            </a:r>
            <a:endParaRPr lang="en-US" sz="2000" dirty="0"/>
          </a:p>
          <a:p>
            <a:r>
              <a:rPr lang="en-US" sz="3000" dirty="0"/>
              <a:t>Decorate methods &amp; properties</a:t>
            </a:r>
          </a:p>
          <a:p>
            <a:r>
              <a:rPr lang="en-US" sz="3000" dirty="0"/>
              <a:t>Updates the existing Open API definition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A3C76-0838-4EDF-9ED1-BD8D73FA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Web API</a:t>
            </a:r>
          </a:p>
        </p:txBody>
      </p:sp>
    </p:spTree>
    <p:extLst>
      <p:ext uri="{BB962C8B-B14F-4D97-AF65-F5344CB8AC3E}">
        <p14:creationId xmlns:p14="http://schemas.microsoft.com/office/powerpoint/2010/main" val="26517712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4592B4-968E-4353-BCEB-3F32BB0F5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2631490"/>
          </a:xfrm>
        </p:spPr>
        <p:txBody>
          <a:bodyPr/>
          <a:lstStyle/>
          <a:p>
            <a:r>
              <a:rPr lang="en-US" sz="3000" dirty="0"/>
              <a:t>Use parameters marked as Internal with predefined values</a:t>
            </a:r>
          </a:p>
          <a:p>
            <a:pPr lvl="1"/>
            <a:r>
              <a:rPr lang="en-US" sz="2000" dirty="0"/>
              <a:t>Static parameters required by the API that shouldn’t be changed</a:t>
            </a:r>
          </a:p>
          <a:p>
            <a:pPr lvl="1"/>
            <a:r>
              <a:rPr lang="en-US" sz="2000" dirty="0"/>
              <a:t>API keys </a:t>
            </a:r>
          </a:p>
          <a:p>
            <a:r>
              <a:rPr lang="en-US" sz="3000" dirty="0"/>
              <a:t>Can parameterize values after the base URL</a:t>
            </a:r>
          </a:p>
          <a:p>
            <a:pPr lvl="1"/>
            <a:r>
              <a:rPr lang="en-US" sz="2000" dirty="0"/>
              <a:t>https://www.myapi.com/api/product/</a:t>
            </a:r>
            <a:r>
              <a:rPr lang="en-US" sz="2000" b="1" dirty="0"/>
              <a:t>{productid}</a:t>
            </a:r>
          </a:p>
          <a:p>
            <a:r>
              <a:rPr lang="en-US" sz="3000" dirty="0"/>
              <a:t>Return a friendly error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64AAD-0576-40EC-8B37-C0113DEF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4591720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4BE3B-6D4C-4C97-B5B6-B2E442E63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2462213"/>
          </a:xfrm>
        </p:spPr>
        <p:txBody>
          <a:bodyPr/>
          <a:lstStyle/>
          <a:p>
            <a:r>
              <a:rPr lang="en-US" sz="3000" b="1" dirty="0"/>
              <a:t>Cannot</a:t>
            </a:r>
            <a:r>
              <a:rPr lang="en-US" sz="3000" dirty="0"/>
              <a:t> parameterize base URLs</a:t>
            </a:r>
          </a:p>
          <a:p>
            <a:pPr lvl="1"/>
            <a:r>
              <a:rPr lang="en-US" sz="2000" dirty="0"/>
              <a:t>https://</a:t>
            </a:r>
            <a:r>
              <a:rPr lang="en-US" sz="2000" b="1" dirty="0"/>
              <a:t>{subdomain}</a:t>
            </a:r>
            <a:r>
              <a:rPr lang="en-US" sz="2000" dirty="0"/>
              <a:t>.myapi.com/products</a:t>
            </a:r>
          </a:p>
          <a:p>
            <a:r>
              <a:rPr lang="en-US" sz="3000" dirty="0"/>
              <a:t>Creating new connections sometimes won’t work for 30 minutes</a:t>
            </a:r>
          </a:p>
          <a:p>
            <a:r>
              <a:rPr lang="en-US" sz="3000" dirty="0"/>
              <a:t>Possible slow responses from Functions on Consumption plans</a:t>
            </a:r>
          </a:p>
          <a:p>
            <a:r>
              <a:rPr lang="en-US" sz="3000" dirty="0"/>
              <a:t>Modification often requires recreating or reimporting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542F7-D334-4B90-98E2-98CB3073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2459150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75B9E-0953-41DC-9B62-1208B8A6A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572768"/>
            <a:ext cx="11424339" cy="347787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Everything you need to know about Open API</a:t>
            </a:r>
            <a:endParaRPr lang="en-US" sz="3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https://swagger.io/docs/specification/about</a:t>
            </a:r>
          </a:p>
          <a:p>
            <a:pPr marL="0" indent="0">
              <a:buNone/>
            </a:pPr>
            <a:r>
              <a:rPr lang="en-US" sz="3000" dirty="0"/>
              <a:t>Custom connectors overview</a:t>
            </a:r>
            <a:endParaRPr lang="en-US" sz="3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https://docs.microsoft.com/en-us/connectors/custom-connectors/index</a:t>
            </a:r>
            <a:endParaRPr lang="en-US" sz="2000" dirty="0"/>
          </a:p>
          <a:p>
            <a:pPr marL="0" indent="0">
              <a:buNone/>
            </a:pPr>
            <a:r>
              <a:rPr lang="en-US" sz="3000" dirty="0"/>
              <a:t>Extend an </a:t>
            </a:r>
            <a:r>
              <a:rPr lang="en-US" sz="3000" dirty="0" err="1"/>
              <a:t>OpenAPI</a:t>
            </a:r>
            <a:r>
              <a:rPr lang="en-US" sz="3000" dirty="0"/>
              <a:t> definition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https://docs.microsoft.com/en-us/connectors/custom-connectors/openapi-extensions</a:t>
            </a:r>
            <a:endParaRPr lang="en-US" sz="2000" dirty="0"/>
          </a:p>
          <a:p>
            <a:pPr marL="0" indent="0">
              <a:buNone/>
            </a:pPr>
            <a:r>
              <a:rPr lang="en-US" sz="3000" dirty="0"/>
              <a:t>Presentation / Code</a:t>
            </a:r>
          </a:p>
          <a:p>
            <a:pPr marL="0" indent="0">
              <a:buNone/>
            </a:pPr>
            <a:r>
              <a:rPr lang="pt-BR" sz="2000" dirty="0">
                <a:hlinkClick r:id="rId4"/>
              </a:rPr>
              <a:t>https://github.com/jlattimer/Presentations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7ABCE-6C63-42F7-BDBA-EF4630E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/ Questions?</a:t>
            </a:r>
          </a:p>
        </p:txBody>
      </p:sp>
    </p:spTree>
    <p:extLst>
      <p:ext uri="{BB962C8B-B14F-4D97-AF65-F5344CB8AC3E}">
        <p14:creationId xmlns:p14="http://schemas.microsoft.com/office/powerpoint/2010/main" val="29356760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2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E8EBE2-0515-4E2E-BBF8-E5CAAC9A8031}"/>
              </a:ext>
            </a:extLst>
          </p:cNvPr>
          <p:cNvSpPr/>
          <p:nvPr/>
        </p:nvSpPr>
        <p:spPr bwMode="auto">
          <a:xfrm>
            <a:off x="1208881" y="2049462"/>
            <a:ext cx="1924050" cy="195861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942DDB-841E-4F57-9FD7-13A4829772C4}"/>
              </a:ext>
            </a:extLst>
          </p:cNvPr>
          <p:cNvSpPr txBox="1">
            <a:spLocks/>
          </p:cNvSpPr>
          <p:nvPr/>
        </p:nvSpPr>
        <p:spPr>
          <a:xfrm>
            <a:off x="615951" y="4106862"/>
            <a:ext cx="3221037" cy="1292662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Jason Lattimer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Development Manager PowerObjects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810DF-8248-4211-BBE7-01985F725263}"/>
              </a:ext>
            </a:extLst>
          </p:cNvPr>
          <p:cNvSpPr/>
          <p:nvPr/>
        </p:nvSpPr>
        <p:spPr>
          <a:xfrm>
            <a:off x="3836988" y="2019934"/>
            <a:ext cx="621665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/>
              <a:t>Business Applications MVP</a:t>
            </a:r>
          </a:p>
          <a:p>
            <a:r>
              <a:rPr lang="en-US" sz="2200" dirty="0"/>
              <a:t>Maker of D365 Developer Tools</a:t>
            </a:r>
          </a:p>
          <a:p>
            <a:r>
              <a:rPr lang="en-US" sz="2200" dirty="0"/>
              <a:t>Blog: </a:t>
            </a:r>
            <a:r>
              <a:rPr lang="en-US" sz="2200" dirty="0">
                <a:hlinkClick r:id="rId4"/>
              </a:rPr>
              <a:t>https://jlattimer.blogspot.com</a:t>
            </a:r>
            <a:endParaRPr lang="en-US" sz="2200" dirty="0"/>
          </a:p>
          <a:p>
            <a:r>
              <a:rPr lang="en-US" sz="2200" dirty="0"/>
              <a:t>GitHub: </a:t>
            </a:r>
            <a:r>
              <a:rPr lang="en-US" sz="2200" dirty="0">
                <a:hlinkClick r:id="rId5"/>
              </a:rPr>
              <a:t>https://github.com/jlattimer</a:t>
            </a:r>
            <a:endParaRPr lang="en-US" sz="2200" dirty="0"/>
          </a:p>
          <a:p>
            <a:r>
              <a:rPr lang="en-US" sz="2200" dirty="0"/>
              <a:t>Twitter: @</a:t>
            </a:r>
            <a:r>
              <a:rPr lang="en-US" sz="2200" dirty="0" err="1"/>
              <a:t>JLattimer</a:t>
            </a:r>
            <a:endParaRPr lang="en-US" sz="22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8CD738-96CF-4EA4-8B81-165E35A0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3905191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9DC607-45FD-4678-898C-2D59FB22D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1592262"/>
            <a:ext cx="7916773" cy="4333494"/>
          </a:xfrm>
        </p:spPr>
        <p:txBody>
          <a:bodyPr/>
          <a:lstStyle/>
          <a:p>
            <a:r>
              <a:rPr lang="en-US" sz="3000" dirty="0"/>
              <a:t>Way of connecting to a REST API</a:t>
            </a:r>
          </a:p>
          <a:p>
            <a:pPr lvl="1"/>
            <a:r>
              <a:rPr lang="en-US" dirty="0"/>
              <a:t>Publicly facing</a:t>
            </a:r>
          </a:p>
          <a:p>
            <a:pPr lvl="1"/>
            <a:r>
              <a:rPr lang="en-US" dirty="0"/>
              <a:t>Privately hosted (via data gateway)</a:t>
            </a:r>
          </a:p>
          <a:p>
            <a:r>
              <a:rPr lang="en-US" sz="3000" dirty="0"/>
              <a:t>Works with PowerApps, Flow, &amp; Logic Apps</a:t>
            </a:r>
          </a:p>
          <a:p>
            <a:r>
              <a:rPr lang="en-US" sz="3000" dirty="0"/>
              <a:t>Allows you to connect to APIs that don’t have OOB connectors </a:t>
            </a:r>
          </a:p>
          <a:p>
            <a:pPr lvl="1"/>
            <a:r>
              <a:rPr lang="en-US" dirty="0"/>
              <a:t>Existing APIs</a:t>
            </a:r>
          </a:p>
          <a:p>
            <a:pPr lvl="1"/>
            <a:r>
              <a:rPr lang="en-US" dirty="0"/>
              <a:t>APIs created by you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14D06-3CC7-4681-8E70-F00F223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Connector?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AE1A4-8EB4-4525-A48E-78413E6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30" y="1439862"/>
            <a:ext cx="360400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02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E562-7622-40A5-9504-BFD60487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Connector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155F-BA01-4BD7-956E-EB9B1AC47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1982081"/>
          </a:xfrm>
        </p:spPr>
        <p:txBody>
          <a:bodyPr/>
          <a:lstStyle/>
          <a:p>
            <a:r>
              <a:rPr lang="en-US" sz="3000" dirty="0"/>
              <a:t>API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Hosting costs (private)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Limiting access (private)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Consumption costs (public)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Performance (public &amp; private)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07A4-61B9-4EB6-8986-1152A5C88A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2536079"/>
          </a:xfrm>
        </p:spPr>
        <p:txBody>
          <a:bodyPr/>
          <a:lstStyle/>
          <a:p>
            <a:r>
              <a:rPr lang="en-US" sz="3000" dirty="0"/>
              <a:t>Platform limitations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500 requests / minute per connector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Logic App: 1,000 connectors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PowerApps or Flow (free): 1 connector &amp; no sharing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PowerApps or Flow (Plan 1 or 2): unlimited connectors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3E37C-CA95-4C4B-B302-8F1E3E1D6330}"/>
              </a:ext>
            </a:extLst>
          </p:cNvPr>
          <p:cNvSpPr txBox="1"/>
          <p:nvPr/>
        </p:nvSpPr>
        <p:spPr>
          <a:xfrm>
            <a:off x="748332" y="1548733"/>
            <a:ext cx="10563299" cy="10341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000" dirty="0"/>
              <a:t>Security /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Supports: Generic OAuth, OAuth for specific services like AAD, Basic, &amp; API key</a:t>
            </a:r>
          </a:p>
        </p:txBody>
      </p:sp>
    </p:spTree>
    <p:extLst>
      <p:ext uri="{BB962C8B-B14F-4D97-AF65-F5344CB8AC3E}">
        <p14:creationId xmlns:p14="http://schemas.microsoft.com/office/powerpoint/2010/main" val="38012830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D100-CC12-4B77-9ACA-3FD4B2FA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EBAF6-0F6B-46AC-8FE8-15B4ADF44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4631706" cy="2086725"/>
          </a:xfrm>
        </p:spPr>
        <p:txBody>
          <a:bodyPr/>
          <a:lstStyle/>
          <a:p>
            <a:r>
              <a:rPr lang="en-US" sz="3000" dirty="0"/>
              <a:t>REST API (Logic Apps can use SOAP)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OpenAPI</a:t>
            </a:r>
            <a:r>
              <a:rPr lang="en-US" dirty="0"/>
              <a:t> definition (file or URL) </a:t>
            </a:r>
            <a:r>
              <a:rPr lang="en-US" b="1" i="1" dirty="0"/>
              <a:t>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Postman collection </a:t>
            </a:r>
            <a:r>
              <a:rPr lang="en-US" b="1" i="1" dirty="0"/>
              <a:t>or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Knowledge of the API functionality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E501-3598-4643-A90F-B1FB356DCA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2582862"/>
            <a:ext cx="5486399" cy="1554272"/>
          </a:xfrm>
        </p:spPr>
        <p:txBody>
          <a:bodyPr/>
          <a:lstStyle/>
          <a:p>
            <a:r>
              <a:rPr lang="en-US" sz="3000" dirty="0"/>
              <a:t>Helpful to have knowledge of: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HTTP requests &amp; responses (GET, POST, DELETE, etc.)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10490569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2333-7DCE-4505-9476-BF485424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API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5317B-7290-4DCC-8079-F4043AE8C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332" y="2582862"/>
            <a:ext cx="5317506" cy="1920526"/>
          </a:xfrm>
        </p:spPr>
        <p:txBody>
          <a:bodyPr/>
          <a:lstStyle/>
          <a:p>
            <a:r>
              <a:rPr lang="en-US" sz="3000" u="sng" dirty="0"/>
              <a:t>Describes an API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Endpoints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Operations (GET /users, POST /users, etc.)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Input &amp; output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C32E-B193-4573-B24C-481605331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0637" y="3044289"/>
            <a:ext cx="5486399" cy="113877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Authentication methods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Contact into, license, terms of use, etc.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Also known an ‘Swagger’</a:t>
            </a:r>
          </a:p>
        </p:txBody>
      </p:sp>
    </p:spTree>
    <p:extLst>
      <p:ext uri="{BB962C8B-B14F-4D97-AF65-F5344CB8AC3E}">
        <p14:creationId xmlns:p14="http://schemas.microsoft.com/office/powerpoint/2010/main" val="14254021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837" y="1820862"/>
            <a:ext cx="10972800" cy="2179058"/>
          </a:xfrm>
        </p:spPr>
        <p:txBody>
          <a:bodyPr/>
          <a:lstStyle/>
          <a:p>
            <a:pPr algn="ctr"/>
            <a:r>
              <a:rPr lang="en-US" dirty="0"/>
              <a:t>Demo: Open Movie Database Search</a:t>
            </a:r>
          </a:p>
        </p:txBody>
      </p:sp>
    </p:spTree>
    <p:extLst>
      <p:ext uri="{BB962C8B-B14F-4D97-AF65-F5344CB8AC3E}">
        <p14:creationId xmlns:p14="http://schemas.microsoft.com/office/powerpoint/2010/main" val="32792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9C1FF-FDD1-4845-B5C8-B1259ED09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64" y="1668462"/>
            <a:ext cx="11424339" cy="13295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www.omdbapi.com</a:t>
            </a:r>
            <a:endParaRPr lang="en-US" sz="2400" dirty="0"/>
          </a:p>
          <a:p>
            <a:r>
              <a:rPr lang="en-US" sz="2400" dirty="0"/>
              <a:t>Register for API Key</a:t>
            </a:r>
          </a:p>
          <a:p>
            <a:r>
              <a:rPr lang="en-US" sz="2400" dirty="0"/>
              <a:t>GET 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052326-3CAD-4C86-9419-8CFB4CDE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Movie Database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18554-12CF-4646-A180-EF3BCE52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37" y="1668462"/>
            <a:ext cx="7619999" cy="434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58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984E6-E156-48CE-A285-5D628053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298" y="1592262"/>
            <a:ext cx="11424339" cy="3951851"/>
          </a:xfrm>
        </p:spPr>
        <p:txBody>
          <a:bodyPr/>
          <a:lstStyle/>
          <a:p>
            <a:r>
              <a:rPr lang="en-US" sz="3000" dirty="0"/>
              <a:t>Sharing PowerApps also shares custom connectors</a:t>
            </a:r>
          </a:p>
          <a:p>
            <a:r>
              <a:rPr lang="en-US" sz="3000" dirty="0"/>
              <a:t>Users will need to authenticate </a:t>
            </a:r>
          </a:p>
          <a:p>
            <a:pPr lvl="1"/>
            <a:r>
              <a:rPr lang="en-US" sz="2000" dirty="0"/>
              <a:t>OAuth log in</a:t>
            </a:r>
          </a:p>
          <a:p>
            <a:pPr lvl="1"/>
            <a:r>
              <a:rPr lang="en-US" sz="2000" dirty="0"/>
              <a:t>Basic username/password or API key</a:t>
            </a:r>
          </a:p>
          <a:p>
            <a:r>
              <a:rPr lang="en-US" sz="3000" dirty="0"/>
              <a:t>Deleting a shared connector will break everything using it</a:t>
            </a:r>
          </a:p>
          <a:p>
            <a:r>
              <a:rPr lang="en-US" sz="3000" dirty="0"/>
              <a:t>Exporting app doesn’t directly include connections</a:t>
            </a:r>
          </a:p>
          <a:p>
            <a:r>
              <a:rPr lang="en-US" sz="3000" dirty="0"/>
              <a:t>Setting up Azure Active Directory authentication is confusing</a:t>
            </a:r>
          </a:p>
          <a:p>
            <a:r>
              <a:rPr lang="en-US" sz="3000" dirty="0"/>
              <a:t>No way to distribute credentials or API key with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5E3E8A-F328-4AD1-9301-341108B9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782782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140_Cross UG Summit 2017 Template">
  <a:themeElements>
    <a:clrScheme name="Custom 3">
      <a:dk1>
        <a:srgbClr val="84BD00"/>
      </a:dk1>
      <a:lt1>
        <a:srgbClr val="FFFFFF"/>
      </a:lt1>
      <a:dk2>
        <a:srgbClr val="3F454F"/>
      </a:dk2>
      <a:lt2>
        <a:srgbClr val="EAEAEA"/>
      </a:lt2>
      <a:accent1>
        <a:srgbClr val="2B2663"/>
      </a:accent1>
      <a:accent2>
        <a:srgbClr val="001E60"/>
      </a:accent2>
      <a:accent3>
        <a:srgbClr val="E4002B"/>
      </a:accent3>
      <a:accent4>
        <a:srgbClr val="FFB81C"/>
      </a:accent4>
      <a:accent5>
        <a:srgbClr val="3D1B52"/>
      </a:accent5>
      <a:accent6>
        <a:srgbClr val="F2C818"/>
      </a:accent6>
      <a:hlink>
        <a:srgbClr val="655DC0"/>
      </a:hlink>
      <a:folHlink>
        <a:srgbClr val="0095C8"/>
      </a:folHlink>
    </a:clrScheme>
    <a:fontScheme name="DC - 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-Speaker-CrossUG-SummitPHX" id="{CEF4C1AA-C68D-4D1B-8805-37B771CF8222}" vid="{0AA270D2-7334-4F4C-AF12-CB499C01E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3" ma:contentTypeDescription="Create a new document." ma:contentTypeScope="" ma:versionID="33089831409de2006d720ccaa4ba435b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dd9e917392db8ddc1d122c39535b6523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F648EE-0161-49A9-87EA-764B42B46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dd97c74-5ef0-47a1-a0c0-112a138906c0"/>
    <ds:schemaRef ds:uri="bb5988d6-8fef-43bf-8684-73b55c79ce3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PPT-Speaker-CrossUG-SummitPHX</Template>
  <TotalTime>113</TotalTime>
  <Words>666</Words>
  <Application>Microsoft Office PowerPoint</Application>
  <PresentationFormat>Custom</PresentationFormat>
  <Paragraphs>114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</vt:lpstr>
      <vt:lpstr>segoe ui black</vt:lpstr>
      <vt:lpstr>Wingdings</vt:lpstr>
      <vt:lpstr>4-05140_Cross UG Summit 2017 Template</vt:lpstr>
      <vt:lpstr>Creating Custom Connectors for the Power Platform</vt:lpstr>
      <vt:lpstr>About Me</vt:lpstr>
      <vt:lpstr>What Is A Custom Connector?</vt:lpstr>
      <vt:lpstr>Custom Connector Considerations</vt:lpstr>
      <vt:lpstr>Getting Started</vt:lpstr>
      <vt:lpstr>Open API Specifications</vt:lpstr>
      <vt:lpstr>Demo: Open Movie Database Search</vt:lpstr>
      <vt:lpstr>Open Movie Database Search</vt:lpstr>
      <vt:lpstr>Deployment</vt:lpstr>
      <vt:lpstr>Developing</vt:lpstr>
      <vt:lpstr>Good Open API Definitions</vt:lpstr>
      <vt:lpstr>Azure Functions</vt:lpstr>
      <vt:lpstr>Azure Functions</vt:lpstr>
      <vt:lpstr>.NET Web API</vt:lpstr>
      <vt:lpstr>Tips</vt:lpstr>
      <vt:lpstr>Gotchas</vt:lpstr>
      <vt:lpstr>Resources / Questions?</vt:lpstr>
      <vt:lpstr>PowerPoint Presentation</vt:lpstr>
    </vt:vector>
  </TitlesOfParts>
  <Manager/>
  <Company>Dynamic Communities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>Cross UG Summit 2017</dc:subject>
  <dc:creator>Ty Hagerott</dc:creator>
  <cp:keywords>Dynamic Communities</cp:keywords>
  <dc:description>Template: Mitchell Derrey; Silver Fox Productions_x000d_
Formatting: _x000d_
Audience Type:</dc:description>
  <cp:lastModifiedBy>Jason Lattimer</cp:lastModifiedBy>
  <cp:revision>28</cp:revision>
  <dcterms:created xsi:type="dcterms:W3CDTF">2019-01-09T20:12:57Z</dcterms:created>
  <dcterms:modified xsi:type="dcterms:W3CDTF">2019-03-11T00:00:44Z</dcterms:modified>
  <cp:category>Dynamic Communities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