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8"/>
  </p:notesMasterIdLst>
  <p:handoutMasterIdLst>
    <p:handoutMasterId r:id="rId29"/>
  </p:handoutMasterIdLst>
  <p:sldIdLst>
    <p:sldId id="1384" r:id="rId5"/>
    <p:sldId id="1394" r:id="rId6"/>
    <p:sldId id="1403" r:id="rId7"/>
    <p:sldId id="1406" r:id="rId8"/>
    <p:sldId id="1407" r:id="rId9"/>
    <p:sldId id="1408" r:id="rId10"/>
    <p:sldId id="1409" r:id="rId11"/>
    <p:sldId id="1410" r:id="rId12"/>
    <p:sldId id="1411" r:id="rId13"/>
    <p:sldId id="1412" r:id="rId14"/>
    <p:sldId id="1413" r:id="rId15"/>
    <p:sldId id="1414" r:id="rId16"/>
    <p:sldId id="1415" r:id="rId17"/>
    <p:sldId id="1416" r:id="rId18"/>
    <p:sldId id="1417" r:id="rId19"/>
    <p:sldId id="1418" r:id="rId20"/>
    <p:sldId id="1419" r:id="rId21"/>
    <p:sldId id="1420" r:id="rId22"/>
    <p:sldId id="1421" r:id="rId23"/>
    <p:sldId id="1424" r:id="rId24"/>
    <p:sldId id="1423" r:id="rId25"/>
    <p:sldId id="1422" r:id="rId26"/>
    <p:sldId id="1373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A073DAE3-B461-442F-A3D3-6642BD875E45}">
          <p14:sldIdLst>
            <p14:sldId id="1384"/>
            <p14:sldId id="1394"/>
            <p14:sldId id="1403"/>
            <p14:sldId id="1406"/>
            <p14:sldId id="1407"/>
            <p14:sldId id="1408"/>
            <p14:sldId id="1409"/>
            <p14:sldId id="1410"/>
            <p14:sldId id="1411"/>
            <p14:sldId id="1412"/>
            <p14:sldId id="1413"/>
            <p14:sldId id="1414"/>
            <p14:sldId id="1415"/>
            <p14:sldId id="1416"/>
            <p14:sldId id="1417"/>
            <p14:sldId id="1418"/>
            <p14:sldId id="1419"/>
            <p14:sldId id="1420"/>
            <p14:sldId id="1421"/>
            <p14:sldId id="1424"/>
            <p14:sldId id="1423"/>
            <p14:sldId id="1422"/>
            <p14:sldId id="1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Auri Mathisen" initials="AM" lastIdx="1" clrIdx="7">
    <p:extLst>
      <p:ext uri="{19B8F6BF-5375-455C-9EA6-DF929625EA0E}">
        <p15:presenceInfo xmlns:p15="http://schemas.microsoft.com/office/powerpoint/2012/main" userId="S-1-5-21-383413107-1061881802-891584314-12534" providerId="AD"/>
      </p:ext>
    </p:extLst>
  </p:cmAuthor>
  <p:cmAuthor id="1" name="Mary Feil-Jacobs" initials="MFJ" lastIdx="43" clrIdx="1"/>
  <p:cmAuthor id="8" name="Judi Lee" initials="JL" lastIdx="3" clrIdx="8">
    <p:extLst>
      <p:ext uri="{19B8F6BF-5375-455C-9EA6-DF929625EA0E}">
        <p15:presenceInfo xmlns:p15="http://schemas.microsoft.com/office/powerpoint/2012/main" userId="S-1-5-21-383413107-1061881802-891584314-9954" providerId="AD"/>
      </p:ext>
    </p:extLst>
  </p:cmAuthor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9" name="David Griffith" initials="DG" lastIdx="3" clrIdx="9">
    <p:extLst>
      <p:ext uri="{19B8F6BF-5375-455C-9EA6-DF929625EA0E}">
        <p15:presenceInfo xmlns:p15="http://schemas.microsoft.com/office/powerpoint/2012/main" userId="S-1-5-21-383413107-1061881802-891584314-4667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6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  <p:cmAuthor id="5" name="Christen Anderson" initials="CA" lastIdx="25" clrIdx="5">
    <p:extLst>
      <p:ext uri="{19B8F6BF-5375-455C-9EA6-DF929625EA0E}">
        <p15:presenceInfo xmlns:p15="http://schemas.microsoft.com/office/powerpoint/2012/main" userId="Christen Anderson" providerId="None"/>
      </p:ext>
    </p:extLst>
  </p:cmAuthor>
  <p:cmAuthor id="6" name="Delaney Freer" initials="DF" lastIdx="16" clrIdx="6">
    <p:extLst>
      <p:ext uri="{19B8F6BF-5375-455C-9EA6-DF929625EA0E}">
        <p15:presenceInfo xmlns:p15="http://schemas.microsoft.com/office/powerpoint/2012/main" userId="4a46fd6c6e3be6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75C"/>
    <a:srgbClr val="001E60"/>
    <a:srgbClr val="E6E6E6"/>
    <a:srgbClr val="0095C8"/>
    <a:srgbClr val="E1B81C"/>
    <a:srgbClr val="E4002B"/>
    <a:srgbClr val="002060"/>
    <a:srgbClr val="84BD00"/>
    <a:srgbClr val="20BD00"/>
    <a:srgbClr val="279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D49CA-54F7-4143-85F7-0B72380E9A2F}" v="16" dt="2019-01-17T17:16:31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>
      <p:cViewPr varScale="1">
        <p:scale>
          <a:sx n="101" d="100"/>
          <a:sy n="101" d="100"/>
        </p:scale>
        <p:origin x="138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130" d="100"/>
          <a:sy n="130" d="100"/>
        </p:scale>
        <p:origin x="2064" y="-11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CRMUG Summit 2017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8CAF0-866C-41B3-A854-572A2A51FA6A}" type="datetime8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2/16/2019 10:10 AM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CRMUG Summit 2017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58EF5B-311B-4148-8831-2D28534D49CD}" type="datetime8">
              <a:rPr lang="en-US" smtClean="0"/>
              <a:t>2/16/2019 10:10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7C6B1E4-98EC-4312-8FF0-D36B8081355F}" type="datetime8">
              <a:rPr lang="en-US" smtClean="0"/>
              <a:t>2/16/2019 10:10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8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06AC14E-B9CB-40B2-890A-DE3B551703F9}" type="datetime8">
              <a:rPr lang="en-US" smtClean="0"/>
              <a:t>2/16/2019 10:10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6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06AC14E-B9CB-40B2-890A-DE3B551703F9}" type="datetime8">
              <a:rPr lang="en-US" smtClean="0"/>
              <a:t>2/16/2019 10:10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5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2A3604C-CECE-4D09-A711-D0791298311C}" type="datetime8">
              <a:rPr lang="en-US" smtClean="0"/>
              <a:t>2/16/2019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4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F755C18-E55A-414E-AC9F-199608F14225}" type="datetime8">
              <a:rPr lang="en-US" smtClean="0">
                <a:solidFill>
                  <a:prstClr val="black"/>
                </a:solidFill>
              </a:rPr>
              <a:t>2/16/2019 10:10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5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-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838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orient="horz" pos="10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Right Photo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8237" y="1938"/>
            <a:ext cx="6216650" cy="6992587"/>
          </a:xfrm>
          <a:blipFill>
            <a:blip r:embed="rId3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effectLst/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5029201" cy="738664"/>
          </a:xfrm>
        </p:spPr>
        <p:txBody>
          <a:bodyPr wrap="square">
            <a:spAutoFit/>
          </a:bodyPr>
          <a:lstStyle>
            <a:lvl1pPr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</p:spTree>
    <p:extLst>
      <p:ext uri="{BB962C8B-B14F-4D97-AF65-F5344CB8AC3E}">
        <p14:creationId xmlns:p14="http://schemas.microsoft.com/office/powerpoint/2010/main" val="224084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929" y="1668462"/>
            <a:ext cx="11432274" cy="9175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31837" y="2594345"/>
            <a:ext cx="11430000" cy="1995931"/>
          </a:xfrm>
        </p:spPr>
        <p:txBody>
          <a:bodyPr/>
          <a:lstStyle>
            <a:lvl1pPr marL="0" indent="0">
              <a:buNone/>
              <a:defRPr sz="33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_colo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3">
            <a:extLst>
              <a:ext uri="{FF2B5EF4-FFF2-40B4-BE49-F238E27FC236}">
                <a16:creationId xmlns:a16="http://schemas.microsoft.com/office/drawing/2014/main" id="{C07160F8-22D1-4D5D-834C-C9C3715927B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© 2019 Dynamic Communities.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8096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731927" y="1687566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000" spc="-51" baseline="0">
                <a:solidFill>
                  <a:srgbClr val="1E275C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black">
          <a:xfrm>
            <a:off x="730248" y="3503664"/>
            <a:ext cx="6635751" cy="118870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0984">
                      <a:schemeClr val="tx1"/>
                    </a:gs>
                    <a:gs pos="74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2DC5A-FA40-466F-9392-371D4E5740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731837" y="1668462"/>
            <a:ext cx="6634162" cy="960263"/>
          </a:xfrm>
        </p:spPr>
        <p:txBody>
          <a:bodyPr lIns="182880" tIns="146304" rIns="182880" bIns="146304"/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86670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39864" y="2582862"/>
            <a:ext cx="11424339" cy="2092881"/>
          </a:xfrm>
        </p:spPr>
        <p:txBody>
          <a:bodyPr wrap="square"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tx1"/>
                </a:solidFill>
              </a:defRPr>
            </a:lvl3pPr>
            <a:lvl4pPr marL="460375" indent="0">
              <a:buNone/>
              <a:defRPr>
                <a:solidFill>
                  <a:schemeClr val="tx1"/>
                </a:solidFill>
              </a:defRPr>
            </a:lvl4pPr>
            <a:lvl5pPr marL="685800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tx1"/>
                </a:solidFill>
              </a:defRPr>
            </a:lvl3pPr>
            <a:lvl4pPr marL="460375" indent="0">
              <a:buNone/>
              <a:defRPr>
                <a:solidFill>
                  <a:schemeClr val="tx1"/>
                </a:solidFill>
              </a:defRPr>
            </a:lvl4pPr>
            <a:lvl5pPr marL="685800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754062"/>
            <a:ext cx="11277600" cy="917575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1668462"/>
            <a:ext cx="3581400" cy="195745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400" spc="-1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22837" y="1668462"/>
            <a:ext cx="6858000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754062"/>
            <a:ext cx="6565073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99320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731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8237" y="1938"/>
            <a:ext cx="6216650" cy="6992587"/>
          </a:xfrm>
          <a:blipFill>
            <a:blip r:embed="rId3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effectLst/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5029201" cy="738664"/>
          </a:xfrm>
        </p:spPr>
        <p:txBody>
          <a:bodyPr wrap="square">
            <a:sp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</p:spTree>
    <p:extLst>
      <p:ext uri="{BB962C8B-B14F-4D97-AF65-F5344CB8AC3E}">
        <p14:creationId xmlns:p14="http://schemas.microsoft.com/office/powerpoint/2010/main" val="4125682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927" y="754062"/>
            <a:ext cx="11432276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31836" y="1671639"/>
            <a:ext cx="11430001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 hidden="1"/>
          <p:cNvGrpSpPr/>
          <p:nvPr userDrawn="1"/>
        </p:nvGrpSpPr>
        <p:grpSpPr>
          <a:xfrm>
            <a:off x="12619037" y="0"/>
            <a:ext cx="952400" cy="5766965"/>
            <a:chOff x="12618968" y="0"/>
            <a:chExt cx="952400" cy="5766965"/>
          </a:xfrm>
        </p:grpSpPr>
        <p:grpSp>
          <p:nvGrpSpPr>
            <p:cNvPr id="6" name="Group 5"/>
            <p:cNvGrpSpPr/>
            <p:nvPr userDrawn="1"/>
          </p:nvGrpSpPr>
          <p:grpSpPr>
            <a:xfrm rot="5400000">
              <a:off x="11582060" y="1045295"/>
              <a:ext cx="2703053" cy="629235"/>
              <a:chOff x="1586734" y="4543426"/>
              <a:chExt cx="2703053" cy="629235"/>
            </a:xfrm>
          </p:grpSpPr>
          <p:sp>
            <p:nvSpPr>
              <p:cNvPr id="14" name="Rectangle 13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G:0 B:77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R:5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G:124 B:193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Red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ea typeface="Segoe UI" pitchFamily="34" charset="0"/>
                    <a:cs typeface="Segoe UI" pitchFamily="34" charset="0"/>
                  </a:rPr>
                  <a:t>R:237</a:t>
                </a:r>
                <a:r>
                  <a:rPr lang="en-US" sz="500" baseline="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ea typeface="Segoe UI" pitchFamily="34" charset="0"/>
                    <a:cs typeface="Segoe UI" pitchFamily="34" charset="0"/>
                  </a:rPr>
                  <a:t> G:38 B:36</a:t>
                </a:r>
                <a:endParaRPr lang="en-US" sz="500" dirty="0">
                  <a:gradFill>
                    <a:gsLst>
                      <a:gs pos="28302">
                        <a:schemeClr val="bg1"/>
                      </a:gs>
                      <a:gs pos="67000">
                        <a:schemeClr val="bg1"/>
                      </a:gs>
                    </a:gsLst>
                    <a:lin ang="5400000" scaled="1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1586734" y="4882895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Gold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R:254</a:t>
                </a:r>
                <a:r>
                  <a:rPr lang="en-US" sz="500" baseline="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G:197 B:35</a:t>
                </a:r>
                <a:endParaRPr lang="en-US" sz="500" dirty="0">
                  <a:gradFill>
                    <a:gsLst>
                      <a:gs pos="4717">
                        <a:schemeClr val="tx1"/>
                      </a:gs>
                      <a:gs pos="36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3419857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186 G:216 B:10</a:t>
                </a:r>
                <a:endParaRPr lang="en-US" sz="500" dirty="0">
                  <a:gradFill>
                    <a:gsLst>
                      <a:gs pos="7547">
                        <a:schemeClr val="tx1"/>
                      </a:gs>
                      <a:gs pos="28302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Teal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</a:t>
                </a:r>
                <a:r>
                  <a:rPr lang="en-US" sz="500" baseline="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G:130 B:114</a:t>
                </a:r>
                <a:endParaRPr lang="en-US" sz="500" dirty="0">
                  <a:gradFill>
                    <a:gsLst>
                      <a:gs pos="76415">
                        <a:schemeClr val="bg1"/>
                      </a:gs>
                      <a:gs pos="52000">
                        <a:schemeClr val="bg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dirty="0">
                    <a:gradFill>
                      <a:gsLst>
                        <a:gs pos="16981">
                          <a:schemeClr val="tx1"/>
                        </a:gs>
                        <a:gs pos="48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dirty="0">
                    <a:gradFill>
                      <a:gsLst>
                        <a:gs pos="16981">
                          <a:schemeClr val="tx1"/>
                        </a:gs>
                        <a:gs pos="48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004B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Teal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G:75 B:80</a:t>
                </a: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R:150</a:t>
                </a:r>
                <a:r>
                  <a:rPr lang="en-US" sz="500" baseline="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G:150 B:150</a:t>
                </a:r>
                <a:endParaRPr lang="en-US" sz="500" dirty="0">
                  <a:gradFill>
                    <a:gsLst>
                      <a:gs pos="2830">
                        <a:schemeClr val="bg2">
                          <a:lumMod val="10000"/>
                        </a:schemeClr>
                      </a:gs>
                      <a:gs pos="16981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1" r:id="rId2"/>
    <p:sldLayoutId id="2147484241" r:id="rId3"/>
    <p:sldLayoutId id="2147484297" r:id="rId4"/>
    <p:sldLayoutId id="2147484247" r:id="rId5"/>
    <p:sldLayoutId id="2147484249" r:id="rId6"/>
    <p:sldLayoutId id="2147484308" r:id="rId7"/>
    <p:sldLayoutId id="2147484264" r:id="rId8"/>
    <p:sldLayoutId id="2147484310" r:id="rId9"/>
    <p:sldLayoutId id="2147484343" r:id="rId10"/>
    <p:sldLayoutId id="2147484260" r:id="rId11"/>
    <p:sldLayoutId id="2147484299" r:id="rId12"/>
    <p:sldLayoutId id="2147484263" r:id="rId1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33" userDrawn="1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40" userDrawn="1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jlattimer" TargetMode="External"/><Relationship Id="rId4" Type="http://schemas.openxmlformats.org/officeDocument/2006/relationships/hyperlink" Target="https://jlattimer.blogspot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837" y="1668462"/>
            <a:ext cx="9448800" cy="3176254"/>
          </a:xfrm>
        </p:spPr>
        <p:txBody>
          <a:bodyPr/>
          <a:lstStyle/>
          <a:p>
            <a:r>
              <a:rPr lang="en-US" dirty="0"/>
              <a:t>Don't Just Sit There! Start Logging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01685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3C80A3-EDC4-433E-BDFB-67B78AA3C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14" y="296862"/>
            <a:ext cx="849724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300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5D60-8EC8-45FD-A2DD-D4B267C0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in D365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AFF52-CAE8-4FAC-8744-F68E95328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2517612"/>
          </a:xfrm>
        </p:spPr>
        <p:txBody>
          <a:bodyPr/>
          <a:lstStyle/>
          <a:p>
            <a:r>
              <a:rPr lang="en-US" dirty="0"/>
              <a:t>General fear of Azure</a:t>
            </a:r>
          </a:p>
          <a:p>
            <a:pPr marL="457063" lvl="1"/>
            <a:r>
              <a:rPr lang="en-US" dirty="0"/>
              <a:t>D365 already there &amp; </a:t>
            </a:r>
          </a:p>
          <a:p>
            <a:pPr marL="457063" lvl="1"/>
            <a:r>
              <a:rPr lang="en-US" dirty="0"/>
              <a:t>soon it will all be Azure</a:t>
            </a:r>
          </a:p>
          <a:p>
            <a:r>
              <a:rPr lang="en-US" dirty="0"/>
              <a:t>Costs money</a:t>
            </a:r>
          </a:p>
          <a:p>
            <a:pPr marL="457063" lvl="1"/>
            <a:r>
              <a:rPr lang="en-US" dirty="0"/>
              <a:t>5GB / month free then $2.30 USD (€2,522) per GB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BD665-E96D-4539-B436-47D3D3207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3323987"/>
          </a:xfrm>
        </p:spPr>
        <p:txBody>
          <a:bodyPr/>
          <a:lstStyle/>
          <a:p>
            <a:r>
              <a:rPr lang="en-US" dirty="0"/>
              <a:t>Sample client-side example  integration isn’t useful</a:t>
            </a:r>
          </a:p>
          <a:p>
            <a:r>
              <a:rPr lang="en-US" dirty="0"/>
              <a:t>Misconception that merging assemblies is required</a:t>
            </a:r>
          </a:p>
          <a:p>
            <a:pPr marL="457063" lvl="1"/>
            <a:r>
              <a:rPr lang="en-US" dirty="0"/>
              <a:t>Custom implementation using HTTP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70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8BF1-5F8A-42CC-ACEE-AC2D305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OOB - Pageview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70D39-2F6D-465C-8914-C3D8EED5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" y="2698176"/>
            <a:ext cx="12188825" cy="15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701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947E-8363-4405-8466-5DF8A03B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OOB – Browser Timings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629C2-930D-4AD9-B328-D41716A5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" y="2710296"/>
            <a:ext cx="12188825" cy="15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752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4785-0F9B-47A2-881F-A9D57C83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– Telemetry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C4DA-5FAD-440F-8499-BEEF74682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1" y="2335962"/>
            <a:ext cx="5088905" cy="2837700"/>
          </a:xfrm>
        </p:spPr>
        <p:txBody>
          <a:bodyPr/>
          <a:lstStyle/>
          <a:p>
            <a:r>
              <a:rPr lang="en-US" dirty="0"/>
              <a:t>Dependency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Outbound to web services, SQL, etc.</a:t>
            </a:r>
          </a:p>
          <a:p>
            <a:r>
              <a:rPr lang="en-US" dirty="0"/>
              <a:t>Request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Inbound to application</a:t>
            </a:r>
          </a:p>
          <a:p>
            <a:r>
              <a:rPr lang="en-US" dirty="0"/>
              <a:t>Exception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Errors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37DD-2F2E-4245-88E2-9E3D0F247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335962"/>
            <a:ext cx="5486399" cy="3280898"/>
          </a:xfrm>
        </p:spPr>
        <p:txBody>
          <a:bodyPr/>
          <a:lstStyle/>
          <a:p>
            <a:r>
              <a:rPr lang="en-US" dirty="0"/>
              <a:t>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Single or aggregate measurements</a:t>
            </a:r>
          </a:p>
          <a:p>
            <a:r>
              <a:rPr lang="en-US" dirty="0"/>
              <a:t>Trace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Informational messages</a:t>
            </a:r>
          </a:p>
          <a:p>
            <a:r>
              <a:rPr lang="en-US" dirty="0"/>
              <a:t>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Application interactions</a:t>
            </a:r>
          </a:p>
        </p:txBody>
      </p:sp>
    </p:spTree>
    <p:extLst>
      <p:ext uri="{BB962C8B-B14F-4D97-AF65-F5344CB8AC3E}">
        <p14:creationId xmlns:p14="http://schemas.microsoft.com/office/powerpoint/2010/main" val="22875769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85A4-E5D3-4401-897E-839273E0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– Custom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C6855-3F19-4295-8A9D-B36D24AD0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1902059"/>
          </a:xfrm>
        </p:spPr>
        <p:txBody>
          <a:bodyPr/>
          <a:lstStyle/>
          <a:p>
            <a:r>
              <a:rPr lang="en-US" dirty="0"/>
              <a:t>Custom dimensions</a:t>
            </a:r>
          </a:p>
          <a:p>
            <a:pPr lvl="1"/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&gt;</a:t>
            </a:r>
          </a:p>
          <a:p>
            <a:r>
              <a:rPr lang="en-US" dirty="0"/>
              <a:t>Custom measurements</a:t>
            </a:r>
          </a:p>
          <a:p>
            <a:pPr lvl="1"/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double</a:t>
            </a:r>
            <a:r>
              <a:rPr lang="en-US" dirty="0"/>
              <a:t>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7A3E2-AC77-4FCD-8B45-F936CDCAA1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2086725"/>
          </a:xfrm>
        </p:spPr>
        <p:txBody>
          <a:bodyPr/>
          <a:lstStyle/>
          <a:p>
            <a:r>
              <a:rPr lang="en-US" u="sng" dirty="0"/>
              <a:t>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Org. name /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Execution context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Current user / record</a:t>
            </a:r>
          </a:p>
        </p:txBody>
      </p:sp>
    </p:spTree>
    <p:extLst>
      <p:ext uri="{BB962C8B-B14F-4D97-AF65-F5344CB8AC3E}">
        <p14:creationId xmlns:p14="http://schemas.microsoft.com/office/powerpoint/2010/main" val="312546402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87CA-1E5F-4D06-8BF4-F917A123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Logging D36AppInsightsJS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1EA73-6670-4E9A-A820-E607A93D5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1" y="2582862"/>
            <a:ext cx="5698505" cy="24191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Page view &amp; 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Dependency / 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Exception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5142E-8FF6-4112-8C6F-0EBF32D3C2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18220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Metric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Method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6A180-8CDD-4152-8F68-85F843763E71}"/>
              </a:ext>
            </a:extLst>
          </p:cNvPr>
          <p:cNvSpPr txBox="1"/>
          <p:nvPr/>
        </p:nvSpPr>
        <p:spPr>
          <a:xfrm>
            <a:off x="748331" y="1669617"/>
            <a:ext cx="5410200" cy="78790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r>
              <a:rPr lang="en-US" sz="3200" u="sng" dirty="0"/>
              <a:t>Custom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1530702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8286-D2B6-4CD5-9751-7D87EAE6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Logging D36AppInsightsJS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E7E4C-167C-4945-AABB-82F2EAA5F3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18220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Current user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Entity id /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Form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FDE5D-D321-49AD-8E6F-6726AADEA8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122495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Org. name /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Source (JavaScript)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A4DC4-02AF-4C01-8603-98D393ED99CF}"/>
              </a:ext>
            </a:extLst>
          </p:cNvPr>
          <p:cNvSpPr txBox="1"/>
          <p:nvPr/>
        </p:nvSpPr>
        <p:spPr>
          <a:xfrm>
            <a:off x="749807" y="1695497"/>
            <a:ext cx="5430585" cy="7386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u="sng" dirty="0"/>
              <a:t>Custom dimensions</a:t>
            </a:r>
          </a:p>
        </p:txBody>
      </p:sp>
    </p:spTree>
    <p:extLst>
      <p:ext uri="{BB962C8B-B14F-4D97-AF65-F5344CB8AC3E}">
        <p14:creationId xmlns:p14="http://schemas.microsoft.com/office/powerpoint/2010/main" val="319637738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F87A-8EB8-4976-9EFF-97C9400C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Logging D365AppInsights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4EEFD-EF03-4A50-A41A-892546A32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1" y="2582862"/>
            <a:ext cx="5165105" cy="18220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Dependency / 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Exception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B9C99-B317-4A40-9B01-1D909C6C0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122495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Metric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085C5-7ECC-4EF5-8624-4251EEB8E4B7}"/>
              </a:ext>
            </a:extLst>
          </p:cNvPr>
          <p:cNvSpPr txBox="1"/>
          <p:nvPr/>
        </p:nvSpPr>
        <p:spPr>
          <a:xfrm>
            <a:off x="749808" y="1671637"/>
            <a:ext cx="5410200" cy="78790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r>
              <a:rPr lang="en-US" sz="3200" u="sng" dirty="0"/>
              <a:t>Custom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0595836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B03-64A3-43A6-A81B-9852BE5C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Logging D365AppInsights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63A6-C85E-496F-BA17-45101375C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1" y="2582862"/>
            <a:ext cx="4936505" cy="2252924"/>
          </a:xfrm>
        </p:spPr>
        <p:txBody>
          <a:bodyPr/>
          <a:lstStyle/>
          <a:p>
            <a:r>
              <a:rPr lang="en-US" dirty="0"/>
              <a:t>Execution context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User id &amp; impersonating user id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Entity id / name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Org. name / version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Source (Plug-in / Workflow)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4E8B8-7EE0-40C0-8553-27699E0521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3040062"/>
            <a:ext cx="5715000" cy="173586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Mode, depth, message, correlation id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Stage (Plug-in)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Category (Workflow)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Input &amp; output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DB07E-4748-4DCC-B0AF-89BDD89B7FBC}"/>
              </a:ext>
            </a:extLst>
          </p:cNvPr>
          <p:cNvSpPr txBox="1"/>
          <p:nvPr/>
        </p:nvSpPr>
        <p:spPr>
          <a:xfrm>
            <a:off x="749807" y="1697212"/>
            <a:ext cx="5429250" cy="7386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u="sng" dirty="0"/>
              <a:t>Custom dimensions</a:t>
            </a:r>
          </a:p>
        </p:txBody>
      </p:sp>
    </p:spTree>
    <p:extLst>
      <p:ext uri="{BB962C8B-B14F-4D97-AF65-F5344CB8AC3E}">
        <p14:creationId xmlns:p14="http://schemas.microsoft.com/office/powerpoint/2010/main" val="7705050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CE8EBE2-0515-4E2E-BBF8-E5CAAC9A8031}"/>
              </a:ext>
            </a:extLst>
          </p:cNvPr>
          <p:cNvSpPr/>
          <p:nvPr/>
        </p:nvSpPr>
        <p:spPr bwMode="auto">
          <a:xfrm>
            <a:off x="1208881" y="2049462"/>
            <a:ext cx="1924050" cy="195861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1942DDB-841E-4F57-9FD7-13A4829772C4}"/>
              </a:ext>
            </a:extLst>
          </p:cNvPr>
          <p:cNvSpPr txBox="1">
            <a:spLocks/>
          </p:cNvSpPr>
          <p:nvPr/>
        </p:nvSpPr>
        <p:spPr>
          <a:xfrm>
            <a:off x="615951" y="4106862"/>
            <a:ext cx="3221037" cy="1292662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Jason Lattimer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Development Manager PowerObjects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810DF-8248-4211-BBE7-01985F725263}"/>
              </a:ext>
            </a:extLst>
          </p:cNvPr>
          <p:cNvSpPr/>
          <p:nvPr/>
        </p:nvSpPr>
        <p:spPr>
          <a:xfrm>
            <a:off x="3836988" y="2019934"/>
            <a:ext cx="621665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Business Applications MVP</a:t>
            </a:r>
          </a:p>
          <a:p>
            <a:r>
              <a:rPr lang="en-US" sz="2200" dirty="0"/>
              <a:t>Maker of D365 Developer Tools</a:t>
            </a:r>
          </a:p>
          <a:p>
            <a:r>
              <a:rPr lang="en-US" sz="2200" dirty="0"/>
              <a:t>Blog: </a:t>
            </a:r>
            <a:r>
              <a:rPr lang="en-US" sz="2200" dirty="0">
                <a:hlinkClick r:id="rId4"/>
              </a:rPr>
              <a:t>https://jlattimer.blogspot.com</a:t>
            </a:r>
            <a:endParaRPr lang="en-US" sz="2200" dirty="0"/>
          </a:p>
          <a:p>
            <a:r>
              <a:rPr lang="en-US" sz="2200" dirty="0"/>
              <a:t>GitHub: </a:t>
            </a:r>
            <a:r>
              <a:rPr lang="en-US" sz="2200" dirty="0">
                <a:hlinkClick r:id="rId5"/>
              </a:rPr>
              <a:t>https://github.com/jlattimer</a:t>
            </a:r>
            <a:endParaRPr lang="en-US" sz="2200" dirty="0"/>
          </a:p>
          <a:p>
            <a:r>
              <a:rPr lang="en-US" sz="2200" dirty="0"/>
              <a:t>Twitter: @</a:t>
            </a:r>
            <a:r>
              <a:rPr lang="en-US" sz="2200" dirty="0" err="1"/>
              <a:t>JLattimer</a:t>
            </a:r>
            <a:endParaRPr lang="en-US" sz="22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B8CD738-96CF-4EA4-8B81-165E35A0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89326649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837" y="1820862"/>
            <a:ext cx="10972800" cy="2677656"/>
          </a:xfrm>
        </p:spPr>
        <p:txBody>
          <a:bodyPr/>
          <a:lstStyle/>
          <a:p>
            <a:pPr algn="ctr"/>
            <a:r>
              <a:rPr lang="en-US" dirty="0"/>
              <a:t>Application Insights Tour</a:t>
            </a:r>
            <a:br>
              <a:rPr lang="en-US" dirty="0"/>
            </a:br>
            <a:r>
              <a:rPr lang="en-US" sz="3600" dirty="0"/>
              <a:t>(abbreviated version)</a:t>
            </a:r>
          </a:p>
        </p:txBody>
      </p:sp>
    </p:spTree>
    <p:extLst>
      <p:ext uri="{BB962C8B-B14F-4D97-AF65-F5344CB8AC3E}">
        <p14:creationId xmlns:p14="http://schemas.microsoft.com/office/powerpoint/2010/main" val="3577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8FCC-E997-4259-932A-17C517BB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1668462"/>
            <a:ext cx="3581400" cy="1957459"/>
          </a:xfrm>
        </p:spPr>
        <p:txBody>
          <a:bodyPr/>
          <a:lstStyle/>
          <a:p>
            <a:r>
              <a:rPr lang="en-US" dirty="0"/>
              <a:t>Demo &amp; Code</a:t>
            </a:r>
          </a:p>
        </p:txBody>
      </p:sp>
      <p:pic>
        <p:nvPicPr>
          <p:cNvPr id="4" name="Picture 4" descr="https://www.silicon.co.uk/wp-content/uploads/2012/03/Fotolia_13975309_Subscription_XL.jpg">
            <a:extLst>
              <a:ext uri="{FF2B5EF4-FFF2-40B4-BE49-F238E27FC236}">
                <a16:creationId xmlns:a16="http://schemas.microsoft.com/office/drawing/2014/main" id="{F45E87C6-8B8F-45D1-995C-2A10CA46E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07" y="68262"/>
            <a:ext cx="7570530" cy="669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0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60CA65-3C21-45E8-BF55-17CAFA86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27" y="1671637"/>
            <a:ext cx="10522608" cy="14082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3B704F-1B1A-44D9-818C-D3C9EAD5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6A051-252F-46AB-A6EF-A29AE69B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69" y="2942241"/>
            <a:ext cx="10644539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27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2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1837" y="2506662"/>
            <a:ext cx="11078451" cy="2252924"/>
          </a:xfrm>
        </p:spPr>
        <p:txBody>
          <a:bodyPr/>
          <a:lstStyle/>
          <a:p>
            <a:r>
              <a:rPr lang="en-US" sz="3200" dirty="0"/>
              <a:t>Bugs</a:t>
            </a:r>
          </a:p>
          <a:p>
            <a:r>
              <a:rPr lang="en-US" sz="3200" dirty="0"/>
              <a:t>Metrics</a:t>
            </a:r>
          </a:p>
          <a:p>
            <a:r>
              <a:rPr lang="en-US" sz="3200" dirty="0"/>
              <a:t>Feature use</a:t>
            </a:r>
          </a:p>
          <a:p>
            <a:r>
              <a:rPr lang="en-US" sz="3200" dirty="0"/>
              <a:t>Lack of faith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1872326-5D70-4BBE-A351-0A0907CF1C01}"/>
              </a:ext>
            </a:extLst>
          </p:cNvPr>
          <p:cNvSpPr txBox="1">
            <a:spLocks/>
          </p:cNvSpPr>
          <p:nvPr/>
        </p:nvSpPr>
        <p:spPr>
          <a:xfrm>
            <a:off x="730526" y="1668462"/>
            <a:ext cx="11430001" cy="627864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To see what’s going on of course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CE129E-986B-49C3-B949-9D25C924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27" y="750887"/>
            <a:ext cx="11432276" cy="917575"/>
          </a:xfrm>
        </p:spPr>
        <p:txBody>
          <a:bodyPr/>
          <a:lstStyle/>
          <a:p>
            <a:r>
              <a:rPr lang="en-US" dirty="0"/>
              <a:t>Why Do We Log?</a:t>
            </a:r>
          </a:p>
        </p:txBody>
      </p:sp>
    </p:spTree>
    <p:extLst>
      <p:ext uri="{BB962C8B-B14F-4D97-AF65-F5344CB8AC3E}">
        <p14:creationId xmlns:p14="http://schemas.microsoft.com/office/powerpoint/2010/main" val="203185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FDE2-6FB1-4818-8967-2862B619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F71B3-D143-43AB-A415-C2AAA3038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1" y="2582862"/>
            <a:ext cx="5241306" cy="2634567"/>
          </a:xfrm>
        </p:spPr>
        <p:txBody>
          <a:bodyPr/>
          <a:lstStyle/>
          <a:p>
            <a:r>
              <a:rPr lang="en-US" dirty="0"/>
              <a:t>Things missed in testing</a:t>
            </a:r>
          </a:p>
          <a:p>
            <a:r>
              <a:rPr lang="en-US" dirty="0"/>
              <a:t>Exception details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Exception type / stack trace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Source method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BC069-1F58-4A59-9CE3-AF96610C26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2443746"/>
          </a:xfrm>
        </p:spPr>
        <p:txBody>
          <a:bodyPr/>
          <a:lstStyle/>
          <a:p>
            <a:r>
              <a:rPr lang="en-US" dirty="0"/>
              <a:t>Accompanying info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 process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Date &amp; time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User / location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D8271-799F-4E6E-8BA2-83044F2872A3}"/>
              </a:ext>
            </a:extLst>
          </p:cNvPr>
          <p:cNvSpPr txBox="1"/>
          <p:nvPr/>
        </p:nvSpPr>
        <p:spPr>
          <a:xfrm>
            <a:off x="4387070" y="4716462"/>
            <a:ext cx="7469966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I.E. – things to identify future test cases</a:t>
            </a:r>
          </a:p>
        </p:txBody>
      </p:sp>
    </p:spTree>
    <p:extLst>
      <p:ext uri="{BB962C8B-B14F-4D97-AF65-F5344CB8AC3E}">
        <p14:creationId xmlns:p14="http://schemas.microsoft.com/office/powerpoint/2010/main" val="25385671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51BA-82B2-43C4-B0ED-1E8F9C1D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DF8FB-4A4A-478E-BCA0-84543AA50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2252924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Page load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Job duration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Web service response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Query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D6C-C70E-43AF-B89B-6EB0BEC27C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1846659"/>
          </a:xfrm>
        </p:spPr>
        <p:txBody>
          <a:bodyPr/>
          <a:lstStyle/>
          <a:p>
            <a:r>
              <a:rPr lang="en-US" dirty="0"/>
              <a:t>Proactive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Track over time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Prioritize optimization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patterns</a:t>
            </a:r>
          </a:p>
        </p:txBody>
      </p:sp>
    </p:spTree>
    <p:extLst>
      <p:ext uri="{BB962C8B-B14F-4D97-AF65-F5344CB8AC3E}">
        <p14:creationId xmlns:p14="http://schemas.microsoft.com/office/powerpoint/2010/main" val="40200195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0858-E521-49F6-B5D7-D9E9C66D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3AE36-C232-44B2-A658-74FB876AA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1846659"/>
          </a:xfrm>
        </p:spPr>
        <p:txBody>
          <a:bodyPr/>
          <a:lstStyle/>
          <a:p>
            <a:r>
              <a:rPr lang="en-US" dirty="0"/>
              <a:t>Drive decisions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A/B testing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to keep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not to keep</a:t>
            </a:r>
          </a:p>
        </p:txBody>
      </p:sp>
    </p:spTree>
    <p:extLst>
      <p:ext uri="{BB962C8B-B14F-4D97-AF65-F5344CB8AC3E}">
        <p14:creationId xmlns:p14="http://schemas.microsoft.com/office/powerpoint/2010/main" val="21109834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1837" y="2506662"/>
            <a:ext cx="11078451" cy="2252924"/>
          </a:xfrm>
        </p:spPr>
        <p:txBody>
          <a:bodyPr/>
          <a:lstStyle/>
          <a:p>
            <a:r>
              <a:rPr lang="en-US" sz="3200" dirty="0"/>
              <a:t>Users</a:t>
            </a:r>
          </a:p>
          <a:p>
            <a:r>
              <a:rPr lang="en-US" sz="3200" dirty="0"/>
              <a:t>Data</a:t>
            </a:r>
          </a:p>
          <a:p>
            <a:r>
              <a:rPr lang="en-US" sz="3200" dirty="0"/>
              <a:t>Network</a:t>
            </a:r>
          </a:p>
          <a:p>
            <a:r>
              <a:rPr lang="en-US" sz="3200" dirty="0"/>
              <a:t>Security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1872326-5D70-4BBE-A351-0A0907CF1C01}"/>
              </a:ext>
            </a:extLst>
          </p:cNvPr>
          <p:cNvSpPr txBox="1">
            <a:spLocks/>
          </p:cNvSpPr>
          <p:nvPr/>
        </p:nvSpPr>
        <p:spPr>
          <a:xfrm>
            <a:off x="731836" y="1668462"/>
            <a:ext cx="11430001" cy="627864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 the…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CE129E-986B-49C3-B949-9D25C924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27" y="750887"/>
            <a:ext cx="11432276" cy="917575"/>
          </a:xfrm>
        </p:spPr>
        <p:txBody>
          <a:bodyPr/>
          <a:lstStyle/>
          <a:p>
            <a:r>
              <a:rPr lang="en-US" dirty="0"/>
              <a:t>Lack of Faith</a:t>
            </a:r>
          </a:p>
        </p:txBody>
      </p:sp>
    </p:spTree>
    <p:extLst>
      <p:ext uri="{BB962C8B-B14F-4D97-AF65-F5344CB8AC3E}">
        <p14:creationId xmlns:p14="http://schemas.microsoft.com/office/powerpoint/2010/main" val="25201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832B-6DAC-448F-B410-DBD7889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D365 Logging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B646-4B3E-45FE-BC94-182B0F2C7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1" y="2430462"/>
            <a:ext cx="5622305" cy="3705630"/>
          </a:xfrm>
        </p:spPr>
        <p:txBody>
          <a:bodyPr/>
          <a:lstStyle/>
          <a:p>
            <a:r>
              <a:rPr lang="en-US" dirty="0"/>
              <a:t>Plug-in trace log</a:t>
            </a:r>
          </a:p>
          <a:p>
            <a:r>
              <a:rPr lang="en-US" dirty="0"/>
              <a:t>Organization Insights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No direct create – needs intermediary process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Can’t trigger workflow / alerts</a:t>
            </a:r>
          </a:p>
          <a:p>
            <a:pPr marL="574675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Poor search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761E4-F7F5-489C-8406-C39E0D44B3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430462"/>
            <a:ext cx="5486399" cy="1034129"/>
          </a:xfrm>
        </p:spPr>
        <p:txBody>
          <a:bodyPr/>
          <a:lstStyle/>
          <a:p>
            <a:r>
              <a:rPr lang="en-US" dirty="0"/>
              <a:t>Custom Entity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Extra overhead</a:t>
            </a:r>
          </a:p>
        </p:txBody>
      </p:sp>
    </p:spTree>
    <p:extLst>
      <p:ext uri="{BB962C8B-B14F-4D97-AF65-F5344CB8AC3E}">
        <p14:creationId xmlns:p14="http://schemas.microsoft.com/office/powerpoint/2010/main" val="18428868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207E-841B-4EA9-99AF-F159BE28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Application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BBB5D-ACFA-4A1A-8487-75FA4B0BE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1" y="2582862"/>
            <a:ext cx="5012705" cy="2671501"/>
          </a:xfrm>
        </p:spPr>
        <p:txBody>
          <a:bodyPr/>
          <a:lstStyle/>
          <a:p>
            <a:r>
              <a:rPr lang="en-US" dirty="0"/>
              <a:t>Centralized repository</a:t>
            </a:r>
          </a:p>
          <a:p>
            <a:r>
              <a:rPr lang="en-US" dirty="0"/>
              <a:t>Simple logging via HTTP Request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Use from anywhere!</a:t>
            </a:r>
          </a:p>
          <a:p>
            <a:r>
              <a:rPr lang="en-US" dirty="0"/>
              <a:t>Dashboard &amp; analytics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4871C-BD2B-4862-8F8F-AA46397BFC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2862322"/>
          </a:xfrm>
        </p:spPr>
        <p:txBody>
          <a:bodyPr/>
          <a:lstStyle/>
          <a:p>
            <a:r>
              <a:rPr lang="en-US" dirty="0"/>
              <a:t>Power BI &amp; Visual Studio integration</a:t>
            </a:r>
          </a:p>
          <a:p>
            <a:r>
              <a:rPr lang="en-US" dirty="0"/>
              <a:t>Export &amp; import</a:t>
            </a:r>
          </a:p>
          <a:p>
            <a:r>
              <a:rPr lang="en-US" dirty="0"/>
              <a:t>Alerts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412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-05140_Cross UG Summit 2017 Template">
  <a:themeElements>
    <a:clrScheme name="Custom 3">
      <a:dk1>
        <a:srgbClr val="84BD00"/>
      </a:dk1>
      <a:lt1>
        <a:srgbClr val="FFFFFF"/>
      </a:lt1>
      <a:dk2>
        <a:srgbClr val="3F454F"/>
      </a:dk2>
      <a:lt2>
        <a:srgbClr val="EAEAEA"/>
      </a:lt2>
      <a:accent1>
        <a:srgbClr val="2B2663"/>
      </a:accent1>
      <a:accent2>
        <a:srgbClr val="001E60"/>
      </a:accent2>
      <a:accent3>
        <a:srgbClr val="E4002B"/>
      </a:accent3>
      <a:accent4>
        <a:srgbClr val="FFB81C"/>
      </a:accent4>
      <a:accent5>
        <a:srgbClr val="3D1B52"/>
      </a:accent5>
      <a:accent6>
        <a:srgbClr val="F2C818"/>
      </a:accent6>
      <a:hlink>
        <a:srgbClr val="655DC0"/>
      </a:hlink>
      <a:folHlink>
        <a:srgbClr val="0095C8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-Speaker-CrossUG-SummitPHX" id="{CEF4C1AA-C68D-4D1B-8805-37B771CF8222}" vid="{0AA270D2-7334-4F4C-AF12-CB499C01E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3" ma:contentTypeDescription="Create a new document." ma:contentTypeScope="" ma:versionID="33089831409de2006d720ccaa4ba435b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dd9e917392db8ddc1d122c39535b6523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F648EE-0161-49A9-87EA-764B42B469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3dd97c74-5ef0-47a1-a0c0-112a138906c0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bb5988d6-8fef-43bf-8684-73b55c79ce3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PPT-Speaker-CrossUG-SummitPHX</Template>
  <TotalTime>155</TotalTime>
  <Words>439</Words>
  <Application>Microsoft Office PowerPoint</Application>
  <PresentationFormat>Custom</PresentationFormat>
  <Paragraphs>142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</vt:lpstr>
      <vt:lpstr>segoe ui black</vt:lpstr>
      <vt:lpstr>Wingdings</vt:lpstr>
      <vt:lpstr>4-05140_Cross UG Summit 2017 Template</vt:lpstr>
      <vt:lpstr>Don't Just Sit There! Start Logging</vt:lpstr>
      <vt:lpstr>About Me</vt:lpstr>
      <vt:lpstr>Why Do We Log?</vt:lpstr>
      <vt:lpstr>Bugs</vt:lpstr>
      <vt:lpstr>Metrics</vt:lpstr>
      <vt:lpstr>Feature Use</vt:lpstr>
      <vt:lpstr>Lack of Faith</vt:lpstr>
      <vt:lpstr>D365 Logging Today</vt:lpstr>
      <vt:lpstr>Microsoft Application Insights</vt:lpstr>
      <vt:lpstr>PowerPoint Presentation</vt:lpstr>
      <vt:lpstr>Application Insights in D365</vt:lpstr>
      <vt:lpstr>OOB - Pageview</vt:lpstr>
      <vt:lpstr>OOB – Browser Timings</vt:lpstr>
      <vt:lpstr>Data Model – Telemetry Types</vt:lpstr>
      <vt:lpstr>Data Model – Custom</vt:lpstr>
      <vt:lpstr>Client Side Logging D36AppInsightsJS</vt:lpstr>
      <vt:lpstr>Client Side Logging D36AppInsightsJS</vt:lpstr>
      <vt:lpstr>Server Side Logging D365AppInsights</vt:lpstr>
      <vt:lpstr>Server Side Logging D365AppInsights</vt:lpstr>
      <vt:lpstr>Application Insights Tour (abbreviated version)</vt:lpstr>
      <vt:lpstr>Demo &amp; Code</vt:lpstr>
      <vt:lpstr>Resources</vt:lpstr>
      <vt:lpstr>PowerPoint Presentation</vt:lpstr>
    </vt:vector>
  </TitlesOfParts>
  <Manager/>
  <Company>Dynamic Communities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subject>Cross UG Summit 2017</dc:subject>
  <dc:creator>Ty Hagerott</dc:creator>
  <cp:keywords>Dynamic Communities</cp:keywords>
  <dc:description>Template: Mitchell Derrey; Silver Fox Productions_x000d_
Formatting: _x000d_
Audience Type:</dc:description>
  <cp:lastModifiedBy>Jason Lattimer</cp:lastModifiedBy>
  <cp:revision>32</cp:revision>
  <dcterms:created xsi:type="dcterms:W3CDTF">2019-01-09T20:12:57Z</dcterms:created>
  <dcterms:modified xsi:type="dcterms:W3CDTF">2019-02-16T16:46:53Z</dcterms:modified>
  <cp:category>Dynamic Communities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