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5"/>
  </p:notesMasterIdLst>
  <p:handoutMasterIdLst>
    <p:handoutMasterId r:id="rId16"/>
  </p:handoutMasterIdLst>
  <p:sldIdLst>
    <p:sldId id="1719" r:id="rId5"/>
    <p:sldId id="1720" r:id="rId6"/>
    <p:sldId id="1811" r:id="rId7"/>
    <p:sldId id="1812" r:id="rId8"/>
    <p:sldId id="1809" r:id="rId9"/>
    <p:sldId id="1810" r:id="rId10"/>
    <p:sldId id="1660" r:id="rId11"/>
    <p:sldId id="1808" r:id="rId12"/>
    <p:sldId id="1813" r:id="rId13"/>
    <p:sldId id="1532" r:id="rId1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Business Application Summit Template" id="{A073DAE3-B461-442F-A3D3-6642BD875E45}">
          <p14:sldIdLst>
            <p14:sldId id="1719"/>
            <p14:sldId id="1720"/>
            <p14:sldId id="1811"/>
            <p14:sldId id="1812"/>
            <p14:sldId id="1809"/>
            <p14:sldId id="1810"/>
            <p14:sldId id="1660"/>
            <p14:sldId id="1808"/>
            <p14:sldId id="1813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5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188F"/>
    <a:srgbClr val="737373"/>
    <a:srgbClr val="00B6C3"/>
    <a:srgbClr val="0D0D0D"/>
    <a:srgbClr val="D2D2D2"/>
    <a:srgbClr val="E6E6E6"/>
    <a:srgbClr val="525252"/>
    <a:srgbClr val="00B294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46338A-C25D-4A09-852E-49F031998628}" v="9" dt="2018-06-26T16:16:45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2073" autoAdjust="0"/>
  </p:normalViewPr>
  <p:slideViewPr>
    <p:cSldViewPr snapToGrid="0">
      <p:cViewPr varScale="1">
        <p:scale>
          <a:sx n="87" d="100"/>
          <a:sy n="87" d="100"/>
        </p:scale>
        <p:origin x="82" y="5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7/23/2018 11:00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7/23/2018 10:59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7/23/2018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7/23/2018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7/23/2018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1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7/23/2018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4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7/23/2018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3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7/23/2018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8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7/23/2018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7/23/2018 10:59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89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7/23/2018 10:59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rson standing in front of a crowd of people&#10;&#10;Description generated with very high confidence">
            <a:extLst>
              <a:ext uri="{FF2B5EF4-FFF2-40B4-BE49-F238E27FC236}">
                <a16:creationId xmlns:a16="http://schemas.microsoft.com/office/drawing/2014/main" id="{52E04D2A-A102-4FB4-9EB2-2528D8355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658" r="18785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E31C9C-000F-4838-A032-A3DC29B70B7C}"/>
              </a:ext>
            </a:extLst>
          </p:cNvPr>
          <p:cNvSpPr/>
          <p:nvPr userDrawn="1"/>
        </p:nvSpPr>
        <p:spPr bwMode="gray">
          <a:xfrm rot="5400000">
            <a:off x="8462456" y="3105657"/>
            <a:ext cx="623887" cy="6880806"/>
          </a:xfrm>
          <a:prstGeom prst="rect">
            <a:avLst/>
          </a:prstGeom>
          <a:solidFill>
            <a:srgbClr val="00B6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B7779F-2AC0-4105-A02C-39B800AFE82C}"/>
              </a:ext>
            </a:extLst>
          </p:cNvPr>
          <p:cNvSpPr/>
          <p:nvPr userDrawn="1"/>
        </p:nvSpPr>
        <p:spPr bwMode="auto">
          <a:xfrm>
            <a:off x="11510662" y="0"/>
            <a:ext cx="105505" cy="626904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1D73-ECB6-4B46-A03F-E32563F80D42}"/>
              </a:ext>
            </a:extLst>
          </p:cNvPr>
          <p:cNvSpPr/>
          <p:nvPr userDrawn="1"/>
        </p:nvSpPr>
        <p:spPr bwMode="auto">
          <a:xfrm rot="5400000">
            <a:off x="8728681" y="2782917"/>
            <a:ext cx="91441" cy="688080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D41840-B1F4-415D-95DA-CAB5BCFED1EF}"/>
              </a:ext>
            </a:extLst>
          </p:cNvPr>
          <p:cNvSpPr/>
          <p:nvPr userDrawn="1"/>
        </p:nvSpPr>
        <p:spPr bwMode="auto">
          <a:xfrm rot="5400000">
            <a:off x="11865192" y="1429623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4D4D5-45AE-4E0F-BE15-E4307FB65CEB}"/>
              </a:ext>
            </a:extLst>
          </p:cNvPr>
          <p:cNvSpPr/>
          <p:nvPr userDrawn="1"/>
        </p:nvSpPr>
        <p:spPr bwMode="gray">
          <a:xfrm rot="5400000">
            <a:off x="11063721" y="536713"/>
            <a:ext cx="1687791" cy="61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A598A-021F-4DC3-870F-A92052CD1778}"/>
              </a:ext>
            </a:extLst>
          </p:cNvPr>
          <p:cNvSpPr txBox="1"/>
          <p:nvPr userDrawn="1"/>
        </p:nvSpPr>
        <p:spPr>
          <a:xfrm>
            <a:off x="591567" y="2435664"/>
            <a:ext cx="417410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 dirty="0">
                <a:latin typeface="+mj-lt"/>
              </a:rPr>
              <a:t>Microsoft Business Application Summit</a:t>
            </a: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9D0DB-93AA-4AB3-9E83-3FF45384D804}"/>
              </a:ext>
            </a:extLst>
          </p:cNvPr>
          <p:cNvSpPr txBox="1"/>
          <p:nvPr userDrawn="1"/>
        </p:nvSpPr>
        <p:spPr>
          <a:xfrm>
            <a:off x="591567" y="3971925"/>
            <a:ext cx="29231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July 22–24, 2018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Seattle, WA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520" userDrawn="1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15378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21635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</a:t>
            </a:r>
            <a:br>
              <a:rPr lang="en-US" dirty="0"/>
            </a:br>
            <a:r>
              <a:rPr lang="en-US" dirty="0"/>
              <a:t>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330334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looking at each other&#10;&#10;Description generated with very high confidence">
            <a:extLst>
              <a:ext uri="{FF2B5EF4-FFF2-40B4-BE49-F238E27FC236}">
                <a16:creationId xmlns:a16="http://schemas.microsoft.com/office/drawing/2014/main" id="{F6AE7AF2-F883-4396-B322-86E04E276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411" r="27881"/>
          <a:stretch/>
        </p:blipFill>
        <p:spPr>
          <a:xfrm>
            <a:off x="5333995" y="0"/>
            <a:ext cx="6858005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634345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63434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C9EAB-5D7E-4B89-BED3-34E855A13869}"/>
              </a:ext>
            </a:extLst>
          </p:cNvPr>
          <p:cNvSpPr/>
          <p:nvPr userDrawn="1"/>
        </p:nvSpPr>
        <p:spPr bwMode="auto">
          <a:xfrm rot="5400000">
            <a:off x="11842387" y="326312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ACB8E-312E-448F-A464-16CD71EA2738}"/>
              </a:ext>
            </a:extLst>
          </p:cNvPr>
          <p:cNvGrpSpPr/>
          <p:nvPr userDrawn="1"/>
        </p:nvGrpSpPr>
        <p:grpSpPr bwMode="gray">
          <a:xfrm rot="10800000" flipH="1" flipV="1">
            <a:off x="5333997" y="0"/>
            <a:ext cx="6880807" cy="6858003"/>
            <a:chOff x="5333997" y="0"/>
            <a:chExt cx="6880807" cy="685800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8F8D513-A270-4BAA-A3D1-0A14F46A77BC}"/>
                </a:ext>
              </a:extLst>
            </p:cNvPr>
            <p:cNvSpPr/>
            <p:nvPr userDrawn="1"/>
          </p:nvSpPr>
          <p:spPr bwMode="gray">
            <a:xfrm>
              <a:off x="11510662" y="0"/>
              <a:ext cx="105505" cy="62690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8ADA99F4-FF17-414C-8F5F-F2A462F8552F}"/>
                </a:ext>
              </a:extLst>
            </p:cNvPr>
            <p:cNvSpPr/>
            <p:nvPr userDrawn="1"/>
          </p:nvSpPr>
          <p:spPr bwMode="gray">
            <a:xfrm rot="5400000">
              <a:off x="11865192" y="1429623"/>
              <a:ext cx="91442" cy="60778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D41D7-81BF-415E-BF8E-FB1E0066D1DF}"/>
                </a:ext>
              </a:extLst>
            </p:cNvPr>
            <p:cNvSpPr/>
            <p:nvPr userDrawn="1"/>
          </p:nvSpPr>
          <p:spPr bwMode="gray">
            <a:xfrm rot="5400000">
              <a:off x="11063721" y="536713"/>
              <a:ext cx="1687791" cy="61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84583-F3DB-49DA-8523-8903907084F8}"/>
                </a:ext>
              </a:extLst>
            </p:cNvPr>
            <p:cNvSpPr/>
            <p:nvPr userDrawn="1"/>
          </p:nvSpPr>
          <p:spPr bwMode="gray">
            <a:xfrm rot="5400000">
              <a:off x="8462456" y="3105657"/>
              <a:ext cx="623887" cy="6880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F74D8E8-4A0F-49AF-A3C9-0E381C408862}"/>
                </a:ext>
              </a:extLst>
            </p:cNvPr>
            <p:cNvSpPr/>
            <p:nvPr userDrawn="1"/>
          </p:nvSpPr>
          <p:spPr bwMode="gray">
            <a:xfrm rot="5400000">
              <a:off x="8728681" y="2782917"/>
              <a:ext cx="91441" cy="688080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639" r:id="rId8"/>
    <p:sldLayoutId id="2147484603" r:id="rId9"/>
    <p:sldLayoutId id="2147484645" r:id="rId10"/>
    <p:sldLayoutId id="2147484646" r:id="rId11"/>
    <p:sldLayoutId id="2147484647" r:id="rId12"/>
    <p:sldLayoutId id="2147484256" r:id="rId13"/>
    <p:sldLayoutId id="2147484585" r:id="rId14"/>
    <p:sldLayoutId id="2147484299" r:id="rId15"/>
    <p:sldLayoutId id="2147484263" r:id="rId1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ynamic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hyperlink" Target="https://www.dynamiccommunitie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ynamiccommunities.com/conferenc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365saturday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365saturday.com/upcoming-even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JLattimer.D365DeveloperExtensions" TargetMode="External"/><Relationship Id="rId13" Type="http://schemas.openxmlformats.org/officeDocument/2006/relationships/hyperlink" Target="https://github.com/demianrasko/Dynamics-365-Workflow-Tools" TargetMode="External"/><Relationship Id="rId18" Type="http://schemas.openxmlformats.org/officeDocument/2006/relationships/hyperlink" Target="https://github.com/jlattimer/CRM-Email-Workflow-Utilities/releases" TargetMode="External"/><Relationship Id="rId26" Type="http://schemas.openxmlformats.org/officeDocument/2006/relationships/hyperlink" Target="https://github.com/jlattimer/CRM-DateTime-Workflow-Utilities/releases" TargetMode="External"/><Relationship Id="rId3" Type="http://schemas.openxmlformats.org/officeDocument/2006/relationships/hyperlink" Target="https://twitter.com/TanguyTOUZARD" TargetMode="External"/><Relationship Id="rId21" Type="http://schemas.openxmlformats.org/officeDocument/2006/relationships/hyperlink" Target="https://github.com/jlattimer/CRM-String-Workflow-Utilities/releases" TargetMode="External"/><Relationship Id="rId7" Type="http://schemas.openxmlformats.org/officeDocument/2006/relationships/hyperlink" Target="https://twitter.com/ScottDurow" TargetMode="External"/><Relationship Id="rId12" Type="http://schemas.openxmlformats.org/officeDocument/2006/relationships/hyperlink" Target="https://github.com/jlattimer/CRMRESTBuilder/releases" TargetMode="External"/><Relationship Id="rId17" Type="http://schemas.openxmlformats.org/officeDocument/2006/relationships/hyperlink" Target="https://twitter.com/a33ik/" TargetMode="External"/><Relationship Id="rId25" Type="http://schemas.openxmlformats.org/officeDocument/2006/relationships/hyperlink" Target="https://github.com/daryllabar/XrmAutoNumberGenerator" TargetMode="External"/><Relationship Id="rId2" Type="http://schemas.openxmlformats.org/officeDocument/2006/relationships/hyperlink" Target="https://www.xrmtoolbox.com/" TargetMode="External"/><Relationship Id="rId16" Type="http://schemas.openxmlformats.org/officeDocument/2006/relationships/hyperlink" Target="https://github.com/a33ik/UltimateWorkflowToolkit" TargetMode="External"/><Relationship Id="rId20" Type="http://schemas.openxmlformats.org/officeDocument/2006/relationships/hyperlink" Target="https://twitter.com/jordimontana" TargetMode="External"/><Relationship Id="rId29" Type="http://schemas.openxmlformats.org/officeDocument/2006/relationships/hyperlink" Target="https://github.com/jlattimer/CRM-Note-Workflow-Utilities/releas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evelop1.net/public/rwb/ribbonworkbench.aspx" TargetMode="External"/><Relationship Id="rId11" Type="http://schemas.openxmlformats.org/officeDocument/2006/relationships/hyperlink" Target="https://twitter.com/AidenKaskela/" TargetMode="External"/><Relationship Id="rId24" Type="http://schemas.openxmlformats.org/officeDocument/2006/relationships/hyperlink" Target="https://github.com/jlattimer/CRM-Numeric-Workflow-Utilities/releases" TargetMode="External"/><Relationship Id="rId5" Type="http://schemas.openxmlformats.org/officeDocument/2006/relationships/hyperlink" Target="https://twitter.com/rappen" TargetMode="External"/><Relationship Id="rId15" Type="http://schemas.openxmlformats.org/officeDocument/2006/relationships/hyperlink" Target="https://github.com/jlattimer/CRMCodeEditor/releases" TargetMode="External"/><Relationship Id="rId23" Type="http://schemas.openxmlformats.org/officeDocument/2006/relationships/hyperlink" Target="https://twitter.com/ddlabar" TargetMode="External"/><Relationship Id="rId28" Type="http://schemas.openxmlformats.org/officeDocument/2006/relationships/hyperlink" Target="https://twitter.com/RajYRaman" TargetMode="External"/><Relationship Id="rId10" Type="http://schemas.openxmlformats.org/officeDocument/2006/relationships/hyperlink" Target="https://kaskelasolutions.com/" TargetMode="External"/><Relationship Id="rId19" Type="http://schemas.openxmlformats.org/officeDocument/2006/relationships/hyperlink" Target="https://github.com/jordimontana82/fake-xrm-easy" TargetMode="External"/><Relationship Id="rId31" Type="http://schemas.openxmlformats.org/officeDocument/2006/relationships/hyperlink" Target="https://twitter.com/WaelHamze" TargetMode="External"/><Relationship Id="rId4" Type="http://schemas.openxmlformats.org/officeDocument/2006/relationships/hyperlink" Target="https://fxb.xrmtoolbox.com/" TargetMode="External"/><Relationship Id="rId9" Type="http://schemas.openxmlformats.org/officeDocument/2006/relationships/hyperlink" Target="https://twitter.com/jlattimer" TargetMode="External"/><Relationship Id="rId14" Type="http://schemas.openxmlformats.org/officeDocument/2006/relationships/hyperlink" Target="https://twitter.com/demian_rasko/" TargetMode="External"/><Relationship Id="rId22" Type="http://schemas.openxmlformats.org/officeDocument/2006/relationships/hyperlink" Target="https://github.com/daryllabar/XrmUnitTest" TargetMode="External"/><Relationship Id="rId27" Type="http://schemas.openxmlformats.org/officeDocument/2006/relationships/hyperlink" Target="https://chrome.google.com/webstore/detail/level-up-for-dynamics-crm/bjnkkhimoaclnddigpphpgkfgeggokam?hl=en" TargetMode="External"/><Relationship Id="rId30" Type="http://schemas.openxmlformats.org/officeDocument/2006/relationships/hyperlink" Target="https://marketplace.visualstudio.com/items?itemName=WaelHamze.xrm-ci-framework-build-tas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425780"/>
            <a:ext cx="4634345" cy="1107996"/>
          </a:xfrm>
        </p:spPr>
        <p:txBody>
          <a:bodyPr/>
          <a:lstStyle/>
          <a:p>
            <a:r>
              <a:rPr lang="en-US" dirty="0"/>
              <a:t>Harnessing the Power of Community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4634345" cy="923330"/>
          </a:xfrm>
        </p:spPr>
        <p:txBody>
          <a:bodyPr/>
          <a:lstStyle/>
          <a:p>
            <a:r>
              <a:rPr lang="en-US" dirty="0"/>
              <a:t>Jason Lattimer</a:t>
            </a:r>
          </a:p>
          <a:p>
            <a:r>
              <a:rPr lang="en-US" dirty="0"/>
              <a:t>PowerObjects / HCL</a:t>
            </a:r>
          </a:p>
          <a:p>
            <a:r>
              <a:rPr lang="en-US" dirty="0"/>
              <a:t>Business Applications MVP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Dynamics 365 Community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b="1" dirty="0"/>
              <a:t>Focuses on all the products under Business Applications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DE94F4-1853-4490-BD2A-40136FBF3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5014"/>
              </p:ext>
            </p:extLst>
          </p:nvPr>
        </p:nvGraphicFramePr>
        <p:xfrm>
          <a:off x="586740" y="2044264"/>
          <a:ext cx="1101852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2673">
                  <a:extLst>
                    <a:ext uri="{9D8B030D-6E8A-4147-A177-3AD203B41FA5}">
                      <a16:colId xmlns:a16="http://schemas.microsoft.com/office/drawing/2014/main" val="1432329740"/>
                    </a:ext>
                  </a:extLst>
                </a:gridCol>
                <a:gridCol w="8075847">
                  <a:extLst>
                    <a:ext uri="{9D8B030D-6E8A-4147-A177-3AD203B41FA5}">
                      <a16:colId xmlns:a16="http://schemas.microsoft.com/office/drawing/2014/main" val="254434167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2800" kern="1200" spc="0" baseline="0" dirty="0"/>
                        <a:t>Ideas</a:t>
                      </a:r>
                      <a:endParaRPr lang="en-US" sz="2800" kern="1200" spc="0" baseline="0" dirty="0"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Submit suggestions for product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624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2800" kern="1200" spc="0" baseline="0" dirty="0"/>
                        <a:t>Blogs</a:t>
                      </a:r>
                      <a:endParaRPr lang="en-US" sz="2800" kern="1200" spc="0" baseline="0" dirty="0"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Collection of D365 focused blogs by community members &amp; partners</a:t>
                      </a:r>
                    </a:p>
                    <a:p>
                      <a:pPr marL="457200" marR="0" lvl="0" indent="-45720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Get your existing blog syndicated</a:t>
                      </a:r>
                    </a:p>
                    <a:p>
                      <a:pPr marL="457200" marR="0" lvl="0" indent="-45720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Create a new blog on the community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119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2800" kern="1200" spc="0" baseline="0" dirty="0"/>
                        <a:t>Discussion forums </a:t>
                      </a:r>
                      <a:endParaRPr lang="en-US" sz="2800" kern="1200" spc="0" baseline="0" dirty="0"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Best place to ask questions and find answers</a:t>
                      </a:r>
                    </a:p>
                    <a:p>
                      <a:pPr marL="457200" marR="0" lvl="0" indent="-45720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Get free support!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3205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529419-0A95-45C8-BB0E-EFE7998ABD24}"/>
              </a:ext>
            </a:extLst>
          </p:cNvPr>
          <p:cNvSpPr/>
          <p:nvPr/>
        </p:nvSpPr>
        <p:spPr>
          <a:xfrm>
            <a:off x="371045" y="5972930"/>
            <a:ext cx="5284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https://community.dynamics.com</a:t>
            </a:r>
            <a:endParaRPr lang="en-US" sz="28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Dynamics 365 Community - </a:t>
            </a:r>
            <a:r>
              <a:rPr lang="en-US" b="1" dirty="0"/>
              <a:t>Recognition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44778D-626E-4104-9ED6-94E43CCEC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177"/>
              </p:ext>
            </p:extLst>
          </p:nvPr>
        </p:nvGraphicFramePr>
        <p:xfrm>
          <a:off x="586740" y="1508760"/>
          <a:ext cx="1101852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420">
                  <a:extLst>
                    <a:ext uri="{9D8B030D-6E8A-4147-A177-3AD203B41FA5}">
                      <a16:colId xmlns:a16="http://schemas.microsoft.com/office/drawing/2014/main" val="2266364680"/>
                    </a:ext>
                  </a:extLst>
                </a:gridCol>
                <a:gridCol w="7255100">
                  <a:extLst>
                    <a:ext uri="{9D8B030D-6E8A-4147-A177-3AD203B41FA5}">
                      <a16:colId xmlns:a16="http://schemas.microsoft.com/office/drawing/2014/main" val="3398690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2800" kern="1200" spc="0" baseline="0" dirty="0"/>
                        <a:t>Earn badges</a:t>
                      </a:r>
                      <a:endParaRPr lang="en-US" sz="2800" kern="1200" spc="0" baseline="0" dirty="0"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spc="0" baseline="0" dirty="0"/>
                        <a:t>Community participation &amp; interaction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spc="0" baseline="0" dirty="0"/>
                        <a:t>Asking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spc="0" baseline="0" dirty="0"/>
                        <a:t>Answering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spc="0" baseline="0" dirty="0"/>
                        <a:t>Writing blogs</a:t>
                      </a:r>
                      <a:endParaRPr lang="en-US" sz="2000" kern="1200" spc="0" baseline="0" dirty="0"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2800" kern="1200" spc="0" baseline="0" dirty="0"/>
                        <a:t>Get on the leaderboard</a:t>
                      </a:r>
                      <a:endParaRPr lang="en-US" sz="2800" kern="1200" spc="0" baseline="0" dirty="0"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spc="0" baseline="0" dirty="0"/>
                        <a:t>Overall points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spc="0" baseline="0" dirty="0"/>
                        <a:t>By month &amp; lifetime</a:t>
                      </a:r>
                      <a:endParaRPr lang="en-US" sz="2000" kern="1200" spc="0" baseline="0" dirty="0"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19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endParaRPr lang="en-US" sz="800" kern="1200" spc="0" baseline="0" dirty="0"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spc="0" baseline="0" dirty="0"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79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2800" kern="1200" spc="0" baseline="0" dirty="0"/>
                        <a:t>But why?</a:t>
                      </a:r>
                      <a:endParaRPr lang="en-US" sz="2800" kern="1200" spc="0" baseline="0" dirty="0"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spc="0" baseline="0" dirty="0"/>
                        <a:t>Show your expertise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spc="0" baseline="0" dirty="0"/>
                        <a:t>Increase your own knowledge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spc="0" baseline="0" dirty="0"/>
                        <a:t>Improve your own personal brand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spc="0" baseline="0" dirty="0"/>
                        <a:t>Give back to others</a:t>
                      </a:r>
                      <a:endParaRPr lang="en-US" sz="2000" kern="1200" spc="0" baseline="0" dirty="0"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1147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A94D35C-2623-477A-99BF-AC929CE4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" y="5349240"/>
            <a:ext cx="1219370" cy="1219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B3585-EC80-4F9F-BE39-01F2A5EBF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570" y="5349240"/>
            <a:ext cx="1219370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F740F8-2907-4E83-8160-C80146594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400" y="5349240"/>
            <a:ext cx="1219370" cy="1219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DB8FC-5604-4582-8FFA-DADBBB93C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230" y="5349240"/>
            <a:ext cx="1219370" cy="1219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B0F107-2385-46C3-954F-0B0A18560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6060" y="5349240"/>
            <a:ext cx="1219370" cy="1219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48A8BD-F202-4DC2-B3F4-522EC4D17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5890" y="5349240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Communities User Groups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4991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0A95B-87B3-4DB0-8815-140E7CFB4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35" y="3979905"/>
            <a:ext cx="3477110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1F47D-FBFD-4122-847D-DF342A2C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445" y="3979904"/>
            <a:ext cx="3477110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D6EEA9-7B06-46C6-9069-41C961EF7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555" y="3979904"/>
            <a:ext cx="3477110" cy="609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49CEB0-BA7E-47A8-AC98-2851A4CF2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335" y="4581571"/>
            <a:ext cx="3477110" cy="609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1AC788-7E60-4220-BB1C-3CA1D853B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7445" y="4579370"/>
            <a:ext cx="3477110" cy="609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0A977C-1DB7-4DD4-B07C-FE5255323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4555" y="4577169"/>
            <a:ext cx="3477110" cy="60968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8B1DF1-E1A9-4C1E-8E75-684C872A4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72213"/>
              </p:ext>
            </p:extLst>
          </p:nvPr>
        </p:nvGraphicFramePr>
        <p:xfrm>
          <a:off x="586390" y="1383031"/>
          <a:ext cx="1101852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9260">
                  <a:extLst>
                    <a:ext uri="{9D8B030D-6E8A-4147-A177-3AD203B41FA5}">
                      <a16:colId xmlns:a16="http://schemas.microsoft.com/office/drawing/2014/main" val="3315056957"/>
                    </a:ext>
                  </a:extLst>
                </a:gridCol>
                <a:gridCol w="5509260">
                  <a:extLst>
                    <a:ext uri="{9D8B030D-6E8A-4147-A177-3AD203B41FA5}">
                      <a16:colId xmlns:a16="http://schemas.microsoft.com/office/drawing/2014/main" val="1405720341"/>
                    </a:ext>
                  </a:extLst>
                </a:gridCol>
              </a:tblGrid>
              <a:tr h="69739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120,000 members </a:t>
                      </a:r>
                      <a:endParaRPr lang="en-US" sz="2800" kern="1200" spc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spc="0" baseline="0" dirty="0"/>
                        <a:t>Local meetings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spc="0" baseline="0" dirty="0"/>
                        <a:t>Discussion forums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spc="0" baseline="0" dirty="0"/>
                        <a:t>Blogs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spc="0" baseline="0" dirty="0"/>
                        <a:t>Conferences</a:t>
                      </a:r>
                      <a:endParaRPr lang="en-US" sz="2800" kern="1200" spc="0" baseline="0" dirty="0"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/>
                        <a:t>Chapters in 50+ countries</a:t>
                      </a:r>
                      <a:endParaRPr lang="en-US" sz="2800" kern="1200" spc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spc="0" baseline="0" dirty="0"/>
                        <a:t>Virtual education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spc="0" baseline="0" dirty="0"/>
                        <a:t>Webinars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spc="0" baseline="0" dirty="0"/>
                        <a:t>Partner directory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200" spc="0" baseline="0" dirty="0"/>
                        <a:t>Magazines</a:t>
                      </a:r>
                      <a:endParaRPr lang="en-US" sz="2800" kern="1200" spc="0" baseline="0" dirty="0"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2752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7D83703E-7CE1-46AA-8AF7-0DAB5D892622}"/>
              </a:ext>
            </a:extLst>
          </p:cNvPr>
          <p:cNvSpPr/>
          <p:nvPr/>
        </p:nvSpPr>
        <p:spPr>
          <a:xfrm>
            <a:off x="586390" y="5877580"/>
            <a:ext cx="613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  <a:hlinkClick r:id="rId9"/>
              </a:rPr>
              <a:t>https://www.dynamiccommunities.com</a:t>
            </a:r>
            <a:endParaRPr lang="en-US" sz="28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E9F18A62-A9A8-4948-8FBD-1AEEE70DD212}"/>
              </a:ext>
            </a:extLst>
          </p:cNvPr>
          <p:cNvSpPr/>
          <p:nvPr/>
        </p:nvSpPr>
        <p:spPr bwMode="auto">
          <a:xfrm>
            <a:off x="9196754" y="4888523"/>
            <a:ext cx="2901461" cy="1828800"/>
          </a:xfrm>
          <a:prstGeom prst="doubleWave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E9796-70FF-4FF6-AB4D-BE4CEA6B8640}"/>
              </a:ext>
            </a:extLst>
          </p:cNvPr>
          <p:cNvSpPr txBox="1"/>
          <p:nvPr/>
        </p:nvSpPr>
        <p:spPr>
          <a:xfrm>
            <a:off x="9486900" y="5248925"/>
            <a:ext cx="248822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New!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PowerAppsUG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FlowUG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7633DDB-CDB2-4FA3-8D35-56BBBC59B3EC}"/>
              </a:ext>
            </a:extLst>
          </p:cNvPr>
          <p:cNvSpPr/>
          <p:nvPr/>
        </p:nvSpPr>
        <p:spPr bwMode="auto">
          <a:xfrm>
            <a:off x="11183815" y="4800600"/>
            <a:ext cx="914400" cy="914400"/>
          </a:xfrm>
          <a:prstGeom prst="star5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4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Communities – Upcoming Events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D1BA8F-B60F-4C65-BA6E-65567D524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51710"/>
              </p:ext>
            </p:extLst>
          </p:nvPr>
        </p:nvGraphicFramePr>
        <p:xfrm>
          <a:off x="588261" y="1377692"/>
          <a:ext cx="11204556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0259">
                  <a:extLst>
                    <a:ext uri="{9D8B030D-6E8A-4147-A177-3AD203B41FA5}">
                      <a16:colId xmlns:a16="http://schemas.microsoft.com/office/drawing/2014/main" val="358799280"/>
                    </a:ext>
                  </a:extLst>
                </a:gridCol>
                <a:gridCol w="8624297">
                  <a:extLst>
                    <a:ext uri="{9D8B030D-6E8A-4147-A177-3AD203B41FA5}">
                      <a16:colId xmlns:a16="http://schemas.microsoft.com/office/drawing/2014/main" val="3148715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August 7-9</a:t>
                      </a:r>
                    </a:p>
                    <a:p>
                      <a:pPr marL="0" algn="l" defTabSz="932742" rtl="0" eaLnBrk="1" latinLnBrk="0" hangingPunct="1"/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2018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spc="0" baseline="0" dirty="0">
                          <a:solidFill>
                            <a:srgbClr val="FF0000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D365UG Virtual Summer Camp                                         </a:t>
                      </a:r>
                      <a:r>
                        <a:rPr lang="en-US" sz="2400" kern="1200" spc="0" baseline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Online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418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August 20-22</a:t>
                      </a:r>
                    </a:p>
                    <a:p>
                      <a:pPr marL="0" algn="l" defTabSz="932742" rtl="0" eaLnBrk="1" latinLnBrk="0" hangingPunct="1"/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2018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GP Tech Conference                                                     </a:t>
                      </a:r>
                      <a:r>
                        <a:rPr lang="en-US" sz="2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Fargo, 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19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August-November</a:t>
                      </a:r>
                    </a:p>
                    <a:p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2018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Power BI World Tour                         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83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September 5/6 &amp; 13/14</a:t>
                      </a:r>
                    </a:p>
                    <a:p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2018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Focus EMEA                             </a:t>
                      </a:r>
                      <a:r>
                        <a:rPr lang="en-US" sz="2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London, UK &amp; Copenhagen, DEN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460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October 15-18  </a:t>
                      </a:r>
                    </a:p>
                    <a:p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2018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spc="0" baseline="0" dirty="0">
                          <a:solidFill>
                            <a:srgbClr val="FF0000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D365/CRM/AX/GP/NAV/PBI Summit                         </a:t>
                      </a:r>
                      <a:r>
                        <a:rPr lang="en-US" sz="2400" kern="1200" spc="0" baseline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Phoenix, 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April</a:t>
                      </a:r>
                    </a:p>
                    <a:p>
                      <a:pPr marL="0" algn="l" defTabSz="932742" rtl="0" eaLnBrk="1" latinLnBrk="0" hangingPunct="1"/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2019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Summit EMEA                                                                       </a:t>
                      </a:r>
                      <a:r>
                        <a:rPr lang="en-US" sz="2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TBD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818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March</a:t>
                      </a:r>
                    </a:p>
                    <a:p>
                      <a:pPr marL="0" algn="l" defTabSz="932742" rtl="0" eaLnBrk="1" latinLnBrk="0" hangingPunct="1"/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2019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GPUG Amplify                                                                       </a:t>
                      </a:r>
                      <a:r>
                        <a:rPr lang="en-US" sz="2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TBD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69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May</a:t>
                      </a:r>
                    </a:p>
                    <a:p>
                      <a:pPr marL="0" algn="l" defTabSz="932742" rtl="0" eaLnBrk="1" latinLnBrk="0" hangingPunct="1"/>
                      <a:r>
                        <a:rPr lang="en-US" sz="1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2019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Focus USA                                                                             </a:t>
                      </a:r>
                      <a:r>
                        <a:rPr lang="en-US" sz="24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TBD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6157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923FBA-6144-4002-AA75-02CED07F5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00138"/>
              </p:ext>
            </p:extLst>
          </p:nvPr>
        </p:nvGraphicFramePr>
        <p:xfrm>
          <a:off x="6480738" y="2411909"/>
          <a:ext cx="5312079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281">
                  <a:extLst>
                    <a:ext uri="{9D8B030D-6E8A-4147-A177-3AD203B41FA5}">
                      <a16:colId xmlns:a16="http://schemas.microsoft.com/office/drawing/2014/main" val="292802373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88998921"/>
                    </a:ext>
                  </a:extLst>
                </a:gridCol>
                <a:gridCol w="1290415">
                  <a:extLst>
                    <a:ext uri="{9D8B030D-6E8A-4147-A177-3AD203B41FA5}">
                      <a16:colId xmlns:a16="http://schemas.microsoft.com/office/drawing/2014/main" val="1866937855"/>
                    </a:ext>
                  </a:extLst>
                </a:gridCol>
                <a:gridCol w="1213503">
                  <a:extLst>
                    <a:ext uri="{9D8B030D-6E8A-4147-A177-3AD203B41FA5}">
                      <a16:colId xmlns:a16="http://schemas.microsoft.com/office/drawing/2014/main" val="2065984414"/>
                    </a:ext>
                  </a:extLst>
                </a:gridCol>
              </a:tblGrid>
              <a:tr h="204516">
                <a:tc>
                  <a:txBody>
                    <a:bodyPr/>
                    <a:lstStyle/>
                    <a:p>
                      <a:r>
                        <a:rPr lang="en-US" sz="1000" dirty="0"/>
                        <a:t>Melbourne, AUS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Charlotte, NC 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Seattle, WA USA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Montreal, CAN</a:t>
                      </a:r>
                      <a:endParaRPr lang="en-US" sz="100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39948"/>
                  </a:ext>
                </a:extLst>
              </a:tr>
              <a:tr h="214227">
                <a:tc>
                  <a:txBody>
                    <a:bodyPr/>
                    <a:lstStyle/>
                    <a:p>
                      <a:r>
                        <a:rPr lang="en-US" sz="1000" dirty="0"/>
                        <a:t>Sydney, 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Copenhagen,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Dubai, UAE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Dallas, TX 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4196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EEAE3D-0CB4-4C16-A165-2F4EA74DE42D}"/>
              </a:ext>
            </a:extLst>
          </p:cNvPr>
          <p:cNvSpPr txBox="1"/>
          <p:nvPr/>
        </p:nvSpPr>
        <p:spPr>
          <a:xfrm>
            <a:off x="588261" y="6134561"/>
            <a:ext cx="821250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https://www.dynamiccommunities.com/conferences</a:t>
            </a:r>
            <a:endParaRPr lang="en-US" sz="28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365 Saturday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828740"/>
          </a:xfrm>
        </p:spPr>
        <p:txBody>
          <a:bodyPr/>
          <a:lstStyle/>
          <a:p>
            <a:r>
              <a:rPr lang="en-US" dirty="0"/>
              <a:t>Started by Business Applications MVP Razwan Choudry</a:t>
            </a:r>
          </a:p>
          <a:p>
            <a:r>
              <a:rPr lang="en-US" dirty="0"/>
              <a:t>Always free to attend</a:t>
            </a:r>
          </a:p>
          <a:p>
            <a:r>
              <a:rPr lang="en-US" dirty="0"/>
              <a:t>CRM &amp; ERP focused sessions by MVPs and experts</a:t>
            </a:r>
          </a:p>
          <a:p>
            <a:r>
              <a:rPr lang="en-US" dirty="0"/>
              <a:t>Some events also feature:</a:t>
            </a:r>
          </a:p>
          <a:p>
            <a:r>
              <a:rPr lang="en-US" sz="2000" dirty="0">
                <a:latin typeface="+mn-lt"/>
                <a:cs typeface="+mn-cs"/>
              </a:rPr>
              <a:t>    Boot camps</a:t>
            </a:r>
          </a:p>
          <a:p>
            <a:r>
              <a:rPr lang="en-US" sz="2000" dirty="0">
                <a:latin typeface="+mn-lt"/>
                <a:cs typeface="+mn-cs"/>
              </a:rPr>
              <a:t>    Hands on workshops</a:t>
            </a:r>
          </a:p>
          <a:p>
            <a:r>
              <a:rPr lang="en-US" sz="2000" dirty="0">
                <a:latin typeface="+mn-lt"/>
                <a:cs typeface="+mn-cs"/>
              </a:rPr>
              <a:t>    Hackathons</a:t>
            </a:r>
          </a:p>
          <a:p>
            <a:endParaRPr lang="en-US" sz="2000" dirty="0">
              <a:latin typeface="+mn-lt"/>
              <a:cs typeface="+mn-cs"/>
            </a:endParaRPr>
          </a:p>
          <a:p>
            <a:r>
              <a:rPr lang="en-US" sz="2000" dirty="0">
                <a:latin typeface="+mn-lt"/>
                <a:cs typeface="+mn-cs"/>
              </a:rPr>
              <a:t>Sponsorship opportunities available!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74A4C-A318-4C27-BCEC-449AC8B9853C}"/>
              </a:ext>
            </a:extLst>
          </p:cNvPr>
          <p:cNvSpPr txBox="1"/>
          <p:nvPr/>
        </p:nvSpPr>
        <p:spPr>
          <a:xfrm>
            <a:off x="586390" y="5969913"/>
            <a:ext cx="56829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http://365saturday.com</a:t>
            </a:r>
            <a:endParaRPr lang="en-US" sz="28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365 Saturday – 2018 Upcoming Events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91ADA7-B4CC-4E08-974C-5F0E83520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53398"/>
              </p:ext>
            </p:extLst>
          </p:nvPr>
        </p:nvGraphicFramePr>
        <p:xfrm>
          <a:off x="588261" y="1377692"/>
          <a:ext cx="11018518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781">
                  <a:extLst>
                    <a:ext uri="{9D8B030D-6E8A-4147-A177-3AD203B41FA5}">
                      <a16:colId xmlns:a16="http://schemas.microsoft.com/office/drawing/2014/main" val="358799280"/>
                    </a:ext>
                  </a:extLst>
                </a:gridCol>
                <a:gridCol w="4449585">
                  <a:extLst>
                    <a:ext uri="{9D8B030D-6E8A-4147-A177-3AD203B41FA5}">
                      <a16:colId xmlns:a16="http://schemas.microsoft.com/office/drawing/2014/main" val="3148715512"/>
                    </a:ext>
                  </a:extLst>
                </a:gridCol>
                <a:gridCol w="1059272">
                  <a:extLst>
                    <a:ext uri="{9D8B030D-6E8A-4147-A177-3AD203B41FA5}">
                      <a16:colId xmlns:a16="http://schemas.microsoft.com/office/drawing/2014/main" val="2557254812"/>
                    </a:ext>
                  </a:extLst>
                </a:gridCol>
                <a:gridCol w="4451880">
                  <a:extLst>
                    <a:ext uri="{9D8B030D-6E8A-4147-A177-3AD203B41FA5}">
                      <a16:colId xmlns:a16="http://schemas.microsoft.com/office/drawing/2014/main" val="2585581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8/17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South Africa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10/6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Paris, France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9/1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Edinburgh, Scotland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11/17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Singapore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432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9/8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North Carolina, USA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11/24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Belgium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6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9/8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Monterrey, Mexico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11/24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Japan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702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9/16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Dublin, Ireland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12/1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Munich, Germany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818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9/21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Washington DC, USA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12/1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New Zealand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69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9/29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Buenos Aires, Argentina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12/6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spc="0" baseline="0" dirty="0">
                          <a:gradFill>
                            <a:gsLst>
                              <a:gs pos="125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Geneva, Switzerland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6157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1B8D15-7F4D-463A-BF47-630C96070E33}"/>
              </a:ext>
            </a:extLst>
          </p:cNvPr>
          <p:cNvSpPr txBox="1"/>
          <p:nvPr/>
        </p:nvSpPr>
        <p:spPr>
          <a:xfrm>
            <a:off x="588261" y="5969913"/>
            <a:ext cx="67782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http://365saturday.com/upcoming-events</a:t>
            </a:r>
            <a:endParaRPr lang="en-US" sz="28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066B-2396-4F43-8D5C-939A5401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Tools To Make Dynamics Better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CEE175-918F-4E8B-928F-CBF1780CA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85650"/>
              </p:ext>
            </p:extLst>
          </p:nvPr>
        </p:nvGraphicFramePr>
        <p:xfrm>
          <a:off x="588263" y="1275142"/>
          <a:ext cx="1101852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2444">
                  <a:extLst>
                    <a:ext uri="{9D8B030D-6E8A-4147-A177-3AD203B41FA5}">
                      <a16:colId xmlns:a16="http://schemas.microsoft.com/office/drawing/2014/main" val="3863426601"/>
                    </a:ext>
                  </a:extLst>
                </a:gridCol>
                <a:gridCol w="2046816">
                  <a:extLst>
                    <a:ext uri="{9D8B030D-6E8A-4147-A177-3AD203B41FA5}">
                      <a16:colId xmlns:a16="http://schemas.microsoft.com/office/drawing/2014/main" val="1140358395"/>
                    </a:ext>
                  </a:extLst>
                </a:gridCol>
                <a:gridCol w="3730141">
                  <a:extLst>
                    <a:ext uri="{9D8B030D-6E8A-4147-A177-3AD203B41FA5}">
                      <a16:colId xmlns:a16="http://schemas.microsoft.com/office/drawing/2014/main" val="2775953603"/>
                    </a:ext>
                  </a:extLst>
                </a:gridCol>
                <a:gridCol w="1779119">
                  <a:extLst>
                    <a:ext uri="{9D8B030D-6E8A-4147-A177-3AD203B41FA5}">
                      <a16:colId xmlns:a16="http://schemas.microsoft.com/office/drawing/2014/main" val="94650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XrmToolBox</a:t>
                      </a:r>
                      <a:r>
                        <a:rPr lang="en-US" dirty="0"/>
                        <a:t>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>
                          <a:hlinkClick r:id="rId3"/>
                        </a:rPr>
                        <a:t>Tanguy </a:t>
                      </a:r>
                      <a:r>
                        <a:rPr lang="en-US" sz="1200" dirty="0" err="1">
                          <a:hlinkClick r:id="rId3"/>
                        </a:rPr>
                        <a:t>Touzard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FetchXML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>
                          <a:hlinkClick r:id="rId5"/>
                        </a:rPr>
                        <a:t>Jonas Rapp</a:t>
                      </a:r>
                      <a:endParaRPr 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297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Ribbon Workbench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>
                          <a:hlinkClick r:id="rId7"/>
                        </a:rPr>
                        <a:t>Scott </a:t>
                      </a:r>
                      <a:r>
                        <a:rPr lang="en-US" sz="1200" dirty="0" err="1">
                          <a:hlinkClick r:id="rId7"/>
                        </a:rPr>
                        <a:t>Durrow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D365 Developer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>
                          <a:hlinkClick r:id="rId9"/>
                        </a:rPr>
                        <a:t>Jason Lattimer</a:t>
                      </a:r>
                      <a:endParaRPr 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7734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/>
                        </a:rPr>
                        <a:t>Workflow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>
                          <a:hlinkClick r:id="rId11"/>
                        </a:rPr>
                        <a:t>Aiden </a:t>
                      </a:r>
                      <a:r>
                        <a:rPr lang="en-US" sz="1200" dirty="0" err="1">
                          <a:hlinkClick r:id="rId11"/>
                        </a:rPr>
                        <a:t>Kaskela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12"/>
                        </a:rPr>
                        <a:t>CRM REST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6371" marR="0" lvl="1" indent="0" algn="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linkClick r:id="rId9"/>
                        </a:rPr>
                        <a:t>Jason Lattimer</a:t>
                      </a:r>
                      <a:endParaRPr 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2783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3"/>
                        </a:rPr>
                        <a:t>Dynamics 365 Workflow 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>
                          <a:hlinkClick r:id="rId14"/>
                        </a:rPr>
                        <a:t>Demian Raschkovan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5"/>
                        </a:rPr>
                        <a:t>CRM Code 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6371" marR="0" lvl="1" indent="0" algn="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linkClick r:id="rId9"/>
                        </a:rPr>
                        <a:t>Jason Lattimer</a:t>
                      </a:r>
                      <a:endParaRPr 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6625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6"/>
                        </a:rPr>
                        <a:t>Ultimate Workflow Toolkit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>
                          <a:hlinkClick r:id="rId17"/>
                        </a:rPr>
                        <a:t>Andrew Butenko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>
                          <a:effectLst/>
                          <a:hlinkClick r:id="rId18"/>
                        </a:rPr>
                        <a:t>CRM Email Workflow Utilities</a:t>
                      </a: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6371" marR="0" lvl="1" indent="0" algn="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linkClick r:id="rId9"/>
                        </a:rPr>
                        <a:t>Jason Lattimer</a:t>
                      </a:r>
                      <a:endParaRPr 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8570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9"/>
                        </a:rPr>
                        <a:t>FakeXrmEasy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>
                          <a:hlinkClick r:id="rId20"/>
                        </a:rPr>
                        <a:t>Jordi Montaña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>
                          <a:effectLst/>
                          <a:hlinkClick r:id="rId21"/>
                        </a:rPr>
                        <a:t>CRM String Workflow Utilities</a:t>
                      </a: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6371" marR="0" lvl="1" indent="0" algn="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linkClick r:id="rId9"/>
                        </a:rPr>
                        <a:t>Jason Lattimer</a:t>
                      </a:r>
                      <a:endParaRPr 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8685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2"/>
                        </a:rPr>
                        <a:t>XrmUnitTest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>
                          <a:hlinkClick r:id="rId23"/>
                        </a:rPr>
                        <a:t>Daryl LaBar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>
                          <a:effectLst/>
                          <a:hlinkClick r:id="rId24"/>
                        </a:rPr>
                        <a:t>CRM Numeric Workflow Utilities</a:t>
                      </a: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6371" marR="0" lvl="1" indent="0" algn="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linkClick r:id="rId9"/>
                        </a:rPr>
                        <a:t>Jason Lattimer</a:t>
                      </a:r>
                      <a:endParaRPr 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895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5"/>
                        </a:rPr>
                        <a:t>XrmAutoNumberGenerator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6371" marR="0" lvl="1" indent="0" algn="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linkClick r:id="rId23"/>
                        </a:rPr>
                        <a:t>Daryl LaBar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>
                          <a:effectLst/>
                          <a:hlinkClick r:id="rId26"/>
                        </a:rPr>
                        <a:t>CRM </a:t>
                      </a:r>
                      <a:r>
                        <a:rPr lang="en-US" sz="1800" u="none" strike="noStrike" kern="1200" dirty="0" err="1">
                          <a:effectLst/>
                          <a:hlinkClick r:id="rId26"/>
                        </a:rPr>
                        <a:t>DateTime</a:t>
                      </a:r>
                      <a:r>
                        <a:rPr lang="en-US" sz="1800" u="none" strike="noStrike" kern="1200" dirty="0">
                          <a:effectLst/>
                          <a:hlinkClick r:id="rId26"/>
                        </a:rPr>
                        <a:t> Workflow Utilities</a:t>
                      </a: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6371" marR="0" lvl="1" indent="0" algn="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linkClick r:id="rId9"/>
                        </a:rPr>
                        <a:t>Jason Lattimer</a:t>
                      </a:r>
                      <a:endParaRPr 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9993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7"/>
                        </a:rPr>
                        <a:t>Level up for Dynamics CRM/365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>
                          <a:hlinkClick r:id="rId28"/>
                        </a:rPr>
                        <a:t>Natraj </a:t>
                      </a:r>
                      <a:r>
                        <a:rPr lang="en-US" sz="1200" dirty="0" err="1">
                          <a:hlinkClick r:id="rId28"/>
                        </a:rPr>
                        <a:t>Yegnaraman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>
                          <a:effectLst/>
                          <a:hlinkClick r:id="rId29"/>
                        </a:rPr>
                        <a:t>CRM Note Workflow Utilities</a:t>
                      </a:r>
                      <a:r>
                        <a:rPr lang="en-US" sz="1800" kern="1200" dirty="0">
                          <a:effectLst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6371" marR="0" lvl="1" indent="0" algn="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linkClick r:id="rId9"/>
                        </a:rPr>
                        <a:t>Jason Lattimer</a:t>
                      </a:r>
                      <a:endParaRPr 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6630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0"/>
                        </a:rPr>
                        <a:t>Dynamics 365 Build 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1200" dirty="0">
                          <a:hlinkClick r:id="rId31"/>
                        </a:rPr>
                        <a:t>Wael </a:t>
                      </a:r>
                      <a:r>
                        <a:rPr lang="en-US" sz="1200" dirty="0" err="1">
                          <a:hlinkClick r:id="rId31"/>
                        </a:rPr>
                        <a:t>Hamze</a:t>
                      </a:r>
                      <a:endParaRPr 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endParaRPr 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69275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864AB9-17D5-4F99-BBF3-6928736B2253}"/>
              </a:ext>
            </a:extLst>
          </p:cNvPr>
          <p:cNvSpPr txBox="1"/>
          <p:nvPr/>
        </p:nvSpPr>
        <p:spPr>
          <a:xfrm>
            <a:off x="588263" y="5292301"/>
            <a:ext cx="110185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All developed by Business Applications MVPs – most of which are open source</a:t>
            </a:r>
          </a:p>
        </p:txBody>
      </p:sp>
    </p:spTree>
    <p:extLst>
      <p:ext uri="{BB962C8B-B14F-4D97-AF65-F5344CB8AC3E}">
        <p14:creationId xmlns:p14="http://schemas.microsoft.com/office/powerpoint/2010/main" val="25967921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_50191_Microsoft_Business_Application_Summit">
  <a:themeElements>
    <a:clrScheme name="Custom 11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394453"/>
      </a:accent1>
      <a:accent2>
        <a:srgbClr val="00B6C3"/>
      </a:accent2>
      <a:accent3>
        <a:srgbClr val="737373"/>
      </a:accent3>
      <a:accent4>
        <a:srgbClr val="002050"/>
      </a:accent4>
      <a:accent5>
        <a:srgbClr val="D2D2D2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_Application_Summit_16x9_Template_v03.potx" id="{AD01BDBA-9F91-4073-BD87-544D94789112}" vid="{DB23DB25-5606-4B86-8858-C6DB2523E9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C556475800E041849D4BBBB66FB3F4" ma:contentTypeVersion="6" ma:contentTypeDescription="Create a new document." ma:contentTypeScope="" ma:versionID="24d7f871d317b3ca938df36cdcc78b2c">
  <xsd:schema xmlns:xsd="http://www.w3.org/2001/XMLSchema" xmlns:xs="http://www.w3.org/2001/XMLSchema" xmlns:p="http://schemas.microsoft.com/office/2006/metadata/properties" xmlns:ns2="76470703-109e-404a-91e0-9dc60dd63c24" xmlns:ns3="b13370f0-5e21-40ab-8d58-4661034e03dc" targetNamespace="http://schemas.microsoft.com/office/2006/metadata/properties" ma:root="true" ma:fieldsID="92cdeabbebaf108a3055427e24c30aff" ns2:_="" ns3:_="">
    <xsd:import namespace="76470703-109e-404a-91e0-9dc60dd63c24"/>
    <xsd:import namespace="b13370f0-5e21-40ab-8d58-4661034e03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70703-109e-404a-91e0-9dc60dd63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70f0-5e21-40ab-8d58-4661034e03d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b13370f0-5e21-40ab-8d58-4661034e03dc"/>
    <ds:schemaRef ds:uri="76470703-109e-404a-91e0-9dc60dd63c2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822409-1AA5-417D-88CB-E3EA14F55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470703-109e-404a-91e0-9dc60dd63c24"/>
    <ds:schemaRef ds:uri="b13370f0-5e21-40ab-8d58-4661034e03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Business_Application_Summit_16x9_Template_v03</Template>
  <TotalTime>738</TotalTime>
  <Words>754</Words>
  <Application>Microsoft Office PowerPoint</Application>
  <PresentationFormat>Widescreen</PresentationFormat>
  <Paragraphs>190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5_50191_Microsoft_Business_Application_Summit</vt:lpstr>
      <vt:lpstr>PowerPoint Presentation</vt:lpstr>
      <vt:lpstr>Harnessing the Power of Community</vt:lpstr>
      <vt:lpstr>Microsoft Dynamics 365 Community</vt:lpstr>
      <vt:lpstr>Microsoft Dynamics 365 Community - Recognition</vt:lpstr>
      <vt:lpstr>Dynamic Communities User Groups</vt:lpstr>
      <vt:lpstr>Dynamic Communities – Upcoming Events</vt:lpstr>
      <vt:lpstr>Dynamics 365 Saturday</vt:lpstr>
      <vt:lpstr>Dynamics 365 Saturday – 2018 Upcoming Events</vt:lpstr>
      <vt:lpstr>Free Tools To Make Dynamics Better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Microsoft Business Application Summit</dc:subject>
  <dc:creator>Andrew Buswell</dc:creator>
  <cp:keywords/>
  <dc:description/>
  <cp:lastModifiedBy>Jason W Lattimer</cp:lastModifiedBy>
  <cp:revision>47</cp:revision>
  <dcterms:created xsi:type="dcterms:W3CDTF">2018-06-07T21:14:57Z</dcterms:created>
  <dcterms:modified xsi:type="dcterms:W3CDTF">2018-07-23T18:05:04Z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0x01010044C556475800E041849D4BBBB66FB3F4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