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Helvetica Neue Ligh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HelveticaNeueLight-bold.fntdata"/><Relationship Id="rId14" Type="http://schemas.openxmlformats.org/officeDocument/2006/relationships/font" Target="fonts/HelveticaNeueLight-regular.fntdata"/><Relationship Id="rId17" Type="http://schemas.openxmlformats.org/officeDocument/2006/relationships/font" Target="fonts/HelveticaNeueLight-boldItalic.fntdata"/><Relationship Id="rId16" Type="http://schemas.openxmlformats.org/officeDocument/2006/relationships/font" Target="fonts/HelveticaNeue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1a92aa8e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1a92aa8e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1a92aa8ea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1a92aa8ea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1a92aa8ea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1a92aa8ea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1a92aa8e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1a92aa8e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1a92aa8ea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1a92aa8ea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1a92aa8ea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1a92aa8ea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1a92aa8e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1a92aa8e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ford_default 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 Light"/>
              <a:buChar char="●"/>
              <a:defRPr sz="18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○"/>
              <a:defRPr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■"/>
              <a:defRPr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●"/>
              <a:defRPr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○"/>
              <a:defRPr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■"/>
              <a:defRPr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●"/>
              <a:defRPr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○"/>
              <a:defRPr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 Light"/>
              <a:buChar char="■"/>
              <a:defRPr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None/>
              <a:defRPr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0"/>
            <a:ext cx="9144000" cy="445200"/>
          </a:xfrm>
          <a:prstGeom prst="rect">
            <a:avLst/>
          </a:prstGeom>
          <a:solidFill>
            <a:srgbClr val="9D2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ctrTitle"/>
          </p:nvPr>
        </p:nvSpPr>
        <p:spPr>
          <a:xfrm>
            <a:off x="311708" y="142270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Principles of Robot Autonomy I</a:t>
            </a:r>
            <a:endParaRPr sz="3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Section 8: Assembling an Autonomy Stack</a:t>
            </a:r>
            <a:endParaRPr sz="3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(Case Study: Multiplexing)</a:t>
            </a:r>
            <a:endParaRPr sz="3000"/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3525" y="4443088"/>
            <a:ext cx="16954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5"/>
          <p:cNvPicPr preferRelativeResize="0"/>
          <p:nvPr/>
        </p:nvPicPr>
        <p:blipFill rotWithShape="1">
          <a:blip r:embed="rId4">
            <a:alphaModFix/>
          </a:blip>
          <a:srcRect b="24784" l="6279" r="0" t="18121"/>
          <a:stretch/>
        </p:blipFill>
        <p:spPr>
          <a:xfrm>
            <a:off x="311700" y="4375350"/>
            <a:ext cx="1916776" cy="5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ctrTitle"/>
          </p:nvPr>
        </p:nvSpPr>
        <p:spPr>
          <a:xfrm>
            <a:off x="311700" y="736900"/>
            <a:ext cx="8520600" cy="8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Aims</a:t>
            </a:r>
            <a:endParaRPr sz="3700"/>
          </a:p>
        </p:txBody>
      </p:sp>
      <p:sp>
        <p:nvSpPr>
          <p:cNvPr id="108" name="Google Shape;108;p26"/>
          <p:cNvSpPr txBox="1"/>
          <p:nvPr>
            <p:ph type="ctrTitle"/>
          </p:nvPr>
        </p:nvSpPr>
        <p:spPr>
          <a:xfrm>
            <a:off x="311700" y="2110850"/>
            <a:ext cx="8520600" cy="8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Learn about multiplexing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Practice your ROS and coding skills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Prepare for the final project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ctrTitle"/>
          </p:nvPr>
        </p:nvSpPr>
        <p:spPr>
          <a:xfrm>
            <a:off x="311700" y="736900"/>
            <a:ext cx="8520600" cy="8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Multiplexing</a:t>
            </a:r>
            <a:endParaRPr sz="3700"/>
          </a:p>
        </p:txBody>
      </p:sp>
      <p:sp>
        <p:nvSpPr>
          <p:cNvPr id="114" name="Google Shape;114;p27"/>
          <p:cNvSpPr txBox="1"/>
          <p:nvPr>
            <p:ph type="ctrTitle"/>
          </p:nvPr>
        </p:nvSpPr>
        <p:spPr>
          <a:xfrm>
            <a:off x="311700" y="2110850"/>
            <a:ext cx="8520600" cy="8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General concept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 </a:t>
            </a:r>
            <a:r>
              <a:rPr lang="en" sz="2200"/>
              <a:t>robotics</a:t>
            </a:r>
            <a:r>
              <a:rPr lang="en" sz="2200"/>
              <a:t>, it is very useful to quickly </a:t>
            </a:r>
            <a:r>
              <a:rPr lang="en" sz="2200"/>
              <a:t>switch</a:t>
            </a:r>
            <a:r>
              <a:rPr lang="en" sz="2200"/>
              <a:t> </a:t>
            </a:r>
            <a:r>
              <a:rPr lang="en" sz="2200"/>
              <a:t>between</a:t>
            </a:r>
            <a:r>
              <a:rPr lang="en" sz="2200"/>
              <a:t> different sensors or different controllers (e.g., if one fails)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ctrTitle"/>
          </p:nvPr>
        </p:nvSpPr>
        <p:spPr>
          <a:xfrm>
            <a:off x="311700" y="508300"/>
            <a:ext cx="8520600" cy="8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Multiplexing</a:t>
            </a:r>
            <a:endParaRPr sz="3700"/>
          </a:p>
        </p:txBody>
      </p:sp>
      <p:sp>
        <p:nvSpPr>
          <p:cNvPr id="120" name="Google Shape;120;p28"/>
          <p:cNvSpPr/>
          <p:nvPr/>
        </p:nvSpPr>
        <p:spPr>
          <a:xfrm>
            <a:off x="6105100" y="2212350"/>
            <a:ext cx="1892700" cy="79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Control input ROS topic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3">
            <a:alphaModFix/>
          </a:blip>
          <a:srcRect b="20246" l="0" r="19315" t="19711"/>
          <a:stretch/>
        </p:blipFill>
        <p:spPr>
          <a:xfrm>
            <a:off x="7547100" y="3328525"/>
            <a:ext cx="1589999" cy="1352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8"/>
          <p:cNvCxnSpPr>
            <a:stCxn id="120" idx="3"/>
          </p:cNvCxnSpPr>
          <p:nvPr/>
        </p:nvCxnSpPr>
        <p:spPr>
          <a:xfrm>
            <a:off x="7997800" y="2612100"/>
            <a:ext cx="391500" cy="607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8"/>
          <p:cNvSpPr/>
          <p:nvPr/>
        </p:nvSpPr>
        <p:spPr>
          <a:xfrm rot="5400000">
            <a:off x="4345500" y="2137200"/>
            <a:ext cx="1590000" cy="949800"/>
          </a:xfrm>
          <a:prstGeom prst="snip2SameRect">
            <a:avLst>
              <a:gd fmla="val 29737" name="adj1"/>
              <a:gd fmla="val 0" name="adj2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4397775" y="3490575"/>
            <a:ext cx="1389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Multiplexer</a:t>
            </a:r>
            <a:endParaRPr b="1"/>
          </a:p>
        </p:txBody>
      </p:sp>
      <p:sp>
        <p:nvSpPr>
          <p:cNvPr id="125" name="Google Shape;125;p28"/>
          <p:cNvSpPr/>
          <p:nvPr/>
        </p:nvSpPr>
        <p:spPr>
          <a:xfrm>
            <a:off x="2381550" y="1930500"/>
            <a:ext cx="1788300" cy="486000"/>
          </a:xfrm>
          <a:prstGeom prst="roundRect">
            <a:avLst>
              <a:gd fmla="val 3149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Backup c</a:t>
            </a:r>
            <a:r>
              <a:rPr lang="en" sz="1700">
                <a:solidFill>
                  <a:schemeClr val="dk1"/>
                </a:solidFill>
              </a:rPr>
              <a:t>ontroller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26" name="Google Shape;126;p28"/>
          <p:cNvSpPr/>
          <p:nvPr/>
        </p:nvSpPr>
        <p:spPr>
          <a:xfrm>
            <a:off x="2381550" y="2731500"/>
            <a:ext cx="1788300" cy="486000"/>
          </a:xfrm>
          <a:prstGeom prst="roundRect">
            <a:avLst>
              <a:gd fmla="val 3149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</a:t>
            </a:r>
            <a:r>
              <a:rPr lang="en" sz="1700">
                <a:solidFill>
                  <a:schemeClr val="dk1"/>
                </a:solidFill>
              </a:rPr>
              <a:t>ontroller 1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27" name="Google Shape;127;p28"/>
          <p:cNvCxnSpPr>
            <a:stCxn id="126" idx="3"/>
          </p:cNvCxnSpPr>
          <p:nvPr/>
        </p:nvCxnSpPr>
        <p:spPr>
          <a:xfrm>
            <a:off x="4169850" y="2974500"/>
            <a:ext cx="806700" cy="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8"/>
          <p:cNvCxnSpPr>
            <a:stCxn id="125" idx="3"/>
          </p:cNvCxnSpPr>
          <p:nvPr/>
        </p:nvCxnSpPr>
        <p:spPr>
          <a:xfrm>
            <a:off x="4169850" y="2173500"/>
            <a:ext cx="786000" cy="1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8"/>
          <p:cNvCxnSpPr>
            <a:endCxn id="120" idx="1"/>
          </p:cNvCxnSpPr>
          <p:nvPr/>
        </p:nvCxnSpPr>
        <p:spPr>
          <a:xfrm>
            <a:off x="5386900" y="2612100"/>
            <a:ext cx="718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0" name="Google Shape;130;p28"/>
          <p:cNvCxnSpPr>
            <a:stCxn id="121" idx="2"/>
          </p:cNvCxnSpPr>
          <p:nvPr/>
        </p:nvCxnSpPr>
        <p:spPr>
          <a:xfrm rot="5400000">
            <a:off x="4812150" y="1416625"/>
            <a:ext cx="265800" cy="67941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8"/>
          <p:cNvCxnSpPr>
            <a:stCxn id="126" idx="1"/>
          </p:cNvCxnSpPr>
          <p:nvPr/>
        </p:nvCxnSpPr>
        <p:spPr>
          <a:xfrm flipH="1">
            <a:off x="1557450" y="2974500"/>
            <a:ext cx="824100" cy="19722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2" name="Google Shape;132;p28"/>
          <p:cNvSpPr txBox="1"/>
          <p:nvPr/>
        </p:nvSpPr>
        <p:spPr>
          <a:xfrm>
            <a:off x="2852325" y="4577600"/>
            <a:ext cx="435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position information, error messages, ...</a:t>
            </a:r>
            <a:endParaRPr i="1" sz="1000"/>
          </a:p>
        </p:txBody>
      </p:sp>
      <p:cxnSp>
        <p:nvCxnSpPr>
          <p:cNvPr id="133" name="Google Shape;133;p28"/>
          <p:cNvCxnSpPr>
            <a:stCxn id="134" idx="1"/>
            <a:endCxn id="125" idx="1"/>
          </p:cNvCxnSpPr>
          <p:nvPr/>
        </p:nvCxnSpPr>
        <p:spPr>
          <a:xfrm>
            <a:off x="1602450" y="2172900"/>
            <a:ext cx="7791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8"/>
          <p:cNvCxnSpPr/>
          <p:nvPr/>
        </p:nvCxnSpPr>
        <p:spPr>
          <a:xfrm flipH="1">
            <a:off x="4949575" y="2624550"/>
            <a:ext cx="462300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id="136" name="Google Shape;1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36526" y="1773201"/>
            <a:ext cx="1065990" cy="7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ctrTitle"/>
          </p:nvPr>
        </p:nvSpPr>
        <p:spPr>
          <a:xfrm>
            <a:off x="311700" y="508300"/>
            <a:ext cx="8520600" cy="8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Multiplexing</a:t>
            </a:r>
            <a:endParaRPr sz="3700"/>
          </a:p>
        </p:txBody>
      </p:sp>
      <p:sp>
        <p:nvSpPr>
          <p:cNvPr id="142" name="Google Shape;142;p29"/>
          <p:cNvSpPr/>
          <p:nvPr/>
        </p:nvSpPr>
        <p:spPr>
          <a:xfrm>
            <a:off x="6105100" y="2212350"/>
            <a:ext cx="1892700" cy="79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Control input ROS topic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 rotWithShape="1">
          <a:blip r:embed="rId3">
            <a:alphaModFix/>
          </a:blip>
          <a:srcRect b="20246" l="0" r="19315" t="19711"/>
          <a:stretch/>
        </p:blipFill>
        <p:spPr>
          <a:xfrm>
            <a:off x="7547100" y="3328525"/>
            <a:ext cx="1589999" cy="1352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9"/>
          <p:cNvCxnSpPr>
            <a:stCxn id="142" idx="3"/>
          </p:cNvCxnSpPr>
          <p:nvPr/>
        </p:nvCxnSpPr>
        <p:spPr>
          <a:xfrm>
            <a:off x="7997800" y="2612100"/>
            <a:ext cx="391500" cy="607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9"/>
          <p:cNvSpPr/>
          <p:nvPr/>
        </p:nvSpPr>
        <p:spPr>
          <a:xfrm rot="5400000">
            <a:off x="4345500" y="2137200"/>
            <a:ext cx="1590000" cy="949800"/>
          </a:xfrm>
          <a:prstGeom prst="snip2SameRect">
            <a:avLst>
              <a:gd fmla="val 29737" name="adj1"/>
              <a:gd fmla="val 0" name="adj2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4397775" y="3490575"/>
            <a:ext cx="1389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Multiplexer</a:t>
            </a:r>
            <a:endParaRPr b="1"/>
          </a:p>
        </p:txBody>
      </p:sp>
      <p:sp>
        <p:nvSpPr>
          <p:cNvPr id="147" name="Google Shape;147;p29"/>
          <p:cNvSpPr/>
          <p:nvPr/>
        </p:nvSpPr>
        <p:spPr>
          <a:xfrm>
            <a:off x="2381550" y="1930500"/>
            <a:ext cx="1788300" cy="486000"/>
          </a:xfrm>
          <a:prstGeom prst="roundRect">
            <a:avLst>
              <a:gd fmla="val 3149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Backup controller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48" name="Google Shape;148;p29"/>
          <p:cNvSpPr/>
          <p:nvPr/>
        </p:nvSpPr>
        <p:spPr>
          <a:xfrm>
            <a:off x="2381550" y="2731500"/>
            <a:ext cx="1788300" cy="486000"/>
          </a:xfrm>
          <a:prstGeom prst="roundRect">
            <a:avLst>
              <a:gd fmla="val 3149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Controller 1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49" name="Google Shape;149;p29"/>
          <p:cNvCxnSpPr>
            <a:stCxn id="148" idx="3"/>
          </p:cNvCxnSpPr>
          <p:nvPr/>
        </p:nvCxnSpPr>
        <p:spPr>
          <a:xfrm>
            <a:off x="4169850" y="2974500"/>
            <a:ext cx="806700" cy="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9"/>
          <p:cNvCxnSpPr>
            <a:stCxn id="147" idx="3"/>
          </p:cNvCxnSpPr>
          <p:nvPr/>
        </p:nvCxnSpPr>
        <p:spPr>
          <a:xfrm>
            <a:off x="4169850" y="2173500"/>
            <a:ext cx="786000" cy="1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9"/>
          <p:cNvCxnSpPr>
            <a:endCxn id="142" idx="1"/>
          </p:cNvCxnSpPr>
          <p:nvPr/>
        </p:nvCxnSpPr>
        <p:spPr>
          <a:xfrm>
            <a:off x="5386900" y="2612100"/>
            <a:ext cx="718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52" name="Google Shape;152;p29"/>
          <p:cNvCxnSpPr>
            <a:stCxn id="143" idx="2"/>
          </p:cNvCxnSpPr>
          <p:nvPr/>
        </p:nvCxnSpPr>
        <p:spPr>
          <a:xfrm rot="5400000">
            <a:off x="4812150" y="1416625"/>
            <a:ext cx="265800" cy="67941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9"/>
          <p:cNvCxnSpPr>
            <a:stCxn id="148" idx="1"/>
          </p:cNvCxnSpPr>
          <p:nvPr/>
        </p:nvCxnSpPr>
        <p:spPr>
          <a:xfrm flipH="1">
            <a:off x="1557450" y="2974500"/>
            <a:ext cx="824100" cy="19722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4" name="Google Shape;154;p29"/>
          <p:cNvSpPr txBox="1"/>
          <p:nvPr/>
        </p:nvSpPr>
        <p:spPr>
          <a:xfrm>
            <a:off x="1128600" y="3195825"/>
            <a:ext cx="4355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rgbClr val="FF0000"/>
                </a:solidFill>
              </a:rPr>
              <a:t>error message</a:t>
            </a:r>
            <a:endParaRPr i="1" sz="1600">
              <a:solidFill>
                <a:srgbClr val="FF0000"/>
              </a:solidFill>
            </a:endParaRPr>
          </a:p>
        </p:txBody>
      </p:sp>
      <p:pic>
        <p:nvPicPr>
          <p:cNvPr id="155" name="Google Shape;155;p29"/>
          <p:cNvPicPr preferRelativeResize="0"/>
          <p:nvPr/>
        </p:nvPicPr>
        <p:blipFill rotWithShape="1">
          <a:blip r:embed="rId4">
            <a:alphaModFix/>
          </a:blip>
          <a:srcRect b="16520" l="10905" r="0" t="0"/>
          <a:stretch/>
        </p:blipFill>
        <p:spPr>
          <a:xfrm flipH="1">
            <a:off x="388725" y="1771925"/>
            <a:ext cx="1213799" cy="8020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9"/>
          <p:cNvCxnSpPr>
            <a:stCxn id="155" idx="1"/>
            <a:endCxn id="147" idx="1"/>
          </p:cNvCxnSpPr>
          <p:nvPr/>
        </p:nvCxnSpPr>
        <p:spPr>
          <a:xfrm>
            <a:off x="1602525" y="2172947"/>
            <a:ext cx="7791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9"/>
          <p:cNvCxnSpPr/>
          <p:nvPr/>
        </p:nvCxnSpPr>
        <p:spPr>
          <a:xfrm rot="10800000">
            <a:off x="4955875" y="2194050"/>
            <a:ext cx="456000" cy="43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8" name="Google Shape;158;p29"/>
          <p:cNvSpPr txBox="1"/>
          <p:nvPr/>
        </p:nvSpPr>
        <p:spPr>
          <a:xfrm>
            <a:off x="2852325" y="4577600"/>
            <a:ext cx="435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position information, error messages, ...</a:t>
            </a:r>
            <a:endParaRPr i="1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ctrTitle"/>
          </p:nvPr>
        </p:nvSpPr>
        <p:spPr>
          <a:xfrm>
            <a:off x="311700" y="508300"/>
            <a:ext cx="8520600" cy="8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rqt_graph</a:t>
            </a:r>
            <a:endParaRPr sz="3700"/>
          </a:p>
        </p:txBody>
      </p:sp>
      <p:sp>
        <p:nvSpPr>
          <p:cNvPr id="164" name="Google Shape;164;p30"/>
          <p:cNvSpPr txBox="1"/>
          <p:nvPr>
            <p:ph type="ctrTitle"/>
          </p:nvPr>
        </p:nvSpPr>
        <p:spPr>
          <a:xfrm>
            <a:off x="311700" y="1272650"/>
            <a:ext cx="8520600" cy="8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Allows quickly </a:t>
            </a:r>
            <a:r>
              <a:rPr lang="en" sz="2200"/>
              <a:t>visualizing</a:t>
            </a:r>
            <a:r>
              <a:rPr lang="en" sz="2200"/>
              <a:t> the currently running software stack</a:t>
            </a:r>
            <a:endParaRPr sz="1900"/>
          </a:p>
        </p:txBody>
      </p:sp>
      <p:pic>
        <p:nvPicPr>
          <p:cNvPr id="165" name="Google Shape;165;p30"/>
          <p:cNvPicPr preferRelativeResize="0"/>
          <p:nvPr/>
        </p:nvPicPr>
        <p:blipFill rotWithShape="1">
          <a:blip r:embed="rId3">
            <a:alphaModFix/>
          </a:blip>
          <a:srcRect b="0" l="0" r="358" t="0"/>
          <a:stretch/>
        </p:blipFill>
        <p:spPr>
          <a:xfrm>
            <a:off x="78425" y="2269550"/>
            <a:ext cx="8881601" cy="22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ctrTitle"/>
          </p:nvPr>
        </p:nvSpPr>
        <p:spPr>
          <a:xfrm>
            <a:off x="311700" y="736900"/>
            <a:ext cx="8520600" cy="8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Multiplexing</a:t>
            </a:r>
            <a:endParaRPr sz="3700"/>
          </a:p>
        </p:txBody>
      </p:sp>
      <p:sp>
        <p:nvSpPr>
          <p:cNvPr id="171" name="Google Shape;171;p31"/>
          <p:cNvSpPr txBox="1"/>
          <p:nvPr>
            <p:ph type="ctrTitle"/>
          </p:nvPr>
        </p:nvSpPr>
        <p:spPr>
          <a:xfrm>
            <a:off x="311700" y="2110850"/>
            <a:ext cx="8520600" cy="8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Multiple methods to implement multiplexing are possible</a:t>
            </a:r>
            <a:endParaRPr sz="2200"/>
          </a:p>
          <a:p>
            <a:pPr indent="-3492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Hints and different methods are given in the handouts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James Stanford Defaul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