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embeddedFont>
    <p:embeddedFont>
      <p:font typeface="Source Sans Pro"/>
      <p:regular r:id="rId29"/>
      <p:bold r:id="rId30"/>
      <p:italic r:id="rId31"/>
      <p:boldItalic r:id="rId3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SuperEyesAtTac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5FB42D6-D272-4FB3-A3FE-BEF149A64AE0}">
  <a:tblStyle styleId="{05FB42D6-D272-4FB3-A3FE-BEF149A64AE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0129FACE-276C-47C8-98EB-011F7D05FD12}"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B90F1818-4F3D-4FD9-BD29-3B5FC89E1001}" styleName="Table_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D7EB8B74-67FF-48FA-881C-40D30E48EC94}" styleName="Table_3">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7E240F4E-6729-4AD4-A4C0-B49D36F02189}" styleName="Table_4">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1D148D0F-496E-4B5C-9E6F-FEC76C69EE5C}" styleName="Table_5">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C9966450-8855-4921-B7E5-A1859F4BE2E7}" styleName="Table_6">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Sans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SourceSansPr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Prototype: Gives a 
good feel for how the 
interaction unfolds, 
covers main system 
functions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p:pos x="6000" y="0"/>
    <p:text>Walkthrough: caught 
most problems, clear 
indication of what 
future improvements 
should be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485875" y="264475"/>
            <a:ext cx="8183700" cy="1473600"/>
          </a:xfrm>
          <a:prstGeom prst="rect">
            <a:avLst/>
          </a:prstGeom>
        </p:spPr>
        <p:txBody>
          <a:bodyPr anchorCtr="0" anchor="b" bIns="91425" lIns="91425" rIns="91425" tIns="91425"/>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p:txBody>
      </p:sp>
      <p:sp>
        <p:nvSpPr>
          <p:cNvPr id="11" name="Shape 11"/>
          <p:cNvSpPr txBox="1"/>
          <p:nvPr>
            <p:ph idx="1" type="subTitle"/>
          </p:nvPr>
        </p:nvSpPr>
        <p:spPr>
          <a:xfrm>
            <a:off x="485875" y="1738075"/>
            <a:ext cx="8183700" cy="861000"/>
          </a:xfrm>
          <a:prstGeom prst="rect">
            <a:avLst/>
          </a:prstGeom>
        </p:spPr>
        <p:txBody>
          <a:bodyPr anchorCtr="0" anchor="t" bIns="91425" lIns="91425" rIns="91425" tIns="91425"/>
          <a:lstStyle>
            <a:lvl1pPr>
              <a:lnSpc>
                <a:spcPct val="100000"/>
              </a:lnSpc>
              <a:spcBef>
                <a:spcPts val="0"/>
              </a:spcBef>
              <a:spcAft>
                <a:spcPts val="0"/>
              </a:spcAft>
              <a:buSzPct val="100000"/>
              <a:buNone/>
              <a:defRPr sz="2400"/>
            </a:lvl1pPr>
            <a:lvl2pPr>
              <a:lnSpc>
                <a:spcPct val="100000"/>
              </a:lnSpc>
              <a:spcBef>
                <a:spcPts val="0"/>
              </a:spcBef>
              <a:spcAft>
                <a:spcPts val="0"/>
              </a:spcAft>
              <a:buSzPct val="100000"/>
              <a:buNone/>
              <a:defRPr sz="2400"/>
            </a:lvl2pPr>
            <a:lvl3pPr>
              <a:lnSpc>
                <a:spcPct val="100000"/>
              </a:lnSpc>
              <a:spcBef>
                <a:spcPts val="0"/>
              </a:spcBef>
              <a:spcAft>
                <a:spcPts val="0"/>
              </a:spcAft>
              <a:buSzPct val="100000"/>
              <a:buNone/>
              <a:defRPr sz="2400"/>
            </a:lvl3pPr>
            <a:lvl4pPr>
              <a:lnSpc>
                <a:spcPct val="100000"/>
              </a:lnSpc>
              <a:spcBef>
                <a:spcPts val="0"/>
              </a:spcBef>
              <a:spcAft>
                <a:spcPts val="0"/>
              </a:spcAft>
              <a:buSzPct val="100000"/>
              <a:buNone/>
              <a:defRPr sz="2400"/>
            </a:lvl4pPr>
            <a:lvl5pPr>
              <a:lnSpc>
                <a:spcPct val="100000"/>
              </a:lnSpc>
              <a:spcBef>
                <a:spcPts val="0"/>
              </a:spcBef>
              <a:spcAft>
                <a:spcPts val="0"/>
              </a:spcAft>
              <a:buSzPct val="100000"/>
              <a:buNone/>
              <a:defRPr sz="2400"/>
            </a:lvl5pPr>
            <a:lvl6pPr>
              <a:lnSpc>
                <a:spcPct val="100000"/>
              </a:lnSpc>
              <a:spcBef>
                <a:spcPts val="0"/>
              </a:spcBef>
              <a:spcAft>
                <a:spcPts val="0"/>
              </a:spcAft>
              <a:buSzPct val="100000"/>
              <a:buNone/>
              <a:defRPr sz="2400"/>
            </a:lvl6pPr>
            <a:lvl7pPr>
              <a:lnSpc>
                <a:spcPct val="100000"/>
              </a:lnSpc>
              <a:spcBef>
                <a:spcPts val="0"/>
              </a:spcBef>
              <a:spcAft>
                <a:spcPts val="0"/>
              </a:spcAft>
              <a:buSzPct val="100000"/>
              <a:buNone/>
              <a:defRPr sz="2400"/>
            </a:lvl7pPr>
            <a:lvl8pPr>
              <a:lnSpc>
                <a:spcPct val="100000"/>
              </a:lnSpc>
              <a:spcBef>
                <a:spcPts val="0"/>
              </a:spcBef>
              <a:spcAft>
                <a:spcPts val="0"/>
              </a:spcAft>
              <a:buSzPct val="100000"/>
              <a:buNone/>
              <a:defRPr sz="2400"/>
            </a:lvl8pPr>
            <a:lvl9pPr>
              <a:lnSpc>
                <a:spcPct val="100000"/>
              </a:lnSpc>
              <a:spcBef>
                <a:spcPts val="0"/>
              </a:spcBef>
              <a:spcAft>
                <a:spcPts val="0"/>
              </a:spcAft>
              <a:buSzPct val="100000"/>
              <a:buNone/>
              <a:defRPr sz="2400"/>
            </a:lvl9pPr>
          </a:lstStyle>
          <a:p/>
        </p:txBody>
      </p:sp>
      <p:sp>
        <p:nvSpPr>
          <p:cNvPr id="12" name="Shape 1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48" name="Shape 48"/>
          <p:cNvSpPr txBox="1"/>
          <p:nvPr>
            <p:ph type="title"/>
          </p:nvPr>
        </p:nvSpPr>
        <p:spPr>
          <a:xfrm>
            <a:off x="311700" y="743000"/>
            <a:ext cx="8520599" cy="2006399"/>
          </a:xfrm>
          <a:prstGeom prst="rect">
            <a:avLst/>
          </a:prstGeom>
        </p:spPr>
        <p:txBody>
          <a:bodyPr anchorCtr="0" anchor="b" bIns="91425" lIns="91425" rIns="91425" tIns="91425"/>
          <a:lstStyle>
            <a:lvl1pPr algn="ctr">
              <a:spcBef>
                <a:spcPts val="0"/>
              </a:spcBef>
              <a:buSzPct val="100000"/>
              <a:buFont typeface="Source Sans Pro"/>
              <a:defRPr sz="12000">
                <a:latin typeface="Source Sans Pro"/>
                <a:ea typeface="Source Sans Pro"/>
                <a:cs typeface="Source Sans Pro"/>
                <a:sym typeface="Source Sans Pro"/>
              </a:defRPr>
            </a:lvl1pPr>
            <a:lvl2pPr algn="ctr">
              <a:spcBef>
                <a:spcPts val="0"/>
              </a:spcBef>
              <a:buSzPct val="100000"/>
              <a:buFont typeface="Source Sans Pro"/>
              <a:defRPr sz="12000">
                <a:latin typeface="Source Sans Pro"/>
                <a:ea typeface="Source Sans Pro"/>
                <a:cs typeface="Source Sans Pro"/>
                <a:sym typeface="Source Sans Pro"/>
              </a:defRPr>
            </a:lvl2pPr>
            <a:lvl3pPr algn="ctr">
              <a:spcBef>
                <a:spcPts val="0"/>
              </a:spcBef>
              <a:buSzPct val="100000"/>
              <a:buFont typeface="Source Sans Pro"/>
              <a:defRPr sz="12000">
                <a:latin typeface="Source Sans Pro"/>
                <a:ea typeface="Source Sans Pro"/>
                <a:cs typeface="Source Sans Pro"/>
                <a:sym typeface="Source Sans Pro"/>
              </a:defRPr>
            </a:lvl3pPr>
            <a:lvl4pPr algn="ctr">
              <a:spcBef>
                <a:spcPts val="0"/>
              </a:spcBef>
              <a:buSzPct val="100000"/>
              <a:buFont typeface="Source Sans Pro"/>
              <a:defRPr sz="12000">
                <a:latin typeface="Source Sans Pro"/>
                <a:ea typeface="Source Sans Pro"/>
                <a:cs typeface="Source Sans Pro"/>
                <a:sym typeface="Source Sans Pro"/>
              </a:defRPr>
            </a:lvl4pPr>
            <a:lvl5pPr algn="ctr">
              <a:spcBef>
                <a:spcPts val="0"/>
              </a:spcBef>
              <a:buSzPct val="100000"/>
              <a:buFont typeface="Source Sans Pro"/>
              <a:defRPr sz="12000">
                <a:latin typeface="Source Sans Pro"/>
                <a:ea typeface="Source Sans Pro"/>
                <a:cs typeface="Source Sans Pro"/>
                <a:sym typeface="Source Sans Pro"/>
              </a:defRPr>
            </a:lvl5pPr>
            <a:lvl6pPr algn="ctr">
              <a:spcBef>
                <a:spcPts val="0"/>
              </a:spcBef>
              <a:buSzPct val="100000"/>
              <a:buFont typeface="Source Sans Pro"/>
              <a:defRPr sz="12000">
                <a:latin typeface="Source Sans Pro"/>
                <a:ea typeface="Source Sans Pro"/>
                <a:cs typeface="Source Sans Pro"/>
                <a:sym typeface="Source Sans Pro"/>
              </a:defRPr>
            </a:lvl6pPr>
            <a:lvl7pPr algn="ctr">
              <a:spcBef>
                <a:spcPts val="0"/>
              </a:spcBef>
              <a:buSzPct val="100000"/>
              <a:buFont typeface="Source Sans Pro"/>
              <a:defRPr sz="12000">
                <a:latin typeface="Source Sans Pro"/>
                <a:ea typeface="Source Sans Pro"/>
                <a:cs typeface="Source Sans Pro"/>
                <a:sym typeface="Source Sans Pro"/>
              </a:defRPr>
            </a:lvl7pPr>
            <a:lvl8pPr algn="ctr">
              <a:spcBef>
                <a:spcPts val="0"/>
              </a:spcBef>
              <a:buSzPct val="100000"/>
              <a:buFont typeface="Source Sans Pro"/>
              <a:defRPr sz="12000">
                <a:latin typeface="Source Sans Pro"/>
                <a:ea typeface="Source Sans Pro"/>
                <a:cs typeface="Source Sans Pro"/>
                <a:sym typeface="Source Sans Pro"/>
              </a:defRPr>
            </a:lvl8pPr>
            <a:lvl9pPr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49" name="Shape 49"/>
          <p:cNvSpPr txBox="1"/>
          <p:nvPr>
            <p:ph idx="1" type="body"/>
          </p:nvPr>
        </p:nvSpPr>
        <p:spPr>
          <a:xfrm>
            <a:off x="311700" y="2845181"/>
            <a:ext cx="8520599" cy="1300800"/>
          </a:xfrm>
          <a:prstGeom prst="rect">
            <a:avLst/>
          </a:prstGeom>
        </p:spPr>
        <p:txBody>
          <a:bodyPr anchorCtr="0" anchor="t" bIns="91425" lIns="91425" rIns="91425" tIns="91425"/>
          <a:lstStyle>
            <a:lvl1pPr algn="ctr">
              <a:spcBef>
                <a:spcPts val="0"/>
              </a:spcBef>
              <a:buClr>
                <a:schemeClr val="lt1"/>
              </a:buClr>
              <a:defRPr>
                <a:solidFill>
                  <a:schemeClr val="lt1"/>
                </a:solidFill>
              </a:defRPr>
            </a:lvl1pPr>
            <a:lvl2pPr algn="ctr">
              <a:spcBef>
                <a:spcPts val="0"/>
              </a:spcBef>
              <a:buClr>
                <a:schemeClr val="lt1"/>
              </a:buClr>
              <a:defRPr>
                <a:solidFill>
                  <a:schemeClr val="lt1"/>
                </a:solidFill>
              </a:defRPr>
            </a:lvl2pPr>
            <a:lvl3pPr algn="ctr">
              <a:spcBef>
                <a:spcPts val="0"/>
              </a:spcBef>
              <a:buClr>
                <a:schemeClr val="lt1"/>
              </a:buClr>
              <a:defRPr>
                <a:solidFill>
                  <a:schemeClr val="lt1"/>
                </a:solidFill>
              </a:defRPr>
            </a:lvl3pPr>
            <a:lvl4pPr algn="ctr">
              <a:spcBef>
                <a:spcPts val="0"/>
              </a:spcBef>
              <a:buClr>
                <a:schemeClr val="lt1"/>
              </a:buClr>
              <a:defRPr>
                <a:solidFill>
                  <a:schemeClr val="lt1"/>
                </a:solidFill>
              </a:defRPr>
            </a:lvl4pPr>
            <a:lvl5pPr algn="ctr">
              <a:spcBef>
                <a:spcPts val="0"/>
              </a:spcBef>
              <a:buClr>
                <a:schemeClr val="lt1"/>
              </a:buClr>
              <a:defRPr>
                <a:solidFill>
                  <a:schemeClr val="lt1"/>
                </a:solidFill>
              </a:defRPr>
            </a:lvl5pPr>
            <a:lvl6pPr algn="ctr">
              <a:spcBef>
                <a:spcPts val="0"/>
              </a:spcBef>
              <a:buClr>
                <a:schemeClr val="lt1"/>
              </a:buClr>
              <a:defRPr>
                <a:solidFill>
                  <a:schemeClr val="lt1"/>
                </a:solidFill>
              </a:defRPr>
            </a:lvl6pPr>
            <a:lvl7pPr algn="ctr">
              <a:spcBef>
                <a:spcPts val="0"/>
              </a:spcBef>
              <a:buClr>
                <a:schemeClr val="lt1"/>
              </a:buClr>
              <a:defRPr>
                <a:solidFill>
                  <a:schemeClr val="lt1"/>
                </a:solidFill>
              </a:defRPr>
            </a:lvl7pPr>
            <a:lvl8pPr algn="ctr">
              <a:spcBef>
                <a:spcPts val="0"/>
              </a:spcBef>
              <a:buClr>
                <a:schemeClr val="lt1"/>
              </a:buClr>
              <a:defRPr>
                <a:solidFill>
                  <a:schemeClr val="lt1"/>
                </a:solidFill>
              </a:defRPr>
            </a:lvl8pPr>
            <a:lvl9pPr algn="ctr">
              <a:spcBef>
                <a:spcPts val="0"/>
              </a:spcBef>
              <a:buClr>
                <a:schemeClr val="lt1"/>
              </a:buClr>
              <a:defRPr>
                <a:solidFill>
                  <a:schemeClr val="lt1"/>
                </a:solidFill>
              </a:defRPr>
            </a:lvl9pPr>
          </a:lstStyle>
          <a:p/>
        </p:txBody>
      </p:sp>
      <p:sp>
        <p:nvSpPr>
          <p:cNvPr id="50" name="Shape 50"/>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1" name="Shape 51"/>
        <p:cNvGrpSpPr/>
        <p:nvPr/>
      </p:nvGrpSpPr>
      <p:grpSpPr>
        <a:xfrm>
          <a:off x="0" y="0"/>
          <a:ext cx="0" cy="0"/>
          <a:chOff x="0" y="0"/>
          <a:chExt cx="0" cy="0"/>
        </a:xfrm>
      </p:grpSpPr>
      <p:sp>
        <p:nvSpPr>
          <p:cNvPr id="52" name="Shape 5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3" name="Shape 13"/>
        <p:cNvGrpSpPr/>
        <p:nvPr/>
      </p:nvGrpSpPr>
      <p:grpSpPr>
        <a:xfrm>
          <a:off x="0" y="0"/>
          <a:ext cx="0" cy="0"/>
          <a:chOff x="0" y="0"/>
          <a:chExt cx="0" cy="0"/>
        </a:xfrm>
      </p:grpSpPr>
      <p:sp>
        <p:nvSpPr>
          <p:cNvPr id="14" name="Shape 14"/>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15" name="Shape 15"/>
          <p:cNvSpPr txBox="1"/>
          <p:nvPr>
            <p:ph type="title"/>
          </p:nvPr>
        </p:nvSpPr>
        <p:spPr>
          <a:xfrm>
            <a:off x="485875" y="1714500"/>
            <a:ext cx="8183700" cy="785700"/>
          </a:xfrm>
          <a:prstGeom prst="rect">
            <a:avLst/>
          </a:prstGeom>
        </p:spPr>
        <p:txBody>
          <a:bodyPr anchorCtr="0" anchor="b" bIns="91425" lIns="91425" rIns="91425" tIns="91425"/>
          <a:lstStyle>
            <a:lvl1pPr>
              <a:spcBef>
                <a:spcPts val="0"/>
              </a:spcBef>
              <a:buSzPct val="100000"/>
              <a:defRPr sz="3600"/>
            </a:lvl1pPr>
            <a:lvl2pPr>
              <a:spcBef>
                <a:spcPts val="0"/>
              </a:spcBef>
              <a:buSzPct val="100000"/>
              <a:defRPr sz="3600"/>
            </a:lvl2pPr>
            <a:lvl3pPr>
              <a:spcBef>
                <a:spcPts val="0"/>
              </a:spcBef>
              <a:buSzPct val="100000"/>
              <a:defRPr sz="3600"/>
            </a:lvl3pPr>
            <a:lvl4pPr>
              <a:spcBef>
                <a:spcPts val="0"/>
              </a:spcBef>
              <a:buSzPct val="100000"/>
              <a:defRPr sz="3600"/>
            </a:lvl4pPr>
            <a:lvl5pPr>
              <a:spcBef>
                <a:spcPts val="0"/>
              </a:spcBef>
              <a:buSzPct val="100000"/>
              <a:defRPr sz="3600"/>
            </a:lvl5pPr>
            <a:lvl6pPr>
              <a:spcBef>
                <a:spcPts val="0"/>
              </a:spcBef>
              <a:buSzPct val="100000"/>
              <a:defRPr sz="3600"/>
            </a:lvl6pPr>
            <a:lvl7pPr>
              <a:spcBef>
                <a:spcPts val="0"/>
              </a:spcBef>
              <a:buSzPct val="100000"/>
              <a:defRPr sz="3600"/>
            </a:lvl7pPr>
            <a:lvl8pPr>
              <a:spcBef>
                <a:spcPts val="0"/>
              </a:spcBef>
              <a:buSzPct val="100000"/>
              <a:defRPr sz="3600"/>
            </a:lvl8pPr>
            <a:lvl9pPr>
              <a:spcBef>
                <a:spcPts val="0"/>
              </a:spcBef>
              <a:buSzPct val="100000"/>
              <a:defRPr sz="3600"/>
            </a:lvl9pPr>
          </a:lstStyle>
          <a:p/>
        </p:txBody>
      </p:sp>
      <p:sp>
        <p:nvSpPr>
          <p:cNvPr id="16" name="Shape 16"/>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623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623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5" name="Shape 25"/>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623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8" name="Shape 28"/>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1" name="Shape 31"/>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2" name="Shape 3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040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636800" y="80700"/>
            <a:ext cx="4426499" cy="4982099"/>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181700"/>
            <a:ext cx="4045199" cy="1533600"/>
          </a:xfrm>
          <a:prstGeom prst="rect">
            <a:avLst/>
          </a:prstGeom>
        </p:spPr>
        <p:txBody>
          <a:bodyPr anchorCtr="0" anchor="b" bIns="91425" lIns="91425" rIns="91425" tIns="91425"/>
          <a:lstStyle>
            <a:lvl1pPr algn="ctr">
              <a:spcBef>
                <a:spcPts val="0"/>
              </a:spcBef>
              <a:buSzPct val="100000"/>
              <a:defRPr sz="3800"/>
            </a:lvl1pPr>
            <a:lvl2pPr algn="ctr">
              <a:spcBef>
                <a:spcPts val="0"/>
              </a:spcBef>
              <a:buSzPct val="100000"/>
              <a:defRPr sz="3800"/>
            </a:lvl2pPr>
            <a:lvl3pPr algn="ctr">
              <a:spcBef>
                <a:spcPts val="0"/>
              </a:spcBef>
              <a:buSzPct val="100000"/>
              <a:defRPr sz="3800"/>
            </a:lvl3pPr>
            <a:lvl4pPr algn="ctr">
              <a:spcBef>
                <a:spcPts val="0"/>
              </a:spcBef>
              <a:buSzPct val="100000"/>
              <a:defRPr sz="3800"/>
            </a:lvl4pPr>
            <a:lvl5pPr algn="ctr">
              <a:spcBef>
                <a:spcPts val="0"/>
              </a:spcBef>
              <a:buSzPct val="100000"/>
              <a:defRPr sz="3800"/>
            </a:lvl5pPr>
            <a:lvl6pPr algn="ctr">
              <a:spcBef>
                <a:spcPts val="0"/>
              </a:spcBef>
              <a:buSzPct val="100000"/>
              <a:defRPr sz="3800"/>
            </a:lvl6pPr>
            <a:lvl7pPr algn="ctr">
              <a:spcBef>
                <a:spcPts val="0"/>
              </a:spcBef>
              <a:buSzPct val="100000"/>
              <a:defRPr sz="3800"/>
            </a:lvl7pPr>
            <a:lvl8pPr algn="ctr">
              <a:spcBef>
                <a:spcPts val="0"/>
              </a:spcBef>
              <a:buSzPct val="100000"/>
              <a:defRPr sz="3800"/>
            </a:lvl8pPr>
            <a:lvl9pPr algn="ctr">
              <a:spcBef>
                <a:spcPts val="0"/>
              </a:spcBef>
              <a:buSzPct val="100000"/>
              <a:defRPr sz="3800"/>
            </a:lvl9pPr>
          </a:lstStyle>
          <a:p/>
        </p:txBody>
      </p:sp>
      <p:sp>
        <p:nvSpPr>
          <p:cNvPr id="40" name="Shape 40"/>
          <p:cNvSpPr txBox="1"/>
          <p:nvPr>
            <p:ph idx="1" type="subTitle"/>
          </p:nvPr>
        </p:nvSpPr>
        <p:spPr>
          <a:xfrm>
            <a:off x="265500" y="27690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2" name="Shape 4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SzPct val="100000"/>
              <a:buNone/>
              <a:defRPr sz="2100"/>
            </a:lvl1pPr>
          </a:lstStyle>
          <a:p/>
        </p:txBody>
      </p:sp>
      <p:sp>
        <p:nvSpPr>
          <p:cNvPr id="45" name="Shape 45"/>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623400"/>
          </a:xfrm>
          <a:prstGeom prst="rect">
            <a:avLst/>
          </a:prstGeom>
          <a:noFill/>
          <a:ln>
            <a:noFill/>
          </a:ln>
        </p:spPr>
        <p:txBody>
          <a:bodyPr anchorCtr="0" anchor="t" bIns="91425" lIns="91425" rIns="91425" tIns="91425"/>
          <a:lstStyle>
            <a:lvl1pPr>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7" name="Shape 7"/>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jpg"/><Relationship Id="rId4" Type="http://schemas.openxmlformats.org/officeDocument/2006/relationships/image" Target="../media/image13.jpg"/><Relationship Id="rId5" Type="http://schemas.openxmlformats.org/officeDocument/2006/relationships/image" Target="../media/image0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jpg"/><Relationship Id="rId4" Type="http://schemas.openxmlformats.org/officeDocument/2006/relationships/image" Target="../media/image0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8.jpg"/><Relationship Id="rId4" Type="http://schemas.openxmlformats.org/officeDocument/2006/relationships/image" Target="../media/image0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jpg"/><Relationship Id="rId4" Type="http://schemas.openxmlformats.org/officeDocument/2006/relationships/image" Target="../media/image0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485875" y="264475"/>
            <a:ext cx="8183700" cy="1473600"/>
          </a:xfrm>
          <a:prstGeom prst="rect">
            <a:avLst/>
          </a:prstGeom>
        </p:spPr>
        <p:txBody>
          <a:bodyPr anchorCtr="0" anchor="b" bIns="91425" lIns="91425" rIns="91425" tIns="91425">
            <a:noAutofit/>
          </a:bodyPr>
          <a:lstStyle/>
          <a:p>
            <a:pPr rtl="0">
              <a:spcBef>
                <a:spcPts val="0"/>
              </a:spcBef>
              <a:buNone/>
            </a:pPr>
            <a:r>
              <a:rPr lang="en"/>
              <a:t>Brew And Blends!</a:t>
            </a:r>
          </a:p>
          <a:p>
            <a:pPr>
              <a:spcBef>
                <a:spcPts val="0"/>
              </a:spcBef>
              <a:buNone/>
            </a:pPr>
            <a:r>
              <a:rPr lang="en"/>
              <a:t>Prototypes and walkthrough</a:t>
            </a:r>
          </a:p>
        </p:txBody>
      </p:sp>
      <p:sp>
        <p:nvSpPr>
          <p:cNvPr id="55" name="Shape 55"/>
          <p:cNvSpPr txBox="1"/>
          <p:nvPr>
            <p:ph idx="1" type="subTitle"/>
          </p:nvPr>
        </p:nvSpPr>
        <p:spPr>
          <a:xfrm>
            <a:off x="485875" y="1738075"/>
            <a:ext cx="8183700" cy="861000"/>
          </a:xfrm>
          <a:prstGeom prst="rect">
            <a:avLst/>
          </a:prstGeom>
        </p:spPr>
        <p:txBody>
          <a:bodyPr anchorCtr="0" anchor="t" bIns="91425" lIns="91425" rIns="91425" tIns="91425">
            <a:noAutofit/>
          </a:bodyPr>
          <a:lstStyle/>
          <a:p>
            <a:pPr algn="l">
              <a:spcBef>
                <a:spcPts val="0"/>
              </a:spcBef>
              <a:buNone/>
            </a:pPr>
            <a:r>
              <a:rPr lang="en"/>
              <a:t>By Thomas King, Charlie Cheung, Dlanyer Ocampo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ProtoType Main system functionalities</a:t>
            </a:r>
          </a:p>
        </p:txBody>
      </p:sp>
      <p:sp>
        <p:nvSpPr>
          <p:cNvPr id="112" name="Shape 112"/>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Main functionalities</a:t>
            </a:r>
          </a:p>
          <a:p>
            <a:pPr indent="-228600" lvl="0" marL="457200" rtl="0">
              <a:spcBef>
                <a:spcPts val="0"/>
              </a:spcBef>
            </a:pPr>
            <a:r>
              <a:rPr lang="en"/>
              <a:t>Ordering an item</a:t>
            </a:r>
          </a:p>
          <a:p>
            <a:pPr indent="-228600" lvl="0" marL="457200" rtl="0">
              <a:spcBef>
                <a:spcPts val="0"/>
              </a:spcBef>
            </a:pPr>
            <a:r>
              <a:rPr lang="en"/>
              <a:t>Navigation through menus</a:t>
            </a:r>
          </a:p>
          <a:p>
            <a:pPr indent="-228600" lvl="0" marL="457200" rtl="0">
              <a:spcBef>
                <a:spcPts val="0"/>
              </a:spcBef>
            </a:pPr>
            <a:r>
              <a:rPr lang="en"/>
              <a:t>Mode of payment (however no cash)</a:t>
            </a:r>
          </a:p>
          <a:p>
            <a:pPr indent="-228600" lvl="0" marL="457200" rtl="0">
              <a:spcBef>
                <a:spcPts val="0"/>
              </a:spcBef>
            </a:pPr>
            <a:r>
              <a:rPr lang="en"/>
              <a:t>Switching views (grid, list)</a:t>
            </a:r>
          </a:p>
          <a:p>
            <a:pPr indent="-228600" lvl="0" marL="457200" rtl="0">
              <a:spcBef>
                <a:spcPts val="0"/>
              </a:spcBef>
            </a:pPr>
            <a:r>
              <a:rPr lang="en"/>
              <a:t>Item modifications (quantity, delete)</a:t>
            </a:r>
          </a:p>
          <a:p>
            <a:pPr indent="-228600" lvl="0" marL="457200">
              <a:spcBef>
                <a:spcPts val="0"/>
              </a:spcBef>
            </a:pPr>
            <a:r>
              <a:rPr lang="en"/>
              <a:t>Checkout/review order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Task walkthrough</a:t>
            </a:r>
          </a:p>
        </p:txBody>
      </p:sp>
      <p:sp>
        <p:nvSpPr>
          <p:cNvPr id="118" name="Shape 118"/>
          <p:cNvSpPr txBox="1"/>
          <p:nvPr>
            <p:ph idx="1" type="body"/>
          </p:nvPr>
        </p:nvSpPr>
        <p:spPr>
          <a:xfrm>
            <a:off x="2703000" y="1243350"/>
            <a:ext cx="2561399" cy="571200"/>
          </a:xfrm>
          <a:prstGeom prst="rect">
            <a:avLst/>
          </a:prstGeom>
        </p:spPr>
        <p:txBody>
          <a:bodyPr anchorCtr="0" anchor="t" bIns="91425" lIns="91425" rIns="91425" tIns="91425">
            <a:noAutofit/>
          </a:bodyPr>
          <a:lstStyle/>
          <a:p>
            <a:pPr>
              <a:spcBef>
                <a:spcPts val="0"/>
              </a:spcBef>
              <a:buNone/>
            </a:pPr>
            <a:r>
              <a:rPr lang="en"/>
              <a:t>Remember Xander?</a:t>
            </a:r>
          </a:p>
        </p:txBody>
      </p:sp>
      <p:pic>
        <p:nvPicPr>
          <p:cNvPr id="119" name="Shape 119"/>
          <p:cNvPicPr preferRelativeResize="0"/>
          <p:nvPr/>
        </p:nvPicPr>
        <p:blipFill rotWithShape="1">
          <a:blip r:embed="rId3">
            <a:alphaModFix/>
          </a:blip>
          <a:srcRect b="279" l="36410" r="-36409" t="-280"/>
          <a:stretch/>
        </p:blipFill>
        <p:spPr>
          <a:xfrm>
            <a:off x="2641050" y="1964050"/>
            <a:ext cx="4335599" cy="2891700"/>
          </a:xfrm>
          <a:prstGeom prst="rect">
            <a:avLst/>
          </a:prstGeom>
          <a:noFill/>
          <a:ln>
            <a:noFill/>
          </a:ln>
        </p:spPr>
      </p:pic>
      <p:sp>
        <p:nvSpPr>
          <p:cNvPr id="120" name="Shape 120"/>
          <p:cNvSpPr txBox="1"/>
          <p:nvPr>
            <p:ph idx="2" type="body"/>
          </p:nvPr>
        </p:nvSpPr>
        <p:spPr>
          <a:xfrm>
            <a:off x="5680375" y="2286150"/>
            <a:ext cx="2966700" cy="571200"/>
          </a:xfrm>
          <a:prstGeom prst="rect">
            <a:avLst/>
          </a:prstGeom>
        </p:spPr>
        <p:txBody>
          <a:bodyPr anchorCtr="0" anchor="t" bIns="91425" lIns="91425" rIns="91425" tIns="91425">
            <a:noAutofit/>
          </a:bodyPr>
          <a:lstStyle/>
          <a:p>
            <a:pPr rtl="0">
              <a:spcBef>
                <a:spcPts val="0"/>
              </a:spcBef>
              <a:buNone/>
            </a:pPr>
            <a:r>
              <a:rPr lang="en"/>
              <a:t>&lt;- wow so sexy!!! &lt;3</a:t>
            </a:r>
          </a:p>
          <a:p>
            <a:pPr rtl="0">
              <a:spcBef>
                <a:spcPts val="0"/>
              </a:spcBef>
              <a:buNone/>
            </a:pPr>
            <a:r>
              <a:rPr lang="en"/>
              <a:t>To Remember</a:t>
            </a:r>
          </a:p>
          <a:p>
            <a:pPr lvl="0" rtl="0">
              <a:spcBef>
                <a:spcPts val="0"/>
              </a:spcBef>
              <a:buNone/>
            </a:pPr>
            <a:r>
              <a:rPr lang="en"/>
              <a:t>	Xander is common user at B&amp;B, usually gets smoothie and food and is in between classes.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pic>
        <p:nvPicPr>
          <p:cNvPr id="125" name="Shape 125"/>
          <p:cNvPicPr preferRelativeResize="0"/>
          <p:nvPr/>
        </p:nvPicPr>
        <p:blipFill rotWithShape="1">
          <a:blip r:embed="rId3">
            <a:alphaModFix/>
          </a:blip>
          <a:srcRect b="50970" l="0" r="0" t="0"/>
          <a:stretch/>
        </p:blipFill>
        <p:spPr>
          <a:xfrm>
            <a:off x="5962350" y="216024"/>
            <a:ext cx="3152473" cy="2060897"/>
          </a:xfrm>
          <a:prstGeom prst="rect">
            <a:avLst/>
          </a:prstGeom>
          <a:noFill/>
          <a:ln>
            <a:noFill/>
          </a:ln>
        </p:spPr>
      </p:pic>
      <p:sp>
        <p:nvSpPr>
          <p:cNvPr id="126" name="Shape 126"/>
          <p:cNvSpPr txBox="1"/>
          <p:nvPr>
            <p:ph type="title"/>
          </p:nvPr>
        </p:nvSpPr>
        <p:spPr>
          <a:xfrm>
            <a:off x="54775" y="111875"/>
            <a:ext cx="8520599" cy="800999"/>
          </a:xfrm>
          <a:prstGeom prst="rect">
            <a:avLst/>
          </a:prstGeom>
        </p:spPr>
        <p:txBody>
          <a:bodyPr anchorCtr="0" anchor="t" bIns="91425" lIns="91425" rIns="91425" tIns="91425">
            <a:noAutofit/>
          </a:bodyPr>
          <a:lstStyle/>
          <a:p>
            <a:pPr>
              <a:spcBef>
                <a:spcPts val="0"/>
              </a:spcBef>
              <a:buNone/>
            </a:pPr>
            <a:r>
              <a:rPr lang="en"/>
              <a:t>Ordering an Item from Brew &amp; Blendz</a:t>
            </a:r>
          </a:p>
        </p:txBody>
      </p:sp>
      <p:graphicFrame>
        <p:nvGraphicFramePr>
          <p:cNvPr id="127" name="Shape 127"/>
          <p:cNvGraphicFramePr/>
          <p:nvPr/>
        </p:nvGraphicFramePr>
        <p:xfrm>
          <a:off x="162450" y="1267725"/>
          <a:ext cx="3000000" cy="3000000"/>
        </p:xfrm>
        <a:graphic>
          <a:graphicData uri="http://schemas.openxmlformats.org/drawingml/2006/table">
            <a:tbl>
              <a:tblPr>
                <a:noFill/>
                <a:tableStyleId>{05FB42D6-D272-4FB3-A3FE-BEF149A64AE0}</a:tableStyleId>
              </a:tblPr>
              <a:tblGrid>
                <a:gridCol w="1824000"/>
                <a:gridCol w="2232850"/>
                <a:gridCol w="3253625"/>
              </a:tblGrid>
              <a:tr h="783075">
                <a:tc>
                  <a:txBody>
                    <a:bodyPr>
                      <a:noAutofit/>
                    </a:bodyPr>
                    <a:lstStyle/>
                    <a:p>
                      <a:pPr>
                        <a:spcBef>
                          <a:spcPts val="0"/>
                        </a:spcBef>
                        <a:buNone/>
                      </a:pPr>
                      <a:r>
                        <a:rPr lang="en"/>
                        <a:t>Task step</a:t>
                      </a:r>
                    </a:p>
                  </a:txBody>
                  <a:tcPr marT="91425" marB="91425" marR="91425" marL="91425"/>
                </a:tc>
                <a:tc>
                  <a:txBody>
                    <a:bodyPr>
                      <a:noAutofit/>
                    </a:bodyPr>
                    <a:lstStyle/>
                    <a:p>
                      <a:pPr rtl="0">
                        <a:spcBef>
                          <a:spcPts val="0"/>
                        </a:spcBef>
                        <a:buNone/>
                      </a:pPr>
                      <a:r>
                        <a:rPr lang="en"/>
                        <a:t>Motivated?</a:t>
                      </a:r>
                    </a:p>
                    <a:p>
                      <a:pPr rtl="0">
                        <a:spcBef>
                          <a:spcPts val="0"/>
                        </a:spcBef>
                        <a:buNone/>
                      </a:pPr>
                      <a:r>
                        <a:rPr lang="en"/>
                        <a:t>Knowledgeable?</a:t>
                      </a:r>
                    </a:p>
                    <a:p>
                      <a:pPr>
                        <a:spcBef>
                          <a:spcPts val="0"/>
                        </a:spcBef>
                        <a:buNone/>
                      </a:pPr>
                      <a:r>
                        <a:rPr lang="en"/>
                        <a:t>Believable?</a:t>
                      </a:r>
                    </a:p>
                  </a:txBody>
                  <a:tcPr marT="91425" marB="91425" marR="91425" marL="91425"/>
                </a:tc>
                <a:tc>
                  <a:txBody>
                    <a:bodyPr>
                      <a:noAutofit/>
                    </a:bodyPr>
                    <a:lstStyle/>
                    <a:p>
                      <a:pPr>
                        <a:spcBef>
                          <a:spcPts val="0"/>
                        </a:spcBef>
                        <a:buNone/>
                      </a:pPr>
                      <a:r>
                        <a:rPr lang="en"/>
                        <a:t>Comments/Solutions</a:t>
                      </a:r>
                    </a:p>
                  </a:txBody>
                  <a:tcPr marT="91425" marB="91425" marR="91425" marL="91425"/>
                </a:tc>
              </a:tr>
              <a:tr h="944650">
                <a:tc>
                  <a:txBody>
                    <a:bodyPr>
                      <a:noAutofit/>
                    </a:bodyPr>
                    <a:lstStyle/>
                    <a:p>
                      <a:pPr lvl="0" rtl="0">
                        <a:spcBef>
                          <a:spcPts val="0"/>
                        </a:spcBef>
                        <a:buNone/>
                      </a:pPr>
                      <a:r>
                        <a:rPr lang="en"/>
                        <a:t>a. </a:t>
                      </a:r>
                      <a:r>
                        <a:rPr lang="en" sz="1100"/>
                        <a:t>Xander arrives in front of Brew &amp; Blendz</a:t>
                      </a:r>
                    </a:p>
                  </a:txBody>
                  <a:tcPr marT="91425" marB="91425" marR="91425" marL="91425"/>
                </a:tc>
                <a:tc>
                  <a:txBody>
                    <a:bodyPr>
                      <a:noAutofit/>
                    </a:bodyPr>
                    <a:lstStyle/>
                    <a:p>
                      <a:pPr>
                        <a:spcBef>
                          <a:spcPts val="0"/>
                        </a:spcBef>
                        <a:buNone/>
                      </a:pPr>
                      <a:r>
                        <a:rPr lang="en" sz="1100"/>
                        <a:t>Ok.</a:t>
                      </a:r>
                    </a:p>
                  </a:txBody>
                  <a:tcPr marT="91425" marB="91425" marR="91425" marL="91425"/>
                </a:tc>
                <a:tc>
                  <a:txBody>
                    <a:bodyPr>
                      <a:noAutofit/>
                    </a:bodyPr>
                    <a:lstStyle/>
                    <a:p>
                      <a:pPr>
                        <a:spcBef>
                          <a:spcPts val="0"/>
                        </a:spcBef>
                        <a:buNone/>
                      </a:pPr>
                      <a:r>
                        <a:rPr lang="en" sz="1100"/>
                        <a:t>He is in a rush and hungry.</a:t>
                      </a:r>
                    </a:p>
                  </a:txBody>
                  <a:tcPr marT="91425" marB="91425" marR="91425" marL="91425"/>
                </a:tc>
              </a:tr>
              <a:tr h="944650">
                <a:tc>
                  <a:txBody>
                    <a:bodyPr>
                      <a:noAutofit/>
                    </a:bodyPr>
                    <a:lstStyle/>
                    <a:p>
                      <a:pPr>
                        <a:spcBef>
                          <a:spcPts val="0"/>
                        </a:spcBef>
                        <a:buNone/>
                      </a:pPr>
                      <a:r>
                        <a:rPr lang="en"/>
                        <a:t>b. </a:t>
                      </a:r>
                      <a:r>
                        <a:rPr lang="en" sz="1100"/>
                        <a:t>Xander enters the interactive line up </a:t>
                      </a:r>
                    </a:p>
                  </a:txBody>
                  <a:tcPr marT="91425" marB="91425" marR="91425" marL="91425"/>
                </a:tc>
                <a:tc>
                  <a:txBody>
                    <a:bodyPr>
                      <a:noAutofit/>
                    </a:bodyPr>
                    <a:lstStyle/>
                    <a:p>
                      <a:pPr>
                        <a:spcBef>
                          <a:spcPts val="0"/>
                        </a:spcBef>
                        <a:buNone/>
                      </a:pPr>
                      <a:r>
                        <a:rPr lang="en" sz="1100"/>
                        <a:t>Ok.</a:t>
                      </a:r>
                    </a:p>
                  </a:txBody>
                  <a:tcPr marT="91425" marB="91425" marR="91425" marL="91425"/>
                </a:tc>
                <a:tc>
                  <a:txBody>
                    <a:bodyPr>
                      <a:noAutofit/>
                    </a:bodyPr>
                    <a:lstStyle/>
                    <a:p>
                      <a:pPr>
                        <a:spcBef>
                          <a:spcPts val="0"/>
                        </a:spcBef>
                        <a:buNone/>
                      </a:pPr>
                      <a:r>
                        <a:rPr lang="en" sz="1100"/>
                        <a:t>Xander is still able to read the boards Brew &amp; Blendz has displayed so he already has a good idea of what he wants to order</a:t>
                      </a:r>
                    </a:p>
                  </a:txBody>
                  <a:tcPr marT="91425" marB="91425" marR="91425" marL="91425"/>
                </a:tc>
              </a:tr>
              <a:tr h="944650">
                <a:tc>
                  <a:txBody>
                    <a:bodyPr>
                      <a:noAutofit/>
                    </a:bodyPr>
                    <a:lstStyle/>
                    <a:p>
                      <a:pPr rtl="0">
                        <a:spcBef>
                          <a:spcPts val="0"/>
                        </a:spcBef>
                        <a:buNone/>
                      </a:pPr>
                      <a:r>
                        <a:rPr lang="en"/>
                        <a:t>c. </a:t>
                      </a:r>
                      <a:r>
                        <a:rPr lang="en" sz="1100"/>
                        <a:t>Xander looks at the interface</a:t>
                      </a:r>
                    </a:p>
                  </a:txBody>
                  <a:tcPr marT="91425" marB="91425" marR="91425" marL="91425"/>
                </a:tc>
                <a:tc>
                  <a:txBody>
                    <a:bodyPr>
                      <a:noAutofit/>
                    </a:bodyPr>
                    <a:lstStyle/>
                    <a:p>
                      <a:pPr>
                        <a:spcBef>
                          <a:spcPts val="0"/>
                        </a:spcBef>
                        <a:buNone/>
                      </a:pPr>
                      <a:r>
                        <a:rPr lang="en" sz="1100"/>
                        <a:t>Is Xander motivated to use the interface? Is he knowledgeable to even use it?</a:t>
                      </a:r>
                    </a:p>
                  </a:txBody>
                  <a:tcPr marT="91425" marB="91425" marR="91425" marL="91425"/>
                </a:tc>
                <a:tc>
                  <a:txBody>
                    <a:bodyPr>
                      <a:noAutofit/>
                    </a:bodyPr>
                    <a:lstStyle/>
                    <a:p>
                      <a:pPr rtl="0">
                        <a:spcBef>
                          <a:spcPts val="0"/>
                        </a:spcBef>
                        <a:buNone/>
                      </a:pPr>
                      <a:r>
                        <a:rPr lang="en" sz="1100"/>
                        <a:t>As a first time user he may be confused.</a:t>
                      </a:r>
                    </a:p>
                    <a:p>
                      <a:pPr rtl="0">
                        <a:spcBef>
                          <a:spcPts val="0"/>
                        </a:spcBef>
                        <a:buNone/>
                      </a:pPr>
                      <a:r>
                        <a:t/>
                      </a:r>
                      <a:endParaRPr sz="1100"/>
                    </a:p>
                    <a:p>
                      <a:pPr>
                        <a:spcBef>
                          <a:spcPts val="0"/>
                        </a:spcBef>
                        <a:buNone/>
                      </a:pPr>
                      <a:r>
                        <a:rPr lang="en" sz="1100"/>
                        <a:t>Possible solution: Xander has touch interface experience.</a:t>
                      </a:r>
                    </a:p>
                  </a:txBody>
                  <a:tcPr marT="91425" marB="91425" marR="91425" marL="91425"/>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pic>
        <p:nvPicPr>
          <p:cNvPr id="132" name="Shape 132"/>
          <p:cNvPicPr preferRelativeResize="0"/>
          <p:nvPr/>
        </p:nvPicPr>
        <p:blipFill rotWithShape="1">
          <a:blip r:embed="rId3">
            <a:alphaModFix/>
          </a:blip>
          <a:srcRect b="0" l="0" r="0" t="50057"/>
          <a:stretch/>
        </p:blipFill>
        <p:spPr>
          <a:xfrm>
            <a:off x="6131824" y="322074"/>
            <a:ext cx="3012172" cy="2005825"/>
          </a:xfrm>
          <a:prstGeom prst="rect">
            <a:avLst/>
          </a:prstGeom>
          <a:noFill/>
          <a:ln>
            <a:noFill/>
          </a:ln>
        </p:spPr>
      </p:pic>
      <p:sp>
        <p:nvSpPr>
          <p:cNvPr id="133" name="Shape 133"/>
          <p:cNvSpPr txBox="1"/>
          <p:nvPr>
            <p:ph type="title"/>
          </p:nvPr>
        </p:nvSpPr>
        <p:spPr>
          <a:xfrm>
            <a:off x="-91125" y="88525"/>
            <a:ext cx="7803000" cy="800999"/>
          </a:xfrm>
          <a:prstGeom prst="rect">
            <a:avLst/>
          </a:prstGeom>
        </p:spPr>
        <p:txBody>
          <a:bodyPr anchorCtr="0" anchor="t" bIns="91425" lIns="91425" rIns="91425" tIns="91425">
            <a:noAutofit/>
          </a:bodyPr>
          <a:lstStyle/>
          <a:p>
            <a:pPr lvl="0" rtl="0">
              <a:spcBef>
                <a:spcPts val="0"/>
              </a:spcBef>
              <a:buNone/>
            </a:pPr>
            <a:r>
              <a:rPr lang="en"/>
              <a:t>Ordering an Item from Brew &amp; Blendz (cont.)</a:t>
            </a:r>
          </a:p>
        </p:txBody>
      </p:sp>
      <p:graphicFrame>
        <p:nvGraphicFramePr>
          <p:cNvPr id="134" name="Shape 134"/>
          <p:cNvGraphicFramePr/>
          <p:nvPr/>
        </p:nvGraphicFramePr>
        <p:xfrm>
          <a:off x="80725" y="1209325"/>
          <a:ext cx="3000000" cy="3000000"/>
        </p:xfrm>
        <a:graphic>
          <a:graphicData uri="http://schemas.openxmlformats.org/drawingml/2006/table">
            <a:tbl>
              <a:tblPr>
                <a:noFill/>
                <a:tableStyleId>{0129FACE-276C-47C8-98EB-011F7D05FD12}</a:tableStyleId>
              </a:tblPr>
              <a:tblGrid>
                <a:gridCol w="1824000"/>
                <a:gridCol w="2232850"/>
                <a:gridCol w="3335350"/>
              </a:tblGrid>
              <a:tr h="783075">
                <a:tc>
                  <a:txBody>
                    <a:bodyPr>
                      <a:noAutofit/>
                    </a:bodyPr>
                    <a:lstStyle/>
                    <a:p>
                      <a:pPr lvl="0" rtl="0">
                        <a:spcBef>
                          <a:spcPts val="0"/>
                        </a:spcBef>
                        <a:buNone/>
                      </a:pPr>
                      <a:r>
                        <a:rPr lang="en"/>
                        <a:t>Task step</a:t>
                      </a:r>
                    </a:p>
                  </a:txBody>
                  <a:tcPr marT="91425" marB="91425" marR="91425" marL="91425"/>
                </a:tc>
                <a:tc>
                  <a:txBody>
                    <a:bodyPr>
                      <a:noAutofit/>
                    </a:bodyPr>
                    <a:lstStyle/>
                    <a:p>
                      <a:pPr lvl="0" rtl="0">
                        <a:spcBef>
                          <a:spcPts val="0"/>
                        </a:spcBef>
                        <a:buNone/>
                      </a:pPr>
                      <a:r>
                        <a:rPr lang="en"/>
                        <a:t>Motivated?</a:t>
                      </a:r>
                    </a:p>
                    <a:p>
                      <a:pPr lvl="0" rtl="0">
                        <a:spcBef>
                          <a:spcPts val="0"/>
                        </a:spcBef>
                        <a:buNone/>
                      </a:pPr>
                      <a:r>
                        <a:rPr lang="en"/>
                        <a:t>Knowledgeable?</a:t>
                      </a:r>
                    </a:p>
                    <a:p>
                      <a:pPr lvl="0" rtl="0">
                        <a:spcBef>
                          <a:spcPts val="0"/>
                        </a:spcBef>
                        <a:buNone/>
                      </a:pPr>
                      <a:r>
                        <a:rPr lang="en"/>
                        <a:t>Believable?</a:t>
                      </a:r>
                    </a:p>
                  </a:txBody>
                  <a:tcPr marT="91425" marB="91425" marR="91425" marL="91425"/>
                </a:tc>
                <a:tc>
                  <a:txBody>
                    <a:bodyPr>
                      <a:noAutofit/>
                    </a:bodyPr>
                    <a:lstStyle/>
                    <a:p>
                      <a:pPr lvl="0" rtl="0">
                        <a:spcBef>
                          <a:spcPts val="0"/>
                        </a:spcBef>
                        <a:buNone/>
                      </a:pPr>
                      <a:r>
                        <a:rPr lang="en"/>
                        <a:t>Comments/Solutions</a:t>
                      </a:r>
                    </a:p>
                  </a:txBody>
                  <a:tcPr marT="91425" marB="91425" marR="91425" marL="91425"/>
                </a:tc>
              </a:tr>
              <a:tr h="944650">
                <a:tc>
                  <a:txBody>
                    <a:bodyPr>
                      <a:noAutofit/>
                    </a:bodyPr>
                    <a:lstStyle/>
                    <a:p>
                      <a:pPr lvl="0" rtl="0">
                        <a:spcBef>
                          <a:spcPts val="0"/>
                        </a:spcBef>
                        <a:buNone/>
                      </a:pPr>
                      <a:r>
                        <a:rPr lang="en"/>
                        <a:t>d. </a:t>
                      </a:r>
                      <a:r>
                        <a:rPr lang="en" sz="1100"/>
                        <a:t>Xander taps the screen</a:t>
                      </a:r>
                    </a:p>
                  </a:txBody>
                  <a:tcPr marT="91425" marB="91425" marR="91425" marL="91425"/>
                </a:tc>
                <a:tc>
                  <a:txBody>
                    <a:bodyPr>
                      <a:noAutofit/>
                    </a:bodyPr>
                    <a:lstStyle/>
                    <a:p>
                      <a:pPr lvl="0" rtl="0">
                        <a:spcBef>
                          <a:spcPts val="0"/>
                        </a:spcBef>
                        <a:buNone/>
                      </a:pPr>
                      <a:r>
                        <a:rPr lang="en" sz="1100"/>
                        <a:t>Does he even want to click the screen? Does he know how to?</a:t>
                      </a:r>
                    </a:p>
                  </a:txBody>
                  <a:tcPr marT="91425" marB="91425" marR="91425" marL="91425"/>
                </a:tc>
                <a:tc>
                  <a:txBody>
                    <a:bodyPr>
                      <a:noAutofit/>
                    </a:bodyPr>
                    <a:lstStyle/>
                    <a:p>
                      <a:pPr rtl="0">
                        <a:spcBef>
                          <a:spcPts val="0"/>
                        </a:spcBef>
                        <a:buNone/>
                      </a:pPr>
                      <a:r>
                        <a:rPr lang="en" sz="1100"/>
                        <a:t>He wants to order something so he touches the screen. </a:t>
                      </a:r>
                    </a:p>
                    <a:p>
                      <a:pPr>
                        <a:spcBef>
                          <a:spcPts val="0"/>
                        </a:spcBef>
                        <a:buNone/>
                      </a:pPr>
                      <a:r>
                        <a:rPr lang="en" sz="1100"/>
                        <a:t>Possible solution: The system tells him to touch the screen.</a:t>
                      </a:r>
                    </a:p>
                  </a:txBody>
                  <a:tcPr marT="91425" marB="91425" marR="91425" marL="91425"/>
                </a:tc>
              </a:tr>
              <a:tr h="944650">
                <a:tc>
                  <a:txBody>
                    <a:bodyPr>
                      <a:noAutofit/>
                    </a:bodyPr>
                    <a:lstStyle/>
                    <a:p>
                      <a:pPr lvl="0" rtl="0">
                        <a:spcBef>
                          <a:spcPts val="0"/>
                        </a:spcBef>
                        <a:buNone/>
                      </a:pPr>
                      <a:r>
                        <a:rPr lang="en"/>
                        <a:t>e. </a:t>
                      </a:r>
                      <a:r>
                        <a:rPr lang="en" sz="1100"/>
                        <a:t> Xander selects “Food Section”</a:t>
                      </a:r>
                    </a:p>
                  </a:txBody>
                  <a:tcPr marT="91425" marB="91425" marR="91425" marL="91425"/>
                </a:tc>
                <a:tc>
                  <a:txBody>
                    <a:bodyPr>
                      <a:noAutofit/>
                    </a:bodyPr>
                    <a:lstStyle/>
                    <a:p>
                      <a:pPr lvl="0" rtl="0">
                        <a:spcBef>
                          <a:spcPts val="0"/>
                        </a:spcBef>
                        <a:buNone/>
                      </a:pPr>
                      <a:r>
                        <a:rPr lang="en" sz="1100"/>
                        <a:t>Does he know how to navigate to his order? Is he motivated to use the interface (is it enticing, fun)?</a:t>
                      </a:r>
                    </a:p>
                  </a:txBody>
                  <a:tcPr marT="91425" marB="91425" marR="91425" marL="91425"/>
                </a:tc>
                <a:tc>
                  <a:txBody>
                    <a:bodyPr>
                      <a:noAutofit/>
                    </a:bodyPr>
                    <a:lstStyle/>
                    <a:p>
                      <a:pPr>
                        <a:spcBef>
                          <a:spcPts val="0"/>
                        </a:spcBef>
                        <a:buNone/>
                      </a:pPr>
                      <a:r>
                        <a:rPr lang="en" sz="1100"/>
                        <a:t>Xander is able to locate the Food Section on the screen. Xander is able to select it so that images of Brew &amp; Blendz’ food appears on the screen afterwards.</a:t>
                      </a:r>
                    </a:p>
                  </a:txBody>
                  <a:tcPr marT="91425" marB="91425" marR="91425" marL="91425"/>
                </a:tc>
              </a:tr>
              <a:tr h="944650">
                <a:tc>
                  <a:txBody>
                    <a:bodyPr>
                      <a:noAutofit/>
                    </a:bodyPr>
                    <a:lstStyle/>
                    <a:p>
                      <a:pPr lvl="0" rtl="0">
                        <a:spcBef>
                          <a:spcPts val="0"/>
                        </a:spcBef>
                        <a:buNone/>
                      </a:pPr>
                      <a:r>
                        <a:rPr lang="en"/>
                        <a:t>f. </a:t>
                      </a:r>
                      <a:r>
                        <a:rPr lang="en" sz="1100"/>
                        <a:t>Xander searches for Bagel</a:t>
                      </a:r>
                    </a:p>
                  </a:txBody>
                  <a:tcPr marT="91425" marB="91425" marR="91425" marL="91425"/>
                </a:tc>
                <a:tc>
                  <a:txBody>
                    <a:bodyPr>
                      <a:noAutofit/>
                    </a:bodyPr>
                    <a:lstStyle/>
                    <a:p>
                      <a:pPr>
                        <a:spcBef>
                          <a:spcPts val="0"/>
                        </a:spcBef>
                        <a:buNone/>
                      </a:pPr>
                      <a:r>
                        <a:rPr lang="en" sz="1100"/>
                        <a:t>Motivated to do so. Knowledge may be lacking.</a:t>
                      </a:r>
                    </a:p>
                  </a:txBody>
                  <a:tcPr marT="91425" marB="91425" marR="91425" marL="91425"/>
                </a:tc>
                <a:tc>
                  <a:txBody>
                    <a:bodyPr>
                      <a:noAutofit/>
                    </a:bodyPr>
                    <a:lstStyle/>
                    <a:p>
                      <a:pPr rtl="0">
                        <a:spcBef>
                          <a:spcPts val="0"/>
                        </a:spcBef>
                        <a:buNone/>
                      </a:pPr>
                      <a:r>
                        <a:rPr lang="en" sz="1100"/>
                        <a:t>Possible solution: Xander has knowledge of scroll interfaces. </a:t>
                      </a:r>
                    </a:p>
                    <a:p>
                      <a:pPr>
                        <a:spcBef>
                          <a:spcPts val="0"/>
                        </a:spcBef>
                        <a:buNone/>
                      </a:pPr>
                      <a:r>
                        <a:rPr lang="en" sz="1100"/>
                        <a:t>Xander is able to scroll down the screen until he finds the Bagel he wants. </a:t>
                      </a:r>
                    </a:p>
                  </a:txBody>
                  <a:tcPr marT="91425" marB="91425" marR="91425" marL="91425"/>
                </a:tc>
              </a:tr>
            </a:tbl>
          </a:graphicData>
        </a:graphic>
      </p:graphicFrame>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b="0" l="0" r="0" t="50057"/>
          <a:stretch/>
        </p:blipFill>
        <p:spPr>
          <a:xfrm>
            <a:off x="6131824" y="276074"/>
            <a:ext cx="3012172" cy="2005825"/>
          </a:xfrm>
          <a:prstGeom prst="rect">
            <a:avLst/>
          </a:prstGeom>
          <a:noFill/>
          <a:ln>
            <a:noFill/>
          </a:ln>
        </p:spPr>
      </p:pic>
      <p:sp>
        <p:nvSpPr>
          <p:cNvPr id="140" name="Shape 140"/>
          <p:cNvSpPr txBox="1"/>
          <p:nvPr>
            <p:ph type="title"/>
          </p:nvPr>
        </p:nvSpPr>
        <p:spPr>
          <a:xfrm>
            <a:off x="25625" y="47650"/>
            <a:ext cx="7916100" cy="800999"/>
          </a:xfrm>
          <a:prstGeom prst="rect">
            <a:avLst/>
          </a:prstGeom>
        </p:spPr>
        <p:txBody>
          <a:bodyPr anchorCtr="0" anchor="t" bIns="91425" lIns="91425" rIns="91425" tIns="91425">
            <a:noAutofit/>
          </a:bodyPr>
          <a:lstStyle/>
          <a:p>
            <a:pPr lvl="0" rtl="0">
              <a:spcBef>
                <a:spcPts val="0"/>
              </a:spcBef>
              <a:buNone/>
            </a:pPr>
            <a:r>
              <a:rPr lang="en"/>
              <a:t>Ordering an Item from Brew &amp; Blendz (cont..)</a:t>
            </a:r>
          </a:p>
        </p:txBody>
      </p:sp>
      <p:graphicFrame>
        <p:nvGraphicFramePr>
          <p:cNvPr id="141" name="Shape 141"/>
          <p:cNvGraphicFramePr/>
          <p:nvPr/>
        </p:nvGraphicFramePr>
        <p:xfrm>
          <a:off x="150775" y="1215175"/>
          <a:ext cx="3000000" cy="3000000"/>
        </p:xfrm>
        <a:graphic>
          <a:graphicData uri="http://schemas.openxmlformats.org/drawingml/2006/table">
            <a:tbl>
              <a:tblPr>
                <a:noFill/>
                <a:tableStyleId>{B90F1818-4F3D-4FD9-BD29-3B5FC89E1001}</a:tableStyleId>
              </a:tblPr>
              <a:tblGrid>
                <a:gridCol w="1574400"/>
                <a:gridCol w="2377325"/>
                <a:gridCol w="3884175"/>
              </a:tblGrid>
              <a:tr h="783075">
                <a:tc>
                  <a:txBody>
                    <a:bodyPr>
                      <a:noAutofit/>
                    </a:bodyPr>
                    <a:lstStyle/>
                    <a:p>
                      <a:pPr lvl="0" rtl="0">
                        <a:spcBef>
                          <a:spcPts val="0"/>
                        </a:spcBef>
                        <a:buNone/>
                      </a:pPr>
                      <a:r>
                        <a:rPr lang="en"/>
                        <a:t>Task step</a:t>
                      </a:r>
                    </a:p>
                  </a:txBody>
                  <a:tcPr marT="91425" marB="91425" marR="91425" marL="91425"/>
                </a:tc>
                <a:tc>
                  <a:txBody>
                    <a:bodyPr>
                      <a:noAutofit/>
                    </a:bodyPr>
                    <a:lstStyle/>
                    <a:p>
                      <a:pPr lvl="0" rtl="0">
                        <a:spcBef>
                          <a:spcPts val="0"/>
                        </a:spcBef>
                        <a:buNone/>
                      </a:pPr>
                      <a:r>
                        <a:rPr lang="en"/>
                        <a:t>Motivated?</a:t>
                      </a:r>
                    </a:p>
                    <a:p>
                      <a:pPr lvl="0" rtl="0">
                        <a:spcBef>
                          <a:spcPts val="0"/>
                        </a:spcBef>
                        <a:buNone/>
                      </a:pPr>
                      <a:r>
                        <a:rPr lang="en"/>
                        <a:t>Knowledgeable?</a:t>
                      </a:r>
                    </a:p>
                    <a:p>
                      <a:pPr lvl="0" rtl="0">
                        <a:spcBef>
                          <a:spcPts val="0"/>
                        </a:spcBef>
                        <a:buNone/>
                      </a:pPr>
                      <a:r>
                        <a:rPr lang="en"/>
                        <a:t>Believable?</a:t>
                      </a:r>
                    </a:p>
                  </a:txBody>
                  <a:tcPr marT="91425" marB="91425" marR="91425" marL="91425"/>
                </a:tc>
                <a:tc>
                  <a:txBody>
                    <a:bodyPr>
                      <a:noAutofit/>
                    </a:bodyPr>
                    <a:lstStyle/>
                    <a:p>
                      <a:pPr lvl="0" rtl="0">
                        <a:spcBef>
                          <a:spcPts val="0"/>
                        </a:spcBef>
                        <a:buNone/>
                      </a:pPr>
                      <a:r>
                        <a:rPr lang="en"/>
                        <a:t>Comments/Solutions</a:t>
                      </a:r>
                    </a:p>
                  </a:txBody>
                  <a:tcPr marT="91425" marB="91425" marR="91425" marL="91425"/>
                </a:tc>
              </a:tr>
              <a:tr h="1119575">
                <a:tc>
                  <a:txBody>
                    <a:bodyPr>
                      <a:noAutofit/>
                    </a:bodyPr>
                    <a:lstStyle/>
                    <a:p>
                      <a:pPr lvl="0" rtl="0">
                        <a:spcBef>
                          <a:spcPts val="0"/>
                        </a:spcBef>
                        <a:buNone/>
                      </a:pPr>
                      <a:r>
                        <a:rPr lang="en"/>
                        <a:t>g. </a:t>
                      </a:r>
                      <a:r>
                        <a:rPr lang="en" sz="1100"/>
                        <a:t>Xander presses a button to add to order</a:t>
                      </a:r>
                    </a:p>
                  </a:txBody>
                  <a:tcPr marT="91425" marB="91425" marR="91425" marL="91425"/>
                </a:tc>
                <a:tc>
                  <a:txBody>
                    <a:bodyPr>
                      <a:noAutofit/>
                    </a:bodyPr>
                    <a:lstStyle/>
                    <a:p>
                      <a:pPr lvl="0" rtl="0">
                        <a:spcBef>
                          <a:spcPts val="0"/>
                        </a:spcBef>
                        <a:buNone/>
                      </a:pPr>
                      <a:r>
                        <a:rPr lang="en" sz="1100"/>
                        <a:t>Motivated to do so. Expected to be knowledgeable.</a:t>
                      </a:r>
                    </a:p>
                  </a:txBody>
                  <a:tcPr marT="91425" marB="91425" marR="91425" marL="91425"/>
                </a:tc>
                <a:tc>
                  <a:txBody>
                    <a:bodyPr>
                      <a:noAutofit/>
                    </a:bodyPr>
                    <a:lstStyle/>
                    <a:p>
                      <a:pPr rtl="0">
                        <a:spcBef>
                          <a:spcPts val="0"/>
                        </a:spcBef>
                        <a:buNone/>
                      </a:pPr>
                      <a:r>
                        <a:rPr lang="en" sz="1100"/>
                        <a:t>Xander is able to find the Bagel that he was searching for. He taps to select the item and it appears under the Order tag on the screen. Xander recognizes that his bagel is now added to his order.</a:t>
                      </a:r>
                    </a:p>
                    <a:p>
                      <a:pPr>
                        <a:spcBef>
                          <a:spcPts val="0"/>
                        </a:spcBef>
                        <a:buNone/>
                      </a:pPr>
                      <a:r>
                        <a:rPr lang="en" sz="1100"/>
                        <a:t>Possible solution: Add an animation to tell the user that it has been ordered</a:t>
                      </a:r>
                    </a:p>
                  </a:txBody>
                  <a:tcPr marT="91425" marB="91425" marR="91425" marL="91425"/>
                </a:tc>
              </a:tr>
              <a:tr h="961275">
                <a:tc>
                  <a:txBody>
                    <a:bodyPr>
                      <a:noAutofit/>
                    </a:bodyPr>
                    <a:lstStyle/>
                    <a:p>
                      <a:pPr lvl="0" rtl="0">
                        <a:spcBef>
                          <a:spcPts val="0"/>
                        </a:spcBef>
                        <a:buNone/>
                      </a:pPr>
                      <a:r>
                        <a:rPr lang="en"/>
                        <a:t>h. </a:t>
                      </a:r>
                      <a:r>
                        <a:rPr lang="en" sz="1100"/>
                        <a:t>Xander selects Smoothie Section</a:t>
                      </a:r>
                    </a:p>
                  </a:txBody>
                  <a:tcPr marT="91425" marB="91425" marR="91425" marL="91425"/>
                </a:tc>
                <a:tc>
                  <a:txBody>
                    <a:bodyPr>
                      <a:noAutofit/>
                    </a:bodyPr>
                    <a:lstStyle/>
                    <a:p>
                      <a:pPr lvl="0" rtl="0">
                        <a:spcBef>
                          <a:spcPts val="0"/>
                        </a:spcBef>
                        <a:buNone/>
                      </a:pPr>
                      <a:r>
                        <a:rPr lang="en" sz="1100"/>
                        <a:t>Similar to part e. Xander is motivated but he might not be knowledgeable.</a:t>
                      </a:r>
                    </a:p>
                  </a:txBody>
                  <a:tcPr marT="91425" marB="91425" marR="91425" marL="91425"/>
                </a:tc>
                <a:tc>
                  <a:txBody>
                    <a:bodyPr>
                      <a:noAutofit/>
                    </a:bodyPr>
                    <a:lstStyle/>
                    <a:p>
                      <a:pPr>
                        <a:spcBef>
                          <a:spcPts val="0"/>
                        </a:spcBef>
                        <a:buNone/>
                      </a:pPr>
                      <a:r>
                        <a:rPr lang="en" sz="1100"/>
                        <a:t>Through previously interacting with the system when searching for the Bagel, Xander knows that he must select the Smoothie section before the Brew &amp; Blendz’ smoothie menu appears on the screen. </a:t>
                      </a:r>
                    </a:p>
                  </a:txBody>
                  <a:tcPr marT="91425" marB="91425" marR="91425" marL="91425"/>
                </a:tc>
              </a:tr>
              <a:tr h="944650">
                <a:tc>
                  <a:txBody>
                    <a:bodyPr>
                      <a:noAutofit/>
                    </a:bodyPr>
                    <a:lstStyle/>
                    <a:p>
                      <a:pPr lvl="0" rtl="0">
                        <a:spcBef>
                          <a:spcPts val="0"/>
                        </a:spcBef>
                        <a:buNone/>
                      </a:pPr>
                      <a:r>
                        <a:rPr lang="en"/>
                        <a:t>i. </a:t>
                      </a:r>
                      <a:r>
                        <a:rPr lang="en" sz="1100"/>
                        <a:t>Xander searches for his smoothie</a:t>
                      </a:r>
                    </a:p>
                  </a:txBody>
                  <a:tcPr marT="91425" marB="91425" marR="91425" marL="91425"/>
                </a:tc>
                <a:tc>
                  <a:txBody>
                    <a:bodyPr>
                      <a:noAutofit/>
                    </a:bodyPr>
                    <a:lstStyle/>
                    <a:p>
                      <a:pPr>
                        <a:spcBef>
                          <a:spcPts val="0"/>
                        </a:spcBef>
                        <a:buNone/>
                      </a:pPr>
                      <a:r>
                        <a:rPr lang="en" sz="1100"/>
                        <a:t>Similar to part f. Xander is motivated to find his smoothie and we assume he is knowledgeable because he was able to find a Bagel</a:t>
                      </a:r>
                    </a:p>
                  </a:txBody>
                  <a:tcPr marT="91425" marB="91425" marR="91425" marL="91425"/>
                </a:tc>
                <a:tc>
                  <a:txBody>
                    <a:bodyPr>
                      <a:noAutofit/>
                    </a:bodyPr>
                    <a:lstStyle/>
                    <a:p>
                      <a:pPr>
                        <a:spcBef>
                          <a:spcPts val="0"/>
                        </a:spcBef>
                        <a:buNone/>
                      </a:pPr>
                      <a:r>
                        <a:rPr lang="en" sz="1100"/>
                        <a:t>Through previous interaction with the system in the previous steps, Xander knows he is able to scroll down the menu to find the smoothie he wants. </a:t>
                      </a:r>
                    </a:p>
                  </a:txBody>
                  <a:tcPr marT="91425" marB="91425" marR="91425" marL="91425"/>
                </a:tc>
              </a:tr>
            </a:tbl>
          </a:graphicData>
        </a:graphic>
      </p:graphicFrame>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pic>
        <p:nvPicPr>
          <p:cNvPr id="146" name="Shape 146"/>
          <p:cNvPicPr preferRelativeResize="0"/>
          <p:nvPr/>
        </p:nvPicPr>
        <p:blipFill rotWithShape="1">
          <a:blip r:embed="rId3">
            <a:alphaModFix/>
          </a:blip>
          <a:srcRect b="0" l="0" r="0" t="50057"/>
          <a:stretch/>
        </p:blipFill>
        <p:spPr>
          <a:xfrm>
            <a:off x="6184374" y="88524"/>
            <a:ext cx="3012172" cy="2005825"/>
          </a:xfrm>
          <a:prstGeom prst="rect">
            <a:avLst/>
          </a:prstGeom>
          <a:noFill/>
          <a:ln>
            <a:noFill/>
          </a:ln>
        </p:spPr>
      </p:pic>
      <p:sp>
        <p:nvSpPr>
          <p:cNvPr id="147" name="Shape 147"/>
          <p:cNvSpPr txBox="1"/>
          <p:nvPr>
            <p:ph type="title"/>
          </p:nvPr>
        </p:nvSpPr>
        <p:spPr>
          <a:xfrm>
            <a:off x="37300" y="88525"/>
            <a:ext cx="7681200" cy="800999"/>
          </a:xfrm>
          <a:prstGeom prst="rect">
            <a:avLst/>
          </a:prstGeom>
        </p:spPr>
        <p:txBody>
          <a:bodyPr anchorCtr="0" anchor="t" bIns="91425" lIns="91425" rIns="91425" tIns="91425">
            <a:noAutofit/>
          </a:bodyPr>
          <a:lstStyle/>
          <a:p>
            <a:pPr lvl="0" rtl="0">
              <a:spcBef>
                <a:spcPts val="0"/>
              </a:spcBef>
              <a:buNone/>
            </a:pPr>
            <a:r>
              <a:rPr lang="en"/>
              <a:t>Ordering an Item from Brew &amp; Blendz (cont...)</a:t>
            </a:r>
          </a:p>
        </p:txBody>
      </p:sp>
      <p:graphicFrame>
        <p:nvGraphicFramePr>
          <p:cNvPr id="148" name="Shape 148"/>
          <p:cNvGraphicFramePr/>
          <p:nvPr/>
        </p:nvGraphicFramePr>
        <p:xfrm>
          <a:off x="86550" y="1174325"/>
          <a:ext cx="3000000" cy="3000000"/>
        </p:xfrm>
        <a:graphic>
          <a:graphicData uri="http://schemas.openxmlformats.org/drawingml/2006/table">
            <a:tbl>
              <a:tblPr>
                <a:noFill/>
                <a:tableStyleId>{D7EB8B74-67FF-48FA-881C-40D30E48EC94}</a:tableStyleId>
              </a:tblPr>
              <a:tblGrid>
                <a:gridCol w="1824000"/>
                <a:gridCol w="2232850"/>
                <a:gridCol w="3241950"/>
              </a:tblGrid>
              <a:tr h="783075">
                <a:tc>
                  <a:txBody>
                    <a:bodyPr>
                      <a:noAutofit/>
                    </a:bodyPr>
                    <a:lstStyle/>
                    <a:p>
                      <a:pPr lvl="0" rtl="0">
                        <a:spcBef>
                          <a:spcPts val="0"/>
                        </a:spcBef>
                        <a:buNone/>
                      </a:pPr>
                      <a:r>
                        <a:rPr lang="en"/>
                        <a:t>Task step</a:t>
                      </a:r>
                    </a:p>
                  </a:txBody>
                  <a:tcPr marT="91425" marB="91425" marR="91425" marL="91425"/>
                </a:tc>
                <a:tc>
                  <a:txBody>
                    <a:bodyPr>
                      <a:noAutofit/>
                    </a:bodyPr>
                    <a:lstStyle/>
                    <a:p>
                      <a:pPr lvl="0" rtl="0">
                        <a:spcBef>
                          <a:spcPts val="0"/>
                        </a:spcBef>
                        <a:buNone/>
                      </a:pPr>
                      <a:r>
                        <a:rPr lang="en"/>
                        <a:t>Motivated?</a:t>
                      </a:r>
                    </a:p>
                    <a:p>
                      <a:pPr lvl="0" rtl="0">
                        <a:spcBef>
                          <a:spcPts val="0"/>
                        </a:spcBef>
                        <a:buNone/>
                      </a:pPr>
                      <a:r>
                        <a:rPr lang="en"/>
                        <a:t>Knowledgeable?</a:t>
                      </a:r>
                    </a:p>
                    <a:p>
                      <a:pPr lvl="0" rtl="0">
                        <a:spcBef>
                          <a:spcPts val="0"/>
                        </a:spcBef>
                        <a:buNone/>
                      </a:pPr>
                      <a:r>
                        <a:rPr lang="en"/>
                        <a:t>Believable?</a:t>
                      </a:r>
                    </a:p>
                  </a:txBody>
                  <a:tcPr marT="91425" marB="91425" marR="91425" marL="91425"/>
                </a:tc>
                <a:tc>
                  <a:txBody>
                    <a:bodyPr>
                      <a:noAutofit/>
                    </a:bodyPr>
                    <a:lstStyle/>
                    <a:p>
                      <a:pPr lvl="0" rtl="0">
                        <a:spcBef>
                          <a:spcPts val="0"/>
                        </a:spcBef>
                        <a:buNone/>
                      </a:pPr>
                      <a:r>
                        <a:rPr lang="en"/>
                        <a:t>Comments/Solutions</a:t>
                      </a:r>
                    </a:p>
                  </a:txBody>
                  <a:tcPr marT="91425" marB="91425" marR="91425" marL="91425"/>
                </a:tc>
              </a:tr>
              <a:tr h="944650">
                <a:tc>
                  <a:txBody>
                    <a:bodyPr>
                      <a:noAutofit/>
                    </a:bodyPr>
                    <a:lstStyle/>
                    <a:p>
                      <a:pPr lvl="0" rtl="0">
                        <a:spcBef>
                          <a:spcPts val="0"/>
                        </a:spcBef>
                        <a:buNone/>
                      </a:pPr>
                      <a:r>
                        <a:rPr lang="en"/>
                        <a:t>j. </a:t>
                      </a:r>
                      <a:r>
                        <a:rPr lang="en" sz="1100"/>
                        <a:t>Xander presses a button to add to order</a:t>
                      </a:r>
                    </a:p>
                  </a:txBody>
                  <a:tcPr marT="91425" marB="91425" marR="91425" marL="91425"/>
                </a:tc>
                <a:tc>
                  <a:txBody>
                    <a:bodyPr>
                      <a:noAutofit/>
                    </a:bodyPr>
                    <a:lstStyle/>
                    <a:p>
                      <a:pPr lvl="0" rtl="0">
                        <a:spcBef>
                          <a:spcPts val="0"/>
                        </a:spcBef>
                        <a:buNone/>
                      </a:pPr>
                      <a:r>
                        <a:rPr lang="en" sz="1100"/>
                        <a:t>Motivated to do so in order to add the item to his order. We assume he is knowledgeable because it is the same interaction as for his previous order.</a:t>
                      </a:r>
                    </a:p>
                  </a:txBody>
                  <a:tcPr marT="91425" marB="91425" marR="91425" marL="91425"/>
                </a:tc>
                <a:tc>
                  <a:txBody>
                    <a:bodyPr>
                      <a:noAutofit/>
                    </a:bodyPr>
                    <a:lstStyle/>
                    <a:p>
                      <a:pPr>
                        <a:spcBef>
                          <a:spcPts val="0"/>
                        </a:spcBef>
                        <a:buNone/>
                      </a:pPr>
                      <a:r>
                        <a:rPr lang="en" sz="1100"/>
                        <a:t>Xander selects the smoothie he wishes to add to his order. The smoothie will then appear under his order on the screen so Xander knows it has been added to his order</a:t>
                      </a:r>
                    </a:p>
                  </a:txBody>
                  <a:tcPr marT="91425" marB="91425" marR="91425" marL="91425"/>
                </a:tc>
              </a:tr>
              <a:tr h="944650">
                <a:tc>
                  <a:txBody>
                    <a:bodyPr>
                      <a:noAutofit/>
                    </a:bodyPr>
                    <a:lstStyle/>
                    <a:p>
                      <a:pPr lvl="0" rtl="0">
                        <a:spcBef>
                          <a:spcPts val="0"/>
                        </a:spcBef>
                        <a:buNone/>
                      </a:pPr>
                      <a:r>
                        <a:rPr lang="en"/>
                        <a:t>k. </a:t>
                      </a:r>
                      <a:r>
                        <a:rPr lang="en" sz="1100"/>
                        <a:t>Xander checks his order</a:t>
                      </a:r>
                    </a:p>
                  </a:txBody>
                  <a:tcPr marT="91425" marB="91425" marR="91425" marL="91425"/>
                </a:tc>
                <a:tc>
                  <a:txBody>
                    <a:bodyPr>
                      <a:noAutofit/>
                    </a:bodyPr>
                    <a:lstStyle/>
                    <a:p>
                      <a:pPr lvl="0" rtl="0">
                        <a:spcBef>
                          <a:spcPts val="0"/>
                        </a:spcBef>
                        <a:buNone/>
                      </a:pPr>
                      <a:r>
                        <a:rPr lang="en" sz="1100"/>
                        <a:t>Ok. Does he know where to check?</a:t>
                      </a:r>
                    </a:p>
                  </a:txBody>
                  <a:tcPr marT="91425" marB="91425" marR="91425" marL="91425"/>
                </a:tc>
                <a:tc>
                  <a:txBody>
                    <a:bodyPr>
                      <a:noAutofit/>
                    </a:bodyPr>
                    <a:lstStyle/>
                    <a:p>
                      <a:pPr>
                        <a:spcBef>
                          <a:spcPts val="0"/>
                        </a:spcBef>
                        <a:buNone/>
                      </a:pPr>
                      <a:r>
                        <a:rPr lang="en" sz="1100"/>
                        <a:t>Xander checks his order over by confirming that both the items he has ordered appears under the order tab. Xander also checks that the total is the sum of the items he’s ordered before proceeding.</a:t>
                      </a:r>
                    </a:p>
                  </a:txBody>
                  <a:tcPr marT="91425" marB="91425" marR="91425" marL="91425"/>
                </a:tc>
              </a:tr>
              <a:tr h="944650">
                <a:tc>
                  <a:txBody>
                    <a:bodyPr>
                      <a:noAutofit/>
                    </a:bodyPr>
                    <a:lstStyle/>
                    <a:p>
                      <a:pPr lvl="0" rtl="0">
                        <a:spcBef>
                          <a:spcPts val="0"/>
                        </a:spcBef>
                        <a:buNone/>
                      </a:pPr>
                      <a:r>
                        <a:rPr lang="en"/>
                        <a:t>l. </a:t>
                      </a:r>
                      <a:r>
                        <a:rPr lang="en" sz="1100"/>
                        <a:t> Xander goes to checkout</a:t>
                      </a:r>
                    </a:p>
                  </a:txBody>
                  <a:tcPr marT="91425" marB="91425" marR="91425" marL="91425"/>
                </a:tc>
                <a:tc>
                  <a:txBody>
                    <a:bodyPr>
                      <a:noAutofit/>
                    </a:bodyPr>
                    <a:lstStyle/>
                    <a:p>
                      <a:pPr>
                        <a:spcBef>
                          <a:spcPts val="0"/>
                        </a:spcBef>
                        <a:buNone/>
                      </a:pPr>
                      <a:r>
                        <a:rPr lang="en" sz="1100"/>
                        <a:t>Can he locate the checkout button? Is he motivated to go to the checkout?</a:t>
                      </a:r>
                    </a:p>
                  </a:txBody>
                  <a:tcPr marT="91425" marB="91425" marR="91425" marL="91425"/>
                </a:tc>
                <a:tc>
                  <a:txBody>
                    <a:bodyPr>
                      <a:noAutofit/>
                    </a:bodyPr>
                    <a:lstStyle/>
                    <a:p>
                      <a:pPr rtl="0">
                        <a:spcBef>
                          <a:spcPts val="0"/>
                        </a:spcBef>
                        <a:buNone/>
                      </a:pPr>
                      <a:r>
                        <a:rPr lang="en" sz="1100"/>
                        <a:t>Xander is in a hurry to confirm his order. It may take him longer to find the checkout button if he is first time.</a:t>
                      </a:r>
                    </a:p>
                    <a:p>
                      <a:pPr>
                        <a:spcBef>
                          <a:spcPts val="0"/>
                        </a:spcBef>
                        <a:buNone/>
                      </a:pPr>
                      <a:r>
                        <a:rPr lang="en" sz="1100"/>
                        <a:t>Possible solution: He knows the checkout button leads to paying and can find it.</a:t>
                      </a:r>
                    </a:p>
                  </a:txBody>
                  <a:tcPr marT="91425" marB="91425" marR="91425" marL="91425"/>
                </a:tc>
              </a:tr>
            </a:tbl>
          </a:graphicData>
        </a:graphic>
      </p:graphicFrame>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pic>
        <p:nvPicPr>
          <p:cNvPr id="153" name="Shape 153"/>
          <p:cNvPicPr preferRelativeResize="0"/>
          <p:nvPr/>
        </p:nvPicPr>
        <p:blipFill rotWithShape="1">
          <a:blip r:embed="rId3">
            <a:alphaModFix/>
          </a:blip>
          <a:srcRect b="50169" l="0" r="0" t="0"/>
          <a:stretch/>
        </p:blipFill>
        <p:spPr>
          <a:xfrm>
            <a:off x="6057199" y="203625"/>
            <a:ext cx="3115447" cy="2069898"/>
          </a:xfrm>
          <a:prstGeom prst="rect">
            <a:avLst/>
          </a:prstGeom>
          <a:noFill/>
          <a:ln>
            <a:noFill/>
          </a:ln>
        </p:spPr>
      </p:pic>
      <p:sp>
        <p:nvSpPr>
          <p:cNvPr id="154" name="Shape 154"/>
          <p:cNvSpPr txBox="1"/>
          <p:nvPr>
            <p:ph type="title"/>
          </p:nvPr>
        </p:nvSpPr>
        <p:spPr>
          <a:xfrm>
            <a:off x="66475" y="94350"/>
            <a:ext cx="7402499" cy="800999"/>
          </a:xfrm>
          <a:prstGeom prst="rect">
            <a:avLst/>
          </a:prstGeom>
        </p:spPr>
        <p:txBody>
          <a:bodyPr anchorCtr="0" anchor="t" bIns="91425" lIns="91425" rIns="91425" tIns="91425">
            <a:noAutofit/>
          </a:bodyPr>
          <a:lstStyle/>
          <a:p>
            <a:pPr lvl="0" rtl="0">
              <a:spcBef>
                <a:spcPts val="0"/>
              </a:spcBef>
              <a:buNone/>
            </a:pPr>
            <a:r>
              <a:rPr lang="en"/>
              <a:t>Ordering an Item from Brew &amp; Blendz (cont....)</a:t>
            </a:r>
          </a:p>
        </p:txBody>
      </p:sp>
      <p:graphicFrame>
        <p:nvGraphicFramePr>
          <p:cNvPr id="155" name="Shape 155"/>
          <p:cNvGraphicFramePr/>
          <p:nvPr/>
        </p:nvGraphicFramePr>
        <p:xfrm>
          <a:off x="66475" y="1168450"/>
          <a:ext cx="3000000" cy="3000000"/>
        </p:xfrm>
        <a:graphic>
          <a:graphicData uri="http://schemas.openxmlformats.org/drawingml/2006/table">
            <a:tbl>
              <a:tblPr>
                <a:noFill/>
                <a:tableStyleId>{7E240F4E-6729-4AD4-A4C0-B49D36F02189}</a:tableStyleId>
              </a:tblPr>
              <a:tblGrid>
                <a:gridCol w="1824000"/>
                <a:gridCol w="2232850"/>
                <a:gridCol w="3779050"/>
              </a:tblGrid>
              <a:tr h="783075">
                <a:tc>
                  <a:txBody>
                    <a:bodyPr>
                      <a:noAutofit/>
                    </a:bodyPr>
                    <a:lstStyle/>
                    <a:p>
                      <a:pPr lvl="0" rtl="0">
                        <a:spcBef>
                          <a:spcPts val="0"/>
                        </a:spcBef>
                        <a:buNone/>
                      </a:pPr>
                      <a:r>
                        <a:rPr lang="en"/>
                        <a:t>Task step</a:t>
                      </a:r>
                    </a:p>
                  </a:txBody>
                  <a:tcPr marT="91425" marB="91425" marR="91425" marL="91425"/>
                </a:tc>
                <a:tc>
                  <a:txBody>
                    <a:bodyPr>
                      <a:noAutofit/>
                    </a:bodyPr>
                    <a:lstStyle/>
                    <a:p>
                      <a:pPr lvl="0" rtl="0">
                        <a:spcBef>
                          <a:spcPts val="0"/>
                        </a:spcBef>
                        <a:buNone/>
                      </a:pPr>
                      <a:r>
                        <a:rPr lang="en"/>
                        <a:t>Motivated?</a:t>
                      </a:r>
                    </a:p>
                    <a:p>
                      <a:pPr lvl="0" rtl="0">
                        <a:spcBef>
                          <a:spcPts val="0"/>
                        </a:spcBef>
                        <a:buNone/>
                      </a:pPr>
                      <a:r>
                        <a:rPr lang="en"/>
                        <a:t>Knowledgeable?</a:t>
                      </a:r>
                    </a:p>
                    <a:p>
                      <a:pPr lvl="0" rtl="0">
                        <a:spcBef>
                          <a:spcPts val="0"/>
                        </a:spcBef>
                        <a:buNone/>
                      </a:pPr>
                      <a:r>
                        <a:rPr lang="en"/>
                        <a:t>Believable?</a:t>
                      </a:r>
                    </a:p>
                  </a:txBody>
                  <a:tcPr marT="91425" marB="91425" marR="91425" marL="91425"/>
                </a:tc>
                <a:tc>
                  <a:txBody>
                    <a:bodyPr>
                      <a:noAutofit/>
                    </a:bodyPr>
                    <a:lstStyle/>
                    <a:p>
                      <a:pPr lvl="0" rtl="0">
                        <a:spcBef>
                          <a:spcPts val="0"/>
                        </a:spcBef>
                        <a:buNone/>
                      </a:pPr>
                      <a:r>
                        <a:rPr lang="en"/>
                        <a:t>Comments/Solutions</a:t>
                      </a:r>
                    </a:p>
                  </a:txBody>
                  <a:tcPr marT="91425" marB="91425" marR="91425" marL="91425"/>
                </a:tc>
              </a:tr>
              <a:tr h="944650">
                <a:tc>
                  <a:txBody>
                    <a:bodyPr>
                      <a:noAutofit/>
                    </a:bodyPr>
                    <a:lstStyle/>
                    <a:p>
                      <a:pPr lvl="0" rtl="0">
                        <a:spcBef>
                          <a:spcPts val="0"/>
                        </a:spcBef>
                        <a:buNone/>
                      </a:pPr>
                      <a:r>
                        <a:rPr lang="en"/>
                        <a:t>m. </a:t>
                      </a:r>
                      <a:r>
                        <a:rPr lang="en" sz="1100"/>
                        <a:t>Xander reviews his checkout</a:t>
                      </a:r>
                    </a:p>
                  </a:txBody>
                  <a:tcPr marT="91425" marB="91425" marR="91425" marL="91425"/>
                </a:tc>
                <a:tc>
                  <a:txBody>
                    <a:bodyPr>
                      <a:noAutofit/>
                    </a:bodyPr>
                    <a:lstStyle/>
                    <a:p>
                      <a:pPr lvl="0" rtl="0">
                        <a:spcBef>
                          <a:spcPts val="0"/>
                        </a:spcBef>
                        <a:buNone/>
                      </a:pPr>
                      <a:r>
                        <a:rPr lang="en" sz="1100"/>
                        <a:t>Ok. Is Xander motivated to know if his order his correct? Is Xander knowledgeable of what appears on the screen?</a:t>
                      </a:r>
                    </a:p>
                  </a:txBody>
                  <a:tcPr marT="91425" marB="91425" marR="91425" marL="91425"/>
                </a:tc>
                <a:tc>
                  <a:txBody>
                    <a:bodyPr>
                      <a:noAutofit/>
                    </a:bodyPr>
                    <a:lstStyle/>
                    <a:p>
                      <a:pPr>
                        <a:spcBef>
                          <a:spcPts val="0"/>
                        </a:spcBef>
                        <a:buNone/>
                      </a:pPr>
                      <a:r>
                        <a:rPr lang="en" sz="1100"/>
                        <a:t>Xander reviews his order for a final time before proceeding. He notes the items he ordered, the quantity of the items, the individual prices, and the cumulative total.</a:t>
                      </a:r>
                    </a:p>
                  </a:txBody>
                  <a:tcPr marT="91425" marB="91425" marR="91425" marL="91425"/>
                </a:tc>
              </a:tr>
              <a:tr h="944650">
                <a:tc>
                  <a:txBody>
                    <a:bodyPr>
                      <a:noAutofit/>
                    </a:bodyPr>
                    <a:lstStyle/>
                    <a:p>
                      <a:pPr lvl="0" rtl="0">
                        <a:spcBef>
                          <a:spcPts val="0"/>
                        </a:spcBef>
                        <a:buNone/>
                      </a:pPr>
                      <a:r>
                        <a:rPr lang="en"/>
                        <a:t>n. </a:t>
                      </a:r>
                      <a:r>
                        <a:rPr lang="en" sz="1100"/>
                        <a:t>Xander chooses UCID</a:t>
                      </a:r>
                    </a:p>
                  </a:txBody>
                  <a:tcPr marT="91425" marB="91425" marR="91425" marL="91425"/>
                </a:tc>
                <a:tc>
                  <a:txBody>
                    <a:bodyPr>
                      <a:noAutofit/>
                    </a:bodyPr>
                    <a:lstStyle/>
                    <a:p>
                      <a:pPr lvl="0" rtl="0">
                        <a:spcBef>
                          <a:spcPts val="0"/>
                        </a:spcBef>
                        <a:buNone/>
                      </a:pPr>
                      <a:r>
                        <a:rPr lang="en" sz="1100"/>
                        <a:t>Ok. We assume Xander is knowledgeable about his preferred payment method. Is he knowledgeable to click to UCID? </a:t>
                      </a:r>
                    </a:p>
                  </a:txBody>
                  <a:tcPr marT="91425" marB="91425" marR="91425" marL="91425"/>
                </a:tc>
                <a:tc>
                  <a:txBody>
                    <a:bodyPr>
                      <a:noAutofit/>
                    </a:bodyPr>
                    <a:lstStyle/>
                    <a:p>
                      <a:pPr rtl="0">
                        <a:spcBef>
                          <a:spcPts val="0"/>
                        </a:spcBef>
                        <a:buNone/>
                      </a:pPr>
                      <a:r>
                        <a:rPr lang="en" sz="1100"/>
                        <a:t>Possible Solution: Add a title saying “Pay for order by”</a:t>
                      </a:r>
                    </a:p>
                    <a:p>
                      <a:pPr rtl="0">
                        <a:spcBef>
                          <a:spcPts val="0"/>
                        </a:spcBef>
                        <a:buNone/>
                      </a:pPr>
                      <a:r>
                        <a:t/>
                      </a:r>
                      <a:endParaRPr sz="1100"/>
                    </a:p>
                    <a:p>
                      <a:pPr lvl="0" rtl="0">
                        <a:spcBef>
                          <a:spcPts val="0"/>
                        </a:spcBef>
                        <a:buClr>
                          <a:schemeClr val="dk2"/>
                        </a:buClr>
                        <a:buSzPct val="100000"/>
                        <a:buFont typeface="Arial"/>
                        <a:buNone/>
                      </a:pPr>
                      <a:r>
                        <a:rPr lang="en" sz="1100">
                          <a:solidFill>
                            <a:schemeClr val="dk2"/>
                          </a:solidFill>
                        </a:rPr>
                        <a:t>Xander selects the UCID option on the screen so that he can pay through his meal plan. </a:t>
                      </a:r>
                    </a:p>
                  </a:txBody>
                  <a:tcPr marT="91425" marB="91425" marR="91425" marL="91425"/>
                </a:tc>
              </a:tr>
              <a:tr h="944650">
                <a:tc>
                  <a:txBody>
                    <a:bodyPr>
                      <a:noAutofit/>
                    </a:bodyPr>
                    <a:lstStyle/>
                    <a:p>
                      <a:pPr lvl="0" rtl="0">
                        <a:spcBef>
                          <a:spcPts val="0"/>
                        </a:spcBef>
                        <a:buNone/>
                      </a:pPr>
                      <a:r>
                        <a:rPr lang="en"/>
                        <a:t>o. </a:t>
                      </a:r>
                      <a:r>
                        <a:rPr lang="en" sz="1100"/>
                        <a:t>Xander scans his UCID</a:t>
                      </a:r>
                    </a:p>
                  </a:txBody>
                  <a:tcPr marT="91425" marB="91425" marR="91425" marL="91425"/>
                </a:tc>
                <a:tc>
                  <a:txBody>
                    <a:bodyPr>
                      <a:noAutofit/>
                    </a:bodyPr>
                    <a:lstStyle/>
                    <a:p>
                      <a:pPr>
                        <a:spcBef>
                          <a:spcPts val="0"/>
                        </a:spcBef>
                        <a:buNone/>
                      </a:pPr>
                      <a:r>
                        <a:rPr lang="en" sz="1100"/>
                        <a:t>Does he know how to scan it? We assume he is motivated to scan his UCID so that he may get his order</a:t>
                      </a:r>
                    </a:p>
                  </a:txBody>
                  <a:tcPr marT="91425" marB="91425" marR="91425" marL="91425"/>
                </a:tc>
                <a:tc>
                  <a:txBody>
                    <a:bodyPr>
                      <a:noAutofit/>
                    </a:bodyPr>
                    <a:lstStyle/>
                    <a:p>
                      <a:pPr rtl="0">
                        <a:spcBef>
                          <a:spcPts val="0"/>
                        </a:spcBef>
                        <a:buNone/>
                      </a:pPr>
                      <a:r>
                        <a:rPr lang="en" sz="1100"/>
                        <a:t>The screen will direct Xander to the scanner on the side of the machine so that he can scan his UCID. </a:t>
                      </a:r>
                    </a:p>
                    <a:p>
                      <a:pPr rtl="0">
                        <a:spcBef>
                          <a:spcPts val="0"/>
                        </a:spcBef>
                        <a:buNone/>
                      </a:pPr>
                      <a:r>
                        <a:t/>
                      </a:r>
                      <a:endParaRPr sz="1100"/>
                    </a:p>
                    <a:p>
                      <a:pPr>
                        <a:spcBef>
                          <a:spcPts val="0"/>
                        </a:spcBef>
                        <a:buNone/>
                      </a:pPr>
                      <a:r>
                        <a:rPr lang="en" sz="1100"/>
                        <a:t>Possible solution: he sees the scanner and has experience with scanners</a:t>
                      </a:r>
                    </a:p>
                  </a:txBody>
                  <a:tcPr marT="91425" marB="91425" marR="91425" marL="91425"/>
                </a:tc>
              </a:tr>
            </a:tbl>
          </a:graphicData>
        </a:graphic>
      </p:graphicFrame>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pic>
        <p:nvPicPr>
          <p:cNvPr id="160" name="Shape 160"/>
          <p:cNvPicPr preferRelativeResize="0"/>
          <p:nvPr/>
        </p:nvPicPr>
        <p:blipFill rotWithShape="1">
          <a:blip r:embed="rId3">
            <a:alphaModFix/>
          </a:blip>
          <a:srcRect b="0" l="0" r="0" t="52781"/>
          <a:stretch/>
        </p:blipFill>
        <p:spPr>
          <a:xfrm>
            <a:off x="6297150" y="87575"/>
            <a:ext cx="2846852" cy="1792352"/>
          </a:xfrm>
          <a:prstGeom prst="rect">
            <a:avLst/>
          </a:prstGeom>
          <a:noFill/>
          <a:ln>
            <a:noFill/>
          </a:ln>
        </p:spPr>
      </p:pic>
      <p:sp>
        <p:nvSpPr>
          <p:cNvPr id="161" name="Shape 161"/>
          <p:cNvSpPr txBox="1"/>
          <p:nvPr>
            <p:ph type="title"/>
          </p:nvPr>
        </p:nvSpPr>
        <p:spPr>
          <a:xfrm>
            <a:off x="-61975" y="129375"/>
            <a:ext cx="8520599" cy="800999"/>
          </a:xfrm>
          <a:prstGeom prst="rect">
            <a:avLst/>
          </a:prstGeom>
        </p:spPr>
        <p:txBody>
          <a:bodyPr anchorCtr="0" anchor="t" bIns="91425" lIns="91425" rIns="91425" tIns="91425">
            <a:noAutofit/>
          </a:bodyPr>
          <a:lstStyle/>
          <a:p>
            <a:pPr lvl="0" rtl="0">
              <a:spcBef>
                <a:spcPts val="0"/>
              </a:spcBef>
              <a:buNone/>
            </a:pPr>
            <a:r>
              <a:rPr lang="en"/>
              <a:t>Ordering an Item from Brew &amp; Blendz (cont.....)</a:t>
            </a:r>
          </a:p>
        </p:txBody>
      </p:sp>
      <p:graphicFrame>
        <p:nvGraphicFramePr>
          <p:cNvPr id="162" name="Shape 162"/>
          <p:cNvGraphicFramePr/>
          <p:nvPr/>
        </p:nvGraphicFramePr>
        <p:xfrm>
          <a:off x="133275" y="1092575"/>
          <a:ext cx="3000000" cy="3000000"/>
        </p:xfrm>
        <a:graphic>
          <a:graphicData uri="http://schemas.openxmlformats.org/drawingml/2006/table">
            <a:tbl>
              <a:tblPr>
                <a:noFill/>
                <a:tableStyleId>{1D148D0F-496E-4B5C-9E6F-FEC76C69EE5C}</a:tableStyleId>
              </a:tblPr>
              <a:tblGrid>
                <a:gridCol w="1824000"/>
                <a:gridCol w="2232850"/>
                <a:gridCol w="3779050"/>
              </a:tblGrid>
              <a:tr h="783075">
                <a:tc>
                  <a:txBody>
                    <a:bodyPr>
                      <a:noAutofit/>
                    </a:bodyPr>
                    <a:lstStyle/>
                    <a:p>
                      <a:pPr lvl="0" rtl="0">
                        <a:spcBef>
                          <a:spcPts val="0"/>
                        </a:spcBef>
                        <a:buNone/>
                      </a:pPr>
                      <a:r>
                        <a:rPr lang="en"/>
                        <a:t>Task step</a:t>
                      </a:r>
                    </a:p>
                  </a:txBody>
                  <a:tcPr marT="91425" marB="91425" marR="91425" marL="91425"/>
                </a:tc>
                <a:tc>
                  <a:txBody>
                    <a:bodyPr>
                      <a:noAutofit/>
                    </a:bodyPr>
                    <a:lstStyle/>
                    <a:p>
                      <a:pPr lvl="0" rtl="0">
                        <a:spcBef>
                          <a:spcPts val="0"/>
                        </a:spcBef>
                        <a:buNone/>
                      </a:pPr>
                      <a:r>
                        <a:rPr lang="en"/>
                        <a:t>Motivated?</a:t>
                      </a:r>
                    </a:p>
                    <a:p>
                      <a:pPr lvl="0" rtl="0">
                        <a:spcBef>
                          <a:spcPts val="0"/>
                        </a:spcBef>
                        <a:buNone/>
                      </a:pPr>
                      <a:r>
                        <a:rPr lang="en"/>
                        <a:t>Knowledgeable?</a:t>
                      </a:r>
                    </a:p>
                    <a:p>
                      <a:pPr lvl="0" rtl="0">
                        <a:spcBef>
                          <a:spcPts val="0"/>
                        </a:spcBef>
                        <a:buNone/>
                      </a:pPr>
                      <a:r>
                        <a:rPr lang="en"/>
                        <a:t>Believable?</a:t>
                      </a:r>
                    </a:p>
                  </a:txBody>
                  <a:tcPr marT="91425" marB="91425" marR="91425" marL="91425"/>
                </a:tc>
                <a:tc>
                  <a:txBody>
                    <a:bodyPr>
                      <a:noAutofit/>
                    </a:bodyPr>
                    <a:lstStyle/>
                    <a:p>
                      <a:pPr lvl="0" rtl="0">
                        <a:spcBef>
                          <a:spcPts val="0"/>
                        </a:spcBef>
                        <a:buNone/>
                      </a:pPr>
                      <a:r>
                        <a:rPr lang="en"/>
                        <a:t>Comments/Solutions</a:t>
                      </a:r>
                    </a:p>
                  </a:txBody>
                  <a:tcPr marT="91425" marB="91425" marR="91425" marL="91425"/>
                </a:tc>
              </a:tr>
              <a:tr h="944650">
                <a:tc>
                  <a:txBody>
                    <a:bodyPr>
                      <a:noAutofit/>
                    </a:bodyPr>
                    <a:lstStyle/>
                    <a:p>
                      <a:pPr lvl="0" rtl="0">
                        <a:spcBef>
                          <a:spcPts val="0"/>
                        </a:spcBef>
                        <a:buNone/>
                      </a:pPr>
                      <a:r>
                        <a:rPr lang="en"/>
                        <a:t>p. </a:t>
                      </a:r>
                      <a:r>
                        <a:rPr lang="en" sz="1100"/>
                        <a:t>Xander confirms his payment</a:t>
                      </a:r>
                    </a:p>
                  </a:txBody>
                  <a:tcPr marT="91425" marB="91425" marR="91425" marL="91425"/>
                </a:tc>
                <a:tc>
                  <a:txBody>
                    <a:bodyPr>
                      <a:noAutofit/>
                    </a:bodyPr>
                    <a:lstStyle/>
                    <a:p>
                      <a:pPr lvl="0" rtl="0">
                        <a:spcBef>
                          <a:spcPts val="0"/>
                        </a:spcBef>
                        <a:buNone/>
                      </a:pPr>
                      <a:r>
                        <a:rPr lang="en" sz="1100"/>
                        <a:t>How does he know the order went through? Is he motivated to see that his order went through?</a:t>
                      </a:r>
                    </a:p>
                  </a:txBody>
                  <a:tcPr marT="91425" marB="91425" marR="91425" marL="91425"/>
                </a:tc>
                <a:tc>
                  <a:txBody>
                    <a:bodyPr>
                      <a:noAutofit/>
                    </a:bodyPr>
                    <a:lstStyle/>
                    <a:p>
                      <a:pPr rtl="0">
                        <a:spcBef>
                          <a:spcPts val="0"/>
                        </a:spcBef>
                        <a:buNone/>
                      </a:pPr>
                      <a:r>
                        <a:rPr lang="en" sz="1100"/>
                        <a:t>Xander has successfully scanned his UCID and paid for his order. He waits for either the system or the scanner to confirm that his UCID scan was successful.</a:t>
                      </a:r>
                    </a:p>
                    <a:p>
                      <a:pPr rtl="0">
                        <a:spcBef>
                          <a:spcPts val="0"/>
                        </a:spcBef>
                        <a:buNone/>
                      </a:pPr>
                      <a:r>
                        <a:t/>
                      </a:r>
                      <a:endParaRPr sz="1100"/>
                    </a:p>
                    <a:p>
                      <a:pPr>
                        <a:spcBef>
                          <a:spcPts val="0"/>
                        </a:spcBef>
                        <a:buNone/>
                      </a:pPr>
                      <a:r>
                        <a:rPr lang="en" sz="1100"/>
                        <a:t>Possible solution: He sees the thank you message and knows it is been ordered. Clear screen back to home, to tell the user to continue.</a:t>
                      </a:r>
                    </a:p>
                  </a:txBody>
                  <a:tcPr marT="91425" marB="91425" marR="91425" marL="91425"/>
                </a:tc>
              </a:tr>
              <a:tr h="944650">
                <a:tc>
                  <a:txBody>
                    <a:bodyPr>
                      <a:noAutofit/>
                    </a:bodyPr>
                    <a:lstStyle/>
                    <a:p>
                      <a:pPr lvl="0" rtl="0">
                        <a:spcBef>
                          <a:spcPts val="0"/>
                        </a:spcBef>
                        <a:buNone/>
                      </a:pPr>
                      <a:r>
                        <a:rPr lang="en"/>
                        <a:t>q.</a:t>
                      </a:r>
                      <a:r>
                        <a:rPr lang="en" sz="1100"/>
                        <a:t> Xander waits for order</a:t>
                      </a:r>
                    </a:p>
                  </a:txBody>
                  <a:tcPr marT="91425" marB="91425" marR="91425" marL="91425"/>
                </a:tc>
                <a:tc>
                  <a:txBody>
                    <a:bodyPr>
                      <a:noAutofit/>
                    </a:bodyPr>
                    <a:lstStyle/>
                    <a:p>
                      <a:pPr lvl="0" rtl="0">
                        <a:spcBef>
                          <a:spcPts val="0"/>
                        </a:spcBef>
                        <a:buNone/>
                      </a:pPr>
                      <a:r>
                        <a:rPr lang="en" sz="1100"/>
                        <a:t>Ok.</a:t>
                      </a:r>
                    </a:p>
                  </a:txBody>
                  <a:tcPr marT="91425" marB="91425" marR="91425" marL="91425"/>
                </a:tc>
                <a:tc>
                  <a:txBody>
                    <a:bodyPr>
                      <a:noAutofit/>
                    </a:bodyPr>
                    <a:lstStyle/>
                    <a:p>
                      <a:pPr>
                        <a:spcBef>
                          <a:spcPts val="0"/>
                        </a:spcBef>
                        <a:buNone/>
                      </a:pPr>
                      <a:r>
                        <a:rPr lang="en" sz="1100"/>
                        <a:t>Xander has confirmed that his order has gone through. He now waits for his order to be completed.</a:t>
                      </a:r>
                    </a:p>
                  </a:txBody>
                  <a:tcPr marT="91425" marB="91425" marR="91425" marL="91425"/>
                </a:tc>
              </a:tr>
              <a:tr h="944650">
                <a:tc>
                  <a:txBody>
                    <a:bodyPr>
                      <a:noAutofit/>
                    </a:bodyPr>
                    <a:lstStyle/>
                    <a:p>
                      <a:pPr lvl="0" rtl="0">
                        <a:spcBef>
                          <a:spcPts val="0"/>
                        </a:spcBef>
                        <a:buNone/>
                      </a:pPr>
                      <a:r>
                        <a:rPr lang="en"/>
                        <a:t>r. </a:t>
                      </a:r>
                      <a:r>
                        <a:rPr lang="en" sz="1100"/>
                        <a:t>Xander receives his order</a:t>
                      </a:r>
                    </a:p>
                  </a:txBody>
                  <a:tcPr marT="91425" marB="91425" marR="91425" marL="91425"/>
                </a:tc>
                <a:tc>
                  <a:txBody>
                    <a:bodyPr>
                      <a:noAutofit/>
                    </a:bodyPr>
                    <a:lstStyle/>
                    <a:p>
                      <a:pPr>
                        <a:spcBef>
                          <a:spcPts val="0"/>
                        </a:spcBef>
                        <a:buNone/>
                      </a:pPr>
                      <a:r>
                        <a:rPr lang="en" sz="1100"/>
                        <a:t>Ok.</a:t>
                      </a:r>
                    </a:p>
                  </a:txBody>
                  <a:tcPr marT="91425" marB="91425" marR="91425" marL="91425"/>
                </a:tc>
                <a:tc>
                  <a:txBody>
                    <a:bodyPr>
                      <a:noAutofit/>
                    </a:bodyPr>
                    <a:lstStyle/>
                    <a:p>
                      <a:pPr>
                        <a:spcBef>
                          <a:spcPts val="0"/>
                        </a:spcBef>
                        <a:buNone/>
                      </a:pPr>
                      <a:r>
                        <a:rPr lang="en" sz="1100"/>
                        <a:t>Xander receives his order from a Brew &amp; Blendz employee and confirms that it is the same items that he ordered on the system.</a:t>
                      </a:r>
                    </a:p>
                  </a:txBody>
                  <a:tcPr marT="91425" marB="91425" marR="91425" marL="91425"/>
                </a:tc>
              </a:tr>
            </a:tbl>
          </a:graphicData>
        </a:graphic>
      </p:graphicFrame>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Ordering an Item from Brew &amp; Blendz (cont......)</a:t>
            </a:r>
          </a:p>
        </p:txBody>
      </p:sp>
      <p:graphicFrame>
        <p:nvGraphicFramePr>
          <p:cNvPr id="168" name="Shape 168"/>
          <p:cNvGraphicFramePr/>
          <p:nvPr/>
        </p:nvGraphicFramePr>
        <p:xfrm>
          <a:off x="509850" y="1429900"/>
          <a:ext cx="3000000" cy="3000000"/>
        </p:xfrm>
        <a:graphic>
          <a:graphicData uri="http://schemas.openxmlformats.org/drawingml/2006/table">
            <a:tbl>
              <a:tblPr>
                <a:noFill/>
                <a:tableStyleId>{C9966450-8855-4921-B7E5-A1859F4BE2E7}</a:tableStyleId>
              </a:tblPr>
              <a:tblGrid>
                <a:gridCol w="1824000"/>
                <a:gridCol w="2232850"/>
                <a:gridCol w="3779050"/>
              </a:tblGrid>
              <a:tr h="783075">
                <a:tc>
                  <a:txBody>
                    <a:bodyPr>
                      <a:noAutofit/>
                    </a:bodyPr>
                    <a:lstStyle/>
                    <a:p>
                      <a:pPr lvl="0" rtl="0">
                        <a:spcBef>
                          <a:spcPts val="0"/>
                        </a:spcBef>
                        <a:buNone/>
                      </a:pPr>
                      <a:r>
                        <a:rPr lang="en"/>
                        <a:t>Task step</a:t>
                      </a:r>
                    </a:p>
                  </a:txBody>
                  <a:tcPr marT="91425" marB="91425" marR="91425" marL="91425"/>
                </a:tc>
                <a:tc>
                  <a:txBody>
                    <a:bodyPr>
                      <a:noAutofit/>
                    </a:bodyPr>
                    <a:lstStyle/>
                    <a:p>
                      <a:pPr lvl="0" rtl="0">
                        <a:spcBef>
                          <a:spcPts val="0"/>
                        </a:spcBef>
                        <a:buNone/>
                      </a:pPr>
                      <a:r>
                        <a:rPr lang="en"/>
                        <a:t>Motivated?</a:t>
                      </a:r>
                    </a:p>
                    <a:p>
                      <a:pPr lvl="0" rtl="0">
                        <a:spcBef>
                          <a:spcPts val="0"/>
                        </a:spcBef>
                        <a:buNone/>
                      </a:pPr>
                      <a:r>
                        <a:rPr lang="en"/>
                        <a:t>Knowledgeable?</a:t>
                      </a:r>
                    </a:p>
                    <a:p>
                      <a:pPr lvl="0" rtl="0">
                        <a:spcBef>
                          <a:spcPts val="0"/>
                        </a:spcBef>
                        <a:buNone/>
                      </a:pPr>
                      <a:r>
                        <a:rPr lang="en"/>
                        <a:t>Believable?</a:t>
                      </a:r>
                    </a:p>
                  </a:txBody>
                  <a:tcPr marT="91425" marB="91425" marR="91425" marL="91425"/>
                </a:tc>
                <a:tc>
                  <a:txBody>
                    <a:bodyPr>
                      <a:noAutofit/>
                    </a:bodyPr>
                    <a:lstStyle/>
                    <a:p>
                      <a:pPr lvl="0" rtl="0">
                        <a:spcBef>
                          <a:spcPts val="0"/>
                        </a:spcBef>
                        <a:buNone/>
                      </a:pPr>
                      <a:r>
                        <a:rPr lang="en"/>
                        <a:t>Comments/Solutions</a:t>
                      </a:r>
                    </a:p>
                  </a:txBody>
                  <a:tcPr marT="91425" marB="91425" marR="91425" marL="91425"/>
                </a:tc>
              </a:tr>
              <a:tr h="944650">
                <a:tc>
                  <a:txBody>
                    <a:bodyPr>
                      <a:noAutofit/>
                    </a:bodyPr>
                    <a:lstStyle/>
                    <a:p>
                      <a:pPr lvl="0" rtl="0">
                        <a:spcBef>
                          <a:spcPts val="0"/>
                        </a:spcBef>
                        <a:buNone/>
                      </a:pPr>
                      <a:r>
                        <a:rPr lang="en"/>
                        <a:t>s. </a:t>
                      </a:r>
                      <a:r>
                        <a:rPr lang="en" sz="1100"/>
                        <a:t>Xander leaves for class</a:t>
                      </a:r>
                    </a:p>
                  </a:txBody>
                  <a:tcPr marT="91425" marB="91425" marR="91425" marL="91425"/>
                </a:tc>
                <a:tc>
                  <a:txBody>
                    <a:bodyPr>
                      <a:noAutofit/>
                    </a:bodyPr>
                    <a:lstStyle/>
                    <a:p>
                      <a:pPr lvl="0" rtl="0">
                        <a:spcBef>
                          <a:spcPts val="0"/>
                        </a:spcBef>
                        <a:buNone/>
                      </a:pPr>
                      <a:r>
                        <a:rPr lang="en" sz="1100"/>
                        <a:t>Ok.</a:t>
                      </a:r>
                    </a:p>
                  </a:txBody>
                  <a:tcPr marT="91425" marB="91425" marR="91425" marL="91425"/>
                </a:tc>
                <a:tc>
                  <a:txBody>
                    <a:bodyPr>
                      <a:noAutofit/>
                    </a:bodyPr>
                    <a:lstStyle/>
                    <a:p>
                      <a:pPr>
                        <a:spcBef>
                          <a:spcPts val="0"/>
                        </a:spcBef>
                        <a:buNone/>
                      </a:pPr>
                      <a:r>
                        <a:rPr lang="en" sz="1100"/>
                        <a:t>His order has been confirmed, paid for, and received. Xander can now leave for class, food and smoothie in hand.</a:t>
                      </a:r>
                    </a:p>
                  </a:txBody>
                  <a:tcPr marT="91425" marB="91425" marR="91425" marL="91425"/>
                </a:tc>
              </a:tr>
            </a:tbl>
          </a:graphicData>
        </a:graphic>
      </p:graphicFrame>
      <p:pic>
        <p:nvPicPr>
          <p:cNvPr id="169" name="Shape 169"/>
          <p:cNvPicPr preferRelativeResize="0"/>
          <p:nvPr/>
        </p:nvPicPr>
        <p:blipFill>
          <a:blip r:embed="rId3">
            <a:alphaModFix/>
          </a:blip>
          <a:stretch>
            <a:fillRect/>
          </a:stretch>
        </p:blipFill>
        <p:spPr>
          <a:xfrm>
            <a:off x="2683525" y="3278025"/>
            <a:ext cx="2743200" cy="166687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Potential problems/Future improvements?</a:t>
            </a:r>
          </a:p>
        </p:txBody>
      </p:sp>
      <p:sp>
        <p:nvSpPr>
          <p:cNvPr id="175" name="Shape 175"/>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Main Problems</a:t>
            </a:r>
          </a:p>
          <a:p>
            <a:pPr indent="-228600" lvl="0" marL="457200" rtl="0">
              <a:spcBef>
                <a:spcPts val="0"/>
              </a:spcBef>
            </a:pPr>
            <a:r>
              <a:rPr lang="en"/>
              <a:t>Initial users may not know how to use the system</a:t>
            </a:r>
          </a:p>
          <a:p>
            <a:pPr indent="-228600" lvl="0" marL="457200" rtl="0">
              <a:spcBef>
                <a:spcPts val="0"/>
              </a:spcBef>
            </a:pPr>
            <a:r>
              <a:rPr lang="en"/>
              <a:t>Potential navigation issues</a:t>
            </a:r>
          </a:p>
          <a:p>
            <a:pPr rtl="0">
              <a:spcBef>
                <a:spcPts val="0"/>
              </a:spcBef>
              <a:buNone/>
            </a:pPr>
            <a:r>
              <a:rPr lang="en"/>
              <a:t>Potential Future improvements</a:t>
            </a:r>
          </a:p>
          <a:p>
            <a:pPr indent="-228600" lvl="0" marL="457200" rtl="0">
              <a:spcBef>
                <a:spcPts val="0"/>
              </a:spcBef>
            </a:pPr>
            <a:r>
              <a:rPr lang="en"/>
              <a:t>Make the UI more accommodating to new users (simplicity)</a:t>
            </a:r>
          </a:p>
          <a:p>
            <a:pPr indent="-228600" lvl="0" marL="457200" rtl="0">
              <a:spcBef>
                <a:spcPts val="0"/>
              </a:spcBef>
            </a:pPr>
            <a:r>
              <a:rPr lang="en"/>
              <a:t>Consideration for combos, suggestions, etc. (maybe)</a:t>
            </a:r>
          </a:p>
          <a:p>
            <a:pPr indent="-228600" lvl="0" marL="457200" rtl="0">
              <a:spcBef>
                <a:spcPts val="0"/>
              </a:spcBef>
            </a:pPr>
            <a:r>
              <a:rPr lang="en"/>
              <a:t>Consideration for better navigation design</a:t>
            </a:r>
          </a:p>
          <a:p>
            <a:pPr lvl="0">
              <a:spcBef>
                <a:spcPts val="0"/>
              </a:spcBef>
              <a:buNone/>
            </a:pPr>
            <a:r>
              <a:rPr lang="en"/>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Initial Prototypes</a:t>
            </a:r>
          </a:p>
        </p:txBody>
      </p:sp>
      <p:sp>
        <p:nvSpPr>
          <p:cNvPr id="61" name="Shape 61"/>
          <p:cNvSpPr txBox="1"/>
          <p:nvPr>
            <p:ph idx="1" type="body"/>
          </p:nvPr>
        </p:nvSpPr>
        <p:spPr>
          <a:xfrm>
            <a:off x="311700" y="1228675"/>
            <a:ext cx="4060800" cy="3340199"/>
          </a:xfrm>
          <a:prstGeom prst="rect">
            <a:avLst/>
          </a:prstGeom>
        </p:spPr>
        <p:txBody>
          <a:bodyPr anchorCtr="0" anchor="t" bIns="91425" lIns="91425" rIns="91425" tIns="91425">
            <a:noAutofit/>
          </a:bodyPr>
          <a:lstStyle/>
          <a:p>
            <a:pPr>
              <a:spcBef>
                <a:spcPts val="0"/>
              </a:spcBef>
              <a:buNone/>
            </a:pPr>
            <a:r>
              <a:rPr lang="en"/>
              <a:t>We came up with our initial prototypes very roughly to just test out the waters on what it our prototypes would look like.</a:t>
            </a:r>
          </a:p>
        </p:txBody>
      </p:sp>
      <p:pic>
        <p:nvPicPr>
          <p:cNvPr id="62" name="Shape 62"/>
          <p:cNvPicPr preferRelativeResize="0"/>
          <p:nvPr/>
        </p:nvPicPr>
        <p:blipFill>
          <a:blip r:embed="rId3">
            <a:alphaModFix/>
          </a:blip>
          <a:stretch>
            <a:fillRect/>
          </a:stretch>
        </p:blipFill>
        <p:spPr>
          <a:xfrm>
            <a:off x="4643350" y="117170"/>
            <a:ext cx="2306275" cy="2032175"/>
          </a:xfrm>
          <a:prstGeom prst="rect">
            <a:avLst/>
          </a:prstGeom>
          <a:noFill/>
          <a:ln>
            <a:noFill/>
          </a:ln>
        </p:spPr>
      </p:pic>
      <p:pic>
        <p:nvPicPr>
          <p:cNvPr id="63" name="Shape 63"/>
          <p:cNvPicPr preferRelativeResize="0"/>
          <p:nvPr/>
        </p:nvPicPr>
        <p:blipFill>
          <a:blip r:embed="rId4">
            <a:alphaModFix/>
          </a:blip>
          <a:stretch>
            <a:fillRect/>
          </a:stretch>
        </p:blipFill>
        <p:spPr>
          <a:xfrm>
            <a:off x="4545563" y="2149337"/>
            <a:ext cx="1708375" cy="2260670"/>
          </a:xfrm>
          <a:prstGeom prst="rect">
            <a:avLst/>
          </a:prstGeom>
          <a:noFill/>
          <a:ln>
            <a:noFill/>
          </a:ln>
        </p:spPr>
      </p:pic>
      <p:pic>
        <p:nvPicPr>
          <p:cNvPr id="64" name="Shape 64"/>
          <p:cNvPicPr preferRelativeResize="0"/>
          <p:nvPr/>
        </p:nvPicPr>
        <p:blipFill>
          <a:blip r:embed="rId5">
            <a:alphaModFix/>
          </a:blip>
          <a:stretch>
            <a:fillRect/>
          </a:stretch>
        </p:blipFill>
        <p:spPr>
          <a:xfrm>
            <a:off x="6657150" y="1547625"/>
            <a:ext cx="2486852" cy="3340199"/>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pic>
        <p:nvPicPr>
          <p:cNvPr id="180" name="Shape 180"/>
          <p:cNvPicPr preferRelativeResize="0"/>
          <p:nvPr/>
        </p:nvPicPr>
        <p:blipFill>
          <a:blip r:embed="rId3">
            <a:alphaModFix/>
          </a:blip>
          <a:stretch>
            <a:fillRect/>
          </a:stretch>
        </p:blipFill>
        <p:spPr>
          <a:xfrm>
            <a:off x="1820850" y="1287450"/>
            <a:ext cx="5502299" cy="3667375"/>
          </a:xfrm>
          <a:prstGeom prst="rect">
            <a:avLst/>
          </a:prstGeom>
          <a:noFill/>
          <a:ln>
            <a:noFill/>
          </a:ln>
        </p:spPr>
      </p:pic>
      <p:sp>
        <p:nvSpPr>
          <p:cNvPr id="181" name="Shape 181"/>
          <p:cNvSpPr txBox="1"/>
          <p:nvPr>
            <p:ph type="title"/>
          </p:nvPr>
        </p:nvSpPr>
        <p:spPr>
          <a:xfrm>
            <a:off x="2668312" y="246675"/>
            <a:ext cx="3689099" cy="833399"/>
          </a:xfrm>
          <a:prstGeom prst="rect">
            <a:avLst/>
          </a:prstGeom>
        </p:spPr>
        <p:txBody>
          <a:bodyPr anchorCtr="0" anchor="t" bIns="91425" lIns="91425" rIns="91425" tIns="91425">
            <a:noAutofit/>
          </a:bodyPr>
          <a:lstStyle/>
          <a:p>
            <a:pPr>
              <a:spcBef>
                <a:spcPts val="0"/>
              </a:spcBef>
              <a:buNone/>
            </a:pPr>
            <a:r>
              <a:rPr lang="en"/>
              <a:t>Thank you for your time</a:t>
            </a:r>
          </a:p>
        </p:txBody>
      </p:sp>
      <p:sp>
        <p:nvSpPr>
          <p:cNvPr id="182" name="Shape 182"/>
          <p:cNvSpPr txBox="1"/>
          <p:nvPr/>
        </p:nvSpPr>
        <p:spPr>
          <a:xfrm rot="-7367746">
            <a:off x="8513338" y="164183"/>
            <a:ext cx="85295" cy="362398"/>
          </a:xfrm>
          <a:prstGeom prst="rect">
            <a:avLst/>
          </a:prstGeom>
          <a:noFill/>
          <a:ln>
            <a:noFill/>
          </a:ln>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86747" y="769075"/>
            <a:ext cx="4398874" cy="3876099"/>
          </a:xfrm>
          <a:prstGeom prst="rect">
            <a:avLst/>
          </a:prstGeom>
          <a:noFill/>
          <a:ln>
            <a:noFill/>
          </a:ln>
        </p:spPr>
      </p:pic>
      <p:pic>
        <p:nvPicPr>
          <p:cNvPr id="70" name="Shape 70"/>
          <p:cNvPicPr preferRelativeResize="0"/>
          <p:nvPr/>
        </p:nvPicPr>
        <p:blipFill>
          <a:blip r:embed="rId4">
            <a:alphaModFix/>
          </a:blip>
          <a:stretch>
            <a:fillRect/>
          </a:stretch>
        </p:blipFill>
        <p:spPr>
          <a:xfrm>
            <a:off x="4263550" y="948137"/>
            <a:ext cx="4880449" cy="324722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pic>
        <p:nvPicPr>
          <p:cNvPr id="75" name="Shape 75"/>
          <p:cNvPicPr preferRelativeResize="0"/>
          <p:nvPr/>
        </p:nvPicPr>
        <p:blipFill>
          <a:blip r:embed="rId3">
            <a:alphaModFix/>
          </a:blip>
          <a:stretch>
            <a:fillRect/>
          </a:stretch>
        </p:blipFill>
        <p:spPr>
          <a:xfrm>
            <a:off x="289391" y="0"/>
            <a:ext cx="3829467" cy="5143500"/>
          </a:xfrm>
          <a:prstGeom prst="rect">
            <a:avLst/>
          </a:prstGeom>
          <a:noFill/>
          <a:ln>
            <a:noFill/>
          </a:ln>
        </p:spPr>
      </p:pic>
      <p:pic>
        <p:nvPicPr>
          <p:cNvPr id="76" name="Shape 76"/>
          <p:cNvPicPr preferRelativeResize="0"/>
          <p:nvPr/>
        </p:nvPicPr>
        <p:blipFill>
          <a:blip r:embed="rId4">
            <a:alphaModFix/>
          </a:blip>
          <a:stretch>
            <a:fillRect/>
          </a:stretch>
        </p:blipFill>
        <p:spPr>
          <a:xfrm>
            <a:off x="4386565" y="0"/>
            <a:ext cx="4035668" cy="51434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87875" y="161600"/>
            <a:ext cx="4876800" cy="3829050"/>
          </a:xfrm>
          <a:prstGeom prst="rect">
            <a:avLst/>
          </a:prstGeom>
          <a:noFill/>
          <a:ln>
            <a:noFill/>
          </a:ln>
        </p:spPr>
      </p:pic>
      <p:pic>
        <p:nvPicPr>
          <p:cNvPr id="82" name="Shape 82"/>
          <p:cNvPicPr preferRelativeResize="0"/>
          <p:nvPr/>
        </p:nvPicPr>
        <p:blipFill>
          <a:blip r:embed="rId4">
            <a:alphaModFix/>
          </a:blip>
          <a:stretch>
            <a:fillRect/>
          </a:stretch>
        </p:blipFill>
        <p:spPr>
          <a:xfrm>
            <a:off x="4964675" y="100475"/>
            <a:ext cx="3735024" cy="49425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4727625" y="101550"/>
            <a:ext cx="4344324" cy="4995975"/>
          </a:xfrm>
          <a:prstGeom prst="rect">
            <a:avLst/>
          </a:prstGeom>
          <a:noFill/>
          <a:ln>
            <a:noFill/>
          </a:ln>
        </p:spPr>
      </p:pic>
      <p:sp>
        <p:nvSpPr>
          <p:cNvPr id="88" name="Shape 88"/>
          <p:cNvSpPr txBox="1"/>
          <p:nvPr>
            <p:ph type="title"/>
          </p:nvPr>
        </p:nvSpPr>
        <p:spPr>
          <a:xfrm>
            <a:off x="140925" y="147525"/>
            <a:ext cx="8520599" cy="623400"/>
          </a:xfrm>
          <a:prstGeom prst="rect">
            <a:avLst/>
          </a:prstGeom>
        </p:spPr>
        <p:txBody>
          <a:bodyPr anchorCtr="0" anchor="t" bIns="91425" lIns="91425" rIns="91425" tIns="91425">
            <a:noAutofit/>
          </a:bodyPr>
          <a:lstStyle/>
          <a:p>
            <a:pPr>
              <a:spcBef>
                <a:spcPts val="0"/>
              </a:spcBef>
              <a:buNone/>
            </a:pPr>
            <a:r>
              <a:rPr lang="en"/>
              <a:t>2nd generation prototypes</a:t>
            </a:r>
          </a:p>
        </p:txBody>
      </p:sp>
      <p:sp>
        <p:nvSpPr>
          <p:cNvPr id="89" name="Shape 89"/>
          <p:cNvSpPr txBox="1"/>
          <p:nvPr>
            <p:ph idx="1" type="body"/>
          </p:nvPr>
        </p:nvSpPr>
        <p:spPr>
          <a:xfrm>
            <a:off x="311700" y="1228675"/>
            <a:ext cx="4271399" cy="3340199"/>
          </a:xfrm>
          <a:prstGeom prst="rect">
            <a:avLst/>
          </a:prstGeom>
        </p:spPr>
        <p:txBody>
          <a:bodyPr anchorCtr="0" anchor="t" bIns="91425" lIns="91425" rIns="91425" tIns="91425">
            <a:noAutofit/>
          </a:bodyPr>
          <a:lstStyle/>
          <a:p>
            <a:pPr rtl="0">
              <a:spcBef>
                <a:spcPts val="0"/>
              </a:spcBef>
              <a:buNone/>
            </a:pPr>
            <a:r>
              <a:rPr lang="en"/>
              <a:t>After reviewing each other's initial prototypes we evaluated what we really needed in our prototype as a group. </a:t>
            </a:r>
          </a:p>
          <a:p>
            <a:pPr>
              <a:spcBef>
                <a:spcPts val="0"/>
              </a:spcBef>
              <a:buNone/>
            </a:pPr>
            <a:r>
              <a:rPr lang="en"/>
              <a:t>This included the start screen, checkout screen, and additional UI elements.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Final initial prototypes</a:t>
            </a:r>
          </a:p>
        </p:txBody>
      </p:sp>
      <p:sp>
        <p:nvSpPr>
          <p:cNvPr id="95" name="Shape 95"/>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t>After getting critique we added extra UI elements and polished the user interface itself adding other details such as incrementation/decrementation of items, price listings, specials/suggestions, etc.</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792999" y="38525"/>
            <a:ext cx="3799822" cy="5066445"/>
          </a:xfrm>
          <a:prstGeom prst="rect">
            <a:avLst/>
          </a:prstGeom>
          <a:noFill/>
          <a:ln>
            <a:noFill/>
          </a:ln>
        </p:spPr>
      </p:pic>
      <p:pic>
        <p:nvPicPr>
          <p:cNvPr id="101" name="Shape 101"/>
          <p:cNvPicPr preferRelativeResize="0"/>
          <p:nvPr/>
        </p:nvPicPr>
        <p:blipFill>
          <a:blip r:embed="rId4">
            <a:alphaModFix/>
          </a:blip>
          <a:stretch>
            <a:fillRect/>
          </a:stretch>
        </p:blipFill>
        <p:spPr>
          <a:xfrm>
            <a:off x="4909262" y="0"/>
            <a:ext cx="3857625" cy="51435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2505562" y="0"/>
            <a:ext cx="3857625" cy="51435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