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" pitchFamily="2" charset="0"/>
      <p:regular r:id="rId11"/>
    </p:embeddedFont>
    <p:embeddedFont>
      <p:font typeface="Agrandir Medium" pitchFamily="2" charset="0"/>
      <p:regular r:id="rId12"/>
    </p:embeddedFont>
    <p:embeddedFont>
      <p:font typeface="Arcade Gamer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6" autoAdjust="0"/>
  </p:normalViewPr>
  <p:slideViewPr>
    <p:cSldViewPr>
      <p:cViewPr varScale="1">
        <p:scale>
          <a:sx n="71" d="100"/>
          <a:sy n="71" d="100"/>
        </p:scale>
        <p:origin x="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gi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17.sv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14.gif"/><Relationship Id="rId2" Type="http://schemas.openxmlformats.org/officeDocument/2006/relationships/image" Target="../media/image8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14.gif"/><Relationship Id="rId2" Type="http://schemas.openxmlformats.org/officeDocument/2006/relationships/image" Target="../media/image8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14.gif"/><Relationship Id="rId2" Type="http://schemas.openxmlformats.org/officeDocument/2006/relationships/image" Target="../media/image8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youtu.be/DXLfOpI6LN0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30.jpeg"/><Relationship Id="rId4" Type="http://schemas.openxmlformats.org/officeDocument/2006/relationships/image" Target="../media/image29.svg"/><Relationship Id="rId9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4.gif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1553" y="8877726"/>
            <a:ext cx="18643235" cy="1409274"/>
            <a:chOff x="0" y="0"/>
            <a:chExt cx="24857646" cy="187903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857646" cy="1014865"/>
              <a:chOff x="0" y="0"/>
              <a:chExt cx="6306477" cy="2574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06477" cy="25747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25747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257475"/>
                    </a:lnTo>
                    <a:lnTo>
                      <a:pt x="0" y="257475"/>
                    </a:lnTo>
                    <a:close/>
                  </a:path>
                </a:pathLst>
              </a:custGeom>
              <a:solidFill>
                <a:srgbClr val="5DBD3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554789"/>
              <a:ext cx="24857646" cy="1324243"/>
              <a:chOff x="0" y="0"/>
              <a:chExt cx="6306477" cy="33596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06477" cy="33596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33596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335965"/>
                    </a:lnTo>
                    <a:lnTo>
                      <a:pt x="0" y="335965"/>
                    </a:lnTo>
                    <a:close/>
                  </a:path>
                </a:pathLst>
              </a:custGeom>
              <a:solidFill>
                <a:srgbClr val="6E421A"/>
              </a:solidFill>
            </p:spPr>
          </p:sp>
        </p:grp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9748" y="6717111"/>
            <a:ext cx="1857139" cy="23481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752710" y="6048798"/>
            <a:ext cx="3838441" cy="353136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02270" y="5516961"/>
            <a:ext cx="3101722" cy="39217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861470" y="6048798"/>
            <a:ext cx="1376584" cy="301642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498912" y="7477820"/>
            <a:ext cx="3543105" cy="170954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1138074" y="2793208"/>
            <a:ext cx="3584014" cy="18311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843590" y="304987"/>
            <a:ext cx="3836602" cy="196015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6683159" y="-1227331"/>
            <a:ext cx="3836602" cy="196015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2687942" y="8260940"/>
            <a:ext cx="1697891" cy="1852857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096381" y="2312120"/>
            <a:ext cx="14095237" cy="4470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92"/>
              </a:lnSpc>
            </a:pPr>
            <a:r>
              <a:rPr lang="en-US" sz="9993">
                <a:solidFill>
                  <a:srgbClr val="000000"/>
                </a:solidFill>
                <a:latin typeface="Arcade Gamer"/>
              </a:rPr>
              <a:t>TETRIS</a:t>
            </a:r>
          </a:p>
          <a:p>
            <a:pPr algn="ctr">
              <a:lnSpc>
                <a:spcPts val="10692"/>
              </a:lnSpc>
            </a:pPr>
            <a:endParaRPr lang="en-US" sz="9993">
              <a:solidFill>
                <a:srgbClr val="000000"/>
              </a:solidFill>
              <a:latin typeface="Arcade Gamer"/>
            </a:endParaRPr>
          </a:p>
          <a:p>
            <a:pPr algn="ctr">
              <a:lnSpc>
                <a:spcPts val="4487"/>
              </a:lnSpc>
            </a:pPr>
            <a:r>
              <a:rPr lang="en-US" sz="4193">
                <a:solidFill>
                  <a:srgbClr val="000000"/>
                </a:solidFill>
                <a:latin typeface="Arcade Gamer"/>
              </a:rPr>
              <a:t>B10502056 陳竣瑋</a:t>
            </a:r>
          </a:p>
          <a:p>
            <a:pPr algn="ctr">
              <a:lnSpc>
                <a:spcPts val="4487"/>
              </a:lnSpc>
            </a:pPr>
            <a:r>
              <a:rPr lang="en-US" sz="4193">
                <a:solidFill>
                  <a:srgbClr val="000000"/>
                </a:solidFill>
                <a:latin typeface="Arcade Gamer"/>
              </a:rPr>
              <a:t>B10502076 金家逸</a:t>
            </a:r>
          </a:p>
          <a:p>
            <a:pPr algn="ctr">
              <a:lnSpc>
                <a:spcPts val="4487"/>
              </a:lnSpc>
            </a:pPr>
            <a:r>
              <a:rPr lang="en-US" sz="4193">
                <a:solidFill>
                  <a:srgbClr val="000000"/>
                </a:solidFill>
                <a:latin typeface="Arcade Gamer"/>
              </a:rPr>
              <a:t>B10502013  林桓鈺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6761891" y="444883"/>
            <a:ext cx="1125685" cy="99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13679">
            <a:off x="11421253" y="3109506"/>
            <a:ext cx="4921519" cy="4832540"/>
            <a:chOff x="0" y="0"/>
            <a:chExt cx="6562025" cy="64433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7269" b="17269"/>
            <a:stretch>
              <a:fillRect/>
            </a:stretch>
          </p:blipFill>
          <p:spPr>
            <a:xfrm>
              <a:off x="0" y="0"/>
              <a:ext cx="6562025" cy="6443386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16056">
            <a:off x="11024110" y="2148625"/>
            <a:ext cx="5715804" cy="706447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39302">
            <a:off x="11493023" y="3102924"/>
            <a:ext cx="4680608" cy="534427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097067" y="3434361"/>
            <a:ext cx="3345291" cy="170913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850335" y="670856"/>
            <a:ext cx="3231363" cy="1650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416323" y="7925452"/>
            <a:ext cx="3345291" cy="170913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1112242" y="1760945"/>
            <a:ext cx="1125685" cy="99623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82573" y="2049474"/>
            <a:ext cx="9199295" cy="95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3"/>
              </a:lnSpc>
            </a:pPr>
            <a:r>
              <a:rPr lang="en-US" sz="6386">
                <a:solidFill>
                  <a:srgbClr val="000000"/>
                </a:solidFill>
                <a:latin typeface="Arcade Gamer"/>
              </a:rPr>
              <a:t>BACK TO CHILD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741096"/>
            <a:ext cx="9201116" cy="366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87"/>
              </a:lnSpc>
            </a:pPr>
            <a:r>
              <a:rPr lang="en-US" sz="3791">
                <a:solidFill>
                  <a:srgbClr val="272727"/>
                </a:solidFill>
                <a:ea typeface="Agrandir"/>
              </a:rPr>
              <a:t>此次的美術主題，我們希望模仿最傳統俄羅斯方塊的形式，打造一個畫面簡潔且遊戲功能和遊戲規則簡單明瞭的俄羅斯方塊。</a:t>
            </a:r>
          </a:p>
          <a:p>
            <a:pPr>
              <a:lnSpc>
                <a:spcPts val="5687"/>
              </a:lnSpc>
            </a:pPr>
            <a:r>
              <a:rPr lang="en-US" sz="3791">
                <a:solidFill>
                  <a:srgbClr val="272727"/>
                </a:solidFill>
                <a:ea typeface="Agrandir"/>
              </a:rPr>
              <a:t>並搭配計分板，使玩家能夠互相競爭取前五名的榮耀。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1553" y="8877726"/>
            <a:ext cx="18643235" cy="1409274"/>
            <a:chOff x="0" y="0"/>
            <a:chExt cx="24857646" cy="187903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857646" cy="1014865"/>
              <a:chOff x="0" y="0"/>
              <a:chExt cx="6306477" cy="2574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06477" cy="25747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25747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257475"/>
                    </a:lnTo>
                    <a:lnTo>
                      <a:pt x="0" y="257475"/>
                    </a:lnTo>
                    <a:close/>
                  </a:path>
                </a:pathLst>
              </a:custGeom>
              <a:solidFill>
                <a:srgbClr val="5DBD3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554789"/>
              <a:ext cx="24857646" cy="1324243"/>
              <a:chOff x="0" y="0"/>
              <a:chExt cx="6306477" cy="33596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06477" cy="33596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33596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335965"/>
                    </a:lnTo>
                    <a:lnTo>
                      <a:pt x="0" y="335965"/>
                    </a:lnTo>
                    <a:close/>
                  </a:path>
                </a:pathLst>
              </a:custGeom>
              <a:solidFill>
                <a:srgbClr val="6E421A"/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>
            <a:off x="1881792" y="1586952"/>
            <a:ext cx="14524416" cy="134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3"/>
              </a:lnSpc>
            </a:pPr>
            <a:r>
              <a:rPr lang="en-US" sz="9087">
                <a:solidFill>
                  <a:srgbClr val="000000"/>
                </a:solidFill>
                <a:latin typeface="Arcade Gamer"/>
              </a:rPr>
              <a:t>FUNCTION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28789" y="2238739"/>
            <a:ext cx="3584014" cy="18311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53116" y="1194137"/>
            <a:ext cx="3836602" cy="19601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29707" y="-1366976"/>
            <a:ext cx="3836602" cy="196015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98902" y="6269494"/>
            <a:ext cx="3096915" cy="284916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37463" y="3835775"/>
            <a:ext cx="2213074" cy="130772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764509" y="3835775"/>
            <a:ext cx="2213074" cy="130772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310417" y="3835775"/>
            <a:ext cx="2213074" cy="130772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772286" y="5259700"/>
            <a:ext cx="5289336" cy="79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2"/>
              </a:lnSpc>
            </a:pPr>
            <a:r>
              <a:rPr lang="en-US" sz="4696">
                <a:solidFill>
                  <a:srgbClr val="272727"/>
                </a:solidFill>
                <a:ea typeface="Agrandir Medium"/>
              </a:rPr>
              <a:t>遊戲配樂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29707" y="5366484"/>
            <a:ext cx="5015810" cy="75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sz="4453">
                <a:solidFill>
                  <a:srgbClr val="272727"/>
                </a:solidFill>
                <a:ea typeface="Agrandir Medium"/>
              </a:rPr>
              <a:t>隨機方塊、顏色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831581" y="6128464"/>
            <a:ext cx="3853234" cy="345389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1723242" y="8022952"/>
            <a:ext cx="3543105" cy="170954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703889" y="8606965"/>
            <a:ext cx="1302671" cy="130267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7466615" y="6815509"/>
            <a:ext cx="1181394" cy="309412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15798902" y="8606965"/>
            <a:ext cx="1302671" cy="130267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025035" y="3073613"/>
            <a:ext cx="1125685" cy="99623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021653" y="5364944"/>
            <a:ext cx="3363916" cy="75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4414">
                <a:solidFill>
                  <a:srgbClr val="000000"/>
                </a:solidFill>
                <a:ea typeface="Agrandir Medium"/>
              </a:rPr>
              <a:t>遊戲開始畫面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1553" y="8877726"/>
            <a:ext cx="18643235" cy="1409274"/>
            <a:chOff x="0" y="0"/>
            <a:chExt cx="24857646" cy="187903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857646" cy="1014865"/>
              <a:chOff x="0" y="0"/>
              <a:chExt cx="6306477" cy="2574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06477" cy="25747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25747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257475"/>
                    </a:lnTo>
                    <a:lnTo>
                      <a:pt x="0" y="257475"/>
                    </a:lnTo>
                    <a:close/>
                  </a:path>
                </a:pathLst>
              </a:custGeom>
              <a:solidFill>
                <a:srgbClr val="5DBD3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554789"/>
              <a:ext cx="24857646" cy="1324243"/>
              <a:chOff x="0" y="0"/>
              <a:chExt cx="6306477" cy="33596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06477" cy="33596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33596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335965"/>
                    </a:lnTo>
                    <a:lnTo>
                      <a:pt x="0" y="335965"/>
                    </a:lnTo>
                    <a:close/>
                  </a:path>
                </a:pathLst>
              </a:custGeom>
              <a:solidFill>
                <a:srgbClr val="6E421A"/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>
            <a:off x="1881792" y="1586952"/>
            <a:ext cx="14524416" cy="134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3"/>
              </a:lnSpc>
            </a:pPr>
            <a:r>
              <a:rPr lang="en-US" sz="9087">
                <a:solidFill>
                  <a:srgbClr val="000000"/>
                </a:solidFill>
                <a:latin typeface="Arcade Gamer"/>
              </a:rPr>
              <a:t>FUNCTION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28789" y="2238739"/>
            <a:ext cx="3584014" cy="18311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53116" y="1194137"/>
            <a:ext cx="3836602" cy="19601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29707" y="-1366976"/>
            <a:ext cx="3836602" cy="196015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98902" y="6269494"/>
            <a:ext cx="3096915" cy="284916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37463" y="3835775"/>
            <a:ext cx="2213074" cy="130772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764509" y="3835775"/>
            <a:ext cx="2213074" cy="130772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310417" y="3835775"/>
            <a:ext cx="2213074" cy="130772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355224" y="5356959"/>
            <a:ext cx="5289336" cy="209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2"/>
              </a:lnSpc>
            </a:pPr>
            <a:r>
              <a:rPr lang="en-US" sz="4696">
                <a:solidFill>
                  <a:srgbClr val="272727"/>
                </a:solidFill>
                <a:ea typeface="Agrandir Medium"/>
              </a:rPr>
              <a:t>左右移動</a:t>
            </a:r>
          </a:p>
          <a:p>
            <a:pPr algn="ctr">
              <a:lnSpc>
                <a:spcPts val="5212"/>
              </a:lnSpc>
            </a:pPr>
            <a:r>
              <a:rPr lang="en-US" sz="4696">
                <a:solidFill>
                  <a:srgbClr val="272727"/>
                </a:solidFill>
                <a:ea typeface="Agrandir Medium"/>
              </a:rPr>
              <a:t>旋轉</a:t>
            </a:r>
          </a:p>
          <a:p>
            <a:pPr algn="ctr">
              <a:lnSpc>
                <a:spcPts val="5212"/>
              </a:lnSpc>
            </a:pPr>
            <a:r>
              <a:rPr lang="en-US" sz="4696">
                <a:solidFill>
                  <a:srgbClr val="272727"/>
                </a:solidFill>
                <a:ea typeface="Agrandir Medium"/>
              </a:rPr>
              <a:t>空白鍵直接掉落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86556" y="5366484"/>
            <a:ext cx="5016477" cy="1368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sz="4454">
                <a:solidFill>
                  <a:srgbClr val="272727"/>
                </a:solidFill>
                <a:ea typeface="Agrandir Medium"/>
              </a:rPr>
              <a:t>交換方塊</a:t>
            </a:r>
          </a:p>
          <a:p>
            <a:pPr algn="ctr">
              <a:lnSpc>
                <a:spcPts val="4943"/>
              </a:lnSpc>
            </a:pPr>
            <a:r>
              <a:rPr lang="en-US" sz="4454">
                <a:solidFill>
                  <a:srgbClr val="272727"/>
                </a:solidFill>
                <a:ea typeface="Agrandir Medium"/>
              </a:rPr>
              <a:t>（每回合一次）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29707" y="5366484"/>
            <a:ext cx="5015810" cy="75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sz="4453">
                <a:solidFill>
                  <a:srgbClr val="272727"/>
                </a:solidFill>
                <a:ea typeface="Agrandir Medium"/>
              </a:rPr>
              <a:t>提示下一個方塊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831581" y="6128464"/>
            <a:ext cx="3853234" cy="3453899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4871046" y="8035300"/>
            <a:ext cx="3543105" cy="170954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703889" y="8606965"/>
            <a:ext cx="1302671" cy="130267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0395859" y="6488237"/>
            <a:ext cx="1181394" cy="3094126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15798902" y="8606965"/>
            <a:ext cx="1302671" cy="130267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025035" y="3073613"/>
            <a:ext cx="1125685" cy="9962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1553" y="8877726"/>
            <a:ext cx="18643235" cy="1409274"/>
            <a:chOff x="0" y="0"/>
            <a:chExt cx="24857646" cy="187903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857646" cy="1014865"/>
              <a:chOff x="0" y="0"/>
              <a:chExt cx="6306477" cy="2574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06477" cy="25747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25747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257475"/>
                    </a:lnTo>
                    <a:lnTo>
                      <a:pt x="0" y="257475"/>
                    </a:lnTo>
                    <a:close/>
                  </a:path>
                </a:pathLst>
              </a:custGeom>
              <a:solidFill>
                <a:srgbClr val="5DBD3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554789"/>
              <a:ext cx="24857646" cy="1324243"/>
              <a:chOff x="0" y="0"/>
              <a:chExt cx="6306477" cy="33596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06477" cy="33596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33596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335965"/>
                    </a:lnTo>
                    <a:lnTo>
                      <a:pt x="0" y="335965"/>
                    </a:lnTo>
                    <a:close/>
                  </a:path>
                </a:pathLst>
              </a:custGeom>
              <a:solidFill>
                <a:srgbClr val="6E421A"/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>
            <a:off x="1881792" y="1586952"/>
            <a:ext cx="14524416" cy="134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3"/>
              </a:lnSpc>
            </a:pPr>
            <a:r>
              <a:rPr lang="en-US" sz="9087">
                <a:solidFill>
                  <a:srgbClr val="000000"/>
                </a:solidFill>
                <a:latin typeface="Arcade Gamer"/>
              </a:rPr>
              <a:t>FUNCTION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28789" y="2238739"/>
            <a:ext cx="3584014" cy="18311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53116" y="1194137"/>
            <a:ext cx="3836602" cy="19601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729707" y="-1366976"/>
            <a:ext cx="3836602" cy="196015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98902" y="6269494"/>
            <a:ext cx="3096915" cy="284916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37463" y="3835775"/>
            <a:ext cx="2213074" cy="130772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764509" y="3835775"/>
            <a:ext cx="2213074" cy="130772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310417" y="3835775"/>
            <a:ext cx="2213074" cy="130772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356621" y="5391150"/>
            <a:ext cx="5028850" cy="75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6"/>
              </a:lnSpc>
            </a:pPr>
            <a:r>
              <a:rPr lang="en-US" sz="4465">
                <a:solidFill>
                  <a:srgbClr val="272727"/>
                </a:solidFill>
                <a:ea typeface="Agrandir Medium"/>
              </a:rPr>
              <a:t>計分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37184" y="5250969"/>
            <a:ext cx="4822191" cy="131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2"/>
              </a:lnSpc>
            </a:pPr>
            <a:r>
              <a:rPr lang="en-US" sz="4281">
                <a:solidFill>
                  <a:srgbClr val="272727"/>
                </a:solidFill>
                <a:ea typeface="Agrandir Medium"/>
              </a:rPr>
              <a:t>遊戲速度</a:t>
            </a:r>
          </a:p>
          <a:p>
            <a:pPr algn="ctr">
              <a:lnSpc>
                <a:spcPts val="4752"/>
              </a:lnSpc>
            </a:pPr>
            <a:r>
              <a:rPr lang="en-US" sz="4281">
                <a:solidFill>
                  <a:srgbClr val="272727"/>
                </a:solidFill>
                <a:ea typeface="Agrandir Medium"/>
              </a:rPr>
              <a:t>（每2000分加快）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81830" y="5290963"/>
            <a:ext cx="4717804" cy="187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4188">
                <a:solidFill>
                  <a:srgbClr val="272727"/>
                </a:solidFill>
                <a:ea typeface="Agrandir Medium"/>
              </a:rPr>
              <a:t>計分板</a:t>
            </a:r>
          </a:p>
          <a:p>
            <a:pPr algn="ctr">
              <a:lnSpc>
                <a:spcPts val="4649"/>
              </a:lnSpc>
            </a:pPr>
            <a:r>
              <a:rPr lang="en-US" sz="4188">
                <a:solidFill>
                  <a:srgbClr val="272727"/>
                </a:solidFill>
                <a:ea typeface="Agrandir Medium"/>
              </a:rPr>
              <a:t>（展示前五名玩家名字和分數）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831581" y="6128464"/>
            <a:ext cx="3853234" cy="3453899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9873849" y="7855413"/>
            <a:ext cx="3543105" cy="170954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2344837" y="8710187"/>
            <a:ext cx="1302671" cy="130267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479196" y="6815509"/>
            <a:ext cx="1181394" cy="3094126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15798902" y="8606965"/>
            <a:ext cx="1302671" cy="130267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025035" y="3073613"/>
            <a:ext cx="1125685" cy="9962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84000">
            <a:off x="10346855" y="2088400"/>
            <a:ext cx="6392543" cy="69759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284332" y="133610"/>
            <a:ext cx="4420491" cy="225846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473680" y="7756183"/>
            <a:ext cx="4692042" cy="239720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05714" y="4827951"/>
            <a:ext cx="4692042" cy="239720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789157" y="1636338"/>
            <a:ext cx="14133910" cy="164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1"/>
              </a:lnSpc>
            </a:pPr>
            <a:r>
              <a:rPr lang="en-US" sz="11066">
                <a:solidFill>
                  <a:srgbClr val="000000"/>
                </a:solidFill>
                <a:latin typeface="Arcade Gamer"/>
              </a:rPr>
              <a:t>HOW TO PLAY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4677956"/>
            <a:ext cx="9980931" cy="3252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0"/>
              </a:lnSpc>
            </a:pPr>
            <a:r>
              <a:rPr lang="en-US" sz="4193">
                <a:solidFill>
                  <a:srgbClr val="272727"/>
                </a:solidFill>
                <a:latin typeface="Agrandir"/>
              </a:rPr>
              <a:t>move ; ⬅️ ➡️ ⬇️</a:t>
            </a:r>
          </a:p>
          <a:p>
            <a:pPr algn="ctr">
              <a:lnSpc>
                <a:spcPts val="6290"/>
              </a:lnSpc>
            </a:pPr>
            <a:r>
              <a:rPr lang="en-US" sz="4193">
                <a:solidFill>
                  <a:srgbClr val="272727"/>
                </a:solidFill>
                <a:latin typeface="Agrandir"/>
              </a:rPr>
              <a:t>rotate : ⬆️</a:t>
            </a:r>
          </a:p>
          <a:p>
            <a:pPr algn="ctr">
              <a:lnSpc>
                <a:spcPts val="6290"/>
              </a:lnSpc>
            </a:pPr>
            <a:r>
              <a:rPr lang="en-US" sz="4193">
                <a:solidFill>
                  <a:srgbClr val="272727"/>
                </a:solidFill>
                <a:latin typeface="Agrandir"/>
              </a:rPr>
              <a:t>to bottom : space</a:t>
            </a:r>
          </a:p>
          <a:p>
            <a:pPr algn="ctr">
              <a:lnSpc>
                <a:spcPts val="6290"/>
              </a:lnSpc>
            </a:pPr>
            <a:r>
              <a:rPr lang="en-US" sz="4193">
                <a:solidFill>
                  <a:srgbClr val="272727"/>
                </a:solidFill>
                <a:latin typeface="Agrandir"/>
              </a:rPr>
              <a:t>hold : z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009631" y="7258067"/>
            <a:ext cx="1125685" cy="996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86145" y="-557361"/>
            <a:ext cx="4420491" cy="225846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417129" y="758058"/>
            <a:ext cx="4603743" cy="4157254"/>
            <a:chOff x="0" y="0"/>
            <a:chExt cx="1137680" cy="10273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7680" cy="1027343"/>
            </a:xfrm>
            <a:custGeom>
              <a:avLst/>
              <a:gdLst/>
              <a:ahLst/>
              <a:cxnLst/>
              <a:rect l="l" t="t" r="r" b="b"/>
              <a:pathLst>
                <a:path w="1137680" h="1027343">
                  <a:moveTo>
                    <a:pt x="0" y="0"/>
                  </a:moveTo>
                  <a:lnTo>
                    <a:pt x="1137680" y="0"/>
                  </a:lnTo>
                  <a:lnTo>
                    <a:pt x="1137680" y="1027343"/>
                  </a:lnTo>
                  <a:lnTo>
                    <a:pt x="0" y="1027343"/>
                  </a:lnTo>
                  <a:close/>
                </a:path>
              </a:pathLst>
            </a:custGeom>
            <a:solidFill>
              <a:srgbClr val="F0F9FF"/>
            </a:solidFill>
            <a:ln w="1143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667423" y="3786077"/>
            <a:ext cx="4420491" cy="225846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655557" y="758058"/>
            <a:ext cx="4603743" cy="4157254"/>
            <a:chOff x="0" y="0"/>
            <a:chExt cx="1137680" cy="10273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37680" cy="1027343"/>
            </a:xfrm>
            <a:custGeom>
              <a:avLst/>
              <a:gdLst/>
              <a:ahLst/>
              <a:cxnLst/>
              <a:rect l="l" t="t" r="r" b="b"/>
              <a:pathLst>
                <a:path w="1137680" h="1027343">
                  <a:moveTo>
                    <a:pt x="0" y="0"/>
                  </a:moveTo>
                  <a:lnTo>
                    <a:pt x="1137680" y="0"/>
                  </a:lnTo>
                  <a:lnTo>
                    <a:pt x="1137680" y="1027343"/>
                  </a:lnTo>
                  <a:lnTo>
                    <a:pt x="0" y="1027343"/>
                  </a:lnTo>
                  <a:close/>
                </a:path>
              </a:pathLst>
            </a:custGeom>
            <a:solidFill>
              <a:srgbClr val="F0F9FF"/>
            </a:solidFill>
            <a:ln w="114300">
              <a:solidFill>
                <a:srgbClr val="000000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19000" y="8416653"/>
            <a:ext cx="4420491" cy="2258469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417129" y="5371688"/>
            <a:ext cx="4603743" cy="4157254"/>
            <a:chOff x="0" y="0"/>
            <a:chExt cx="1137680" cy="10273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7680" cy="1027343"/>
            </a:xfrm>
            <a:custGeom>
              <a:avLst/>
              <a:gdLst/>
              <a:ahLst/>
              <a:cxnLst/>
              <a:rect l="l" t="t" r="r" b="b"/>
              <a:pathLst>
                <a:path w="1137680" h="1027343">
                  <a:moveTo>
                    <a:pt x="0" y="0"/>
                  </a:moveTo>
                  <a:lnTo>
                    <a:pt x="1137680" y="0"/>
                  </a:lnTo>
                  <a:lnTo>
                    <a:pt x="1137680" y="1027343"/>
                  </a:lnTo>
                  <a:lnTo>
                    <a:pt x="0" y="1027343"/>
                  </a:lnTo>
                  <a:close/>
                </a:path>
              </a:pathLst>
            </a:custGeom>
            <a:solidFill>
              <a:srgbClr val="F0F9FF"/>
            </a:solidFill>
            <a:ln w="1143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655557" y="5371688"/>
            <a:ext cx="4603743" cy="4157254"/>
            <a:chOff x="0" y="0"/>
            <a:chExt cx="1137680" cy="10273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37680" cy="1027343"/>
            </a:xfrm>
            <a:custGeom>
              <a:avLst/>
              <a:gdLst/>
              <a:ahLst/>
              <a:cxnLst/>
              <a:rect l="l" t="t" r="r" b="b"/>
              <a:pathLst>
                <a:path w="1137680" h="1027343">
                  <a:moveTo>
                    <a:pt x="0" y="0"/>
                  </a:moveTo>
                  <a:lnTo>
                    <a:pt x="1137680" y="0"/>
                  </a:lnTo>
                  <a:lnTo>
                    <a:pt x="1137680" y="1027343"/>
                  </a:lnTo>
                  <a:lnTo>
                    <a:pt x="0" y="1027343"/>
                  </a:lnTo>
                  <a:close/>
                </a:path>
              </a:pathLst>
            </a:custGeom>
            <a:solidFill>
              <a:srgbClr val="F0F9FF"/>
            </a:solidFill>
            <a:ln w="11430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913887" y="2079945"/>
            <a:ext cx="3695688" cy="2331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004">
                <a:solidFill>
                  <a:srgbClr val="272727"/>
                </a:solidFill>
                <a:ea typeface="Agrandir"/>
              </a:rPr>
              <a:t>隨機方塊顏色使玩家遊玩時，不能用既定印象來記方塊種類增加難易度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1632" y="3054291"/>
            <a:ext cx="7417129" cy="4076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54"/>
              </a:lnSpc>
            </a:pPr>
            <a:r>
              <a:rPr lang="en-US" sz="7340">
                <a:solidFill>
                  <a:srgbClr val="000000"/>
                </a:solidFill>
                <a:latin typeface="Arcade Gamer"/>
              </a:rPr>
              <a:t>????????</a:t>
            </a:r>
          </a:p>
          <a:p>
            <a:pPr>
              <a:lnSpc>
                <a:spcPts val="7854"/>
              </a:lnSpc>
            </a:pPr>
            <a:r>
              <a:rPr lang="en-US" sz="7340">
                <a:solidFill>
                  <a:srgbClr val="000000"/>
                </a:solidFill>
                <a:latin typeface="Arcade Gamer"/>
              </a:rPr>
              <a:t>WHAT'S</a:t>
            </a:r>
          </a:p>
          <a:p>
            <a:pPr>
              <a:lnSpc>
                <a:spcPts val="7854"/>
              </a:lnSpc>
            </a:pPr>
            <a:r>
              <a:rPr lang="en-US" sz="7340">
                <a:solidFill>
                  <a:srgbClr val="000000"/>
                </a:solidFill>
                <a:latin typeface="Arcade Gamer"/>
              </a:rPr>
              <a:t>DIFFERENT</a:t>
            </a:r>
          </a:p>
          <a:p>
            <a:pPr>
              <a:lnSpc>
                <a:spcPts val="7854"/>
              </a:lnSpc>
            </a:pPr>
            <a:r>
              <a:rPr lang="en-US" sz="7340">
                <a:solidFill>
                  <a:srgbClr val="000000"/>
                </a:solidFill>
                <a:latin typeface="Arcade Gamer"/>
              </a:rPr>
              <a:t>????????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2453" y="1190951"/>
            <a:ext cx="5253095" cy="75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4468">
                <a:solidFill>
                  <a:srgbClr val="272727"/>
                </a:solidFill>
                <a:ea typeface="Agrandir Medium"/>
              </a:rPr>
              <a:t>隨機顏色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52316" y="1774197"/>
            <a:ext cx="3610226" cy="2899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004">
                <a:solidFill>
                  <a:srgbClr val="272727"/>
                </a:solidFill>
                <a:ea typeface="Agrandir"/>
              </a:rPr>
              <a:t>使玩家遊玩時手感更順暢，避免比較爛的玩家一下就結束遊戲，也使高手能達到更高分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45547" y="1129417"/>
            <a:ext cx="5353555" cy="767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4"/>
              </a:lnSpc>
            </a:pPr>
            <a:r>
              <a:rPr lang="en-US" sz="4553">
                <a:solidFill>
                  <a:srgbClr val="272727"/>
                </a:solidFill>
                <a:latin typeface="Agrandir Medium"/>
              </a:rPr>
              <a:t>HOLD鍵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13887" y="6703100"/>
            <a:ext cx="3695688" cy="226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4"/>
              </a:lnSpc>
            </a:pPr>
            <a:r>
              <a:rPr lang="en-US" sz="2929">
                <a:solidFill>
                  <a:srgbClr val="272727"/>
                </a:solidFill>
                <a:ea typeface="Agrandir"/>
              </a:rPr>
              <a:t>運用緊湊和越來越快的配樂使得玩家身歷其境，體驗緊張刺激的感覺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92453" y="5896516"/>
            <a:ext cx="5253095" cy="75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4468">
                <a:solidFill>
                  <a:srgbClr val="272727"/>
                </a:solidFill>
                <a:ea typeface="Agrandir Medium"/>
              </a:rPr>
              <a:t>遊戲配樂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155895" y="6703100"/>
            <a:ext cx="3732859" cy="226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4"/>
              </a:lnSpc>
            </a:pPr>
            <a:r>
              <a:rPr lang="en-US" sz="2929">
                <a:solidFill>
                  <a:srgbClr val="272727"/>
                </a:solidFill>
                <a:ea typeface="Agrandir"/>
              </a:rPr>
              <a:t>讓所有歷屆玩家們互相競爭取得前五名的榮耀並且記錄，增加玩家的遊戲體驗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2330881" y="5896516"/>
            <a:ext cx="5253095" cy="75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4468">
                <a:solidFill>
                  <a:srgbClr val="272727"/>
                </a:solidFill>
                <a:ea typeface="Agrandir Medium"/>
              </a:rPr>
              <a:t>永久計分板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312" y="5783973"/>
            <a:ext cx="19798971" cy="7294510"/>
            <a:chOff x="0" y="0"/>
            <a:chExt cx="26398627" cy="972601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1445470"/>
              <a:ext cx="4290157" cy="600403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908029" y="3721977"/>
              <a:ext cx="4290157" cy="600403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7082209" y="0"/>
              <a:ext cx="4290157" cy="600403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1008671" y="2273198"/>
              <a:ext cx="4290157" cy="6004036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5021443" y="719959"/>
              <a:ext cx="4290157" cy="6004036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2108471" y="719959"/>
              <a:ext cx="4290157" cy="6004036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8439693" y="3361111"/>
              <a:ext cx="4290157" cy="6004036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763307" y="2485215"/>
            <a:ext cx="3584014" cy="183110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843590" y="304987"/>
            <a:ext cx="3836602" cy="196015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683159" y="-1227331"/>
            <a:ext cx="3836602" cy="196015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50720" y="494473"/>
            <a:ext cx="14095237" cy="1479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92"/>
              </a:lnSpc>
            </a:pPr>
            <a:r>
              <a:rPr lang="en-US" sz="9993">
                <a:solidFill>
                  <a:srgbClr val="000000"/>
                </a:solidFill>
                <a:latin typeface="Arcade Gamer"/>
              </a:rPr>
              <a:t>VIDEO LINK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6199048" y="1488983"/>
            <a:ext cx="1373211" cy="1215291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>
            <a:videoFile r:link="rId1"/>
          </p:nvPr>
        </p:nvPicPr>
        <p:blipFill>
          <a:blip r:embed="rId10"/>
          <a:stretch>
            <a:fillRect/>
          </a:stretch>
        </p:blipFill>
        <p:spPr>
          <a:xfrm>
            <a:off x="4597414" y="2485215"/>
            <a:ext cx="9093171" cy="5114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5235" y="9226203"/>
            <a:ext cx="18643235" cy="1409274"/>
            <a:chOff x="0" y="0"/>
            <a:chExt cx="24857646" cy="187903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857646" cy="1014865"/>
              <a:chOff x="0" y="0"/>
              <a:chExt cx="6306477" cy="2574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06477" cy="25747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25747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257475"/>
                    </a:lnTo>
                    <a:lnTo>
                      <a:pt x="0" y="257475"/>
                    </a:lnTo>
                    <a:close/>
                  </a:path>
                </a:pathLst>
              </a:custGeom>
              <a:solidFill>
                <a:srgbClr val="5DBD39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554789"/>
              <a:ext cx="24857646" cy="1324243"/>
              <a:chOff x="0" y="0"/>
              <a:chExt cx="6306477" cy="33596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06477" cy="335965"/>
              </a:xfrm>
              <a:custGeom>
                <a:avLst/>
                <a:gdLst/>
                <a:ahLst/>
                <a:cxnLst/>
                <a:rect l="l" t="t" r="r" b="b"/>
                <a:pathLst>
                  <a:path w="6306477" h="335965">
                    <a:moveTo>
                      <a:pt x="0" y="0"/>
                    </a:moveTo>
                    <a:lnTo>
                      <a:pt x="6306477" y="0"/>
                    </a:lnTo>
                    <a:lnTo>
                      <a:pt x="6306477" y="335965"/>
                    </a:lnTo>
                    <a:lnTo>
                      <a:pt x="0" y="335965"/>
                    </a:lnTo>
                    <a:close/>
                  </a:path>
                </a:pathLst>
              </a:custGeom>
              <a:solidFill>
                <a:srgbClr val="6E421A"/>
              </a:solidFill>
            </p:spPr>
          </p:sp>
        </p:grp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006" y="5790530"/>
            <a:ext cx="7567988" cy="365155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142667" y="2138976"/>
            <a:ext cx="5776095" cy="730310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3637150" y="3752472"/>
            <a:ext cx="6563830" cy="603872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128260" y="1787023"/>
            <a:ext cx="12031480" cy="242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7"/>
              </a:lnSpc>
            </a:pPr>
            <a:r>
              <a:rPr lang="en-US" sz="8530">
                <a:solidFill>
                  <a:srgbClr val="000000"/>
                </a:solidFill>
                <a:latin typeface="Arcade Gamer"/>
              </a:rPr>
              <a:t>THANK YOU FOR LISTENING!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138074" y="1921367"/>
            <a:ext cx="3584014" cy="183110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843590" y="304987"/>
            <a:ext cx="3836602" cy="196015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683159" y="-1227331"/>
            <a:ext cx="3836602" cy="196015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653933" y="670856"/>
            <a:ext cx="2993575" cy="5442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5884588" y="1530666"/>
            <a:ext cx="1374712" cy="1216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95</Words>
  <Application>Microsoft Macintosh PowerPoint</Application>
  <PresentationFormat>自訂</PresentationFormat>
  <Paragraphs>44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Agrandir Medium</vt:lpstr>
      <vt:lpstr>Calibri</vt:lpstr>
      <vt:lpstr>Agrandir</vt:lpstr>
      <vt:lpstr>Arcade Gamer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Colorful Retro Vintage Illustrated Game Pixel Art Animated Presentation</dc:title>
  <cp:lastModifiedBy>Microsoft Office User</cp:lastModifiedBy>
  <cp:revision>1</cp:revision>
  <dcterms:created xsi:type="dcterms:W3CDTF">2006-08-16T00:00:00Z</dcterms:created>
  <dcterms:modified xsi:type="dcterms:W3CDTF">2023-01-03T17:41:25Z</dcterms:modified>
  <dc:identifier>DAFWmVjNyD0</dc:identifier>
</cp:coreProperties>
</file>