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ccd475a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ccd475a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0313bc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0313bc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0313bcf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0313bcf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0313bcf4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0313bcf4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b2bc8e23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b2bc8e23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b2bc8e2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b2bc8e2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b2bc8e2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b2bc8e2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0313bcf4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0313bcf4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0313bcf4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0313bcf4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0313bcf4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0313bcf4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待確認Deadline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ba0dd5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ba0dd5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56d8d31a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56d8d31a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180663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180663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ba0dd5f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ba0dd5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40fd2f4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40fd2f4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40fd2f4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40fd2f4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ba0dd5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ba0dd5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18066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18066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c97526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c97526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0" name="Google Shape;70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lta-2023-spring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ol.ntu.edu.tw/courses/24108/discussion_topics/18291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hyperlink" Target="https://arxiv.org/pdf/2203.02155.pdf" TargetMode="External"/><Relationship Id="rId5" Type="http://schemas.openxmlformats.org/officeDocument/2006/relationships/hyperlink" Target="https://arxiv.org/pdf/2203.02155.pdf" TargetMode="External"/><Relationship Id="rId6" Type="http://schemas.openxmlformats.org/officeDocument/2006/relationships/hyperlink" Target="https://arxiv.org/pdf/2203.02155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ost.gov.tw/most/attachments/9149925d-ec63-40b0-8ec8-c583008a43c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ym.openai.com/envs/LunarLander-v2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ol.ntu.edu.tw/courses/24108/discussion_topics/199158" TargetMode="External"/><Relationship Id="rId4" Type="http://schemas.openxmlformats.org/officeDocument/2006/relationships/hyperlink" Target="mailto:mlta-2023-spring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3.jp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HW12</a:t>
            </a:r>
            <a:endParaRPr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136750" y="2885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mlta-2023-spring@googlegroups.com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submit &amp; Grading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on a "valid submission “: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agent should output done after the last input of your action list, action list with mismatched length will be rejected。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42299" l="5777" r="1034" t="30369"/>
          <a:stretch/>
        </p:blipFill>
        <p:spPr>
          <a:xfrm>
            <a:off x="70950" y="2850625"/>
            <a:ext cx="8704200" cy="16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JudgeBoi Rules (1/2)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limit the number of connections and request rate for each IP.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cannot access the website temporarily, please wait a moment.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can be very busy as the deadline approaches.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this prevents uploads, we do not offer additional submission opportunities.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attempt to attack JudgeBoi.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</a:t>
            </a:r>
            <a:r>
              <a:rPr b="1" lang="en"/>
              <a:t>Saturday</a:t>
            </a:r>
            <a:r>
              <a:rPr lang="en"/>
              <a:t> from </a:t>
            </a:r>
            <a:r>
              <a:rPr b="1" lang="en"/>
              <a:t>6:00 to 9:00</a:t>
            </a:r>
            <a:r>
              <a:rPr lang="en"/>
              <a:t> is our system maintenance 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JudgeBoi issues, please post on NTUCOOL discussion.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 Link: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https://cool.ntu.edu.tw/courses/24108/discussion_topics/182915</a:t>
            </a:r>
            <a:endParaRPr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JudgeBoi Rules (2/2)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submission quota per day, reset at </a:t>
            </a:r>
            <a:r>
              <a:rPr b="1" lang="en">
                <a:solidFill>
                  <a:srgbClr val="FF0000"/>
                </a:solidFill>
              </a:rPr>
              <a:t>midnight</a:t>
            </a:r>
            <a:r>
              <a:rPr lang="en"/>
              <a:t>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Guest users have no quota.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*.npy file is allowed, file size should be smaller than </a:t>
            </a:r>
            <a:r>
              <a:rPr b="1" lang="en"/>
              <a:t>2MB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not have to select submission since there is no private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JudgeBoi should complete the evaluation within one minute.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 not need to wait for the progress bar to finish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can’t reproduce your result on JudgeBoi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use “Run all” in colab to avoid reproducibility issues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75" y="2059188"/>
            <a:ext cx="70866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/>
          <p:nvPr/>
        </p:nvSpPr>
        <p:spPr>
          <a:xfrm>
            <a:off x="3314475" y="2556600"/>
            <a:ext cx="4284600" cy="49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HW12 won’t use GPU by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to use Colab in HW12.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anyone intend to use environments other than Colab, please fix reproducibility issues by yourself. TA won’t help you to fix any environment issue.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of HW12 should be able to finish within 30 min.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</a:t>
            </a:r>
            <a:r>
              <a:rPr lang="en"/>
              <a:t>Report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(2分) </a:t>
            </a:r>
            <a:r>
              <a:rPr lang="en">
                <a:solidFill>
                  <a:srgbClr val="000000"/>
                </a:solidFill>
              </a:rPr>
              <a:t>Implement Advanced RL algorithm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Choose one algorithm from Actor-Critic、REINFORCE with baseline、Q Actor-Critic、A2C, A3C or other advance RL algorithms and implement it.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Please explain the difference between your implementation and Policy Gradient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Please descri</a:t>
            </a:r>
            <a:r>
              <a:rPr lang="en" sz="1800">
                <a:solidFill>
                  <a:srgbClr val="000000"/>
                </a:solidFill>
              </a:rPr>
              <a:t>be</a:t>
            </a:r>
            <a:r>
              <a:rPr lang="en" sz="1800">
                <a:solidFill>
                  <a:srgbClr val="000000"/>
                </a:solidFill>
              </a:rPr>
              <a:t> your implementation </a:t>
            </a:r>
            <a:r>
              <a:rPr lang="en" sz="1800">
                <a:solidFill>
                  <a:srgbClr val="000000"/>
                </a:solidFill>
              </a:rPr>
              <a:t>explicitly (If TAs can’t understand your description, we will check your code directly. 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5747"/>
            <a:ext cx="9144000" cy="134555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</a:t>
            </a:r>
            <a:r>
              <a:rPr lang="en"/>
              <a:t>Report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2.	</a:t>
            </a:r>
            <a:r>
              <a:rPr lang="en">
                <a:solidFill>
                  <a:srgbClr val="000000"/>
                </a:solidFill>
              </a:rPr>
              <a:t>(2分)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objective function of "PPO-ptx" differ from the “PPO” during RL training as used in the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InstructGPT paper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(1 point) Also, what is the potential advantage of using "PPO-ptx" over “PPO” in the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InstructGPT paper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Please provide a detailed analysis from their respective objective functions. (1 point)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Note. You should answer based on  </a:t>
            </a:r>
            <a:r>
              <a:rPr lang="en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InstructGPT paper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Grading - </a:t>
            </a:r>
            <a:r>
              <a:rPr lang="en"/>
              <a:t>NTU COOL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Compress the code, and submit to NTU COOL, the format is show below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&lt;student_id&gt;_hw12.zip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submit the code you use, </a:t>
            </a:r>
            <a:r>
              <a:rPr lang="en">
                <a:solidFill>
                  <a:srgbClr val="FF0000"/>
                </a:solidFill>
              </a:rPr>
              <a:t>do not submit other files (model ,data…)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Deadline: 2023/6/16 23:59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04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Regulations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209375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</a:t>
            </a:r>
            <a:r>
              <a:rPr b="1" lang="en"/>
              <a:t>NOT</a:t>
            </a:r>
            <a:r>
              <a:rPr lang="en"/>
              <a:t> plagiarize, if you use any other resource, you should cite it in the reference.(*)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</a:t>
            </a:r>
            <a:r>
              <a:rPr b="1" lang="en"/>
              <a:t>NOT</a:t>
            </a:r>
            <a:r>
              <a:rPr lang="en"/>
              <a:t> modify your prediction files manually.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</a:t>
            </a:r>
            <a:r>
              <a:rPr b="1" lang="en"/>
              <a:t>NOT</a:t>
            </a:r>
            <a:r>
              <a:rPr lang="en"/>
              <a:t> share codes or prediction files with any living creatures.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</a:t>
            </a:r>
            <a:r>
              <a:rPr b="1" lang="en"/>
              <a:t>NOT</a:t>
            </a:r>
            <a:r>
              <a:rPr lang="en"/>
              <a:t> use any approaches to submit your results more than 5 times a day. Do </a:t>
            </a:r>
            <a:r>
              <a:rPr b="1" lang="en"/>
              <a:t>NOT</a:t>
            </a:r>
            <a:r>
              <a:rPr lang="en"/>
              <a:t> use pre-trained models.</a:t>
            </a:r>
            <a:endParaRPr>
              <a:solidFill>
                <a:srgbClr val="9E9E9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assignment will </a:t>
            </a:r>
            <a:r>
              <a:rPr lang="en">
                <a:solidFill>
                  <a:srgbClr val="FF0000"/>
                </a:solidFill>
              </a:rPr>
              <a:t>not be graded</a:t>
            </a:r>
            <a:r>
              <a:rPr lang="en"/>
              <a:t> and your </a:t>
            </a:r>
            <a:r>
              <a:rPr lang="en">
                <a:solidFill>
                  <a:srgbClr val="FF0000"/>
                </a:solidFill>
              </a:rPr>
              <a:t>final grade x 0.9</a:t>
            </a:r>
            <a:r>
              <a:rPr lang="en"/>
              <a:t> if you violate any of the above 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Prof. Lee &amp; TAs preserve the rights to change the rules &amp; grades.</a:t>
            </a:r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311700" y="45690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spcBef>
                <a:spcPts val="1019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>
                <a:latin typeface="MS PGothic"/>
                <a:ea typeface="MS PGothic"/>
                <a:cs typeface="MS PGothic"/>
                <a:sym typeface="MS PGothic"/>
              </a:rPr>
              <a:t>*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Academic Ethics Guidelines for Researchers by the Ministry of Science and Technology (MOST)</a:t>
            </a:r>
            <a:endParaRPr/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Leaderboard: JudgeBoi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2023/06/16 23:59 (UTC+8)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submission: NTU COOL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2023/06/16 23:59 (UTC+8)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submission: Gradescope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2023/06/16 23:59 (UTC+8)</a:t>
            </a:r>
            <a:endParaRPr sz="2000">
              <a:solidFill>
                <a:srgbClr val="FF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Content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HomeWork, </a:t>
            </a:r>
            <a:r>
              <a:rPr lang="en"/>
              <a:t>you can implement some Deep Reinforcement Learning methods by yourself：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Actor-Critic ( Implement by yourself to get high score 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environment of this HW is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Lunar Lander</a:t>
            </a:r>
            <a:r>
              <a:rPr lang="en"/>
              <a:t> in gym of </a:t>
            </a:r>
            <a:r>
              <a:rPr lang="en"/>
              <a:t>OpenAI.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 details can be found in the sample code.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 if you have problems…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NTU COOL (Best way)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mlta-2023-spring@googlegroups.com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title should begin with “[hw12]”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Submit Deadline</a:t>
            </a:r>
            <a:r>
              <a:rPr b="1" lang="en"/>
              <a:t>:  </a:t>
            </a:r>
            <a:r>
              <a:rPr lang="en">
                <a:solidFill>
                  <a:srgbClr val="FF0000"/>
                </a:solidFill>
              </a:rPr>
              <a:t>2023/6/16 23:59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Illustraion</a:t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260301" cy="31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375" y="1152438"/>
            <a:ext cx="4260299" cy="31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Gradient(to get 3 points) 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/>
          </a:blip>
          <a:srcRect b="9549" l="9125" r="8813" t="5639"/>
          <a:stretch/>
        </p:blipFill>
        <p:spPr>
          <a:xfrm>
            <a:off x="4855825" y="103575"/>
            <a:ext cx="4119400" cy="2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75" y="290475"/>
            <a:ext cx="3575413" cy="477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/>
          <p:nvPr/>
        </p:nvSpPr>
        <p:spPr>
          <a:xfrm>
            <a:off x="3705150" y="1001075"/>
            <a:ext cx="1012500" cy="52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 rot="-10798981">
            <a:off x="3837693" y="2775828"/>
            <a:ext cx="1012500" cy="52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9549" l="9125" r="8813" t="5639"/>
          <a:stretch/>
        </p:blipFill>
        <p:spPr>
          <a:xfrm>
            <a:off x="4850200" y="2623525"/>
            <a:ext cx="4119400" cy="2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/>
          <p:nvPr/>
        </p:nvSpPr>
        <p:spPr>
          <a:xfrm rot="-5400000">
            <a:off x="6846475" y="3348425"/>
            <a:ext cx="448800" cy="207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3955738" y="690425"/>
            <a:ext cx="7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state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3823188" y="2356200"/>
            <a:ext cx="7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3765500" y="4248800"/>
            <a:ext cx="1012500" cy="52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3837703" y="3817700"/>
            <a:ext cx="10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reward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74354" y="538025"/>
            <a:ext cx="10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Agent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Gradient(to get 3 points) 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4959400" y="2968750"/>
            <a:ext cx="406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Ƴ = 0.99,  t=1,  T = 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R1 = r1 + 0.99 * r2 + 0.99^2 * r3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R2 = r2 + 0.99* r3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R3 = r3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Actor-Critic(to get 4 points) 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152425"/>
            <a:ext cx="70672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Result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900" y="1670950"/>
            <a:ext cx="4194350" cy="265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25" y="1670950"/>
            <a:ext cx="37433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submit &amp; Grading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Python file (</a:t>
            </a:r>
            <a:r>
              <a:rPr b="1" lang="en" sz="1600"/>
              <a:t> 2 points</a:t>
            </a:r>
            <a:r>
              <a:rPr lang="en" sz="1600"/>
              <a:t>) ( Submit on NTU COOL)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Action List (</a:t>
            </a:r>
            <a:r>
              <a:rPr b="1" lang="en" sz="1600"/>
              <a:t>4 points</a:t>
            </a:r>
            <a:r>
              <a:rPr lang="en" sz="1600"/>
              <a:t>) (On JudgeBoi, no private set, </a:t>
            </a:r>
            <a:r>
              <a:rPr b="1" lang="en" sz="1600"/>
              <a:t>the highest one is automatically selected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Report (</a:t>
            </a:r>
            <a:r>
              <a:rPr b="1" lang="en" sz="1600"/>
              <a:t>4 points</a:t>
            </a:r>
            <a:r>
              <a:rPr lang="en" sz="1600"/>
              <a:t>) (The questions are on </a:t>
            </a:r>
            <a:r>
              <a:rPr b="1" lang="en" sz="1600" u="sng"/>
              <a:t>gradescope)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575" y="2130950"/>
            <a:ext cx="1932700" cy="129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33"/>
          <p:cNvCxnSpPr>
            <a:endCxn id="185" idx="1"/>
          </p:cNvCxnSpPr>
          <p:nvPr/>
        </p:nvCxnSpPr>
        <p:spPr>
          <a:xfrm flipH="1" rot="10800000">
            <a:off x="4391775" y="2779887"/>
            <a:ext cx="2167800" cy="71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3"/>
          <p:cNvSpPr txBox="1"/>
          <p:nvPr/>
        </p:nvSpPr>
        <p:spPr>
          <a:xfrm>
            <a:off x="1790725" y="3262450"/>
            <a:ext cx="5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450" y="3502555"/>
            <a:ext cx="1984075" cy="1380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3"/>
          <p:cNvCxnSpPr/>
          <p:nvPr/>
        </p:nvCxnSpPr>
        <p:spPr>
          <a:xfrm flipH="1" rot="10800000">
            <a:off x="4245250" y="4028852"/>
            <a:ext cx="2224200" cy="60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30825"/>
            <a:ext cx="4640526" cy="21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