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1"/>
  </p:notesMasterIdLst>
  <p:sldIdLst>
    <p:sldId id="256" r:id="rId2"/>
    <p:sldId id="257" r:id="rId3"/>
    <p:sldId id="337" r:id="rId4"/>
    <p:sldId id="336" r:id="rId5"/>
    <p:sldId id="338" r:id="rId6"/>
    <p:sldId id="339" r:id="rId7"/>
    <p:sldId id="340" r:id="rId8"/>
    <p:sldId id="341" r:id="rId9"/>
    <p:sldId id="342" r:id="rId10"/>
    <p:sldId id="345" r:id="rId11"/>
    <p:sldId id="343" r:id="rId12"/>
    <p:sldId id="344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3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1D1D1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60D76-BB50-4D5F-8864-D0AF2515E332}">
  <a:tblStyle styleId="{93B60D76-BB50-4D5F-8864-D0AF2515E3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85605" autoAdjust="0"/>
  </p:normalViewPr>
  <p:slideViewPr>
    <p:cSldViewPr snapToGrid="0" showGuides="1">
      <p:cViewPr>
        <p:scale>
          <a:sx n="125" d="100"/>
          <a:sy n="125" d="100"/>
        </p:scale>
        <p:origin x="1344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0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8FE9D-BD36-4A78-A974-29CA7AC89599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7E44EF49-A48D-4487-B64A-3A68BFFA2A66}">
      <dgm:prSet phldrT="[文字]"/>
      <dgm:spPr/>
      <dgm:t>
        <a:bodyPr/>
        <a:lstStyle/>
        <a:p>
          <a:r>
            <a:rPr lang="en-US" altLang="zh-TW"/>
            <a:t>Unsupervised learning method</a:t>
          </a:r>
          <a:endParaRPr lang="zh-TW" altLang="en-US"/>
        </a:p>
      </dgm:t>
    </dgm:pt>
    <dgm:pt modelId="{7984AA3A-2D98-4B13-B368-207B78EB8016}" type="parTrans" cxnId="{688891C4-A00C-4FA3-B699-553EF0A7CEFE}">
      <dgm:prSet/>
      <dgm:spPr/>
      <dgm:t>
        <a:bodyPr/>
        <a:lstStyle/>
        <a:p>
          <a:endParaRPr lang="zh-TW" altLang="en-US"/>
        </a:p>
      </dgm:t>
    </dgm:pt>
    <dgm:pt modelId="{729FF862-640B-464D-8636-8E7224213FFB}" type="sibTrans" cxnId="{688891C4-A00C-4FA3-B699-553EF0A7CEFE}">
      <dgm:prSet/>
      <dgm:spPr/>
      <dgm:t>
        <a:bodyPr/>
        <a:lstStyle/>
        <a:p>
          <a:endParaRPr lang="zh-TW" altLang="en-US"/>
        </a:p>
      </dgm:t>
    </dgm:pt>
    <dgm:pt modelId="{5ED46890-3A51-4BAA-8DC7-009F3040D2E0}">
      <dgm:prSet phldrT="[文字]"/>
      <dgm:spPr/>
      <dgm:t>
        <a:bodyPr/>
        <a:lstStyle/>
        <a:p>
          <a:r>
            <a:rPr lang="en-US" altLang="zh-TW"/>
            <a:t>Determine different size of CU</a:t>
          </a:r>
          <a:endParaRPr lang="zh-TW" altLang="en-US"/>
        </a:p>
      </dgm:t>
    </dgm:pt>
    <dgm:pt modelId="{7A587F9B-7645-41F9-88EF-57557AD4371B}" type="parTrans" cxnId="{A0CA11BE-5C74-4A1C-B197-94005507816F}">
      <dgm:prSet/>
      <dgm:spPr/>
      <dgm:t>
        <a:bodyPr/>
        <a:lstStyle/>
        <a:p>
          <a:endParaRPr lang="zh-TW" altLang="en-US"/>
        </a:p>
      </dgm:t>
    </dgm:pt>
    <dgm:pt modelId="{710F365D-6CCF-4A54-9FE4-7B3F1DB33EC0}" type="sibTrans" cxnId="{A0CA11BE-5C74-4A1C-B197-94005507816F}">
      <dgm:prSet/>
      <dgm:spPr/>
      <dgm:t>
        <a:bodyPr/>
        <a:lstStyle/>
        <a:p>
          <a:endParaRPr lang="zh-TW" altLang="en-US"/>
        </a:p>
      </dgm:t>
    </dgm:pt>
    <dgm:pt modelId="{36648D8F-DEBF-495F-8BEB-BB0F8E71D248}">
      <dgm:prSet phldrT="[文字]"/>
      <dgm:spPr/>
      <dgm:t>
        <a:bodyPr/>
        <a:lstStyle/>
        <a:p>
          <a:r>
            <a:rPr lang="en-US" altLang="zh-TW"/>
            <a:t>Deep learning method</a:t>
          </a:r>
          <a:endParaRPr lang="zh-TW" altLang="en-US"/>
        </a:p>
      </dgm:t>
    </dgm:pt>
    <dgm:pt modelId="{D9039742-6533-492A-BB0A-4C205098BEE1}" type="parTrans" cxnId="{1BEBFDF0-93C3-4665-8429-2E57C3B841E5}">
      <dgm:prSet/>
      <dgm:spPr/>
      <dgm:t>
        <a:bodyPr/>
        <a:lstStyle/>
        <a:p>
          <a:endParaRPr lang="zh-TW" altLang="en-US"/>
        </a:p>
      </dgm:t>
    </dgm:pt>
    <dgm:pt modelId="{1049B661-22E0-4971-8497-23AA81D4CFA6}" type="sibTrans" cxnId="{1BEBFDF0-93C3-4665-8429-2E57C3B841E5}">
      <dgm:prSet/>
      <dgm:spPr/>
      <dgm:t>
        <a:bodyPr/>
        <a:lstStyle/>
        <a:p>
          <a:endParaRPr lang="zh-TW" altLang="en-US"/>
        </a:p>
      </dgm:t>
    </dgm:pt>
    <dgm:pt modelId="{936D92D7-8B83-447E-9190-3DDDE15ADF19}">
      <dgm:prSet phldrT="[文字]"/>
      <dgm:spPr/>
      <dgm:t>
        <a:bodyPr/>
        <a:lstStyle/>
        <a:p>
          <a:r>
            <a:rPr lang="en-US" altLang="zh-TW"/>
            <a:t>Sum of gradient to calculate the flatness</a:t>
          </a:r>
          <a:endParaRPr lang="zh-TW" altLang="en-US"/>
        </a:p>
      </dgm:t>
    </dgm:pt>
    <dgm:pt modelId="{3F1AD9F2-EB77-43D9-A3E9-3B43E42256EF}" type="parTrans" cxnId="{441FA4CE-F826-41CF-BD36-B187B19CB5EB}">
      <dgm:prSet/>
      <dgm:spPr/>
      <dgm:t>
        <a:bodyPr/>
        <a:lstStyle/>
        <a:p>
          <a:endParaRPr lang="zh-TW" altLang="en-US"/>
        </a:p>
      </dgm:t>
    </dgm:pt>
    <dgm:pt modelId="{A451F374-5296-4027-994C-3D5836E96B52}" type="sibTrans" cxnId="{441FA4CE-F826-41CF-BD36-B187B19CB5EB}">
      <dgm:prSet/>
      <dgm:spPr/>
      <dgm:t>
        <a:bodyPr/>
        <a:lstStyle/>
        <a:p>
          <a:endParaRPr lang="zh-TW" altLang="en-US"/>
        </a:p>
      </dgm:t>
    </dgm:pt>
    <dgm:pt modelId="{3C61F606-B5E2-4638-B4AA-1BF3C3439B52}">
      <dgm:prSet phldrT="[文字]"/>
      <dgm:spPr/>
      <dgm:t>
        <a:bodyPr/>
        <a:lstStyle/>
        <a:p>
          <a:r>
            <a:rPr lang="en-US" altLang="zh-TW"/>
            <a:t>Treats residual signals as features</a:t>
          </a:r>
          <a:endParaRPr lang="zh-TW" altLang="en-US"/>
        </a:p>
      </dgm:t>
    </dgm:pt>
    <dgm:pt modelId="{97791099-66C1-4CC3-B8E3-D28FEAF48708}" type="sibTrans" cxnId="{3DA251B9-3168-4D2D-AB83-AFD19DCDBB0D}">
      <dgm:prSet/>
      <dgm:spPr/>
      <dgm:t>
        <a:bodyPr/>
        <a:lstStyle/>
        <a:p>
          <a:endParaRPr lang="zh-TW" altLang="en-US"/>
        </a:p>
      </dgm:t>
    </dgm:pt>
    <dgm:pt modelId="{2083B40D-4475-4A80-8C11-379E6F0B65E4}" type="parTrans" cxnId="{3DA251B9-3168-4D2D-AB83-AFD19DCDBB0D}">
      <dgm:prSet/>
      <dgm:spPr/>
      <dgm:t>
        <a:bodyPr/>
        <a:lstStyle/>
        <a:p>
          <a:endParaRPr lang="zh-TW" altLang="en-US"/>
        </a:p>
      </dgm:t>
    </dgm:pt>
    <dgm:pt modelId="{F4819C87-01F2-4A94-B0F4-67E11A54171B}" type="pres">
      <dgm:prSet presAssocID="{1538FE9D-BD36-4A78-A974-29CA7AC89599}" presName="diagram" presStyleCnt="0">
        <dgm:presLayoutVars>
          <dgm:dir/>
          <dgm:resizeHandles val="exact"/>
        </dgm:presLayoutVars>
      </dgm:prSet>
      <dgm:spPr/>
    </dgm:pt>
    <dgm:pt modelId="{77DD1B4E-FC3A-497D-9885-21A2186C89A4}" type="pres">
      <dgm:prSet presAssocID="{7E44EF49-A48D-4487-B64A-3A68BFFA2A66}" presName="node" presStyleLbl="node1" presStyleIdx="0" presStyleCnt="5">
        <dgm:presLayoutVars>
          <dgm:bulletEnabled val="1"/>
        </dgm:presLayoutVars>
      </dgm:prSet>
      <dgm:spPr/>
    </dgm:pt>
    <dgm:pt modelId="{E7E9F272-0C8E-4A37-83D5-5D609C4BC1FC}" type="pres">
      <dgm:prSet presAssocID="{729FF862-640B-464D-8636-8E7224213FFB}" presName="sibTrans" presStyleCnt="0"/>
      <dgm:spPr/>
    </dgm:pt>
    <dgm:pt modelId="{9BD62CB8-C81E-4321-97E2-8C4802FC538A}" type="pres">
      <dgm:prSet presAssocID="{5ED46890-3A51-4BAA-8DC7-009F3040D2E0}" presName="node" presStyleLbl="node1" presStyleIdx="1" presStyleCnt="5">
        <dgm:presLayoutVars>
          <dgm:bulletEnabled val="1"/>
        </dgm:presLayoutVars>
      </dgm:prSet>
      <dgm:spPr/>
    </dgm:pt>
    <dgm:pt modelId="{63BD68F9-A3BC-473C-9AC8-14120BC2AB6B}" type="pres">
      <dgm:prSet presAssocID="{710F365D-6CCF-4A54-9FE4-7B3F1DB33EC0}" presName="sibTrans" presStyleCnt="0"/>
      <dgm:spPr/>
    </dgm:pt>
    <dgm:pt modelId="{4E5E0B49-180E-46CC-B136-643277B3BABA}" type="pres">
      <dgm:prSet presAssocID="{36648D8F-DEBF-495F-8BEB-BB0F8E71D248}" presName="node" presStyleLbl="node1" presStyleIdx="2" presStyleCnt="5">
        <dgm:presLayoutVars>
          <dgm:bulletEnabled val="1"/>
        </dgm:presLayoutVars>
      </dgm:prSet>
      <dgm:spPr/>
    </dgm:pt>
    <dgm:pt modelId="{0B07C89E-5232-44B6-938E-5845094499F3}" type="pres">
      <dgm:prSet presAssocID="{1049B661-22E0-4971-8497-23AA81D4CFA6}" presName="sibTrans" presStyleCnt="0"/>
      <dgm:spPr/>
    </dgm:pt>
    <dgm:pt modelId="{2F305195-685A-4F1F-9191-B589FEBD4F18}" type="pres">
      <dgm:prSet presAssocID="{3C61F606-B5E2-4638-B4AA-1BF3C3439B52}" presName="node" presStyleLbl="node1" presStyleIdx="3" presStyleCnt="5">
        <dgm:presLayoutVars>
          <dgm:bulletEnabled val="1"/>
        </dgm:presLayoutVars>
      </dgm:prSet>
      <dgm:spPr/>
    </dgm:pt>
    <dgm:pt modelId="{8B35A7D1-527D-4C2E-9B21-E68B1010164A}" type="pres">
      <dgm:prSet presAssocID="{97791099-66C1-4CC3-B8E3-D28FEAF48708}" presName="sibTrans" presStyleCnt="0"/>
      <dgm:spPr/>
    </dgm:pt>
    <dgm:pt modelId="{FCEE2169-3604-458A-8F51-410858F21243}" type="pres">
      <dgm:prSet presAssocID="{936D92D7-8B83-447E-9190-3DDDE15ADF19}" presName="node" presStyleLbl="node1" presStyleIdx="4" presStyleCnt="5">
        <dgm:presLayoutVars>
          <dgm:bulletEnabled val="1"/>
        </dgm:presLayoutVars>
      </dgm:prSet>
      <dgm:spPr/>
    </dgm:pt>
  </dgm:ptLst>
  <dgm:cxnLst>
    <dgm:cxn modelId="{31EE8D1D-CB0D-4F7C-9006-FB5F10F4D5DB}" type="presOf" srcId="{36648D8F-DEBF-495F-8BEB-BB0F8E71D248}" destId="{4E5E0B49-180E-46CC-B136-643277B3BABA}" srcOrd="0" destOrd="0" presId="urn:microsoft.com/office/officeart/2005/8/layout/default"/>
    <dgm:cxn modelId="{99093360-E742-4CD1-9A26-3A4B20EC2668}" type="presOf" srcId="{5ED46890-3A51-4BAA-8DC7-009F3040D2E0}" destId="{9BD62CB8-C81E-4321-97E2-8C4802FC538A}" srcOrd="0" destOrd="0" presId="urn:microsoft.com/office/officeart/2005/8/layout/default"/>
    <dgm:cxn modelId="{DD5A204B-CA54-49F1-BE8A-E2EC2283471B}" type="presOf" srcId="{3C61F606-B5E2-4638-B4AA-1BF3C3439B52}" destId="{2F305195-685A-4F1F-9191-B589FEBD4F18}" srcOrd="0" destOrd="0" presId="urn:microsoft.com/office/officeart/2005/8/layout/default"/>
    <dgm:cxn modelId="{A378E3A3-A707-4CAB-80E2-C580D845FCA4}" type="presOf" srcId="{1538FE9D-BD36-4A78-A974-29CA7AC89599}" destId="{F4819C87-01F2-4A94-B0F4-67E11A54171B}" srcOrd="0" destOrd="0" presId="urn:microsoft.com/office/officeart/2005/8/layout/default"/>
    <dgm:cxn modelId="{3DA251B9-3168-4D2D-AB83-AFD19DCDBB0D}" srcId="{1538FE9D-BD36-4A78-A974-29CA7AC89599}" destId="{3C61F606-B5E2-4638-B4AA-1BF3C3439B52}" srcOrd="3" destOrd="0" parTransId="{2083B40D-4475-4A80-8C11-379E6F0B65E4}" sibTransId="{97791099-66C1-4CC3-B8E3-D28FEAF48708}"/>
    <dgm:cxn modelId="{A0CA11BE-5C74-4A1C-B197-94005507816F}" srcId="{1538FE9D-BD36-4A78-A974-29CA7AC89599}" destId="{5ED46890-3A51-4BAA-8DC7-009F3040D2E0}" srcOrd="1" destOrd="0" parTransId="{7A587F9B-7645-41F9-88EF-57557AD4371B}" sibTransId="{710F365D-6CCF-4A54-9FE4-7B3F1DB33EC0}"/>
    <dgm:cxn modelId="{688891C4-A00C-4FA3-B699-553EF0A7CEFE}" srcId="{1538FE9D-BD36-4A78-A974-29CA7AC89599}" destId="{7E44EF49-A48D-4487-B64A-3A68BFFA2A66}" srcOrd="0" destOrd="0" parTransId="{7984AA3A-2D98-4B13-B368-207B78EB8016}" sibTransId="{729FF862-640B-464D-8636-8E7224213FFB}"/>
    <dgm:cxn modelId="{441FA4CE-F826-41CF-BD36-B187B19CB5EB}" srcId="{1538FE9D-BD36-4A78-A974-29CA7AC89599}" destId="{936D92D7-8B83-447E-9190-3DDDE15ADF19}" srcOrd="4" destOrd="0" parTransId="{3F1AD9F2-EB77-43D9-A3E9-3B43E42256EF}" sibTransId="{A451F374-5296-4027-994C-3D5836E96B52}"/>
    <dgm:cxn modelId="{09C084DF-0ED7-48D8-B559-70F1202A18DB}" type="presOf" srcId="{7E44EF49-A48D-4487-B64A-3A68BFFA2A66}" destId="{77DD1B4E-FC3A-497D-9885-21A2186C89A4}" srcOrd="0" destOrd="0" presId="urn:microsoft.com/office/officeart/2005/8/layout/default"/>
    <dgm:cxn modelId="{1BEBFDF0-93C3-4665-8429-2E57C3B841E5}" srcId="{1538FE9D-BD36-4A78-A974-29CA7AC89599}" destId="{36648D8F-DEBF-495F-8BEB-BB0F8E71D248}" srcOrd="2" destOrd="0" parTransId="{D9039742-6533-492A-BB0A-4C205098BEE1}" sibTransId="{1049B661-22E0-4971-8497-23AA81D4CFA6}"/>
    <dgm:cxn modelId="{5A1E0EF8-11AE-43ED-A34C-50609644488F}" type="presOf" srcId="{936D92D7-8B83-447E-9190-3DDDE15ADF19}" destId="{FCEE2169-3604-458A-8F51-410858F21243}" srcOrd="0" destOrd="0" presId="urn:microsoft.com/office/officeart/2005/8/layout/default"/>
    <dgm:cxn modelId="{95E7EFE9-7DBC-4509-B1A2-5E068F981363}" type="presParOf" srcId="{F4819C87-01F2-4A94-B0F4-67E11A54171B}" destId="{77DD1B4E-FC3A-497D-9885-21A2186C89A4}" srcOrd="0" destOrd="0" presId="urn:microsoft.com/office/officeart/2005/8/layout/default"/>
    <dgm:cxn modelId="{9393B39E-15A8-4CB4-BB6D-99E99A0BC6C0}" type="presParOf" srcId="{F4819C87-01F2-4A94-B0F4-67E11A54171B}" destId="{E7E9F272-0C8E-4A37-83D5-5D609C4BC1FC}" srcOrd="1" destOrd="0" presId="urn:microsoft.com/office/officeart/2005/8/layout/default"/>
    <dgm:cxn modelId="{000F713B-EB26-420E-9B06-215A71B806B7}" type="presParOf" srcId="{F4819C87-01F2-4A94-B0F4-67E11A54171B}" destId="{9BD62CB8-C81E-4321-97E2-8C4802FC538A}" srcOrd="2" destOrd="0" presId="urn:microsoft.com/office/officeart/2005/8/layout/default"/>
    <dgm:cxn modelId="{92F22485-7CB6-4B43-AAB2-5CB18842F8A6}" type="presParOf" srcId="{F4819C87-01F2-4A94-B0F4-67E11A54171B}" destId="{63BD68F9-A3BC-473C-9AC8-14120BC2AB6B}" srcOrd="3" destOrd="0" presId="urn:microsoft.com/office/officeart/2005/8/layout/default"/>
    <dgm:cxn modelId="{CB97E67D-8C7D-4616-97AD-3A2409F3F872}" type="presParOf" srcId="{F4819C87-01F2-4A94-B0F4-67E11A54171B}" destId="{4E5E0B49-180E-46CC-B136-643277B3BABA}" srcOrd="4" destOrd="0" presId="urn:microsoft.com/office/officeart/2005/8/layout/default"/>
    <dgm:cxn modelId="{6876C356-0B38-4FBE-94C5-16982D648B5F}" type="presParOf" srcId="{F4819C87-01F2-4A94-B0F4-67E11A54171B}" destId="{0B07C89E-5232-44B6-938E-5845094499F3}" srcOrd="5" destOrd="0" presId="urn:microsoft.com/office/officeart/2005/8/layout/default"/>
    <dgm:cxn modelId="{60CFA9B9-4212-4218-89A5-B4D6B8C22430}" type="presParOf" srcId="{F4819C87-01F2-4A94-B0F4-67E11A54171B}" destId="{2F305195-685A-4F1F-9191-B589FEBD4F18}" srcOrd="6" destOrd="0" presId="urn:microsoft.com/office/officeart/2005/8/layout/default"/>
    <dgm:cxn modelId="{3B8E9416-69DF-4A4A-971D-BE87B9C3A78F}" type="presParOf" srcId="{F4819C87-01F2-4A94-B0F4-67E11A54171B}" destId="{8B35A7D1-527D-4C2E-9B21-E68B1010164A}" srcOrd="7" destOrd="0" presId="urn:microsoft.com/office/officeart/2005/8/layout/default"/>
    <dgm:cxn modelId="{CBE1B14E-7986-4198-826A-4BB0F18C7C87}" type="presParOf" srcId="{F4819C87-01F2-4A94-B0F4-67E11A54171B}" destId="{FCEE2169-3604-458A-8F51-410858F2124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D1B4E-FC3A-497D-9885-21A2186C89A4}">
      <dsp:nvSpPr>
        <dsp:cNvPr id="0" name=""/>
        <dsp:cNvSpPr/>
      </dsp:nvSpPr>
      <dsp:spPr>
        <a:xfrm>
          <a:off x="414927" y="444"/>
          <a:ext cx="1716515" cy="1029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/>
            <a:t>Unsupervised learning method</a:t>
          </a:r>
          <a:endParaRPr lang="zh-TW" altLang="en-US" sz="1700" kern="1200"/>
        </a:p>
      </dsp:txBody>
      <dsp:txXfrm>
        <a:off x="414927" y="444"/>
        <a:ext cx="1716515" cy="1029909"/>
      </dsp:txXfrm>
    </dsp:sp>
    <dsp:sp modelId="{9BD62CB8-C81E-4321-97E2-8C4802FC538A}">
      <dsp:nvSpPr>
        <dsp:cNvPr id="0" name=""/>
        <dsp:cNvSpPr/>
      </dsp:nvSpPr>
      <dsp:spPr>
        <a:xfrm>
          <a:off x="2303095" y="444"/>
          <a:ext cx="1716515" cy="1029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/>
            <a:t>Determine different size of CU</a:t>
          </a:r>
          <a:endParaRPr lang="zh-TW" altLang="en-US" sz="1700" kern="1200"/>
        </a:p>
      </dsp:txBody>
      <dsp:txXfrm>
        <a:off x="2303095" y="444"/>
        <a:ext cx="1716515" cy="1029909"/>
      </dsp:txXfrm>
    </dsp:sp>
    <dsp:sp modelId="{4E5E0B49-180E-46CC-B136-643277B3BABA}">
      <dsp:nvSpPr>
        <dsp:cNvPr id="0" name=""/>
        <dsp:cNvSpPr/>
      </dsp:nvSpPr>
      <dsp:spPr>
        <a:xfrm>
          <a:off x="4191262" y="444"/>
          <a:ext cx="1716515" cy="1029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/>
            <a:t>Deep learning method</a:t>
          </a:r>
          <a:endParaRPr lang="zh-TW" altLang="en-US" sz="1700" kern="1200"/>
        </a:p>
      </dsp:txBody>
      <dsp:txXfrm>
        <a:off x="4191262" y="444"/>
        <a:ext cx="1716515" cy="1029909"/>
      </dsp:txXfrm>
    </dsp:sp>
    <dsp:sp modelId="{2F305195-685A-4F1F-9191-B589FEBD4F18}">
      <dsp:nvSpPr>
        <dsp:cNvPr id="0" name=""/>
        <dsp:cNvSpPr/>
      </dsp:nvSpPr>
      <dsp:spPr>
        <a:xfrm>
          <a:off x="1359011" y="1202005"/>
          <a:ext cx="1716515" cy="1029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/>
            <a:t>Treats residual signals as features</a:t>
          </a:r>
          <a:endParaRPr lang="zh-TW" altLang="en-US" sz="1700" kern="1200"/>
        </a:p>
      </dsp:txBody>
      <dsp:txXfrm>
        <a:off x="1359011" y="1202005"/>
        <a:ext cx="1716515" cy="1029909"/>
      </dsp:txXfrm>
    </dsp:sp>
    <dsp:sp modelId="{FCEE2169-3604-458A-8F51-410858F21243}">
      <dsp:nvSpPr>
        <dsp:cNvPr id="0" name=""/>
        <dsp:cNvSpPr/>
      </dsp:nvSpPr>
      <dsp:spPr>
        <a:xfrm>
          <a:off x="3247178" y="1202005"/>
          <a:ext cx="1716515" cy="1029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/>
            <a:t>Sum of gradient to calculate the flatness</a:t>
          </a:r>
          <a:endParaRPr lang="zh-TW" altLang="en-US" sz="1700" kern="1200"/>
        </a:p>
      </dsp:txBody>
      <dsp:txXfrm>
        <a:off x="3247178" y="1202005"/>
        <a:ext cx="1716515" cy="102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419473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611234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94337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779857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663331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97680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546286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696388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10078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3868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824715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15394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161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274375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395441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375388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576929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170690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968779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43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75257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9260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93965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89514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239120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9156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46135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9800" y="1617450"/>
            <a:ext cx="55044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69850" y="1810725"/>
            <a:ext cx="5604300" cy="1764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25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054156" y="-656378"/>
            <a:ext cx="11095380" cy="6591992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720000" y="1596050"/>
            <a:ext cx="5067600" cy="22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30" y="539500"/>
            <a:ext cx="2445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0000" y="40233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049950" y="-1134178"/>
            <a:ext cx="9195591" cy="750033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5184012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786300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5184001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786300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6903525" y="-981734"/>
            <a:ext cx="3017493" cy="5933984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341125" y="2047600"/>
            <a:ext cx="64617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085050" y="2084125"/>
            <a:ext cx="4974000" cy="8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085050" y="2927100"/>
            <a:ext cx="4974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5553850" y="1821450"/>
            <a:ext cx="26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054156" y="-656378"/>
            <a:ext cx="11095380" cy="6591992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64" r:id="rId9"/>
    <p:sldLayoutId id="2147483667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xfrm>
            <a:off x="385010" y="1712578"/>
            <a:ext cx="8373979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+mn-lt"/>
              </a:rPr>
              <a:t>CU Split Method Based on Adaptive CNN and Grandient Matrix for VVC 3D Video Depth Map</a:t>
            </a:r>
            <a:endParaRPr sz="2400">
              <a:latin typeface="+mn-lt"/>
            </a:endParaRPr>
          </a:p>
        </p:txBody>
      </p:sp>
      <p:sp>
        <p:nvSpPr>
          <p:cNvPr id="2" name="Google Shape;353;p28">
            <a:extLst>
              <a:ext uri="{FF2B5EF4-FFF2-40B4-BE49-F238E27FC236}">
                <a16:creationId xmlns:a16="http://schemas.microsoft.com/office/drawing/2014/main" id="{4FE6A975-E733-95E4-6772-5B99C42ED8ED}"/>
              </a:ext>
            </a:extLst>
          </p:cNvPr>
          <p:cNvSpPr txBox="1">
            <a:spLocks/>
          </p:cNvSpPr>
          <p:nvPr/>
        </p:nvSpPr>
        <p:spPr>
          <a:xfrm>
            <a:off x="5966053" y="3380832"/>
            <a:ext cx="2513990" cy="4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6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l"/>
            <a:r>
              <a:rPr lang="en-US" sz="2000">
                <a:latin typeface="+mn-lt"/>
              </a:rPr>
              <a:t>F14096148 </a:t>
            </a:r>
            <a:r>
              <a:rPr lang="zh-TW" altLang="en-US" sz="2000">
                <a:latin typeface="+mn-lt"/>
              </a:rPr>
              <a:t>邱柏穎</a:t>
            </a:r>
            <a:endParaRPr lang="en-US" sz="200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Related Works </a:t>
            </a: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Approaches for 3D-HEVC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9773749A-D8D2-1F0B-1268-B0A55AA6F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05436"/>
              </p:ext>
            </p:extLst>
          </p:nvPr>
        </p:nvGraphicFramePr>
        <p:xfrm>
          <a:off x="1225104" y="1455570"/>
          <a:ext cx="6322706" cy="223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17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Related Works </a:t>
            </a: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Approaches for 3D-HEVC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3" name="Google Shape;370;p30">
            <a:extLst>
              <a:ext uri="{FF2B5EF4-FFF2-40B4-BE49-F238E27FC236}">
                <a16:creationId xmlns:a16="http://schemas.microsoft.com/office/drawing/2014/main" id="{B98F25A2-436A-C1A9-AEB6-AD9ED8634524}"/>
              </a:ext>
            </a:extLst>
          </p:cNvPr>
          <p:cNvSpPr txBox="1">
            <a:spLocks/>
          </p:cNvSpPr>
          <p:nvPr/>
        </p:nvSpPr>
        <p:spPr>
          <a:xfrm>
            <a:off x="529388" y="983626"/>
            <a:ext cx="8414085" cy="365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400"/>
              <a:t>&lt;Tunable early CU size decision for depth map intra coding in 3D-HEVC using unsupervised learning&gt;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Used an </a:t>
            </a:r>
            <a:r>
              <a:rPr lang="en-US" altLang="zh-TW" sz="1600" b="0">
                <a:solidFill>
                  <a:srgbClr val="FF0000"/>
                </a:solidFill>
              </a:rPr>
              <a:t>unsupervised learning method </a:t>
            </a:r>
            <a:r>
              <a:rPr lang="en-US" altLang="zh-TW" sz="1600" b="0"/>
              <a:t>to accelerate the CU partitioning process of depth maps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Three K-means clustering methods to determine 64x64, 32x32, 16x16 size CU</a:t>
            </a:r>
          </a:p>
          <a:p>
            <a:pPr>
              <a:lnSpc>
                <a:spcPct val="150000"/>
              </a:lnSpc>
              <a:buSzPct val="70000"/>
            </a:pPr>
            <a:endParaRPr lang="en-US" altLang="zh-TW" sz="1600" b="0"/>
          </a:p>
          <a:p>
            <a:pPr>
              <a:lnSpc>
                <a:spcPct val="150000"/>
              </a:lnSpc>
              <a:buSzPct val="70000"/>
            </a:pPr>
            <a:endParaRPr lang="en-US" altLang="zh-TW" sz="1600" b="0"/>
          </a:p>
          <a:p>
            <a:pPr>
              <a:lnSpc>
                <a:spcPct val="150000"/>
              </a:lnSpc>
              <a:buSzPct val="70000"/>
            </a:pPr>
            <a:endParaRPr lang="en-US" altLang="zh-TW" sz="1600" b="0"/>
          </a:p>
          <a:p>
            <a:pPr>
              <a:lnSpc>
                <a:spcPct val="150000"/>
              </a:lnSpc>
              <a:buSzPct val="70000"/>
            </a:pPr>
            <a:endParaRPr lang="en-US" altLang="zh-TW" sz="1600" b="0"/>
          </a:p>
          <a:p>
            <a:pPr>
              <a:lnSpc>
                <a:spcPct val="150000"/>
              </a:lnSpc>
              <a:buSzPct val="70000"/>
            </a:pPr>
            <a:r>
              <a:rPr lang="en-US" altLang="zh-TW" sz="1400"/>
              <a:t>&lt;A computation complexity reduction of the size decision algorithm in 3d-HEVC depth map intracoding&gt;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Calculate the sample of </a:t>
            </a:r>
            <a:r>
              <a:rPr lang="en-US" altLang="zh-TW" sz="1600" b="0">
                <a:solidFill>
                  <a:srgbClr val="FF0000"/>
                </a:solidFill>
              </a:rPr>
              <a:t>simplified mass center (ASMCV) </a:t>
            </a:r>
            <a:r>
              <a:rPr lang="en-US" altLang="zh-TW" sz="1600" b="0"/>
              <a:t>and the variance, and compare them with </a:t>
            </a:r>
            <a:r>
              <a:rPr lang="en-US" altLang="zh-TW" sz="1600" b="0">
                <a:solidFill>
                  <a:srgbClr val="FF0000"/>
                </a:solidFill>
              </a:rPr>
              <a:t>four thresholds to construct CU size decision model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AA3AA3-DDA4-07EE-1622-CE99A296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859" y="2286597"/>
            <a:ext cx="4597904" cy="13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Related Works </a:t>
            </a: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Approaches for 3D-HEVC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3" name="Google Shape;370;p30">
            <a:extLst>
              <a:ext uri="{FF2B5EF4-FFF2-40B4-BE49-F238E27FC236}">
                <a16:creationId xmlns:a16="http://schemas.microsoft.com/office/drawing/2014/main" id="{B98F25A2-436A-C1A9-AEB6-AD9ED8634524}"/>
              </a:ext>
            </a:extLst>
          </p:cNvPr>
          <p:cNvSpPr txBox="1">
            <a:spLocks/>
          </p:cNvSpPr>
          <p:nvPr/>
        </p:nvSpPr>
        <p:spPr>
          <a:xfrm>
            <a:off x="529388" y="967584"/>
            <a:ext cx="8414085" cy="357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400"/>
              <a:t>&lt;Fast partition algorithm in depth map intra coding unit based on multi-deep convolution neural network&gt;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Use </a:t>
            </a:r>
            <a:r>
              <a:rPr lang="en-US" altLang="zh-TW" sz="1600" b="0">
                <a:solidFill>
                  <a:srgbClr val="FF0000"/>
                </a:solidFill>
              </a:rPr>
              <a:t>deeplearning methods</a:t>
            </a:r>
            <a:r>
              <a:rPr lang="en-US" altLang="zh-TW" sz="1600" b="0"/>
              <a:t> to make decision of 3D-HEVC depth map CU quadtree partitioning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Create Multi Deep Convolutional Neural Network (MD-CNN)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Can </a:t>
            </a:r>
            <a:r>
              <a:rPr lang="en-US" altLang="zh-TW" sz="1600" b="0">
                <a:solidFill>
                  <a:srgbClr val="FF0000"/>
                </a:solidFill>
              </a:rPr>
              <a:t>directly predict</a:t>
            </a:r>
            <a:r>
              <a:rPr lang="en-US" altLang="zh-TW" sz="1600" b="0"/>
              <a:t> the partitioning mode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400"/>
              <a:t>&lt;Self-learning residual model for fast intra CU size decision in 3D-HEVC&gt;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Disguise the self-learning residual model as a binary classifier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Treats </a:t>
            </a:r>
            <a:r>
              <a:rPr lang="en-US" altLang="zh-TW" sz="1600" b="0">
                <a:solidFill>
                  <a:srgbClr val="FF0000"/>
                </a:solidFill>
              </a:rPr>
              <a:t>residual signals as features </a:t>
            </a:r>
            <a:r>
              <a:rPr lang="en-US" altLang="zh-TW" sz="1600" b="0"/>
              <a:t>of each CUs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400"/>
              <a:t>&lt;Sum-of-gradient based fast intra coding in 3D HEVC for depth map sequence (SOG-FDIC)&gt;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The division depth of coding units in flat regions in depth maps is not very deep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Use sum of gradient to calculate the flatness of CUs</a:t>
            </a:r>
          </a:p>
        </p:txBody>
      </p:sp>
    </p:spTree>
    <p:extLst>
      <p:ext uri="{BB962C8B-B14F-4D97-AF65-F5344CB8AC3E}">
        <p14:creationId xmlns:p14="http://schemas.microsoft.com/office/powerpoint/2010/main" val="170145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Related Works </a:t>
            </a: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Approaches for VVC 2D Video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3" name="Google Shape;370;p30">
            <a:extLst>
              <a:ext uri="{FF2B5EF4-FFF2-40B4-BE49-F238E27FC236}">
                <a16:creationId xmlns:a16="http://schemas.microsoft.com/office/drawing/2014/main" id="{B98F25A2-436A-C1A9-AEB6-AD9ED8634524}"/>
              </a:ext>
            </a:extLst>
          </p:cNvPr>
          <p:cNvSpPr txBox="1">
            <a:spLocks/>
          </p:cNvSpPr>
          <p:nvPr/>
        </p:nvSpPr>
        <p:spPr>
          <a:xfrm>
            <a:off x="529388" y="911437"/>
            <a:ext cx="8414085" cy="381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400"/>
              <a:t>&lt;Accelerating QTMT-based CU partition and intra mode decision for versatile video coding</a:t>
            </a:r>
            <a:r>
              <a:rPr lang="en-US" altLang="zh-TW" sz="900"/>
              <a:t>&gt;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Select three important features and trains </a:t>
            </a:r>
            <a:r>
              <a:rPr lang="en-US" altLang="zh-TW" sz="1600" b="0">
                <a:solidFill>
                  <a:srgbClr val="FF0000"/>
                </a:solidFill>
              </a:rPr>
              <a:t>five SVM models </a:t>
            </a:r>
            <a:r>
              <a:rPr lang="en-US" altLang="zh-TW" sz="1600" b="0"/>
              <a:t>for Cus of sizes from 8x16 to 32x32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Use </a:t>
            </a:r>
            <a:r>
              <a:rPr lang="en-US" altLang="zh-TW" sz="1600" b="0">
                <a:solidFill>
                  <a:srgbClr val="FF0000"/>
                </a:solidFill>
              </a:rPr>
              <a:t>Laplace operator </a:t>
            </a:r>
            <a:r>
              <a:rPr lang="en-US" altLang="zh-TW" sz="1600" b="0"/>
              <a:t>to determine the general direction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400"/>
              <a:t>&lt;A Fast Algorithm for Intra-Frame Versatile Vid eo Coding Based on Edge Features&gt;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600" b="0"/>
              <a:t>Divided CU in to two types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Complex region → Calculated edge feature value and compared with two thresholds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Simple region → Use the difference between division depth and division depth of adjacent CUs to determine the end of process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400"/>
              <a:t>&lt;Fast CU Partition Method Based on Extra Trees for VVC Intra Coding&gt;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Constructed two extra tree models to determine </a:t>
            </a:r>
            <a:r>
              <a:rPr lang="en-US" altLang="zh-TW" sz="1600" b="0">
                <a:solidFill>
                  <a:srgbClr val="FF0000"/>
                </a:solidFill>
              </a:rPr>
              <a:t>current direction of partition </a:t>
            </a:r>
            <a:r>
              <a:rPr lang="en-US" altLang="zh-TW" sz="1600" b="0"/>
              <a:t>and </a:t>
            </a:r>
            <a:r>
              <a:rPr lang="en-US" altLang="zh-TW" sz="1600" b="0">
                <a:solidFill>
                  <a:srgbClr val="FF0000"/>
                </a:solidFill>
              </a:rPr>
              <a:t>partition into binary tree or ternary tree</a:t>
            </a:r>
          </a:p>
          <a:p>
            <a:pPr>
              <a:lnSpc>
                <a:spcPct val="150000"/>
              </a:lnSpc>
              <a:buSzPct val="70000"/>
            </a:pPr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62177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Related Works </a:t>
            </a: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Approaches for VVC 2D Video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3" name="Google Shape;370;p30">
            <a:extLst>
              <a:ext uri="{FF2B5EF4-FFF2-40B4-BE49-F238E27FC236}">
                <a16:creationId xmlns:a16="http://schemas.microsoft.com/office/drawing/2014/main" id="{B98F25A2-436A-C1A9-AEB6-AD9ED8634524}"/>
              </a:ext>
            </a:extLst>
          </p:cNvPr>
          <p:cNvSpPr txBox="1">
            <a:spLocks/>
          </p:cNvSpPr>
          <p:nvPr/>
        </p:nvSpPr>
        <p:spPr>
          <a:xfrm>
            <a:off x="529388" y="951498"/>
            <a:ext cx="8414085" cy="224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400"/>
              <a:t>&lt;Unified Fast Partitioning Algorithm for Intra and Inter Predictions in Versatile Video Coding&gt;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Diminish the complexity of intra and inter frame prediction coding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400"/>
              <a:t>&lt;Fast multi type tree partitioning for versatile video coding using machine learning&gt;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Swift CU size decision strategy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/>
              <a:t>Construct a </a:t>
            </a:r>
            <a:r>
              <a:rPr lang="en-US" altLang="zh-TW" sz="1600" b="0">
                <a:solidFill>
                  <a:srgbClr val="FF0000"/>
                </a:solidFill>
              </a:rPr>
              <a:t>lightweight neural network (LNN) </a:t>
            </a:r>
            <a:r>
              <a:rPr lang="en-US" altLang="zh-TW" sz="1600" b="0"/>
              <a:t>model to determine whether the current CU needs ternary partition or bunary tree partition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4F4F39D-52F1-97F8-E8E1-F13685EACD42}"/>
              </a:ext>
            </a:extLst>
          </p:cNvPr>
          <p:cNvSpPr txBox="1"/>
          <p:nvPr/>
        </p:nvSpPr>
        <p:spPr>
          <a:xfrm>
            <a:off x="593558" y="3751787"/>
            <a:ext cx="795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/>
              <a:t>Threr are few papers on VVC 3D video in the field of scientific researt !</a:t>
            </a:r>
            <a:endParaRPr lang="zh-TW" altLang="en-US" sz="1800" b="1"/>
          </a:p>
        </p:txBody>
      </p:sp>
    </p:spTree>
    <p:extLst>
      <p:ext uri="{BB962C8B-B14F-4D97-AF65-F5344CB8AC3E}">
        <p14:creationId xmlns:p14="http://schemas.microsoft.com/office/powerpoint/2010/main" val="8023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Proposed Algorithm</a:t>
            </a:r>
            <a:endParaRPr lang="zh-TW" altLang="en-US" sz="18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4292D9-F8CC-BE9F-59FA-A17A954EE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7"/>
          <a:stretch/>
        </p:blipFill>
        <p:spPr>
          <a:xfrm>
            <a:off x="4744231" y="378797"/>
            <a:ext cx="3677875" cy="4422282"/>
          </a:xfrm>
          <a:prstGeom prst="snip1Rect">
            <a:avLst>
              <a:gd name="adj" fmla="val 24845"/>
            </a:avLst>
          </a:prstGeom>
          <a:ln>
            <a:noFill/>
          </a:ln>
        </p:spPr>
      </p:pic>
      <p:sp>
        <p:nvSpPr>
          <p:cNvPr id="9" name="Google Shape;370;p30">
            <a:extLst>
              <a:ext uri="{FF2B5EF4-FFF2-40B4-BE49-F238E27FC236}">
                <a16:creationId xmlns:a16="http://schemas.microsoft.com/office/drawing/2014/main" id="{FE96196E-C2C0-C497-CF16-8E040CB3D631}"/>
              </a:ext>
            </a:extLst>
          </p:cNvPr>
          <p:cNvSpPr txBox="1">
            <a:spLocks/>
          </p:cNvSpPr>
          <p:nvPr/>
        </p:nvSpPr>
        <p:spPr>
          <a:xfrm>
            <a:off x="529389" y="951497"/>
            <a:ext cx="4098759" cy="122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Classification: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400" b="0"/>
              <a:t>    Use gradient matrix and threshold to classify CU into three types, namely simple,fuzzy,complex.</a:t>
            </a:r>
          </a:p>
        </p:txBody>
      </p:sp>
      <p:sp>
        <p:nvSpPr>
          <p:cNvPr id="10" name="Google Shape;370;p30">
            <a:extLst>
              <a:ext uri="{FF2B5EF4-FFF2-40B4-BE49-F238E27FC236}">
                <a16:creationId xmlns:a16="http://schemas.microsoft.com/office/drawing/2014/main" id="{3D672C81-4669-6818-D9A1-D7A891E7E1F1}"/>
              </a:ext>
            </a:extLst>
          </p:cNvPr>
          <p:cNvSpPr txBox="1">
            <a:spLocks/>
          </p:cNvSpPr>
          <p:nvPr/>
        </p:nvSpPr>
        <p:spPr>
          <a:xfrm>
            <a:off x="633662" y="2454639"/>
            <a:ext cx="3593433" cy="222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600"/>
              <a:t>Simple CUs : 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200" b="0"/>
              <a:t>    terminated the process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600"/>
              <a:t>Fuzzy CUs : 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200" b="0"/>
              <a:t>    Perform RDO calculation, which is the origin process.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600"/>
              <a:t>Complex CUs :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     </a:t>
            </a:r>
            <a:r>
              <a:rPr lang="en-US" altLang="zh-TW" sz="1200" b="0"/>
              <a:t>Fed the Cus into subsequent CNN models. </a:t>
            </a:r>
          </a:p>
        </p:txBody>
      </p:sp>
    </p:spTree>
    <p:extLst>
      <p:ext uri="{BB962C8B-B14F-4D97-AF65-F5344CB8AC3E}">
        <p14:creationId xmlns:p14="http://schemas.microsoft.com/office/powerpoint/2010/main" val="299809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Proposed Algorithm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CU classification Model Based on Gradient Matrix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9" name="Google Shape;370;p30">
            <a:extLst>
              <a:ext uri="{FF2B5EF4-FFF2-40B4-BE49-F238E27FC236}">
                <a16:creationId xmlns:a16="http://schemas.microsoft.com/office/drawing/2014/main" id="{C36DE86E-663E-AC14-EF3E-B0A2572063D6}"/>
              </a:ext>
            </a:extLst>
          </p:cNvPr>
          <p:cNvSpPr txBox="1">
            <a:spLocks/>
          </p:cNvSpPr>
          <p:nvPr/>
        </p:nvSpPr>
        <p:spPr>
          <a:xfrm>
            <a:off x="4381389" y="1810630"/>
            <a:ext cx="4098759" cy="195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Gradient Matrix: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400" b="0"/>
              <a:t>    For every </a:t>
            </a:r>
            <a:r>
              <a:rPr lang="en-US" altLang="zh-TW" sz="1400" b="0">
                <a:solidFill>
                  <a:srgbClr val="FF0000"/>
                </a:solidFill>
              </a:rPr>
              <a:t>(H-2)x(W-2) non edge gray value </a:t>
            </a:r>
            <a:r>
              <a:rPr lang="en-US" altLang="zh-TW" sz="1400" b="0"/>
              <a:t>in depth map, form a matrix of 3x3 size with surrounding grayscale values.Each element in gradient matrix </a:t>
            </a:r>
            <a:r>
              <a:rPr lang="en-US" altLang="zh-TW" sz="1400" b="0">
                <a:solidFill>
                  <a:srgbClr val="FF0000"/>
                </a:solidFill>
              </a:rPr>
              <a:t>represents the texture complexity </a:t>
            </a:r>
            <a:r>
              <a:rPr lang="en-US" altLang="zh-TW" sz="1400" b="0"/>
              <a:t>of the local area.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98F861-9F20-4C65-8BA1-5D9349DB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12" y="1417020"/>
            <a:ext cx="1538709" cy="15419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272996-73F2-2FA0-82B2-C8B5BF6D3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38" y="3085932"/>
            <a:ext cx="2407943" cy="13791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13932D1-F760-9EA1-4605-7C44AD0E3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021" y="3775530"/>
            <a:ext cx="3699484" cy="3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Proposed Algorithm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CU classification Model Based on Gradient Matrix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D2EF3C-6C20-C597-6182-7B6E2C519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32" y="1403684"/>
            <a:ext cx="2994299" cy="3240062"/>
          </a:xfrm>
          <a:prstGeom prst="rect">
            <a:avLst/>
          </a:prstGeom>
        </p:spPr>
      </p:pic>
      <p:sp>
        <p:nvSpPr>
          <p:cNvPr id="4" name="Google Shape;370;p30">
            <a:extLst>
              <a:ext uri="{FF2B5EF4-FFF2-40B4-BE49-F238E27FC236}">
                <a16:creationId xmlns:a16="http://schemas.microsoft.com/office/drawing/2014/main" id="{2649FC7F-473B-8CB5-D7E7-3192E8F6A2AB}"/>
              </a:ext>
            </a:extLst>
          </p:cNvPr>
          <p:cNvSpPr txBox="1">
            <a:spLocks/>
          </p:cNvSpPr>
          <p:nvPr/>
        </p:nvSpPr>
        <p:spPr>
          <a:xfrm>
            <a:off x="4381389" y="1403684"/>
            <a:ext cx="4449790" cy="142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Result:</a:t>
            </a:r>
            <a:br>
              <a:rPr lang="en-US" altLang="zh-TW" sz="1800" b="0"/>
            </a:br>
            <a:r>
              <a:rPr lang="en-US" altLang="zh-TW" sz="1800" b="0"/>
              <a:t>Flat area → Most of the elements almost zero.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800" b="0"/>
              <a:t>Sharp area → Larger element value.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4CFD61F-F5E1-AD71-A0BA-3308B75AE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23715"/>
            <a:ext cx="3876573" cy="15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Proposed Algorithm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CU classification Model Based on Gradient Matrix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D6AAC3-E09E-5583-CBA8-C50CFF7F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2" y="2705727"/>
            <a:ext cx="3183419" cy="706679"/>
          </a:xfrm>
          <a:prstGeom prst="rect">
            <a:avLst/>
          </a:prstGeom>
        </p:spPr>
      </p:pic>
      <p:sp>
        <p:nvSpPr>
          <p:cNvPr id="7" name="Google Shape;370;p30">
            <a:extLst>
              <a:ext uri="{FF2B5EF4-FFF2-40B4-BE49-F238E27FC236}">
                <a16:creationId xmlns:a16="http://schemas.microsoft.com/office/drawing/2014/main" id="{1166658B-BB91-9E38-7982-78306D2A9E36}"/>
              </a:ext>
            </a:extLst>
          </p:cNvPr>
          <p:cNvSpPr txBox="1">
            <a:spLocks/>
          </p:cNvSpPr>
          <p:nvPr/>
        </p:nvSpPr>
        <p:spPr>
          <a:xfrm>
            <a:off x="4164821" y="2109564"/>
            <a:ext cx="4449790" cy="189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Texture Complexity (TC):</a:t>
            </a:r>
            <a:br>
              <a:rPr lang="en-US" altLang="zh-TW" sz="1800" b="0"/>
            </a:br>
            <a:r>
              <a:rPr lang="en-US" altLang="zh-TW" sz="1800" b="0"/>
              <a:t>Calculate the TC and comparing with the preset threshold, divide the CU into simple CU,fuzzy CU and complex CU.</a:t>
            </a:r>
          </a:p>
        </p:txBody>
      </p:sp>
    </p:spTree>
    <p:extLst>
      <p:ext uri="{BB962C8B-B14F-4D97-AF65-F5344CB8AC3E}">
        <p14:creationId xmlns:p14="http://schemas.microsoft.com/office/powerpoint/2010/main" val="20253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Proposed Algorithm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CU classification Model Based on Gradient Matrix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7" name="Google Shape;370;p30">
            <a:extLst>
              <a:ext uri="{FF2B5EF4-FFF2-40B4-BE49-F238E27FC236}">
                <a16:creationId xmlns:a16="http://schemas.microsoft.com/office/drawing/2014/main" id="{1166658B-BB91-9E38-7982-78306D2A9E36}"/>
              </a:ext>
            </a:extLst>
          </p:cNvPr>
          <p:cNvSpPr txBox="1">
            <a:spLocks/>
          </p:cNvSpPr>
          <p:nvPr/>
        </p:nvSpPr>
        <p:spPr>
          <a:xfrm>
            <a:off x="529389" y="2271951"/>
            <a:ext cx="8045116" cy="138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Use the method of training frames to dynamically adjust the threshold.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Define the first frame as the </a:t>
            </a:r>
            <a:r>
              <a:rPr lang="en-US" altLang="zh-TW" sz="1800" b="0">
                <a:solidFill>
                  <a:srgbClr val="FF0000"/>
                </a:solidFill>
              </a:rPr>
              <a:t>training frame</a:t>
            </a:r>
            <a:r>
              <a:rPr lang="en-US" altLang="zh-TW" sz="1800" b="0"/>
              <a:t>.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Obtain two ideal threshold T1 and T2 and </a:t>
            </a:r>
            <a:r>
              <a:rPr lang="en-US" altLang="zh-TW" sz="1800" b="0">
                <a:solidFill>
                  <a:srgbClr val="FF0000"/>
                </a:solidFill>
              </a:rPr>
              <a:t>updated every 30 frames</a:t>
            </a:r>
            <a:r>
              <a:rPr lang="en-US" altLang="zh-TW" sz="1800" b="0"/>
              <a:t>.</a:t>
            </a:r>
          </a:p>
          <a:p>
            <a:pPr>
              <a:lnSpc>
                <a:spcPct val="150000"/>
              </a:lnSpc>
              <a:buSzPct val="70000"/>
            </a:pPr>
            <a:endParaRPr lang="en-US" altLang="zh-TW" sz="1800" b="0"/>
          </a:p>
        </p:txBody>
      </p:sp>
      <p:sp>
        <p:nvSpPr>
          <p:cNvPr id="2" name="Google Shape;370;p30">
            <a:extLst>
              <a:ext uri="{FF2B5EF4-FFF2-40B4-BE49-F238E27FC236}">
                <a16:creationId xmlns:a16="http://schemas.microsoft.com/office/drawing/2014/main" id="{FCD64D56-3341-CE60-94CF-68ABB0C06221}"/>
              </a:ext>
            </a:extLst>
          </p:cNvPr>
          <p:cNvSpPr txBox="1">
            <a:spLocks/>
          </p:cNvSpPr>
          <p:nvPr/>
        </p:nvSpPr>
        <p:spPr>
          <a:xfrm>
            <a:off x="529389" y="1699251"/>
            <a:ext cx="44497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Threshold Setting:</a:t>
            </a:r>
            <a:br>
              <a:rPr lang="en-US" altLang="zh-TW" sz="1800" b="0"/>
            </a:br>
            <a:endParaRPr lang="en-US" altLang="zh-TW" sz="1800" b="0"/>
          </a:p>
        </p:txBody>
      </p:sp>
    </p:spTree>
    <p:extLst>
      <p:ext uri="{BB962C8B-B14F-4D97-AF65-F5344CB8AC3E}">
        <p14:creationId xmlns:p14="http://schemas.microsoft.com/office/powerpoint/2010/main" val="27317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E0510E5-6043-1A7E-EB86-4387929C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Abstract</a:t>
            </a:r>
            <a:endParaRPr lang="zh-TW" altLang="en-US"/>
          </a:p>
        </p:txBody>
      </p:sp>
      <p:sp>
        <p:nvSpPr>
          <p:cNvPr id="7" name="Google Shape;370;p30">
            <a:extLst>
              <a:ext uri="{FF2B5EF4-FFF2-40B4-BE49-F238E27FC236}">
                <a16:creationId xmlns:a16="http://schemas.microsoft.com/office/drawing/2014/main" id="{4669E456-73AB-669B-E503-EFC7C23A7687}"/>
              </a:ext>
            </a:extLst>
          </p:cNvPr>
          <p:cNvSpPr txBox="1">
            <a:spLocks/>
          </p:cNvSpPr>
          <p:nvPr/>
        </p:nvSpPr>
        <p:spPr>
          <a:xfrm>
            <a:off x="720000" y="884321"/>
            <a:ext cx="7894611" cy="380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>
                <a:solidFill>
                  <a:schemeClr val="tx1"/>
                </a:solidFill>
                <a:latin typeface="+mn-lt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altLang="zh-TW" sz="1600" b="0"/>
              <a:t>The demand for 3D videos is increasing, but the </a:t>
            </a:r>
            <a:r>
              <a:rPr lang="en-US" altLang="zh-TW" sz="1600" b="0">
                <a:solidFill>
                  <a:srgbClr val="FF0000"/>
                </a:solidFill>
              </a:rPr>
              <a:t>current 3D-HEVC standard is insufficient</a:t>
            </a:r>
            <a:r>
              <a:rPr lang="en-US" altLang="zh-TW" sz="1600" b="0"/>
              <a:t>. Although VVC offers better performance than HEVC, especially for depth maps, but current research on VVC has </a:t>
            </a:r>
            <a:r>
              <a:rPr lang="en-US" altLang="zh-TW" sz="1600" b="0">
                <a:solidFill>
                  <a:srgbClr val="FF0000"/>
                </a:solidFill>
              </a:rPr>
              <a:t>only been limited to textur video</a:t>
            </a:r>
            <a:r>
              <a:rPr lang="en-US" altLang="zh-TW" sz="1600" b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1600">
                <a:solidFill>
                  <a:schemeClr val="tx1"/>
                </a:solidFill>
                <a:latin typeface="+mn-lt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TW" sz="1600" b="0">
                <a:solidFill>
                  <a:schemeClr val="tx1"/>
                </a:solidFill>
                <a:latin typeface="+mn-lt"/>
              </a:rPr>
              <a:t>Proposes a fast VVC depth map coding method using texture features and deep learning.Use a </a:t>
            </a:r>
            <a:r>
              <a:rPr lang="en-US" altLang="zh-TW" sz="1600" b="0">
                <a:solidFill>
                  <a:srgbClr val="FF0000"/>
                </a:solidFill>
                <a:latin typeface="+mn-lt"/>
              </a:rPr>
              <a:t>gradient matrix</a:t>
            </a:r>
            <a:r>
              <a:rPr lang="en-US" altLang="zh-TW" sz="1600" b="0">
                <a:solidFill>
                  <a:schemeClr val="tx1"/>
                </a:solidFill>
                <a:latin typeface="+mn-lt"/>
              </a:rPr>
              <a:t> to classify Cus and use </a:t>
            </a:r>
            <a:r>
              <a:rPr lang="en-US" altLang="zh-TW" sz="1600" b="0">
                <a:solidFill>
                  <a:srgbClr val="FF0000"/>
                </a:solidFill>
                <a:latin typeface="+mn-lt"/>
              </a:rPr>
              <a:t>two adaptive CNNs </a:t>
            </a:r>
            <a:r>
              <a:rPr lang="en-US" altLang="zh-TW" sz="1600" b="0">
                <a:solidFill>
                  <a:schemeClr val="tx1"/>
                </a:solidFill>
                <a:latin typeface="+mn-lt"/>
              </a:rPr>
              <a:t>to do the partition.</a:t>
            </a:r>
          </a:p>
          <a:p>
            <a:pPr>
              <a:lnSpc>
                <a:spcPct val="150000"/>
              </a:lnSpc>
            </a:pPr>
            <a:r>
              <a:rPr lang="en-US" altLang="zh-TW" sz="1600">
                <a:solidFill>
                  <a:schemeClr val="tx1"/>
                </a:solidFill>
                <a:latin typeface="+mn-lt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altLang="zh-TW" sz="1600" b="0">
                <a:solidFill>
                  <a:schemeClr val="tx1"/>
                </a:solidFill>
                <a:latin typeface="+mn-lt"/>
              </a:rPr>
              <a:t>Reduces coding time by 45.35% ,while BDBR only increasing by 0.23%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Proposed Algorithm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Adaptive CNN Structure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6713314-3F58-607E-11D9-6E752DB6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219" y="513347"/>
            <a:ext cx="2306244" cy="41888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4627C18-9396-BFF2-C5E0-DE95602A7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01" y="2903497"/>
            <a:ext cx="3941292" cy="1605712"/>
          </a:xfrm>
          <a:prstGeom prst="rect">
            <a:avLst/>
          </a:prstGeom>
        </p:spPr>
      </p:pic>
      <p:sp>
        <p:nvSpPr>
          <p:cNvPr id="11" name="Google Shape;370;p30">
            <a:extLst>
              <a:ext uri="{FF2B5EF4-FFF2-40B4-BE49-F238E27FC236}">
                <a16:creationId xmlns:a16="http://schemas.microsoft.com/office/drawing/2014/main" id="{3B0D0244-64C9-5CE5-A666-5000917451BA}"/>
              </a:ext>
            </a:extLst>
          </p:cNvPr>
          <p:cNvSpPr txBox="1">
            <a:spLocks/>
          </p:cNvSpPr>
          <p:nvPr/>
        </p:nvSpPr>
        <p:spPr>
          <a:xfrm>
            <a:off x="863319" y="1346300"/>
            <a:ext cx="4292970" cy="138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 b="0"/>
              <a:t>Present a CNN network model with bariable pooling layer size to ensure that the final output feature map size is consistent.</a:t>
            </a:r>
          </a:p>
        </p:txBody>
      </p:sp>
    </p:spTree>
    <p:extLst>
      <p:ext uri="{BB962C8B-B14F-4D97-AF65-F5344CB8AC3E}">
        <p14:creationId xmlns:p14="http://schemas.microsoft.com/office/powerpoint/2010/main" val="24721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3978443" cy="572700"/>
          </a:xfrm>
        </p:spPr>
        <p:txBody>
          <a:bodyPr>
            <a:noAutofit/>
          </a:bodyPr>
          <a:lstStyle/>
          <a:p>
            <a:r>
              <a:rPr lang="en-US" altLang="zh-TW"/>
              <a:t>Proposed Algorithm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CNNs Training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11" name="Google Shape;370;p30">
            <a:extLst>
              <a:ext uri="{FF2B5EF4-FFF2-40B4-BE49-F238E27FC236}">
                <a16:creationId xmlns:a16="http://schemas.microsoft.com/office/drawing/2014/main" id="{3B0D0244-64C9-5CE5-A666-5000917451BA}"/>
              </a:ext>
            </a:extLst>
          </p:cNvPr>
          <p:cNvSpPr txBox="1">
            <a:spLocks/>
          </p:cNvSpPr>
          <p:nvPr/>
        </p:nvSpPr>
        <p:spPr>
          <a:xfrm>
            <a:off x="863319" y="1346301"/>
            <a:ext cx="7478576" cy="2223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In order to make two CNNs complement to each other.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800" b="0"/>
              <a:t>If the current CU is square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800" b="0"/>
              <a:t>	 → input into the first CNN model first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800" b="0"/>
              <a:t>If the prediction result is MT partition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800" b="0"/>
              <a:t>	 → input the residual block of the CU into the second CNN model</a:t>
            </a:r>
          </a:p>
        </p:txBody>
      </p:sp>
      <p:sp>
        <p:nvSpPr>
          <p:cNvPr id="2" name="Google Shape;370;p30">
            <a:extLst>
              <a:ext uri="{FF2B5EF4-FFF2-40B4-BE49-F238E27FC236}">
                <a16:creationId xmlns:a16="http://schemas.microsoft.com/office/drawing/2014/main" id="{90484640-E02F-3AA0-8016-2B0F7CD677E8}"/>
              </a:ext>
            </a:extLst>
          </p:cNvPr>
          <p:cNvSpPr txBox="1">
            <a:spLocks/>
          </p:cNvSpPr>
          <p:nvPr/>
        </p:nvSpPr>
        <p:spPr>
          <a:xfrm>
            <a:off x="648228" y="3569369"/>
            <a:ext cx="7719207" cy="72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Square CUs must be filtered by the first CNN model before second CNN model.</a:t>
            </a:r>
          </a:p>
        </p:txBody>
      </p:sp>
    </p:spTree>
    <p:extLst>
      <p:ext uri="{BB962C8B-B14F-4D97-AF65-F5344CB8AC3E}">
        <p14:creationId xmlns:p14="http://schemas.microsoft.com/office/powerpoint/2010/main" val="21305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3978443" cy="572700"/>
          </a:xfrm>
        </p:spPr>
        <p:txBody>
          <a:bodyPr>
            <a:noAutofit/>
          </a:bodyPr>
          <a:lstStyle/>
          <a:p>
            <a:r>
              <a:rPr lang="en-US" altLang="zh-TW"/>
              <a:t>Proposed Algorithm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CNNs Training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11" name="Google Shape;370;p30">
            <a:extLst>
              <a:ext uri="{FF2B5EF4-FFF2-40B4-BE49-F238E27FC236}">
                <a16:creationId xmlns:a16="http://schemas.microsoft.com/office/drawing/2014/main" id="{3B0D0244-64C9-5CE5-A666-5000917451BA}"/>
              </a:ext>
            </a:extLst>
          </p:cNvPr>
          <p:cNvSpPr txBox="1">
            <a:spLocks/>
          </p:cNvSpPr>
          <p:nvPr/>
        </p:nvSpPr>
        <p:spPr>
          <a:xfrm>
            <a:off x="799150" y="1999049"/>
            <a:ext cx="19440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Loss function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91B7DB-1169-D208-3892-47A6CCA0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807" y="1999048"/>
            <a:ext cx="3863821" cy="572701"/>
          </a:xfrm>
          <a:prstGeom prst="rect">
            <a:avLst/>
          </a:prstGeom>
        </p:spPr>
      </p:pic>
      <p:sp>
        <p:nvSpPr>
          <p:cNvPr id="5" name="Google Shape;370;p30">
            <a:extLst>
              <a:ext uri="{FF2B5EF4-FFF2-40B4-BE49-F238E27FC236}">
                <a16:creationId xmlns:a16="http://schemas.microsoft.com/office/drawing/2014/main" id="{55FDF843-3F2D-FC73-25D4-2B285E6963C1}"/>
              </a:ext>
            </a:extLst>
          </p:cNvPr>
          <p:cNvSpPr txBox="1">
            <a:spLocks/>
          </p:cNvSpPr>
          <p:nvPr/>
        </p:nvSpPr>
        <p:spPr>
          <a:xfrm>
            <a:off x="799151" y="1426348"/>
            <a:ext cx="268198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Optimization algorithm</a:t>
            </a:r>
          </a:p>
        </p:txBody>
      </p:sp>
      <p:sp>
        <p:nvSpPr>
          <p:cNvPr id="8" name="Google Shape;370;p30">
            <a:extLst>
              <a:ext uri="{FF2B5EF4-FFF2-40B4-BE49-F238E27FC236}">
                <a16:creationId xmlns:a16="http://schemas.microsoft.com/office/drawing/2014/main" id="{C5036DA6-7AA1-0D32-6C22-28D84E640DDD}"/>
              </a:ext>
            </a:extLst>
          </p:cNvPr>
          <p:cNvSpPr txBox="1">
            <a:spLocks/>
          </p:cNvSpPr>
          <p:nvPr/>
        </p:nvSpPr>
        <p:spPr>
          <a:xfrm>
            <a:off x="3737806" y="1426348"/>
            <a:ext cx="45639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Stochastic Gradient Descent(SDG) algorithm</a:t>
            </a:r>
          </a:p>
        </p:txBody>
      </p:sp>
      <p:sp>
        <p:nvSpPr>
          <p:cNvPr id="9" name="Google Shape;370;p30">
            <a:extLst>
              <a:ext uri="{FF2B5EF4-FFF2-40B4-BE49-F238E27FC236}">
                <a16:creationId xmlns:a16="http://schemas.microsoft.com/office/drawing/2014/main" id="{374BBF81-9B1D-9C46-44BC-97529EA76E2E}"/>
              </a:ext>
            </a:extLst>
          </p:cNvPr>
          <p:cNvSpPr txBox="1">
            <a:spLocks/>
          </p:cNvSpPr>
          <p:nvPr/>
        </p:nvSpPr>
        <p:spPr>
          <a:xfrm>
            <a:off x="799151" y="3344625"/>
            <a:ext cx="19440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Training Data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3B9199E-E08D-553E-B7A4-6B7B96BEE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806" y="2760249"/>
            <a:ext cx="3560169" cy="174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A77A990C-CAC6-13CA-2155-EEEDA035718C}"/>
              </a:ext>
            </a:extLst>
          </p:cNvPr>
          <p:cNvGrpSpPr/>
          <p:nvPr/>
        </p:nvGrpSpPr>
        <p:grpSpPr>
          <a:xfrm>
            <a:off x="708386" y="1522600"/>
            <a:ext cx="7727228" cy="2290800"/>
            <a:chOff x="799151" y="1426348"/>
            <a:chExt cx="7727228" cy="2290800"/>
          </a:xfrm>
        </p:grpSpPr>
        <p:sp>
          <p:nvSpPr>
            <p:cNvPr id="10" name="Google Shape;370;p30">
              <a:extLst>
                <a:ext uri="{FF2B5EF4-FFF2-40B4-BE49-F238E27FC236}">
                  <a16:creationId xmlns:a16="http://schemas.microsoft.com/office/drawing/2014/main" id="{19BF0ABE-35DF-2497-D56B-55837B648E89}"/>
                </a:ext>
              </a:extLst>
            </p:cNvPr>
            <p:cNvSpPr txBox="1">
              <a:spLocks/>
            </p:cNvSpPr>
            <p:nvPr/>
          </p:nvSpPr>
          <p:spPr>
            <a:xfrm>
              <a:off x="799151" y="1426348"/>
              <a:ext cx="2681986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9pPr>
            </a:lstStyle>
            <a:p>
              <a:pPr marL="285750" indent="-285750">
                <a:lnSpc>
                  <a:spcPct val="15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en-US" altLang="zh-TW" sz="1800"/>
                <a:t>CPU</a:t>
              </a:r>
            </a:p>
          </p:txBody>
        </p:sp>
        <p:sp>
          <p:nvSpPr>
            <p:cNvPr id="13" name="Google Shape;370;p30">
              <a:extLst>
                <a:ext uri="{FF2B5EF4-FFF2-40B4-BE49-F238E27FC236}">
                  <a16:creationId xmlns:a16="http://schemas.microsoft.com/office/drawing/2014/main" id="{4784EF99-C4E7-EBA1-FBDF-DACB90136E1C}"/>
                </a:ext>
              </a:extLst>
            </p:cNvPr>
            <p:cNvSpPr txBox="1">
              <a:spLocks/>
            </p:cNvSpPr>
            <p:nvPr/>
          </p:nvSpPr>
          <p:spPr>
            <a:xfrm>
              <a:off x="3737806" y="1426348"/>
              <a:ext cx="4563981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9pPr>
            </a:lstStyle>
            <a:p>
              <a:pPr>
                <a:lnSpc>
                  <a:spcPct val="150000"/>
                </a:lnSpc>
                <a:buSzPct val="70000"/>
              </a:pPr>
              <a:r>
                <a:rPr lang="en-US" altLang="zh-TW" sz="1800" b="0"/>
                <a:t>Intel (R) Core (TM) i7-10700 K , RAM 32 GB</a:t>
              </a:r>
            </a:p>
          </p:txBody>
        </p:sp>
        <p:sp>
          <p:nvSpPr>
            <p:cNvPr id="14" name="Google Shape;370;p30">
              <a:extLst>
                <a:ext uri="{FF2B5EF4-FFF2-40B4-BE49-F238E27FC236}">
                  <a16:creationId xmlns:a16="http://schemas.microsoft.com/office/drawing/2014/main" id="{167245FC-3688-6805-26CA-F2C088B991CA}"/>
                </a:ext>
              </a:extLst>
            </p:cNvPr>
            <p:cNvSpPr txBox="1">
              <a:spLocks/>
            </p:cNvSpPr>
            <p:nvPr/>
          </p:nvSpPr>
          <p:spPr>
            <a:xfrm>
              <a:off x="799151" y="1999048"/>
              <a:ext cx="2681986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9pPr>
            </a:lstStyle>
            <a:p>
              <a:pPr marL="285750" indent="-285750">
                <a:lnSpc>
                  <a:spcPct val="15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en-US" altLang="zh-TW" sz="1800"/>
                <a:t>GPU</a:t>
              </a:r>
            </a:p>
          </p:txBody>
        </p:sp>
        <p:sp>
          <p:nvSpPr>
            <p:cNvPr id="15" name="Google Shape;370;p30">
              <a:extLst>
                <a:ext uri="{FF2B5EF4-FFF2-40B4-BE49-F238E27FC236}">
                  <a16:creationId xmlns:a16="http://schemas.microsoft.com/office/drawing/2014/main" id="{8E409672-E236-1DAC-71FD-B1FBDB898828}"/>
                </a:ext>
              </a:extLst>
            </p:cNvPr>
            <p:cNvSpPr txBox="1">
              <a:spLocks/>
            </p:cNvSpPr>
            <p:nvPr/>
          </p:nvSpPr>
          <p:spPr>
            <a:xfrm>
              <a:off x="3737806" y="1999048"/>
              <a:ext cx="4563981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9pPr>
            </a:lstStyle>
            <a:p>
              <a:pPr>
                <a:lnSpc>
                  <a:spcPct val="150000"/>
                </a:lnSpc>
                <a:buSzPct val="70000"/>
              </a:pPr>
              <a:r>
                <a:rPr lang="en-US" altLang="zh-TW" sz="1800" b="0"/>
                <a:t>RTX 3070</a:t>
              </a:r>
            </a:p>
          </p:txBody>
        </p:sp>
        <p:sp>
          <p:nvSpPr>
            <p:cNvPr id="16" name="Google Shape;370;p30">
              <a:extLst>
                <a:ext uri="{FF2B5EF4-FFF2-40B4-BE49-F238E27FC236}">
                  <a16:creationId xmlns:a16="http://schemas.microsoft.com/office/drawing/2014/main" id="{16AF5887-E3AF-1802-F51E-D35D13E77A07}"/>
                </a:ext>
              </a:extLst>
            </p:cNvPr>
            <p:cNvSpPr txBox="1">
              <a:spLocks/>
            </p:cNvSpPr>
            <p:nvPr/>
          </p:nvSpPr>
          <p:spPr>
            <a:xfrm>
              <a:off x="799151" y="2571748"/>
              <a:ext cx="2681986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9pPr>
            </a:lstStyle>
            <a:p>
              <a:pPr marL="285750" indent="-285750">
                <a:lnSpc>
                  <a:spcPct val="15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en-US" altLang="zh-TW" sz="1800"/>
                <a:t>Original Encoder</a:t>
              </a:r>
            </a:p>
          </p:txBody>
        </p:sp>
        <p:sp>
          <p:nvSpPr>
            <p:cNvPr id="17" name="Google Shape;370;p30">
              <a:extLst>
                <a:ext uri="{FF2B5EF4-FFF2-40B4-BE49-F238E27FC236}">
                  <a16:creationId xmlns:a16="http://schemas.microsoft.com/office/drawing/2014/main" id="{3BCF3CC5-B588-5751-F147-75B48426950D}"/>
                </a:ext>
              </a:extLst>
            </p:cNvPr>
            <p:cNvSpPr txBox="1">
              <a:spLocks/>
            </p:cNvSpPr>
            <p:nvPr/>
          </p:nvSpPr>
          <p:spPr>
            <a:xfrm>
              <a:off x="3737806" y="2571748"/>
              <a:ext cx="4563981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9pPr>
            </a:lstStyle>
            <a:p>
              <a:pPr>
                <a:lnSpc>
                  <a:spcPct val="150000"/>
                </a:lnSpc>
                <a:buSzPct val="70000"/>
              </a:pPr>
              <a:r>
                <a:rPr lang="en-US" altLang="zh-TW" sz="1800" b="0"/>
                <a:t>VTM 10.0</a:t>
              </a:r>
            </a:p>
          </p:txBody>
        </p:sp>
        <p:sp>
          <p:nvSpPr>
            <p:cNvPr id="20" name="Google Shape;370;p30">
              <a:extLst>
                <a:ext uri="{FF2B5EF4-FFF2-40B4-BE49-F238E27FC236}">
                  <a16:creationId xmlns:a16="http://schemas.microsoft.com/office/drawing/2014/main" id="{288A80D6-9416-C981-2196-9B151FAA6E2E}"/>
                </a:ext>
              </a:extLst>
            </p:cNvPr>
            <p:cNvSpPr txBox="1">
              <a:spLocks/>
            </p:cNvSpPr>
            <p:nvPr/>
          </p:nvSpPr>
          <p:spPr>
            <a:xfrm>
              <a:off x="799151" y="3144448"/>
              <a:ext cx="2681986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9pPr>
            </a:lstStyle>
            <a:p>
              <a:pPr marL="285750" indent="-285750">
                <a:lnSpc>
                  <a:spcPct val="15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en-US" altLang="zh-TW" sz="1800"/>
                <a:t>Encoding configuration</a:t>
              </a:r>
            </a:p>
          </p:txBody>
        </p:sp>
        <p:sp>
          <p:nvSpPr>
            <p:cNvPr id="21" name="Google Shape;370;p30">
              <a:extLst>
                <a:ext uri="{FF2B5EF4-FFF2-40B4-BE49-F238E27FC236}">
                  <a16:creationId xmlns:a16="http://schemas.microsoft.com/office/drawing/2014/main" id="{E15AE82E-FAD4-6311-4A50-A835AB729DBE}"/>
                </a:ext>
              </a:extLst>
            </p:cNvPr>
            <p:cNvSpPr txBox="1">
              <a:spLocks/>
            </p:cNvSpPr>
            <p:nvPr/>
          </p:nvSpPr>
          <p:spPr>
            <a:xfrm>
              <a:off x="3737806" y="3144448"/>
              <a:ext cx="478857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Syne"/>
                <a:buNone/>
                <a:defRPr sz="3500" b="1" i="0" u="none" strike="noStrike" cap="none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defRPr>
              </a:lvl9pPr>
            </a:lstStyle>
            <a:p>
              <a:pPr>
                <a:lnSpc>
                  <a:spcPct val="150000"/>
                </a:lnSpc>
                <a:buSzPct val="70000"/>
              </a:pPr>
              <a:r>
                <a:rPr lang="en-US" altLang="zh-TW" sz="1800" b="0"/>
                <a:t>All intra and QP (depth) set to 34, 39, 42, and 45</a:t>
              </a:r>
            </a:p>
          </p:txBody>
        </p:sp>
      </p:grpSp>
      <p:sp>
        <p:nvSpPr>
          <p:cNvPr id="25" name="標題 5">
            <a:extLst>
              <a:ext uri="{FF2B5EF4-FFF2-40B4-BE49-F238E27FC236}">
                <a16:creationId xmlns:a16="http://schemas.microsoft.com/office/drawing/2014/main" id="{1DCDA4D2-31D9-20E2-37D1-C902AB9F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4170948" cy="572700"/>
          </a:xfrm>
        </p:spPr>
        <p:txBody>
          <a:bodyPr>
            <a:noAutofit/>
          </a:bodyPr>
          <a:lstStyle/>
          <a:p>
            <a:r>
              <a:rPr lang="en-US" altLang="zh-TW"/>
              <a:t>Experimental Results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Environment Setting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08628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4170948" cy="572700"/>
          </a:xfrm>
        </p:spPr>
        <p:txBody>
          <a:bodyPr>
            <a:noAutofit/>
          </a:bodyPr>
          <a:lstStyle/>
          <a:p>
            <a:r>
              <a:rPr lang="en-US" altLang="zh-TW"/>
              <a:t>Experimental Results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Performance metircs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2" name="Google Shape;370;p30">
            <a:extLst>
              <a:ext uri="{FF2B5EF4-FFF2-40B4-BE49-F238E27FC236}">
                <a16:creationId xmlns:a16="http://schemas.microsoft.com/office/drawing/2014/main" id="{579577AF-9729-82FB-730C-C923EAA7AC1D}"/>
              </a:ext>
            </a:extLst>
          </p:cNvPr>
          <p:cNvSpPr txBox="1">
            <a:spLocks/>
          </p:cNvSpPr>
          <p:nvPr/>
        </p:nvSpPr>
        <p:spPr>
          <a:xfrm>
            <a:off x="529389" y="1206154"/>
            <a:ext cx="44497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Bjøntegaard delta bit rate (BDBR)</a:t>
            </a:r>
            <a:br>
              <a:rPr lang="en-US" altLang="zh-TW" sz="1800" b="0"/>
            </a:br>
            <a:endParaRPr lang="en-US" altLang="zh-TW" sz="1800" b="0"/>
          </a:p>
        </p:txBody>
      </p:sp>
      <p:sp>
        <p:nvSpPr>
          <p:cNvPr id="3" name="Google Shape;370;p30">
            <a:extLst>
              <a:ext uri="{FF2B5EF4-FFF2-40B4-BE49-F238E27FC236}">
                <a16:creationId xmlns:a16="http://schemas.microsoft.com/office/drawing/2014/main" id="{4C0A1AF6-3B14-A0A8-09BE-E184A8C4840B}"/>
              </a:ext>
            </a:extLst>
          </p:cNvPr>
          <p:cNvSpPr txBox="1">
            <a:spLocks/>
          </p:cNvSpPr>
          <p:nvPr/>
        </p:nvSpPr>
        <p:spPr>
          <a:xfrm>
            <a:off x="529389" y="1635979"/>
            <a:ext cx="8045116" cy="138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Represent the </a:t>
            </a:r>
            <a:r>
              <a:rPr lang="en-US" altLang="zh-TW" sz="1800" b="0">
                <a:solidFill>
                  <a:srgbClr val="FF0000"/>
                </a:solidFill>
              </a:rPr>
              <a:t>rate savings </a:t>
            </a:r>
            <a:r>
              <a:rPr lang="en-US" altLang="zh-TW" sz="1800" b="0"/>
              <a:t>under a certain objective encoding quality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Negative value → Improvement in encoding performance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Positive value → A loss in encoding quality</a:t>
            </a:r>
          </a:p>
        </p:txBody>
      </p:sp>
      <p:sp>
        <p:nvSpPr>
          <p:cNvPr id="5" name="Google Shape;370;p30">
            <a:extLst>
              <a:ext uri="{FF2B5EF4-FFF2-40B4-BE49-F238E27FC236}">
                <a16:creationId xmlns:a16="http://schemas.microsoft.com/office/drawing/2014/main" id="{617CD3C6-848D-FB51-83D7-D55303AC51F5}"/>
              </a:ext>
            </a:extLst>
          </p:cNvPr>
          <p:cNvSpPr txBox="1">
            <a:spLocks/>
          </p:cNvSpPr>
          <p:nvPr/>
        </p:nvSpPr>
        <p:spPr>
          <a:xfrm>
            <a:off x="529389" y="2949229"/>
            <a:ext cx="44497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Time Reduction (TR)</a:t>
            </a:r>
            <a:br>
              <a:rPr lang="en-US" altLang="zh-TW" sz="1800" b="0"/>
            </a:br>
            <a:endParaRPr lang="en-US" altLang="zh-TW" sz="1800" b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CD65B6C-C56D-D633-AC94-B34FE98D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403" y="3657535"/>
            <a:ext cx="2290697" cy="8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4170948" cy="572700"/>
          </a:xfrm>
        </p:spPr>
        <p:txBody>
          <a:bodyPr>
            <a:noAutofit/>
          </a:bodyPr>
          <a:lstStyle/>
          <a:p>
            <a:r>
              <a:rPr lang="en-US" altLang="zh-TW"/>
              <a:t>Experimental Results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Algorithm performance analysis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79932E-0D15-D60B-73F4-F58FD6E64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1818992"/>
            <a:ext cx="3499686" cy="2428587"/>
          </a:xfrm>
          <a:prstGeom prst="rect">
            <a:avLst/>
          </a:prstGeom>
        </p:spPr>
      </p:pic>
      <p:sp>
        <p:nvSpPr>
          <p:cNvPr id="8" name="Google Shape;370;p30">
            <a:extLst>
              <a:ext uri="{FF2B5EF4-FFF2-40B4-BE49-F238E27FC236}">
                <a16:creationId xmlns:a16="http://schemas.microsoft.com/office/drawing/2014/main" id="{49421AB7-51FF-B651-F0BD-DED380BEC67F}"/>
              </a:ext>
            </a:extLst>
          </p:cNvPr>
          <p:cNvSpPr txBox="1">
            <a:spLocks/>
          </p:cNvSpPr>
          <p:nvPr/>
        </p:nvSpPr>
        <p:spPr>
          <a:xfrm>
            <a:off x="4029075" y="1209392"/>
            <a:ext cx="4585536" cy="355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Exam their performance when acting </a:t>
            </a:r>
            <a:r>
              <a:rPr lang="en-US" altLang="zh-TW" sz="1800" b="0">
                <a:solidFill>
                  <a:srgbClr val="FF0000"/>
                </a:solidFill>
              </a:rPr>
              <a:t>alone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Both of the proposed sub algorithm can </a:t>
            </a:r>
            <a:r>
              <a:rPr lang="en-US" altLang="zh-TW" sz="1800" b="0">
                <a:solidFill>
                  <a:srgbClr val="FF0000"/>
                </a:solidFill>
              </a:rPr>
              <a:t>diminish the complicacy </a:t>
            </a:r>
            <a:r>
              <a:rPr lang="en-US" altLang="zh-TW" sz="1800" b="0"/>
              <a:t>of depth map encoding and maintain </a:t>
            </a:r>
            <a:r>
              <a:rPr lang="en-US" altLang="zh-TW" sz="1800" b="0">
                <a:solidFill>
                  <a:srgbClr val="FF0000"/>
                </a:solidFill>
              </a:rPr>
              <a:t>almost no loss </a:t>
            </a:r>
            <a:r>
              <a:rPr lang="en-US" altLang="zh-TW" sz="1800" b="0"/>
              <a:t>of encoding quality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800" b="0"/>
              <a:t>The video sequence of Poznan_street has a </a:t>
            </a:r>
            <a:r>
              <a:rPr lang="en-US" altLang="zh-TW" sz="1800" b="0">
                <a:solidFill>
                  <a:srgbClr val="FF0000"/>
                </a:solidFill>
              </a:rPr>
              <a:t>large flat area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800" b="0"/>
              <a:t>     →Best performance in first sub algorithm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endParaRPr lang="en-US" altLang="zh-TW" sz="1800" b="0"/>
          </a:p>
        </p:txBody>
      </p:sp>
    </p:spTree>
    <p:extLst>
      <p:ext uri="{BB962C8B-B14F-4D97-AF65-F5344CB8AC3E}">
        <p14:creationId xmlns:p14="http://schemas.microsoft.com/office/powerpoint/2010/main" val="37258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4170948" cy="572700"/>
          </a:xfrm>
        </p:spPr>
        <p:txBody>
          <a:bodyPr>
            <a:noAutofit/>
          </a:bodyPr>
          <a:lstStyle/>
          <a:p>
            <a:r>
              <a:rPr lang="en-US" altLang="zh-TW"/>
              <a:t>Experimental Results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Performance Comparison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41612C-83CE-ADF0-A48A-E47D0912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14" y="1459462"/>
            <a:ext cx="7282972" cy="2586261"/>
          </a:xfrm>
          <a:prstGeom prst="rect">
            <a:avLst/>
          </a:prstGeom>
        </p:spPr>
      </p:pic>
      <p:sp>
        <p:nvSpPr>
          <p:cNvPr id="5" name="Google Shape;370;p30">
            <a:extLst>
              <a:ext uri="{FF2B5EF4-FFF2-40B4-BE49-F238E27FC236}">
                <a16:creationId xmlns:a16="http://schemas.microsoft.com/office/drawing/2014/main" id="{1B162C2F-4754-8284-953B-99EB33EE1634}"/>
              </a:ext>
            </a:extLst>
          </p:cNvPr>
          <p:cNvSpPr txBox="1">
            <a:spLocks/>
          </p:cNvSpPr>
          <p:nvPr/>
        </p:nvSpPr>
        <p:spPr>
          <a:xfrm>
            <a:off x="2418346" y="4045723"/>
            <a:ext cx="45639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/>
              <a:t>Diminish coding time by 7.95% on average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96C3233-AF1C-D25C-9820-3F60BADC76EE}"/>
              </a:ext>
            </a:extLst>
          </p:cNvPr>
          <p:cNvSpPr/>
          <p:nvPr/>
        </p:nvSpPr>
        <p:spPr>
          <a:xfrm>
            <a:off x="7451594" y="3762375"/>
            <a:ext cx="688736" cy="2833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7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4170948" cy="572700"/>
          </a:xfrm>
        </p:spPr>
        <p:txBody>
          <a:bodyPr>
            <a:noAutofit/>
          </a:bodyPr>
          <a:lstStyle/>
          <a:p>
            <a:r>
              <a:rPr lang="en-US" altLang="zh-TW"/>
              <a:t>Experimental Results</a:t>
            </a:r>
            <a:br>
              <a:rPr lang="en-US" altLang="zh-TW"/>
            </a:b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Performance Comparison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7AA6A8-3B3D-F7DC-B039-D50A3910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658535"/>
            <a:ext cx="7658100" cy="23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Conclusion</a:t>
            </a:r>
            <a:endParaRPr lang="zh-TW" altLang="en-US" sz="1800"/>
          </a:p>
        </p:txBody>
      </p:sp>
      <p:sp>
        <p:nvSpPr>
          <p:cNvPr id="3" name="Google Shape;370;p30">
            <a:extLst>
              <a:ext uri="{FF2B5EF4-FFF2-40B4-BE49-F238E27FC236}">
                <a16:creationId xmlns:a16="http://schemas.microsoft.com/office/drawing/2014/main" id="{B98F25A2-436A-C1A9-AEB6-AD9ED8634524}"/>
              </a:ext>
            </a:extLst>
          </p:cNvPr>
          <p:cNvSpPr txBox="1">
            <a:spLocks/>
          </p:cNvSpPr>
          <p:nvPr/>
        </p:nvSpPr>
        <p:spPr>
          <a:xfrm>
            <a:off x="364957" y="1451309"/>
            <a:ext cx="8414085" cy="224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50000"/>
              </a:lnSpc>
              <a:buClr>
                <a:schemeClr val="dk1"/>
              </a:buClr>
              <a:buSzPct val="70000"/>
              <a:buFont typeface="Arial" panose="020B0604020202020204" pitchFamily="34" charset="0"/>
              <a:buChar char="•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</a:defRPr>
            </a:lvl1pPr>
            <a:lvl2pPr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</a:defRPr>
            </a:lvl2pPr>
            <a:lvl3pPr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</a:defRPr>
            </a:lvl3pPr>
            <a:lvl4pPr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</a:defRPr>
            </a:lvl4pPr>
            <a:lvl5pPr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</a:defRPr>
            </a:lvl5pPr>
            <a:lvl6pPr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</a:defRPr>
            </a:lvl6pPr>
            <a:lvl7pPr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</a:defRPr>
            </a:lvl7pPr>
            <a:lvl8pPr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</a:defRPr>
            </a:lvl8pPr>
            <a:lvl9pPr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</a:defRPr>
            </a:lvl9pPr>
          </a:lstStyle>
          <a:p>
            <a:r>
              <a:rPr lang="en-US" altLang="zh-TW"/>
              <a:t>Provide a method to reduce the complexity of intra frame coding unit partitioning in VVC 3D</a:t>
            </a:r>
          </a:p>
          <a:p>
            <a:r>
              <a:rPr lang="en-US" altLang="zh-TW"/>
              <a:t>Result indicate that the proposed solution can diminish encoding time by 45.35%, while BDBR only increases by 0.23 %</a:t>
            </a:r>
          </a:p>
          <a:p>
            <a:r>
              <a:rPr lang="en-US" altLang="zh-TW"/>
              <a:t>Contributed to 3D video encoding and accelerated its application speed in real life</a:t>
            </a:r>
          </a:p>
        </p:txBody>
      </p:sp>
    </p:spTree>
    <p:extLst>
      <p:ext uri="{BB962C8B-B14F-4D97-AF65-F5344CB8AC3E}">
        <p14:creationId xmlns:p14="http://schemas.microsoft.com/office/powerpoint/2010/main" val="28202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xfrm>
            <a:off x="674725" y="2094600"/>
            <a:ext cx="7805318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+mn-lt"/>
              </a:rPr>
              <a:t>Thank you</a:t>
            </a:r>
            <a:endParaRPr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933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70;p30">
            <a:extLst>
              <a:ext uri="{FF2B5EF4-FFF2-40B4-BE49-F238E27FC236}">
                <a16:creationId xmlns:a16="http://schemas.microsoft.com/office/drawing/2014/main" id="{077C58A6-7303-81F6-71EE-05D17BCB669E}"/>
              </a:ext>
            </a:extLst>
          </p:cNvPr>
          <p:cNvSpPr txBox="1">
            <a:spLocks/>
          </p:cNvSpPr>
          <p:nvPr/>
        </p:nvSpPr>
        <p:spPr>
          <a:xfrm>
            <a:off x="720000" y="1110604"/>
            <a:ext cx="3580757" cy="292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 b="0">
                <a:solidFill>
                  <a:schemeClr val="tx1"/>
                </a:solidFill>
                <a:latin typeface="+mn-lt"/>
              </a:rPr>
              <a:t>Introduction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 b="0">
                <a:solidFill>
                  <a:schemeClr val="tx1"/>
                </a:solidFill>
                <a:latin typeface="+mn-lt"/>
              </a:rPr>
              <a:t>Related Works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 b="0">
                <a:solidFill>
                  <a:schemeClr val="tx1"/>
                </a:solidFill>
                <a:latin typeface="+mn-lt"/>
              </a:rPr>
              <a:t>Proposed Algorithm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 b="0">
                <a:solidFill>
                  <a:schemeClr val="tx1"/>
                </a:solidFill>
                <a:latin typeface="+mn-lt"/>
              </a:rPr>
              <a:t>Experimental Result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 b="0">
                <a:solidFill>
                  <a:schemeClr val="tx1"/>
                </a:solidFill>
                <a:latin typeface="+mn-lt"/>
              </a:rPr>
              <a:t>Conclusion</a:t>
            </a:r>
          </a:p>
        </p:txBody>
      </p:sp>
      <p:sp>
        <p:nvSpPr>
          <p:cNvPr id="5" name="標題 5">
            <a:extLst>
              <a:ext uri="{FF2B5EF4-FFF2-40B4-BE49-F238E27FC236}">
                <a16:creationId xmlns:a16="http://schemas.microsoft.com/office/drawing/2014/main" id="{0CEAA715-DBE3-9D8E-107D-9E7CA093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Outline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Introduction </a:t>
            </a: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3D Video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7" name="Google Shape;370;p30">
            <a:extLst>
              <a:ext uri="{FF2B5EF4-FFF2-40B4-BE49-F238E27FC236}">
                <a16:creationId xmlns:a16="http://schemas.microsoft.com/office/drawing/2014/main" id="{47590BCF-70B0-F7C4-2585-4FA9287BD7BA}"/>
              </a:ext>
            </a:extLst>
          </p:cNvPr>
          <p:cNvSpPr txBox="1">
            <a:spLocks/>
          </p:cNvSpPr>
          <p:nvPr/>
        </p:nvSpPr>
        <p:spPr>
          <a:xfrm>
            <a:off x="529389" y="1639705"/>
            <a:ext cx="81253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2000" b="0"/>
              <a:t>3D Videos contain </a:t>
            </a:r>
            <a:r>
              <a:rPr lang="en-US" altLang="zh-TW" sz="2000" b="0">
                <a:solidFill>
                  <a:schemeClr val="tx2"/>
                </a:solidFill>
              </a:rPr>
              <a:t>more viewpoints and corresponding depth information</a:t>
            </a:r>
            <a:r>
              <a:rPr lang="en-US" altLang="zh-TW" sz="20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9CFD1184-D0B1-2D8A-4B7F-3CF19740ABA1}"/>
              </a:ext>
            </a:extLst>
          </p:cNvPr>
          <p:cNvSpPr/>
          <p:nvPr/>
        </p:nvSpPr>
        <p:spPr>
          <a:xfrm>
            <a:off x="4234105" y="2310260"/>
            <a:ext cx="285185" cy="3769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" name="Google Shape;370;p30">
            <a:extLst>
              <a:ext uri="{FF2B5EF4-FFF2-40B4-BE49-F238E27FC236}">
                <a16:creationId xmlns:a16="http://schemas.microsoft.com/office/drawing/2014/main" id="{AA37D41A-4802-D98F-73F0-A22F900974CD}"/>
              </a:ext>
            </a:extLst>
          </p:cNvPr>
          <p:cNvSpPr txBox="1">
            <a:spLocks/>
          </p:cNvSpPr>
          <p:nvPr/>
        </p:nvSpPr>
        <p:spPr>
          <a:xfrm>
            <a:off x="529389" y="2785104"/>
            <a:ext cx="81253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2000" b="0">
                <a:solidFill>
                  <a:schemeClr val="tx1"/>
                </a:solidFill>
              </a:rPr>
              <a:t>Requires </a:t>
            </a:r>
            <a:r>
              <a:rPr lang="en-US" altLang="zh-TW" sz="2000" b="0">
                <a:solidFill>
                  <a:schemeClr val="tx2"/>
                </a:solidFill>
              </a:rPr>
              <a:t>larger storage space </a:t>
            </a:r>
            <a:r>
              <a:rPr lang="en-US" altLang="zh-TW" sz="2000" b="0">
                <a:solidFill>
                  <a:schemeClr val="tx1"/>
                </a:solidFill>
              </a:rPr>
              <a:t>and </a:t>
            </a:r>
            <a:r>
              <a:rPr lang="en-US" altLang="zh-TW" sz="2000" b="0">
                <a:solidFill>
                  <a:schemeClr val="tx2"/>
                </a:solidFill>
              </a:rPr>
              <a:t>faster data transmission speed</a:t>
            </a:r>
            <a:r>
              <a:rPr lang="en-US" altLang="zh-TW" sz="2000" b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9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Introduction </a:t>
            </a: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Standard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3A63D87-D701-C7DD-2325-8EFC48CD5E8D}"/>
              </a:ext>
            </a:extLst>
          </p:cNvPr>
          <p:cNvCxnSpPr>
            <a:cxnSpLocks/>
          </p:cNvCxnSpPr>
          <p:nvPr/>
        </p:nvCxnSpPr>
        <p:spPr>
          <a:xfrm>
            <a:off x="802105" y="1524001"/>
            <a:ext cx="73232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E000DF5-650A-5277-1AC7-561663FB60A9}"/>
              </a:ext>
            </a:extLst>
          </p:cNvPr>
          <p:cNvCxnSpPr/>
          <p:nvPr/>
        </p:nvCxnSpPr>
        <p:spPr>
          <a:xfrm>
            <a:off x="2430379" y="1403685"/>
            <a:ext cx="0" cy="240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250FC33-8F34-3CA6-F513-B454D538EF0A}"/>
              </a:ext>
            </a:extLst>
          </p:cNvPr>
          <p:cNvCxnSpPr/>
          <p:nvPr/>
        </p:nvCxnSpPr>
        <p:spPr>
          <a:xfrm>
            <a:off x="5334000" y="1403686"/>
            <a:ext cx="0" cy="240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507D29-55A2-E3DC-D74E-B1D2BC1E00A2}"/>
              </a:ext>
            </a:extLst>
          </p:cNvPr>
          <p:cNvSpPr txBox="1"/>
          <p:nvPr/>
        </p:nvSpPr>
        <p:spPr>
          <a:xfrm>
            <a:off x="2125579" y="109590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2015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DC2121-E6BE-B245-2930-D60057E49A1D}"/>
              </a:ext>
            </a:extLst>
          </p:cNvPr>
          <p:cNvSpPr txBox="1"/>
          <p:nvPr/>
        </p:nvSpPr>
        <p:spPr>
          <a:xfrm>
            <a:off x="1548063" y="1644317"/>
            <a:ext cx="176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3D-HEVC Released</a:t>
            </a: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6CF0B8D-6629-CF60-FF21-B5D39A1A43EC}"/>
              </a:ext>
            </a:extLst>
          </p:cNvPr>
          <p:cNvSpPr txBox="1"/>
          <p:nvPr/>
        </p:nvSpPr>
        <p:spPr>
          <a:xfrm>
            <a:off x="5029200" y="109590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2020</a:t>
            </a:r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0A6CC2B-B9FE-CF15-FF54-8E4037AD002F}"/>
              </a:ext>
            </a:extLst>
          </p:cNvPr>
          <p:cNvSpPr txBox="1"/>
          <p:nvPr/>
        </p:nvSpPr>
        <p:spPr>
          <a:xfrm>
            <a:off x="4644190" y="1644317"/>
            <a:ext cx="137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VVC Released</a:t>
            </a:r>
            <a:endParaRPr lang="zh-TW" altLang="en-US"/>
          </a:p>
        </p:txBody>
      </p:sp>
      <p:sp>
        <p:nvSpPr>
          <p:cNvPr id="18" name="Google Shape;370;p30">
            <a:extLst>
              <a:ext uri="{FF2B5EF4-FFF2-40B4-BE49-F238E27FC236}">
                <a16:creationId xmlns:a16="http://schemas.microsoft.com/office/drawing/2014/main" id="{18A7F6E3-35F1-F180-36FD-A0DC78BDA680}"/>
              </a:ext>
            </a:extLst>
          </p:cNvPr>
          <p:cNvSpPr txBox="1">
            <a:spLocks/>
          </p:cNvSpPr>
          <p:nvPr/>
        </p:nvSpPr>
        <p:spPr>
          <a:xfrm>
            <a:off x="529389" y="2057370"/>
            <a:ext cx="8093243" cy="193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>
                <a:solidFill>
                  <a:schemeClr val="tx1"/>
                </a:solidFill>
                <a:latin typeface="+mn-lt"/>
              </a:rPr>
              <a:t>3D-HEVC Released</a:t>
            </a:r>
          </a:p>
          <a:p>
            <a:pPr marL="285750" lvl="1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>
                <a:solidFill>
                  <a:schemeClr val="tx1"/>
                </a:solidFill>
                <a:latin typeface="+mn-lt"/>
              </a:rPr>
              <a:t>Released by the Moving Picture Experts Group and the Video Coding Expert Group</a:t>
            </a:r>
          </a:p>
          <a:p>
            <a:pPr marL="285750" lvl="1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>
                <a:solidFill>
                  <a:schemeClr val="tx1"/>
                </a:solidFill>
                <a:latin typeface="+mn-lt"/>
              </a:rPr>
              <a:t>Employs some new coding tools for </a:t>
            </a:r>
            <a:r>
              <a:rPr lang="en-US" altLang="zh-TW" sz="1600" b="0">
                <a:solidFill>
                  <a:schemeClr val="tx2"/>
                </a:solidFill>
                <a:latin typeface="+mn-lt"/>
              </a:rPr>
              <a:t>depth maps coding</a:t>
            </a:r>
          </a:p>
          <a:p>
            <a:pPr marL="285750" lvl="1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>
                <a:solidFill>
                  <a:schemeClr val="tx1"/>
                </a:solidFill>
                <a:latin typeface="+mn-lt"/>
              </a:rPr>
              <a:t>Ex : Depth modeling mode (DMM), segment-wise DC coding (SDC), depth intra skip (DIS), and view synthesis optimization (VSO)</a:t>
            </a:r>
          </a:p>
        </p:txBody>
      </p:sp>
    </p:spTree>
    <p:extLst>
      <p:ext uri="{BB962C8B-B14F-4D97-AF65-F5344CB8AC3E}">
        <p14:creationId xmlns:p14="http://schemas.microsoft.com/office/powerpoint/2010/main" val="40899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Introduction </a:t>
            </a: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Standard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3A63D87-D701-C7DD-2325-8EFC48CD5E8D}"/>
              </a:ext>
            </a:extLst>
          </p:cNvPr>
          <p:cNvCxnSpPr>
            <a:cxnSpLocks/>
          </p:cNvCxnSpPr>
          <p:nvPr/>
        </p:nvCxnSpPr>
        <p:spPr>
          <a:xfrm>
            <a:off x="802105" y="1524001"/>
            <a:ext cx="73232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E000DF5-650A-5277-1AC7-561663FB60A9}"/>
              </a:ext>
            </a:extLst>
          </p:cNvPr>
          <p:cNvCxnSpPr/>
          <p:nvPr/>
        </p:nvCxnSpPr>
        <p:spPr>
          <a:xfrm>
            <a:off x="2430379" y="1403685"/>
            <a:ext cx="0" cy="240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250FC33-8F34-3CA6-F513-B454D538EF0A}"/>
              </a:ext>
            </a:extLst>
          </p:cNvPr>
          <p:cNvCxnSpPr/>
          <p:nvPr/>
        </p:nvCxnSpPr>
        <p:spPr>
          <a:xfrm>
            <a:off x="5334000" y="1403686"/>
            <a:ext cx="0" cy="240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507D29-55A2-E3DC-D74E-B1D2BC1E00A2}"/>
              </a:ext>
            </a:extLst>
          </p:cNvPr>
          <p:cNvSpPr txBox="1"/>
          <p:nvPr/>
        </p:nvSpPr>
        <p:spPr>
          <a:xfrm>
            <a:off x="2125579" y="109590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2015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DC2121-E6BE-B245-2930-D60057E49A1D}"/>
              </a:ext>
            </a:extLst>
          </p:cNvPr>
          <p:cNvSpPr txBox="1"/>
          <p:nvPr/>
        </p:nvSpPr>
        <p:spPr>
          <a:xfrm>
            <a:off x="1548063" y="1644317"/>
            <a:ext cx="176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3D-HEVC Released</a:t>
            </a: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6CF0B8D-6629-CF60-FF21-B5D39A1A43EC}"/>
              </a:ext>
            </a:extLst>
          </p:cNvPr>
          <p:cNvSpPr txBox="1"/>
          <p:nvPr/>
        </p:nvSpPr>
        <p:spPr>
          <a:xfrm>
            <a:off x="5029200" y="109590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2020</a:t>
            </a:r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0A6CC2B-B9FE-CF15-FF54-8E4037AD002F}"/>
              </a:ext>
            </a:extLst>
          </p:cNvPr>
          <p:cNvSpPr txBox="1"/>
          <p:nvPr/>
        </p:nvSpPr>
        <p:spPr>
          <a:xfrm>
            <a:off x="4644190" y="1644317"/>
            <a:ext cx="137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VVC Released</a:t>
            </a:r>
            <a:endParaRPr lang="zh-TW" altLang="en-US"/>
          </a:p>
        </p:txBody>
      </p:sp>
      <p:sp>
        <p:nvSpPr>
          <p:cNvPr id="18" name="Google Shape;370;p30">
            <a:extLst>
              <a:ext uri="{FF2B5EF4-FFF2-40B4-BE49-F238E27FC236}">
                <a16:creationId xmlns:a16="http://schemas.microsoft.com/office/drawing/2014/main" id="{18A7F6E3-35F1-F180-36FD-A0DC78BDA680}"/>
              </a:ext>
            </a:extLst>
          </p:cNvPr>
          <p:cNvSpPr txBox="1">
            <a:spLocks/>
          </p:cNvSpPr>
          <p:nvPr/>
        </p:nvSpPr>
        <p:spPr>
          <a:xfrm>
            <a:off x="529389" y="2057370"/>
            <a:ext cx="8093243" cy="193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>
                <a:solidFill>
                  <a:schemeClr val="tx1"/>
                </a:solidFill>
                <a:latin typeface="+mn-lt"/>
              </a:rPr>
              <a:t>VVC Released</a:t>
            </a:r>
          </a:p>
          <a:p>
            <a:pPr marL="285750" lvl="1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>
                <a:solidFill>
                  <a:schemeClr val="tx1"/>
                </a:solidFill>
                <a:latin typeface="+mn-lt"/>
              </a:rPr>
              <a:t>Released by Joint Video Experts Team (JVET)</a:t>
            </a:r>
          </a:p>
          <a:p>
            <a:pPr marL="285750" lvl="1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>
                <a:solidFill>
                  <a:schemeClr val="tx1"/>
                </a:solidFill>
                <a:latin typeface="+mn-lt"/>
              </a:rPr>
              <a:t>4K videos and 360-degree video</a:t>
            </a:r>
          </a:p>
          <a:p>
            <a:pPr marL="285750" lvl="1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>
                <a:solidFill>
                  <a:schemeClr val="tx1"/>
                </a:solidFill>
                <a:latin typeface="+mn-lt"/>
              </a:rPr>
              <a:t>Defines 65 different basic intra prediction directions for brightness prediction blocks.</a:t>
            </a:r>
          </a:p>
          <a:p>
            <a:pPr marL="285750" lvl="1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600" b="0">
                <a:solidFill>
                  <a:schemeClr val="tx1"/>
                </a:solidFill>
                <a:latin typeface="+mn-lt"/>
              </a:rPr>
              <a:t>Adopts a new and more flexible partitioning structures, namely </a:t>
            </a:r>
            <a:r>
              <a:rPr lang="en-US" altLang="zh-TW" sz="1600" b="0">
                <a:solidFill>
                  <a:schemeClr val="tx2"/>
                </a:solidFill>
                <a:latin typeface="+mn-lt"/>
              </a:rPr>
              <a:t>QTMT</a:t>
            </a:r>
            <a:r>
              <a:rPr lang="en-US" altLang="zh-TW" sz="1600" b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83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Introduction </a:t>
            </a: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3D Video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pic>
        <p:nvPicPr>
          <p:cNvPr id="1026" name="Picture 2" descr="MVD data format and view rendering at the receiver side for display.">
            <a:extLst>
              <a:ext uri="{FF2B5EF4-FFF2-40B4-BE49-F238E27FC236}">
                <a16:creationId xmlns:a16="http://schemas.microsoft.com/office/drawing/2014/main" id="{2705D930-0383-7D22-DF2F-1E651331B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758" y="1930611"/>
            <a:ext cx="4343179" cy="20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70;p30">
            <a:extLst>
              <a:ext uri="{FF2B5EF4-FFF2-40B4-BE49-F238E27FC236}">
                <a16:creationId xmlns:a16="http://schemas.microsoft.com/office/drawing/2014/main" id="{77CF1364-6E23-6050-AF7E-87965C3787A4}"/>
              </a:ext>
            </a:extLst>
          </p:cNvPr>
          <p:cNvSpPr txBox="1">
            <a:spLocks/>
          </p:cNvSpPr>
          <p:nvPr/>
        </p:nvSpPr>
        <p:spPr>
          <a:xfrm>
            <a:off x="529389" y="1169040"/>
            <a:ext cx="8093243" cy="102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lvl="1">
              <a:lnSpc>
                <a:spcPct val="150000"/>
              </a:lnSpc>
              <a:buSzPct val="70000"/>
            </a:pPr>
            <a:r>
              <a:rPr lang="en-US" altLang="zh-TW" sz="1800" b="0">
                <a:solidFill>
                  <a:schemeClr val="tx1"/>
                </a:solidFill>
                <a:latin typeface="+mn-lt"/>
              </a:rPr>
              <a:t>MVD format : requires encoding and transmitting texture and depth maps from three different viewpoints.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A59AD4-ED29-A92E-562E-19E2C39AFDFC}"/>
              </a:ext>
            </a:extLst>
          </p:cNvPr>
          <p:cNvSpPr txBox="1"/>
          <p:nvPr/>
        </p:nvSpPr>
        <p:spPr>
          <a:xfrm>
            <a:off x="529389" y="2790900"/>
            <a:ext cx="331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Huge amount of data !!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32322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Introduction </a:t>
            </a: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Depth maps &amp; Texture map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3" name="Google Shape;370;p30">
            <a:extLst>
              <a:ext uri="{FF2B5EF4-FFF2-40B4-BE49-F238E27FC236}">
                <a16:creationId xmlns:a16="http://schemas.microsoft.com/office/drawing/2014/main" id="{B98F25A2-436A-C1A9-AEB6-AD9ED8634524}"/>
              </a:ext>
            </a:extLst>
          </p:cNvPr>
          <p:cNvSpPr txBox="1">
            <a:spLocks/>
          </p:cNvSpPr>
          <p:nvPr/>
        </p:nvSpPr>
        <p:spPr>
          <a:xfrm>
            <a:off x="644668" y="951497"/>
            <a:ext cx="7894611" cy="365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>
                <a:solidFill>
                  <a:schemeClr val="tx1"/>
                </a:solidFill>
                <a:latin typeface="+mn-lt"/>
              </a:rPr>
              <a:t>Depth maps</a:t>
            </a:r>
          </a:p>
          <a:p>
            <a:pPr>
              <a:lnSpc>
                <a:spcPct val="150000"/>
              </a:lnSpc>
              <a:buSzPct val="200000"/>
            </a:pPr>
            <a:r>
              <a:rPr lang="en-US" altLang="zh-TW" sz="1600" b="0"/>
              <a:t>1. Grayscale images, where the grayscale values represent the </a:t>
            </a:r>
            <a:r>
              <a:rPr lang="en-US" altLang="zh-TW" sz="1600" b="0">
                <a:solidFill>
                  <a:schemeClr val="tx2"/>
                </a:solidFill>
              </a:rPr>
              <a:t>distance between the camera and the object</a:t>
            </a:r>
            <a:r>
              <a:rPr lang="en-US" altLang="zh-TW" sz="1600" b="0"/>
              <a:t>.</a:t>
            </a:r>
          </a:p>
          <a:p>
            <a:pPr>
              <a:lnSpc>
                <a:spcPct val="150000"/>
              </a:lnSpc>
              <a:buSzPct val="200000"/>
            </a:pPr>
            <a:r>
              <a:rPr lang="en-US" altLang="zh-TW" sz="1600" b="0"/>
              <a:t>2. Has </a:t>
            </a:r>
            <a:r>
              <a:rPr lang="en-US" altLang="zh-TW" sz="1600" b="0">
                <a:solidFill>
                  <a:schemeClr val="tx2"/>
                </a:solidFill>
              </a:rPr>
              <a:t>less edge information </a:t>
            </a:r>
            <a:r>
              <a:rPr lang="en-US" altLang="zh-TW" sz="1600" b="0"/>
              <a:t>than texture maps</a:t>
            </a:r>
          </a:p>
          <a:p>
            <a:pPr>
              <a:lnSpc>
                <a:spcPct val="150000"/>
              </a:lnSpc>
              <a:buSzPct val="200000"/>
            </a:pPr>
            <a:r>
              <a:rPr lang="en-US" altLang="zh-TW" sz="1600" b="0"/>
              <a:t>3. The segmentation depth in the  flat area is often lower, while in the sharp edge area, the encoder tends to choose small size blocks for encoding.</a:t>
            </a:r>
          </a:p>
          <a:p>
            <a:pPr>
              <a:lnSpc>
                <a:spcPct val="150000"/>
              </a:lnSpc>
              <a:buSzPct val="200000"/>
            </a:pPr>
            <a:r>
              <a:rPr lang="en-US" altLang="zh-TW" sz="1600" b="0"/>
              <a:t>→Traditional CU partitioning method for texture maps is not suitable for depth maps.</a:t>
            </a:r>
          </a:p>
          <a:p>
            <a:pPr>
              <a:lnSpc>
                <a:spcPct val="150000"/>
              </a:lnSpc>
            </a:pPr>
            <a:r>
              <a:rPr lang="en-US" altLang="zh-TW" sz="1600">
                <a:solidFill>
                  <a:schemeClr val="tx1"/>
                </a:solidFill>
                <a:latin typeface="+mn-lt"/>
              </a:rPr>
              <a:t>Texture maps</a:t>
            </a:r>
          </a:p>
          <a:p>
            <a:pPr>
              <a:lnSpc>
                <a:spcPct val="150000"/>
              </a:lnSpc>
            </a:pPr>
            <a:r>
              <a:rPr lang="en-US" altLang="zh-TW" sz="1600" b="0">
                <a:solidFill>
                  <a:schemeClr val="tx1"/>
                </a:solidFill>
                <a:latin typeface="+mn-lt"/>
              </a:rPr>
              <a:t>1. Contains a lot of texture information.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53F8E0-2177-6BA0-A4B0-E6B6AFC2B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71584"/>
            <a:ext cx="3810000" cy="10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Introduction </a:t>
            </a:r>
            <a:r>
              <a:rPr lang="zh-TW" altLang="en-US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en-US" altLang="zh-TW" sz="1800"/>
              <a:t> Proposed algorithm</a:t>
            </a:r>
            <a:r>
              <a:rPr lang="en-US" altLang="zh-TW" sz="180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zh-TW" altLang="en-US" sz="1800"/>
          </a:p>
        </p:txBody>
      </p:sp>
      <p:sp>
        <p:nvSpPr>
          <p:cNvPr id="3" name="Google Shape;370;p30">
            <a:extLst>
              <a:ext uri="{FF2B5EF4-FFF2-40B4-BE49-F238E27FC236}">
                <a16:creationId xmlns:a16="http://schemas.microsoft.com/office/drawing/2014/main" id="{B98F25A2-436A-C1A9-AEB6-AD9ED8634524}"/>
              </a:ext>
            </a:extLst>
          </p:cNvPr>
          <p:cNvSpPr txBox="1">
            <a:spLocks/>
          </p:cNvSpPr>
          <p:nvPr/>
        </p:nvSpPr>
        <p:spPr>
          <a:xfrm>
            <a:off x="644668" y="951497"/>
            <a:ext cx="7894611" cy="365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  <a:buSzPct val="70000"/>
            </a:pPr>
            <a:r>
              <a:rPr lang="en-US" altLang="zh-TW" sz="1800">
                <a:solidFill>
                  <a:schemeClr val="tx1"/>
                </a:solidFill>
                <a:latin typeface="+mn-lt"/>
              </a:rPr>
              <a:t>Classify CUs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600" b="0"/>
              <a:t>Use Gradient matrix to divide CU into three types.</a:t>
            </a:r>
          </a:p>
          <a:p>
            <a:pPr>
              <a:lnSpc>
                <a:spcPct val="150000"/>
              </a:lnSpc>
              <a:buSzPct val="200000"/>
            </a:pPr>
            <a:r>
              <a:rPr lang="en-US" altLang="zh-TW" sz="1600" b="0"/>
              <a:t>1. Simple CU → </a:t>
            </a:r>
            <a:r>
              <a:rPr lang="en-US" altLang="zh-TW" sz="1600" b="0">
                <a:solidFill>
                  <a:srgbClr val="FF0000"/>
                </a:solidFill>
              </a:rPr>
              <a:t>terminate</a:t>
            </a:r>
            <a:r>
              <a:rPr lang="en-US" altLang="zh-TW" sz="1600" b="0"/>
              <a:t> its partitioning process.</a:t>
            </a:r>
          </a:p>
          <a:p>
            <a:pPr>
              <a:lnSpc>
                <a:spcPct val="150000"/>
              </a:lnSpc>
              <a:buSzPct val="200000"/>
            </a:pPr>
            <a:r>
              <a:rPr lang="en-US" altLang="zh-TW" sz="1600" b="0"/>
              <a:t>2. Fuzzy CU → Uses original encoder algorithm.</a:t>
            </a:r>
          </a:p>
          <a:p>
            <a:pPr>
              <a:lnSpc>
                <a:spcPct val="150000"/>
              </a:lnSpc>
              <a:buSzPct val="200000"/>
            </a:pPr>
            <a:r>
              <a:rPr lang="en-US" altLang="zh-TW" sz="1600" b="0"/>
              <a:t>3. Complex CU → Uses two adaptive CNNs to accelerate its partition process.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800">
                <a:solidFill>
                  <a:schemeClr val="tx1"/>
                </a:solidFill>
                <a:latin typeface="+mn-lt"/>
              </a:rPr>
              <a:t>Adaptive CNNs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600" b="0"/>
              <a:t>1.First CNN → Determine </a:t>
            </a:r>
            <a:r>
              <a:rPr lang="en-US" altLang="zh-TW" sz="1600" b="0">
                <a:solidFill>
                  <a:srgbClr val="FF0000"/>
                </a:solidFill>
              </a:rPr>
              <a:t>quadtree partitioning</a:t>
            </a:r>
            <a:r>
              <a:rPr lang="en-US" altLang="zh-TW" sz="1600" b="0"/>
              <a:t> or </a:t>
            </a:r>
            <a:r>
              <a:rPr lang="en-US" altLang="zh-TW" sz="1600" b="0">
                <a:solidFill>
                  <a:srgbClr val="FF0000"/>
                </a:solidFill>
              </a:rPr>
              <a:t>multi type tree partitioning </a:t>
            </a:r>
            <a:r>
              <a:rPr lang="en-US" altLang="zh-TW" sz="1600" b="0"/>
              <a:t>on square CUs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altLang="zh-TW" sz="1600" b="0"/>
              <a:t>2.Second CNN → Determine </a:t>
            </a:r>
            <a:r>
              <a:rPr lang="en-US" altLang="zh-TW" sz="1600" b="0">
                <a:solidFill>
                  <a:srgbClr val="FF0000"/>
                </a:solidFill>
              </a:rPr>
              <a:t>horizontal</a:t>
            </a:r>
            <a:r>
              <a:rPr lang="en-US" altLang="zh-TW" sz="1600" b="0"/>
              <a:t> or </a:t>
            </a:r>
            <a:r>
              <a:rPr lang="en-US" altLang="zh-TW" sz="1600" b="0">
                <a:solidFill>
                  <a:srgbClr val="FF0000"/>
                </a:solidFill>
              </a:rPr>
              <a:t>vertical</a:t>
            </a:r>
            <a:r>
              <a:rPr lang="en-US" altLang="zh-TW" sz="1600" b="0"/>
              <a:t> tree partitioning for CUs</a:t>
            </a:r>
          </a:p>
        </p:txBody>
      </p:sp>
    </p:spTree>
    <p:extLst>
      <p:ext uri="{BB962C8B-B14F-4D97-AF65-F5344CB8AC3E}">
        <p14:creationId xmlns:p14="http://schemas.microsoft.com/office/powerpoint/2010/main" val="13427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ntro to Iteration by Slidesgo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1514</Words>
  <Application>Microsoft Office PowerPoint</Application>
  <PresentationFormat>如螢幕大小 (16:9)</PresentationFormat>
  <Paragraphs>165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Anaheim</vt:lpstr>
      <vt:lpstr>Syne</vt:lpstr>
      <vt:lpstr>新細明體</vt:lpstr>
      <vt:lpstr>Arial</vt:lpstr>
      <vt:lpstr>Poppins</vt:lpstr>
      <vt:lpstr>Poppins SemiBold</vt:lpstr>
      <vt:lpstr>Intro to Iteration by Slidesgo</vt:lpstr>
      <vt:lpstr>CU Split Method Based on Adaptive CNN and Grandient Matrix for VVC 3D Video Depth Map</vt:lpstr>
      <vt:lpstr>Abstract</vt:lpstr>
      <vt:lpstr>Outline</vt:lpstr>
      <vt:lpstr>Introduction 《 3D Video》</vt:lpstr>
      <vt:lpstr>Introduction 《 Standard》</vt:lpstr>
      <vt:lpstr>Introduction 《 Standard》</vt:lpstr>
      <vt:lpstr>Introduction 《 3D Video》</vt:lpstr>
      <vt:lpstr>Introduction 《 Depth maps &amp; Texture map》</vt:lpstr>
      <vt:lpstr>Introduction 《 Proposed algorithm》</vt:lpstr>
      <vt:lpstr>Related Works 《 Approaches for 3D-HEVC》</vt:lpstr>
      <vt:lpstr>Related Works 《 Approaches for 3D-HEVC》</vt:lpstr>
      <vt:lpstr>Related Works 《 Approaches for 3D-HEVC》</vt:lpstr>
      <vt:lpstr>Related Works 《 Approaches for VVC 2D Video》</vt:lpstr>
      <vt:lpstr>Related Works 《 Approaches for VVC 2D Video》</vt:lpstr>
      <vt:lpstr>Proposed Algorithm</vt:lpstr>
      <vt:lpstr>Proposed Algorithm 《 CU classification Model Based on Gradient Matrix》</vt:lpstr>
      <vt:lpstr>Proposed Algorithm 《 CU classification Model Based on Gradient Matrix》</vt:lpstr>
      <vt:lpstr>Proposed Algorithm 《 CU classification Model Based on Gradient Matrix》</vt:lpstr>
      <vt:lpstr>Proposed Algorithm 《 CU classification Model Based on Gradient Matrix》</vt:lpstr>
      <vt:lpstr>Proposed Algorithm 《 Adaptive CNN Structure》</vt:lpstr>
      <vt:lpstr>Proposed Algorithm 《 CNNs Training》</vt:lpstr>
      <vt:lpstr>Proposed Algorithm 《 CNNs Training》</vt:lpstr>
      <vt:lpstr>Experimental Results 《 Environment Setting》</vt:lpstr>
      <vt:lpstr>Experimental Results 《 Performance metircs》</vt:lpstr>
      <vt:lpstr>Experimental Results 《 Algorithm performance analysis》</vt:lpstr>
      <vt:lpstr>Experimental Results 《 Performance Comparison》</vt:lpstr>
      <vt:lpstr>Experimental Results 《 Performance Comparison》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ChatCPT to ThreatGPT: Impact of Generative AI in Cybersecurity and Privacy</dc:title>
  <dc:creator>邱柏穎</dc:creator>
  <cp:lastModifiedBy>邱柏穎</cp:lastModifiedBy>
  <cp:revision>216</cp:revision>
  <dcterms:modified xsi:type="dcterms:W3CDTF">2024-06-09T13:14:36Z</dcterms:modified>
</cp:coreProperties>
</file>